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16" r:id="rId3"/>
    <p:sldId id="325" r:id="rId4"/>
    <p:sldId id="326" r:id="rId5"/>
    <p:sldId id="327" r:id="rId6"/>
    <p:sldId id="29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3741"/>
  </p:normalViewPr>
  <p:slideViewPr>
    <p:cSldViewPr>
      <p:cViewPr>
        <p:scale>
          <a:sx n="90" d="100"/>
          <a:sy n="90" d="100"/>
        </p:scale>
        <p:origin x="616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27/4/20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27/4/20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61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10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543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/>
              <a:t>Graficos realizados en geogebra, cambiar a tickz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708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yjBerM5jWsc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09</a:t>
            </a:r>
            <a:br>
              <a:rPr lang="es-PY" dirty="0"/>
            </a:br>
            <a:r>
              <a:rPr lang="es-ES" dirty="0"/>
              <a:t>Independence, </a:t>
            </a:r>
            <a:r>
              <a:rPr lang="es-ES" dirty="0" err="1"/>
              <a:t>Basis</a:t>
            </a:r>
            <a:r>
              <a:rPr lang="es-ES" dirty="0"/>
              <a:t> and </a:t>
            </a:r>
            <a:r>
              <a:rPr lang="es-ES" dirty="0" err="1"/>
              <a:t>Dimension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Linear Independence</a:t>
            </a:r>
            <a:r>
              <a:rPr lang="es-PY" sz="3400" dirty="0"/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PY" sz="3400" dirty="0"/>
              <a:t>Spanning a space</a:t>
            </a:r>
            <a:endParaRPr lang="es-PY" sz="3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PY" sz="3600" dirty="0"/>
              <a:t>Basis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PY" sz="3600" dirty="0"/>
              <a:t>Dimension</a:t>
            </a:r>
            <a:endParaRPr lang="es-PY" sz="34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1 Título">
                <a:extLst>
                  <a:ext uri="{FF2B5EF4-FFF2-40B4-BE49-F238E27FC236}">
                    <a16:creationId xmlns:a16="http://schemas.microsoft.com/office/drawing/2014/main" id="{0F239CE7-365B-1746-AF66-4FBFAA45BB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698" y="121984"/>
                <a:ext cx="8160717" cy="1084982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60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6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s-ES" sz="3600" b="0" i="0" smtClean="0">
                        <a:latin typeface="Cambria Math" panose="02040503050406030204" pitchFamily="18" charset="0"/>
                      </a:rPr>
                      <m:t>pose</m:t>
                    </m:r>
                    <m:r>
                      <a:rPr lang="es-ES" sz="3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3600" b="0" i="0" smtClean="0">
                        <a:latin typeface="Cambria Math" panose="02040503050406030204" pitchFamily="18" charset="0"/>
                      </a:rPr>
                      <m:t>wiht</m:t>
                    </m:r>
                    <m:r>
                      <a:rPr lang="es-E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3600" dirty="0"/>
              </a:p>
            </p:txBody>
          </p:sp>
        </mc:Choice>
        <mc:Fallback>
          <p:sp>
            <p:nvSpPr>
              <p:cNvPr id="22" name="1 Título">
                <a:extLst>
                  <a:ext uri="{FF2B5EF4-FFF2-40B4-BE49-F238E27FC236}">
                    <a16:creationId xmlns:a16="http://schemas.microsoft.com/office/drawing/2014/main" id="{0F239CE7-365B-1746-AF66-4FBFAA45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8" y="121984"/>
                <a:ext cx="8160717" cy="1084982"/>
              </a:xfrm>
              <a:prstGeom prst="rect">
                <a:avLst/>
              </a:prstGeom>
              <a:blipFill>
                <a:blip r:embed="rId3"/>
                <a:stretch>
                  <a:fillRect l="-2022" t="-81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0560AB8-2745-5742-96F2-669F0EC4B621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3544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There are non zero solutions to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Y" dirty="0"/>
              </a:p>
              <a:p>
                <a:r>
                  <a:rPr lang="es-PY" dirty="0"/>
                  <a:t>(more unknows than equations)</a:t>
                </a:r>
              </a:p>
              <a:p>
                <a:r>
                  <a:rPr lang="es-PY" dirty="0"/>
                  <a:t>Reasons: There will Free Variables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0560AB8-2745-5742-96F2-669F0EC4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3544817" cy="923330"/>
              </a:xfrm>
              <a:prstGeom prst="rect">
                <a:avLst/>
              </a:prstGeom>
              <a:blipFill>
                <a:blip r:embed="rId4"/>
                <a:stretch>
                  <a:fillRect l="-1068" t="-2778" b="-97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1 Título">
            <a:extLst>
              <a:ext uri="{FF2B5EF4-FFF2-40B4-BE49-F238E27FC236}">
                <a16:creationId xmlns:a16="http://schemas.microsoft.com/office/drawing/2014/main" id="{4B3F4095-A677-CA44-A8F9-89797C0823F9}"/>
              </a:ext>
            </a:extLst>
          </p:cNvPr>
          <p:cNvSpPr txBox="1">
            <a:spLocks/>
          </p:cNvSpPr>
          <p:nvPr/>
        </p:nvSpPr>
        <p:spPr>
          <a:xfrm>
            <a:off x="323528" y="2041258"/>
            <a:ext cx="5365449" cy="57752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Independence</a:t>
            </a:r>
            <a:endParaRPr lang="es-ES" sz="36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7984A60-8493-2246-A06D-D099AB9735B7}"/>
              </a:ext>
            </a:extLst>
          </p:cNvPr>
          <p:cNvGrpSpPr/>
          <p:nvPr/>
        </p:nvGrpSpPr>
        <p:grpSpPr>
          <a:xfrm>
            <a:off x="395536" y="3789040"/>
            <a:ext cx="2376264" cy="1944216"/>
            <a:chOff x="1752600" y="3846776"/>
            <a:chExt cx="2315344" cy="1919024"/>
          </a:xfrm>
        </p:grpSpPr>
        <p:pic>
          <p:nvPicPr>
            <p:cNvPr id="23" name="Imagen 22" descr="Imagen que contiene mucho, blanco, foto, agua&#10;&#10;Descripción generada automáticamente">
              <a:extLst>
                <a:ext uri="{FF2B5EF4-FFF2-40B4-BE49-F238E27FC236}">
                  <a16:creationId xmlns:a16="http://schemas.microsoft.com/office/drawing/2014/main" id="{273EC302-8E55-6E4A-9968-9341632E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3846776"/>
              <a:ext cx="2315344" cy="19190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5F9451AC-66B3-D84F-A4A1-A421B1084249}"/>
                    </a:ext>
                  </a:extLst>
                </p:cNvPr>
                <p:cNvSpPr txBox="1"/>
                <p:nvPr/>
              </p:nvSpPr>
              <p:spPr>
                <a:xfrm>
                  <a:off x="2339752" y="4078162"/>
                  <a:ext cx="9358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⃗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5F9451AC-66B3-D84F-A4A1-A421B1084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4078162"/>
                  <a:ext cx="9358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16"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2C3DECC5-8E31-AC40-88C4-32A1EF416C9E}"/>
                    </a:ext>
                  </a:extLst>
                </p:cNvPr>
                <p:cNvSpPr/>
                <p:nvPr/>
              </p:nvSpPr>
              <p:spPr>
                <a:xfrm>
                  <a:off x="1760963" y="4376597"/>
                  <a:ext cx="1366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-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2C3DECC5-8E31-AC40-88C4-32A1EF416C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963" y="4376597"/>
                  <a:ext cx="136684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FD7FC665-E6E3-AC47-9E6E-AAE29DB673E2}"/>
              </a:ext>
            </a:extLst>
          </p:cNvPr>
          <p:cNvGrpSpPr/>
          <p:nvPr/>
        </p:nvGrpSpPr>
        <p:grpSpPr>
          <a:xfrm>
            <a:off x="3590632" y="3818361"/>
            <a:ext cx="2045787" cy="1885574"/>
            <a:chOff x="2886252" y="3783012"/>
            <a:chExt cx="2045787" cy="1885574"/>
          </a:xfrm>
        </p:grpSpPr>
        <p:pic>
          <p:nvPicPr>
            <p:cNvPr id="28" name="Imagen 27" descr="Imagen que contiene blanco, pequeño, mucho, negro&#10;&#10;Descripción generada automáticamente">
              <a:extLst>
                <a:ext uri="{FF2B5EF4-FFF2-40B4-BE49-F238E27FC236}">
                  <a16:creationId xmlns:a16="http://schemas.microsoft.com/office/drawing/2014/main" id="{D0413476-544F-5C41-B350-351733F06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252" y="3783012"/>
              <a:ext cx="2045787" cy="18855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6071381E-2272-974C-B784-A1A873D99811}"/>
                    </a:ext>
                  </a:extLst>
                </p:cNvPr>
                <p:cNvSpPr/>
                <p:nvPr/>
              </p:nvSpPr>
              <p:spPr>
                <a:xfrm>
                  <a:off x="2886252" y="4160797"/>
                  <a:ext cx="1495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⃗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-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⃗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6071381E-2272-974C-B784-A1A873D99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252" y="4160797"/>
                  <a:ext cx="149508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Imagen 32" descr="Imagen que contiene texto, mapa, mucho, blanco&#10;&#10;Descripción generada automáticamente">
            <a:extLst>
              <a:ext uri="{FF2B5EF4-FFF2-40B4-BE49-F238E27FC236}">
                <a16:creationId xmlns:a16="http://schemas.microsoft.com/office/drawing/2014/main" id="{7E16D287-C4F7-F34B-BFBD-E108DEDAAB1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0"/>
          <a:stretch/>
        </p:blipFill>
        <p:spPr>
          <a:xfrm>
            <a:off x="6291018" y="3789040"/>
            <a:ext cx="2045786" cy="1861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6A6BF1-0EE1-4C41-8644-48C85C59B5B8}"/>
                  </a:ext>
                </a:extLst>
              </p:cNvPr>
              <p:cNvSpPr txBox="1"/>
              <p:nvPr/>
            </p:nvSpPr>
            <p:spPr>
              <a:xfrm>
                <a:off x="382302" y="2748498"/>
                <a:ext cx="68182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b="1" dirty="0"/>
                  <a:t>,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,…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are independant if no combinations give zero vector, </a:t>
                </a:r>
              </a:p>
              <a:p>
                <a:r>
                  <a:rPr lang="es-PY" dirty="0"/>
                  <a:t>Except the zero combination.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Y" dirty="0"/>
                  <a:t>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PY" dirty="0"/>
                  <a:t>…</a:t>
                </a:r>
                <a:r>
                  <a:rPr lang="es-E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6A6BF1-0EE1-4C41-8644-48C85C59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2" y="2748498"/>
                <a:ext cx="6818277" cy="923330"/>
              </a:xfrm>
              <a:prstGeom prst="rect">
                <a:avLst/>
              </a:prstGeom>
              <a:blipFill>
                <a:blip r:embed="rId11"/>
                <a:stretch>
                  <a:fillRect l="-743" t="-1370" r="-372" b="-95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Título">
            <a:extLst>
              <a:ext uri="{FF2B5EF4-FFF2-40B4-BE49-F238E27FC236}">
                <a16:creationId xmlns:a16="http://schemas.microsoft.com/office/drawing/2014/main" id="{4B3F4095-A677-CA44-A8F9-89797C0823F9}"/>
              </a:ext>
            </a:extLst>
          </p:cNvPr>
          <p:cNvSpPr txBox="1">
            <a:spLocks/>
          </p:cNvSpPr>
          <p:nvPr/>
        </p:nvSpPr>
        <p:spPr>
          <a:xfrm>
            <a:off x="158047" y="167515"/>
            <a:ext cx="5365449" cy="57752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Independence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6A6BF1-0EE1-4C41-8644-48C85C59B5B8}"/>
                  </a:ext>
                </a:extLst>
              </p:cNvPr>
              <p:cNvSpPr txBox="1"/>
              <p:nvPr/>
            </p:nvSpPr>
            <p:spPr>
              <a:xfrm>
                <a:off x="235904" y="796040"/>
                <a:ext cx="49321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b="1" dirty="0"/>
                  <a:t>,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dirty="0"/>
                  <a:t>,…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are columns of A </a:t>
                </a:r>
              </a:p>
              <a:p>
                <a:r>
                  <a:rPr lang="es-PY" dirty="0"/>
                  <a:t>They are </a:t>
                </a:r>
                <a:r>
                  <a:rPr lang="es-PY" i="1" u="sng" dirty="0"/>
                  <a:t>independen</a:t>
                </a:r>
                <a:r>
                  <a:rPr lang="es-PY" i="1" dirty="0"/>
                  <a:t>t</a:t>
                </a:r>
                <a:r>
                  <a:rPr lang="es-PY" dirty="0"/>
                  <a:t> if nullspace of A is the zero vector </a:t>
                </a:r>
              </a:p>
              <a:p>
                <a:pPr/>
                <a:r>
                  <a:rPr lang="es-PY" dirty="0"/>
                  <a:t>They are </a:t>
                </a:r>
                <a:r>
                  <a:rPr lang="es-PY" i="1" u="sng" dirty="0"/>
                  <a:t>dependent</a:t>
                </a:r>
                <a:r>
                  <a:rPr lang="es-PY" dirty="0"/>
                  <a:t> if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dirty="0"/>
                  <a:t> for non zero c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B6A6BF1-0EE1-4C41-8644-48C85C59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4" y="796040"/>
                <a:ext cx="4932184" cy="923330"/>
              </a:xfrm>
              <a:prstGeom prst="rect">
                <a:avLst/>
              </a:prstGeom>
              <a:blipFill>
                <a:blip r:embed="rId3"/>
                <a:stretch>
                  <a:fillRect l="-1028" t="-1370" b="-95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2A614DE7-044A-8443-8EB7-CAD5F75818F2}"/>
              </a:ext>
            </a:extLst>
          </p:cNvPr>
          <p:cNvGrpSpPr/>
          <p:nvPr/>
        </p:nvGrpSpPr>
        <p:grpSpPr>
          <a:xfrm>
            <a:off x="467544" y="1804209"/>
            <a:ext cx="4989431" cy="2119023"/>
            <a:chOff x="467544" y="1804209"/>
            <a:chExt cx="4989431" cy="2119023"/>
          </a:xfrm>
        </p:grpSpPr>
        <p:pic>
          <p:nvPicPr>
            <p:cNvPr id="35" name="Imagen 34" descr="Imagen que contiene texto, foto, mucho, blanco&#10;&#10;Descripción generada automáticamente">
              <a:extLst>
                <a:ext uri="{FF2B5EF4-FFF2-40B4-BE49-F238E27FC236}">
                  <a16:creationId xmlns:a16="http://schemas.microsoft.com/office/drawing/2014/main" id="{7C447364-F695-B14F-A4A1-0ADA91A11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804209"/>
              <a:ext cx="2045785" cy="2119023"/>
            </a:xfrm>
            <a:prstGeom prst="rect">
              <a:avLst/>
            </a:prstGeom>
          </p:spPr>
        </p:pic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AC59B23F-A908-1241-BCDA-E19FF1ACB0B1}"/>
                </a:ext>
              </a:extLst>
            </p:cNvPr>
            <p:cNvGrpSpPr/>
            <p:nvPr/>
          </p:nvGrpSpPr>
          <p:grpSpPr>
            <a:xfrm>
              <a:off x="2671854" y="1916832"/>
              <a:ext cx="2785121" cy="1393745"/>
              <a:chOff x="2808285" y="2042120"/>
              <a:chExt cx="2785121" cy="13937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6C2ED276-0974-8D42-BF0B-8D56F37E4BE2}"/>
                      </a:ext>
                    </a:extLst>
                  </p:cNvPr>
                  <p:cNvSpPr/>
                  <p:nvPr/>
                </p:nvSpPr>
                <p:spPr>
                  <a:xfrm>
                    <a:off x="2839264" y="3066533"/>
                    <a:ext cx="9245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6C2ED276-0974-8D42-BF0B-8D56F37E4B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264" y="3066533"/>
                    <a:ext cx="9245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8D0755FF-55D1-654E-A394-DBC523C30E18}"/>
                  </a:ext>
                </a:extLst>
              </p:cNvPr>
              <p:cNvGrpSpPr/>
              <p:nvPr/>
            </p:nvGrpSpPr>
            <p:grpSpPr>
              <a:xfrm>
                <a:off x="2808285" y="2042120"/>
                <a:ext cx="2785121" cy="1058888"/>
                <a:chOff x="2808285" y="2042120"/>
                <a:chExt cx="2785121" cy="105888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Rectángulo 41">
                      <a:extLst>
                        <a:ext uri="{FF2B5EF4-FFF2-40B4-BE49-F238E27FC236}">
                          <a16:creationId xmlns:a16="http://schemas.microsoft.com/office/drawing/2014/main" id="{12A1EEE6-7AC2-2A4F-8F42-533762DD2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285" y="2276872"/>
                      <a:ext cx="2785121" cy="8241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s-ES" dirty="0"/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s-ES" dirty="0"/>
                        <a:t> =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a14:m>
                      <a:r>
                        <a:rPr lang="es-ES" dirty="0"/>
                        <a:t> </a:t>
                      </a:r>
                      <a:endParaRPr lang="es-PY" dirty="0"/>
                    </a:p>
                  </p:txBody>
                </p:sp>
              </mc:Choice>
              <mc:Fallback>
                <p:sp>
                  <p:nvSpPr>
                    <p:cNvPr id="42" name="Rectángulo 41">
                      <a:extLst>
                        <a:ext uri="{FF2B5EF4-FFF2-40B4-BE49-F238E27FC236}">
                          <a16:creationId xmlns:a16="http://schemas.microsoft.com/office/drawing/2014/main" id="{12A1EEE6-7AC2-2A4F-8F42-533762DD25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285" y="2276872"/>
                      <a:ext cx="2785121" cy="8241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Rectángulo 43">
                      <a:extLst>
                        <a:ext uri="{FF2B5EF4-FFF2-40B4-BE49-F238E27FC236}">
                          <a16:creationId xmlns:a16="http://schemas.microsoft.com/office/drawing/2014/main" id="{646C2D49-1857-AA4B-A98B-1861BEE32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0771" y="2042120"/>
                      <a:ext cx="46076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>
                <p:sp>
                  <p:nvSpPr>
                    <p:cNvPr id="44" name="Rectángulo 43">
                      <a:extLst>
                        <a:ext uri="{FF2B5EF4-FFF2-40B4-BE49-F238E27FC236}">
                          <a16:creationId xmlns:a16="http://schemas.microsoft.com/office/drawing/2014/main" id="{646C2D49-1857-AA4B-A98B-1861BEE322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0771" y="2042120"/>
                      <a:ext cx="46076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Rectángulo 44">
                      <a:extLst>
                        <a:ext uri="{FF2B5EF4-FFF2-40B4-BE49-F238E27FC236}">
                          <a16:creationId xmlns:a16="http://schemas.microsoft.com/office/drawing/2014/main" id="{58B6F42E-406D-E44D-A997-F498CFE85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218" y="2042120"/>
                      <a:ext cx="46608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>
                <p:sp>
                  <p:nvSpPr>
                    <p:cNvPr id="45" name="Rectángulo 44">
                      <a:extLst>
                        <a:ext uri="{FF2B5EF4-FFF2-40B4-BE49-F238E27FC236}">
                          <a16:creationId xmlns:a16="http://schemas.microsoft.com/office/drawing/2014/main" id="{58B6F42E-406D-E44D-A997-F498CFE857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6218" y="2042120"/>
                      <a:ext cx="46608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Rectángulo 45">
                      <a:extLst>
                        <a:ext uri="{FF2B5EF4-FFF2-40B4-BE49-F238E27FC236}">
                          <a16:creationId xmlns:a16="http://schemas.microsoft.com/office/drawing/2014/main" id="{DFC91D0A-E682-A94C-A5B4-920659CAB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8699" y="2042120"/>
                      <a:ext cx="46608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>
                <p:sp>
                  <p:nvSpPr>
                    <p:cNvPr id="46" name="Rectángulo 45">
                      <a:extLst>
                        <a:ext uri="{FF2B5EF4-FFF2-40B4-BE49-F238E27FC236}">
                          <a16:creationId xmlns:a16="http://schemas.microsoft.com/office/drawing/2014/main" id="{DFC91D0A-E682-A94C-A5B4-920659CAB3E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8699" y="2042120"/>
                      <a:ext cx="46608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DD97B2F2-6334-7848-BB53-FF158E0BC219}"/>
              </a:ext>
            </a:extLst>
          </p:cNvPr>
          <p:cNvSpPr txBox="1"/>
          <p:nvPr/>
        </p:nvSpPr>
        <p:spPr>
          <a:xfrm>
            <a:off x="4932040" y="107303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rank =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145B0A0-9EC8-9949-951B-E535B9FEC22A}"/>
                  </a:ext>
                </a:extLst>
              </p:cNvPr>
              <p:cNvSpPr txBox="1"/>
              <p:nvPr/>
            </p:nvSpPr>
            <p:spPr>
              <a:xfrm>
                <a:off x="7498487" y="1165372"/>
                <a:ext cx="117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145B0A0-9EC8-9949-951B-E535B9FE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487" y="1165372"/>
                <a:ext cx="1173335" cy="276999"/>
              </a:xfrm>
              <a:prstGeom prst="rect">
                <a:avLst/>
              </a:prstGeom>
              <a:blipFill>
                <a:blip r:embed="rId10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36F9B75-AB21-5A45-B0B7-85BF516B0CDF}"/>
                  </a:ext>
                </a:extLst>
              </p:cNvPr>
              <p:cNvSpPr txBox="1"/>
              <p:nvPr/>
            </p:nvSpPr>
            <p:spPr>
              <a:xfrm>
                <a:off x="4934990" y="1359710"/>
                <a:ext cx="938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rank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PY" dirty="0"/>
                  <a:t> n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36F9B75-AB21-5A45-B0B7-85BF516B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90" y="1359710"/>
                <a:ext cx="938077" cy="369332"/>
              </a:xfrm>
              <a:prstGeom prst="rect">
                <a:avLst/>
              </a:prstGeom>
              <a:blipFill>
                <a:blip r:embed="rId11"/>
                <a:stretch>
                  <a:fillRect l="-5405" r="-4054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1BF6E1A-DFDD-0943-9644-A1C5BB4355D6}"/>
              </a:ext>
            </a:extLst>
          </p:cNvPr>
          <p:cNvSpPr txBox="1"/>
          <p:nvPr/>
        </p:nvSpPr>
        <p:spPr>
          <a:xfrm>
            <a:off x="5873067" y="1380478"/>
            <a:ext cx="16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Yes free 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614D788-A62A-0C4B-8B6E-979EDCD444CE}"/>
              </a:ext>
            </a:extLst>
          </p:cNvPr>
          <p:cNvSpPr txBox="1"/>
          <p:nvPr/>
        </p:nvSpPr>
        <p:spPr>
          <a:xfrm>
            <a:off x="5895253" y="1088259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free variables</a:t>
            </a:r>
          </a:p>
        </p:txBody>
      </p:sp>
      <p:sp>
        <p:nvSpPr>
          <p:cNvPr id="30" name="1 Título">
            <a:extLst>
              <a:ext uri="{FF2B5EF4-FFF2-40B4-BE49-F238E27FC236}">
                <a16:creationId xmlns:a16="http://schemas.microsoft.com/office/drawing/2014/main" id="{DA7ED5D8-0ED4-8A47-9204-654ACF113987}"/>
              </a:ext>
            </a:extLst>
          </p:cNvPr>
          <p:cNvSpPr txBox="1">
            <a:spLocks/>
          </p:cNvSpPr>
          <p:nvPr/>
        </p:nvSpPr>
        <p:spPr>
          <a:xfrm>
            <a:off x="251998" y="3931712"/>
            <a:ext cx="5365449" cy="5775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Vectors that </a:t>
            </a:r>
            <a:r>
              <a:rPr lang="es-PY" sz="3600" b="1" dirty="0"/>
              <a:t>Span</a:t>
            </a:r>
            <a:r>
              <a:rPr lang="es-PY" sz="3600" dirty="0"/>
              <a:t> a subspace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4FAEC89-84E2-EC4B-9BAE-4A7A5FA43DB3}"/>
                  </a:ext>
                </a:extLst>
              </p:cNvPr>
              <p:cNvSpPr/>
              <p:nvPr/>
            </p:nvSpPr>
            <p:spPr>
              <a:xfrm>
                <a:off x="325919" y="4431952"/>
                <a:ext cx="46694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b="1" dirty="0"/>
                  <a:t>,…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b="1" i="1" u="sng" dirty="0"/>
                  <a:t>SPAN</a:t>
                </a:r>
                <a:r>
                  <a:rPr lang="es-PY" dirty="0"/>
                  <a:t> a space mens: </a:t>
                </a:r>
              </a:p>
              <a:p>
                <a:r>
                  <a:rPr lang="es-PY" dirty="0"/>
                  <a:t>The space consist of all combinations of those vectors.</a:t>
                </a: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4FAEC89-84E2-EC4B-9BAE-4A7A5FA43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9" y="4431952"/>
                <a:ext cx="4669420" cy="646331"/>
              </a:xfrm>
              <a:prstGeom prst="rect">
                <a:avLst/>
              </a:prstGeom>
              <a:blipFill>
                <a:blip r:embed="rId12"/>
                <a:stretch>
                  <a:fillRect l="-1087" b="-134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A72AC009-EA1B-8140-9367-6171D27EE184}"/>
              </a:ext>
            </a:extLst>
          </p:cNvPr>
          <p:cNvGrpSpPr/>
          <p:nvPr/>
        </p:nvGrpSpPr>
        <p:grpSpPr>
          <a:xfrm>
            <a:off x="284241" y="5336153"/>
            <a:ext cx="4327236" cy="554254"/>
            <a:chOff x="284241" y="5336153"/>
            <a:chExt cx="4327236" cy="5542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4C3BF31D-5718-5440-B19E-1C39881C8CC2}"/>
                    </a:ext>
                  </a:extLst>
                </p:cNvPr>
                <p:cNvSpPr txBox="1"/>
                <p:nvPr/>
              </p:nvSpPr>
              <p:spPr>
                <a:xfrm>
                  <a:off x="284241" y="5336153"/>
                  <a:ext cx="2190343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4C3BF31D-5718-5440-B19E-1C39881C8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41" y="5336153"/>
                  <a:ext cx="2190343" cy="554254"/>
                </a:xfrm>
                <a:prstGeom prst="rect">
                  <a:avLst/>
                </a:prstGeom>
                <a:blipFill>
                  <a:blip r:embed="rId13"/>
                  <a:stretch>
                    <a:fillRect l="-1724"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92CABD42-B85A-5B48-80C5-2783D9F78F01}"/>
                    </a:ext>
                  </a:extLst>
                </p:cNvPr>
                <p:cNvSpPr txBox="1"/>
                <p:nvPr/>
              </p:nvSpPr>
              <p:spPr>
                <a:xfrm>
                  <a:off x="2567391" y="5428223"/>
                  <a:ext cx="2044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Span the full space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92CABD42-B85A-5B48-80C5-2783D9F78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1" y="5428223"/>
                  <a:ext cx="2044086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852" b="-225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BF2DCC9-4212-CC4B-96CC-C6A8C27427B6}"/>
              </a:ext>
            </a:extLst>
          </p:cNvPr>
          <p:cNvGrpSpPr/>
          <p:nvPr/>
        </p:nvGrpSpPr>
        <p:grpSpPr>
          <a:xfrm>
            <a:off x="273897" y="5983716"/>
            <a:ext cx="4316882" cy="554254"/>
            <a:chOff x="273897" y="5983716"/>
            <a:chExt cx="4316882" cy="5542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FB3310F5-3942-4645-AFDD-2B5315B826C6}"/>
                    </a:ext>
                  </a:extLst>
                </p:cNvPr>
                <p:cNvSpPr txBox="1"/>
                <p:nvPr/>
              </p:nvSpPr>
              <p:spPr>
                <a:xfrm>
                  <a:off x="273897" y="5983716"/>
                  <a:ext cx="3143746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FB3310F5-3942-4645-AFDD-2B5315B82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97" y="5983716"/>
                  <a:ext cx="3143746" cy="554254"/>
                </a:xfrm>
                <a:prstGeom prst="rect">
                  <a:avLst/>
                </a:prstGeom>
                <a:blipFill>
                  <a:blip r:embed="rId15"/>
                  <a:stretch>
                    <a:fillRect l="-1613" b="-22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4338A69A-38AB-0F4A-A2AB-130D18D71E2A}"/>
                    </a:ext>
                  </a:extLst>
                </p:cNvPr>
                <p:cNvSpPr txBox="1"/>
                <p:nvPr/>
              </p:nvSpPr>
              <p:spPr>
                <a:xfrm>
                  <a:off x="3683223" y="6061960"/>
                  <a:ext cx="907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Span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4338A69A-38AB-0F4A-A2AB-130D18D71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23" y="6061960"/>
                  <a:ext cx="907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4167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A236C21-315F-434A-9F26-7B820697276D}"/>
              </a:ext>
            </a:extLst>
          </p:cNvPr>
          <p:cNvGrpSpPr/>
          <p:nvPr/>
        </p:nvGrpSpPr>
        <p:grpSpPr>
          <a:xfrm>
            <a:off x="5080923" y="5245096"/>
            <a:ext cx="2426690" cy="979862"/>
            <a:chOff x="5080923" y="5245096"/>
            <a:chExt cx="2426690" cy="9798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9362C416-FB18-0C43-B1DB-217283FE7FB8}"/>
                    </a:ext>
                  </a:extLst>
                </p:cNvPr>
                <p:cNvSpPr txBox="1"/>
                <p:nvPr/>
              </p:nvSpPr>
              <p:spPr>
                <a:xfrm>
                  <a:off x="5080923" y="5245096"/>
                  <a:ext cx="2426690" cy="552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9362C416-FB18-0C43-B1DB-217283FE7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923" y="5245096"/>
                  <a:ext cx="2426690" cy="552459"/>
                </a:xfrm>
                <a:prstGeom prst="rect">
                  <a:avLst/>
                </a:prstGeom>
                <a:blipFill>
                  <a:blip r:embed="rId17"/>
                  <a:stretch>
                    <a:fillRect l="-1563" b="-22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C813CB4F-15D0-B74F-83FD-F4B433E34A1D}"/>
                    </a:ext>
                  </a:extLst>
                </p:cNvPr>
                <p:cNvSpPr txBox="1"/>
                <p:nvPr/>
              </p:nvSpPr>
              <p:spPr>
                <a:xfrm>
                  <a:off x="5172464" y="5855626"/>
                  <a:ext cx="1612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Span a line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C813CB4F-15D0-B74F-83FD-F4B433E34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464" y="5855626"/>
                  <a:ext cx="1612877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344" t="-3333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A17B0D-6285-7D4D-A818-0219AED2551E}"/>
              </a:ext>
            </a:extLst>
          </p:cNvPr>
          <p:cNvSpPr txBox="1"/>
          <p:nvPr/>
        </p:nvSpPr>
        <p:spPr>
          <a:xfrm>
            <a:off x="325919" y="50292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6325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Título">
            <a:extLst>
              <a:ext uri="{FF2B5EF4-FFF2-40B4-BE49-F238E27FC236}">
                <a16:creationId xmlns:a16="http://schemas.microsoft.com/office/drawing/2014/main" id="{DA7ED5D8-0ED4-8A47-9204-654ACF113987}"/>
              </a:ext>
            </a:extLst>
          </p:cNvPr>
          <p:cNvSpPr txBox="1">
            <a:spLocks/>
          </p:cNvSpPr>
          <p:nvPr/>
        </p:nvSpPr>
        <p:spPr>
          <a:xfrm>
            <a:off x="211852" y="270798"/>
            <a:ext cx="5365449" cy="5775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A </a:t>
            </a:r>
            <a:r>
              <a:rPr lang="es-PY" sz="3600" b="1" dirty="0"/>
              <a:t>basis</a:t>
            </a:r>
            <a:r>
              <a:rPr lang="es-PY" sz="3600" dirty="0"/>
              <a:t> for a vector space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4FAEC89-84E2-EC4B-9BAE-4A7A5FA43DB3}"/>
                  </a:ext>
                </a:extLst>
              </p:cNvPr>
              <p:cNvSpPr/>
              <p:nvPr/>
            </p:nvSpPr>
            <p:spPr>
              <a:xfrm>
                <a:off x="226165" y="862756"/>
                <a:ext cx="673902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 </a:t>
                </a:r>
                <a:r>
                  <a:rPr lang="es-PY" b="1" i="1" u="sng" dirty="0"/>
                  <a:t>BASIS</a:t>
                </a:r>
                <a:r>
                  <a:rPr lang="es-PY" dirty="0"/>
                  <a:t> for a space is a sequence 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b="1" dirty="0"/>
                  <a:t>,…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with 2 properties: </a:t>
                </a:r>
              </a:p>
              <a:p>
                <a:pPr marL="342900" indent="-342900">
                  <a:buAutoNum type="alphaLcParenR"/>
                </a:pPr>
                <a:r>
                  <a:rPr lang="es-PY" dirty="0"/>
                  <a:t>They are independent</a:t>
                </a:r>
              </a:p>
              <a:p>
                <a:pPr marL="342900" indent="-342900">
                  <a:buAutoNum type="alphaLcParenR"/>
                </a:pPr>
                <a:r>
                  <a:rPr lang="es-PY" dirty="0"/>
                  <a:t>They span de space</a:t>
                </a: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4FAEC89-84E2-EC4B-9BAE-4A7A5FA43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5" y="862756"/>
                <a:ext cx="6739024" cy="923330"/>
              </a:xfrm>
              <a:prstGeom prst="rect">
                <a:avLst/>
              </a:prstGeom>
              <a:blipFill>
                <a:blip r:embed="rId3"/>
                <a:stretch>
                  <a:fillRect l="-753" t="-1351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C3BF31D-5718-5440-B19E-1C39881C8CC2}"/>
                  </a:ext>
                </a:extLst>
              </p:cNvPr>
              <p:cNvSpPr txBox="1"/>
              <p:nvPr/>
            </p:nvSpPr>
            <p:spPr>
              <a:xfrm>
                <a:off x="281829" y="2200675"/>
                <a:ext cx="1555811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1)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C3BF31D-5718-5440-B19E-1C39881C8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9" y="2200675"/>
                <a:ext cx="1555811" cy="824906"/>
              </a:xfrm>
              <a:prstGeom prst="rect">
                <a:avLst/>
              </a:prstGeom>
              <a:blipFill>
                <a:blip r:embed="rId4"/>
                <a:stretch>
                  <a:fillRect l="-2419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2CABD42-B85A-5B48-80C5-2783D9F78F01}"/>
                  </a:ext>
                </a:extLst>
              </p:cNvPr>
              <p:cNvSpPr txBox="1"/>
              <p:nvPr/>
            </p:nvSpPr>
            <p:spPr>
              <a:xfrm>
                <a:off x="340361" y="3244334"/>
                <a:ext cx="680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Y" dirty="0"/>
                  <a:t> n vectors give a </a:t>
                </a:r>
                <a:r>
                  <a:rPr lang="es-PY" b="1" dirty="0"/>
                  <a:t>BASIS</a:t>
                </a:r>
                <a:r>
                  <a:rPr lang="es-PY" dirty="0"/>
                  <a:t> if the nxn matrix with those columns are invertible.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2CABD42-B85A-5B48-80C5-2783D9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1" y="3244334"/>
                <a:ext cx="6800451" cy="369332"/>
              </a:xfrm>
              <a:prstGeom prst="rect">
                <a:avLst/>
              </a:prstGeom>
              <a:blipFill>
                <a:blip r:embed="rId5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B3310F5-3942-4645-AFDD-2B5315B826C6}"/>
                  </a:ext>
                </a:extLst>
              </p:cNvPr>
              <p:cNvSpPr txBox="1"/>
              <p:nvPr/>
            </p:nvSpPr>
            <p:spPr>
              <a:xfrm>
                <a:off x="2554171" y="2108748"/>
                <a:ext cx="1582806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2)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B3310F5-3942-4645-AFDD-2B5315B8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71" y="2108748"/>
                <a:ext cx="1582806" cy="824969"/>
              </a:xfrm>
              <a:prstGeom prst="rect">
                <a:avLst/>
              </a:prstGeom>
              <a:blipFill>
                <a:blip r:embed="rId6"/>
                <a:stretch>
                  <a:fillRect l="-2381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74DDA56-BF9E-A94F-9B62-48A5B3DC1450}"/>
                  </a:ext>
                </a:extLst>
              </p:cNvPr>
              <p:cNvSpPr txBox="1"/>
              <p:nvPr/>
            </p:nvSpPr>
            <p:spPr>
              <a:xfrm>
                <a:off x="281829" y="1800516"/>
                <a:ext cx="16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Examples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:</a:t>
                </a:r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F74DDA56-BF9E-A94F-9B62-48A5B3DC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9" y="1800516"/>
                <a:ext cx="1644937" cy="369332"/>
              </a:xfrm>
              <a:prstGeom prst="rect">
                <a:avLst/>
              </a:prstGeom>
              <a:blipFill>
                <a:blip r:embed="rId7"/>
                <a:stretch>
                  <a:fillRect l="-2290" t="-3333" r="-152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CE359C2-E052-A94D-B182-54559913FAD3}"/>
                  </a:ext>
                </a:extLst>
              </p:cNvPr>
              <p:cNvSpPr txBox="1"/>
              <p:nvPr/>
            </p:nvSpPr>
            <p:spPr>
              <a:xfrm>
                <a:off x="233129" y="3609594"/>
                <a:ext cx="1653209" cy="848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3)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CE359C2-E052-A94D-B182-54559913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29" y="3609594"/>
                <a:ext cx="1653209" cy="848822"/>
              </a:xfrm>
              <a:prstGeom prst="rect">
                <a:avLst/>
              </a:prstGeom>
              <a:blipFill>
                <a:blip r:embed="rId8"/>
                <a:stretch>
                  <a:fillRect l="-2273" b="-14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 descr="Imagen que contiene negro, tabla, pájaro, computadora&#10;&#10;Descripción generada automáticamente">
            <a:extLst>
              <a:ext uri="{FF2B5EF4-FFF2-40B4-BE49-F238E27FC236}">
                <a16:creationId xmlns:a16="http://schemas.microsoft.com/office/drawing/2014/main" id="{7DE0E85A-C940-E942-8184-42EF924A9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4657620"/>
            <a:ext cx="1692323" cy="1559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CAE9E99-1F07-7244-94C1-B9C1A3ADB026}"/>
                  </a:ext>
                </a:extLst>
              </p:cNvPr>
              <p:cNvSpPr txBox="1"/>
              <p:nvPr/>
            </p:nvSpPr>
            <p:spPr>
              <a:xfrm>
                <a:off x="2483768" y="3626836"/>
                <a:ext cx="1569853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4)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CAE9E99-1F07-7244-94C1-B9C1A3AD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26836"/>
                <a:ext cx="1569853" cy="824969"/>
              </a:xfrm>
              <a:prstGeom prst="rect">
                <a:avLst/>
              </a:prstGeom>
              <a:blipFill>
                <a:blip r:embed="rId10"/>
                <a:stretch>
                  <a:fillRect l="-3226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C77106EB-F1E0-674B-B7BD-6493E28C25EA}"/>
              </a:ext>
            </a:extLst>
          </p:cNvPr>
          <p:cNvSpPr txBox="1"/>
          <p:nvPr/>
        </p:nvSpPr>
        <p:spPr>
          <a:xfrm>
            <a:off x="4074141" y="3745634"/>
            <a:ext cx="28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matrix is not invertible</a:t>
            </a:r>
          </a:p>
          <a:p>
            <a:r>
              <a:rPr lang="es-PY" dirty="0"/>
              <a:t>Because it’s got two equals rows </a:t>
            </a:r>
          </a:p>
        </p:txBody>
      </p:sp>
    </p:spTree>
    <p:extLst>
      <p:ext uri="{BB962C8B-B14F-4D97-AF65-F5344CB8AC3E}">
        <p14:creationId xmlns:p14="http://schemas.microsoft.com/office/powerpoint/2010/main" val="24869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197988F-4DE8-D043-9624-8970369E2957}"/>
              </a:ext>
            </a:extLst>
          </p:cNvPr>
          <p:cNvSpPr/>
          <p:nvPr/>
        </p:nvSpPr>
        <p:spPr>
          <a:xfrm>
            <a:off x="245511" y="766168"/>
            <a:ext cx="6486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dirty="0"/>
              <a:t>Given a space: every </a:t>
            </a:r>
            <a:r>
              <a:rPr lang="es-PY" b="1" dirty="0"/>
              <a:t>BASIS</a:t>
            </a:r>
            <a:r>
              <a:rPr lang="es-PY" dirty="0"/>
              <a:t> for the space has the same numbers of vectors.</a:t>
            </a:r>
          </a:p>
        </p:txBody>
      </p:sp>
      <p:sp>
        <p:nvSpPr>
          <p:cNvPr id="41" name="1 Título">
            <a:extLst>
              <a:ext uri="{FF2B5EF4-FFF2-40B4-BE49-F238E27FC236}">
                <a16:creationId xmlns:a16="http://schemas.microsoft.com/office/drawing/2014/main" id="{716FFB47-45AF-B14B-8506-D224EC0EDF39}"/>
              </a:ext>
            </a:extLst>
          </p:cNvPr>
          <p:cNvSpPr txBox="1">
            <a:spLocks/>
          </p:cNvSpPr>
          <p:nvPr/>
        </p:nvSpPr>
        <p:spPr>
          <a:xfrm>
            <a:off x="200080" y="188640"/>
            <a:ext cx="5365449" cy="5775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b="1" dirty="0"/>
              <a:t>Dimension</a:t>
            </a:r>
            <a:r>
              <a:rPr lang="es-PY" sz="3600" dirty="0"/>
              <a:t> for a vector space</a:t>
            </a:r>
            <a:endParaRPr lang="es-ES" sz="3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4C8CCB6-CFCD-0848-A475-DA7691714C3A}"/>
              </a:ext>
            </a:extLst>
          </p:cNvPr>
          <p:cNvSpPr txBox="1"/>
          <p:nvPr/>
        </p:nvSpPr>
        <p:spPr>
          <a:xfrm>
            <a:off x="245511" y="115903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ACF6DB9-68AD-5248-92EA-C1D842FF59A6}"/>
                  </a:ext>
                </a:extLst>
              </p:cNvPr>
              <p:cNvSpPr/>
              <p:nvPr/>
            </p:nvSpPr>
            <p:spPr>
              <a:xfrm>
                <a:off x="200080" y="1988840"/>
                <a:ext cx="1625573" cy="835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ACF6DB9-68AD-5248-92EA-C1D842FF5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0" y="1988840"/>
                <a:ext cx="1625573" cy="835934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4743F69-C888-E942-BDE5-2262CA1CA83E}"/>
                  </a:ext>
                </a:extLst>
              </p:cNvPr>
              <p:cNvSpPr txBox="1"/>
              <p:nvPr/>
            </p:nvSpPr>
            <p:spPr>
              <a:xfrm>
                <a:off x="253786" y="1468146"/>
                <a:ext cx="1368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Space 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4743F69-C888-E942-BDE5-2262CA1CA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6" y="1468146"/>
                <a:ext cx="1368067" cy="369332"/>
              </a:xfrm>
              <a:prstGeom prst="rect">
                <a:avLst/>
              </a:prstGeom>
              <a:blipFill>
                <a:blip r:embed="rId4"/>
                <a:stretch>
                  <a:fillRect l="-3670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D9038E-9257-0549-915D-28242C6C7EBB}"/>
                  </a:ext>
                </a:extLst>
              </p:cNvPr>
              <p:cNvSpPr txBox="1"/>
              <p:nvPr/>
            </p:nvSpPr>
            <p:spPr>
              <a:xfrm>
                <a:off x="338745" y="3826390"/>
                <a:ext cx="2566215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D9038E-9257-0549-915D-28242C6C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45" y="3826390"/>
                <a:ext cx="2566215" cy="961866"/>
              </a:xfrm>
              <a:prstGeom prst="rect">
                <a:avLst/>
              </a:prstGeom>
              <a:blipFill>
                <a:blip r:embed="rId5"/>
                <a:stretch>
                  <a:fillRect l="-2956" b="-1558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743DCA-8C56-6E47-AD88-506FD1A5E4F8}"/>
                  </a:ext>
                </a:extLst>
              </p:cNvPr>
              <p:cNvSpPr txBox="1"/>
              <p:nvPr/>
            </p:nvSpPr>
            <p:spPr>
              <a:xfrm>
                <a:off x="2244300" y="2300834"/>
                <a:ext cx="224138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PY" dirty="0"/>
                      <m:t>+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743DCA-8C56-6E47-AD88-506FD1A5E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00" y="2300834"/>
                <a:ext cx="2241383" cy="730777"/>
              </a:xfrm>
              <a:prstGeom prst="rect">
                <a:avLst/>
              </a:prstGeom>
              <a:blipFill>
                <a:blip r:embed="rId6"/>
                <a:stretch>
                  <a:fillRect l="-6215"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EB55346-18BA-5740-AB5C-D9D65E7098C7}"/>
                  </a:ext>
                </a:extLst>
              </p:cNvPr>
              <p:cNvSpPr/>
              <p:nvPr/>
            </p:nvSpPr>
            <p:spPr>
              <a:xfrm rot="16200000">
                <a:off x="594052" y="283014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EB55346-18BA-5740-AB5C-D9D65E709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052" y="2830142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10098B3-0AD9-3C47-951E-8E0A2FD9A632}"/>
                  </a:ext>
                </a:extLst>
              </p:cNvPr>
              <p:cNvSpPr/>
              <p:nvPr/>
            </p:nvSpPr>
            <p:spPr>
              <a:xfrm rot="16200000">
                <a:off x="236788" y="281050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10098B3-0AD9-3C47-951E-8E0A2FD9A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6788" y="2810502"/>
                <a:ext cx="51167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1C53F7B-8CE7-C445-B23A-D7C190128813}"/>
                  </a:ext>
                </a:extLst>
              </p:cNvPr>
              <p:cNvSpPr txBox="1"/>
              <p:nvPr/>
            </p:nvSpPr>
            <p:spPr>
              <a:xfrm>
                <a:off x="2085889" y="1452757"/>
                <a:ext cx="6234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=# pivost columns= </a:t>
                </a:r>
                <a:r>
                  <a:rPr lang="es-PY" sz="2000" b="1" dirty="0"/>
                  <a:t>2 =Dimension of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PY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sz="2000" b="1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1C53F7B-8CE7-C445-B23A-D7C1901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89" y="1452757"/>
                <a:ext cx="6234848" cy="400110"/>
              </a:xfrm>
              <a:prstGeom prst="rect">
                <a:avLst/>
              </a:prstGeom>
              <a:blipFill>
                <a:blip r:embed="rId9"/>
                <a:stretch>
                  <a:fillRect t="-3030" r="-610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50A88E-1A41-7142-ABD0-A3067B4392B7}"/>
                  </a:ext>
                </a:extLst>
              </p:cNvPr>
              <p:cNvSpPr txBox="1"/>
              <p:nvPr/>
            </p:nvSpPr>
            <p:spPr>
              <a:xfrm>
                <a:off x="5203313" y="1855083"/>
                <a:ext cx="2179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Anoher basis for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) ?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50A88E-1A41-7142-ABD0-A3067B43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13" y="1855083"/>
                <a:ext cx="2179956" cy="369332"/>
              </a:xfrm>
              <a:prstGeom prst="rect">
                <a:avLst/>
              </a:prstGeom>
              <a:blipFill>
                <a:blip r:embed="rId10"/>
                <a:stretch>
                  <a:fillRect l="-2326" t="-3333" r="-116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EDC25CA-0A41-FE40-BB74-370096D73878}"/>
                  </a:ext>
                </a:extLst>
              </p:cNvPr>
              <p:cNvSpPr/>
              <p:nvPr/>
            </p:nvSpPr>
            <p:spPr>
              <a:xfrm>
                <a:off x="5145220" y="2194680"/>
                <a:ext cx="114807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0EDC25CA-0A41-FE40-BB74-370096D73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2194680"/>
                <a:ext cx="1148071" cy="824906"/>
              </a:xfrm>
              <a:prstGeom prst="rect">
                <a:avLst/>
              </a:prstGeom>
              <a:blipFill>
                <a:blip r:embed="rId11"/>
                <a:stretch>
                  <a:fillRect l="-3261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0EB0323C-964D-2440-8F9B-0ECB53D7AEF9}"/>
                  </a:ext>
                </a:extLst>
              </p:cNvPr>
              <p:cNvSpPr/>
              <p:nvPr/>
            </p:nvSpPr>
            <p:spPr>
              <a:xfrm>
                <a:off x="6378792" y="2242761"/>
                <a:ext cx="1148071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0EB0323C-964D-2440-8F9B-0ECB53D7A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92" y="2242761"/>
                <a:ext cx="1148071" cy="823110"/>
              </a:xfrm>
              <a:prstGeom prst="rect">
                <a:avLst/>
              </a:prstGeom>
              <a:blipFill>
                <a:blip r:embed="rId12"/>
                <a:stretch>
                  <a:fillRect l="-3261"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851FCAF-F86C-B04A-A13F-751256046FFC}"/>
                  </a:ext>
                </a:extLst>
              </p:cNvPr>
              <p:cNvSpPr txBox="1"/>
              <p:nvPr/>
            </p:nvSpPr>
            <p:spPr>
              <a:xfrm>
                <a:off x="3063473" y="1858464"/>
                <a:ext cx="151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851FCAF-F86C-B04A-A13F-751256046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73" y="1858464"/>
                <a:ext cx="1513363" cy="369332"/>
              </a:xfrm>
              <a:prstGeom prst="rect">
                <a:avLst/>
              </a:prstGeom>
              <a:blipFill>
                <a:blip r:embed="rId13"/>
                <a:stretch>
                  <a:fillRect l="-2500" t="-3333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A72BA9-0F5C-BF40-80BF-6ECCB8ED5D03}"/>
                  </a:ext>
                </a:extLst>
              </p:cNvPr>
              <p:cNvSpPr txBox="1"/>
              <p:nvPr/>
            </p:nvSpPr>
            <p:spPr>
              <a:xfrm>
                <a:off x="200080" y="3520658"/>
                <a:ext cx="1373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Space is 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A72BA9-0F5C-BF40-80BF-6ECCB8ED5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0" y="3520658"/>
                <a:ext cx="1373966" cy="369332"/>
              </a:xfrm>
              <a:prstGeom prst="rect">
                <a:avLst/>
              </a:prstGeom>
              <a:blipFill>
                <a:blip r:embed="rId14"/>
                <a:stretch>
                  <a:fillRect l="-3670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8DE1E9-7F08-0B44-AB28-85B4E32A94B9}"/>
                  </a:ext>
                </a:extLst>
              </p:cNvPr>
              <p:cNvSpPr txBox="1"/>
              <p:nvPr/>
            </p:nvSpPr>
            <p:spPr>
              <a:xfrm>
                <a:off x="3063473" y="3826390"/>
                <a:ext cx="3882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Dim 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PY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8DE1E9-7F08-0B44-AB28-85B4E32A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73" y="3826390"/>
                <a:ext cx="3882281" cy="369332"/>
              </a:xfrm>
              <a:prstGeom prst="rect">
                <a:avLst/>
              </a:prstGeom>
              <a:blipFill>
                <a:blip r:embed="rId15"/>
                <a:stretch>
                  <a:fillRect l="-97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41172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https://www.youtube.com/watch?v=yjBerM5jWsc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09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15315</TotalTime>
  <Words>558</Words>
  <Application>Microsoft Macintosh PowerPoint</Application>
  <PresentationFormat>Presentación en pantalla (4:3)</PresentationFormat>
  <Paragraphs>93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09 Independence, Basis and Dimension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227</cp:revision>
  <cp:lastPrinted>2020-03-18T11:52:27Z</cp:lastPrinted>
  <dcterms:created xsi:type="dcterms:W3CDTF">2015-03-02T13:24:06Z</dcterms:created>
  <dcterms:modified xsi:type="dcterms:W3CDTF">2020-04-28T03:45:21Z</dcterms:modified>
  <cp:category/>
</cp:coreProperties>
</file>