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21" r:id="rId4"/>
    <p:sldId id="322" r:id="rId5"/>
    <p:sldId id="323" r:id="rId6"/>
    <p:sldId id="29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2109"/>
  </p:normalViewPr>
  <p:slideViewPr>
    <p:cSldViewPr>
      <p:cViewPr varScale="1">
        <p:scale>
          <a:sx n="104" d="100"/>
          <a:sy n="104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21/5/22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21/5/22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21/5/22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27.png"/><Relationship Id="rId10" Type="http://schemas.openxmlformats.org/officeDocument/2006/relationships/image" Target="../media/image62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43.png"/><Relationship Id="rId22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time_continue=3&amp;v=YzZUIYRCE38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/>
          </a:bodyPr>
          <a:lstStyle/>
          <a:p>
            <a:r>
              <a:rPr lang="es-PY" dirty="0"/>
              <a:t>Lecture 14</a:t>
            </a:r>
            <a:br>
              <a:rPr lang="es-PY" dirty="0"/>
            </a:br>
            <a:r>
              <a:rPr lang="es-ES" dirty="0"/>
              <a:t>Orthogonal </a:t>
            </a:r>
            <a:r>
              <a:rPr lang="es-ES" dirty="0" err="1"/>
              <a:t>Vectors</a:t>
            </a:r>
            <a:r>
              <a:rPr lang="es-ES" dirty="0"/>
              <a:t> and </a:t>
            </a:r>
            <a:r>
              <a:rPr lang="es-ES" dirty="0" err="1"/>
              <a:t>subspaces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231002"/>
                <a:ext cx="7762056" cy="2808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/>
                  <a:t>Orthogonal Vector and </a:t>
                </a:r>
                <a:r>
                  <a:rPr lang="es-ES" sz="3400" dirty="0" err="1"/>
                  <a:t>subspaces</a:t>
                </a:r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 err="1"/>
                  <a:t>Nullspace</a:t>
                </a:r>
                <a:r>
                  <a:rPr lang="es-ES" sz="3400" dirty="0"/>
                  <a:t> </a:t>
                </a:r>
                <a14:m>
                  <m:oMath xmlns:m="http://schemas.openxmlformats.org/officeDocument/2006/math">
                    <m:r>
                      <a:rPr lang="es-E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ES" sz="3400" dirty="0"/>
                  <a:t> </a:t>
                </a:r>
                <a:r>
                  <a:rPr lang="es-ES" sz="3400" dirty="0" err="1"/>
                  <a:t>Row</a:t>
                </a:r>
                <a:r>
                  <a:rPr lang="es-ES" sz="3400" dirty="0"/>
                  <a:t> </a:t>
                </a:r>
                <a:r>
                  <a:rPr lang="es-ES" sz="3400" dirty="0" err="1"/>
                  <a:t>Space</a:t>
                </a:r>
                <a:endParaRPr lang="es-ES" sz="34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3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3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3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PY" sz="3400" dirty="0"/>
              </a:p>
              <a:p>
                <a:pPr lvl="1" algn="l"/>
                <a:endParaRPr lang="es-PY" sz="3400" dirty="0"/>
              </a:p>
            </p:txBody>
          </p:sp>
        </mc:Choice>
        <mc:Fallback xmlns="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31002"/>
                <a:ext cx="7762056" cy="2808312"/>
              </a:xfrm>
              <a:prstGeom prst="rect">
                <a:avLst/>
              </a:prstGeom>
              <a:blipFill>
                <a:blip r:embed="rId3"/>
                <a:stretch>
                  <a:fillRect t="-26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4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55699" y="6884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</a:t>
            </a:r>
            <a:r>
              <a:rPr lang="es-ES" sz="3200" dirty="0" err="1"/>
              <a:t>Subspaces</a:t>
            </a:r>
            <a:endParaRPr lang="es-PY" sz="32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9152EBE-5A65-DD47-A280-E23D48BC5922}"/>
              </a:ext>
            </a:extLst>
          </p:cNvPr>
          <p:cNvGrpSpPr/>
          <p:nvPr/>
        </p:nvGrpSpPr>
        <p:grpSpPr>
          <a:xfrm>
            <a:off x="213520" y="1074184"/>
            <a:ext cx="5110791" cy="3672408"/>
            <a:chOff x="467544" y="1412776"/>
            <a:chExt cx="4571999" cy="3309016"/>
          </a:xfrm>
        </p:grpSpPr>
        <p:pic>
          <p:nvPicPr>
            <p:cNvPr id="8" name="Imagen 7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C550AB9C-9FEF-E54E-9EEA-A1392543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412776"/>
              <a:ext cx="4571999" cy="3309016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E13F8C5-5533-E843-9357-51EB8AA25104}"/>
                </a:ext>
              </a:extLst>
            </p:cNvPr>
            <p:cNvSpPr txBox="1"/>
            <p:nvPr/>
          </p:nvSpPr>
          <p:spPr>
            <a:xfrm>
              <a:off x="1259632" y="1721738"/>
              <a:ext cx="290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2400" dirty="0"/>
                <a:t>r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22DF75A-24B9-5248-BC02-E1FD5C63316C}"/>
                </a:ext>
              </a:extLst>
            </p:cNvPr>
            <p:cNvSpPr txBox="1"/>
            <p:nvPr/>
          </p:nvSpPr>
          <p:spPr>
            <a:xfrm>
              <a:off x="1100934" y="3404506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2400" dirty="0"/>
                <a:t>n-r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AFE607B-9E01-0646-AF81-5252DFAC8E90}"/>
                </a:ext>
              </a:extLst>
            </p:cNvPr>
            <p:cNvSpPr txBox="1"/>
            <p:nvPr/>
          </p:nvSpPr>
          <p:spPr>
            <a:xfrm>
              <a:off x="3995936" y="1721738"/>
              <a:ext cx="290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2400" dirty="0"/>
                <a:t>r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43F4E21-6901-B245-991B-340276034F14}"/>
                </a:ext>
              </a:extLst>
            </p:cNvPr>
            <p:cNvSpPr txBox="1"/>
            <p:nvPr/>
          </p:nvSpPr>
          <p:spPr>
            <a:xfrm>
              <a:off x="3837238" y="3404506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sz="2400" dirty="0"/>
                <a:t>m-r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5F591A4A-4613-4644-B50A-5F6398331674}"/>
                    </a:ext>
                  </a:extLst>
                </p:cNvPr>
                <p:cNvSpPr txBox="1"/>
                <p:nvPr/>
              </p:nvSpPr>
              <p:spPr>
                <a:xfrm>
                  <a:off x="741696" y="3124199"/>
                  <a:ext cx="5371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Y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s-PY" sz="2800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5F591A4A-4613-4644-B50A-5F6398331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96" y="3124199"/>
                  <a:ext cx="53713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2D3D8F70-098A-F440-9A27-4DA13F525AAA}"/>
                    </a:ext>
                  </a:extLst>
                </p:cNvPr>
                <p:cNvSpPr txBox="1"/>
                <p:nvPr/>
              </p:nvSpPr>
              <p:spPr>
                <a:xfrm>
                  <a:off x="4267200" y="3124200"/>
                  <a:ext cx="61247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Y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s-PY" sz="2800" dirty="0"/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2D3D8F70-098A-F440-9A27-4DA13F525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124200"/>
                  <a:ext cx="61247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1 Título">
            <a:extLst>
              <a:ext uri="{FF2B5EF4-FFF2-40B4-BE49-F238E27FC236}">
                <a16:creationId xmlns:a16="http://schemas.microsoft.com/office/drawing/2014/main" id="{C2C7E450-8AF5-3E49-9C58-671D9E9B83CE}"/>
              </a:ext>
            </a:extLst>
          </p:cNvPr>
          <p:cNvSpPr txBox="1">
            <a:spLocks/>
          </p:cNvSpPr>
          <p:nvPr/>
        </p:nvSpPr>
        <p:spPr>
          <a:xfrm>
            <a:off x="5515614" y="68849"/>
            <a:ext cx="3456384" cy="5731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</a:t>
            </a:r>
            <a:r>
              <a:rPr lang="es-ES" sz="3200" dirty="0" err="1"/>
              <a:t>Vectors</a:t>
            </a:r>
            <a:endParaRPr lang="es-PY" sz="3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B130C8-EA77-FC4E-A044-18FC4595A4FA}"/>
              </a:ext>
            </a:extLst>
          </p:cNvPr>
          <p:cNvGrpSpPr/>
          <p:nvPr/>
        </p:nvGrpSpPr>
        <p:grpSpPr>
          <a:xfrm>
            <a:off x="6001174" y="1052736"/>
            <a:ext cx="1272744" cy="1022464"/>
            <a:chOff x="6156176" y="1395628"/>
            <a:chExt cx="1272744" cy="1022464"/>
          </a:xfrm>
        </p:grpSpPr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14446F9E-FED6-A94B-BDE6-167679A14B8C}"/>
                </a:ext>
              </a:extLst>
            </p:cNvPr>
            <p:cNvCxnSpPr/>
            <p:nvPr/>
          </p:nvCxnSpPr>
          <p:spPr>
            <a:xfrm>
              <a:off x="6156176" y="2132856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D76407D9-E193-8B4D-94BC-5D6210A75971}"/>
                </a:ext>
              </a:extLst>
            </p:cNvPr>
            <p:cNvCxnSpPr/>
            <p:nvPr/>
          </p:nvCxnSpPr>
          <p:spPr>
            <a:xfrm flipV="1">
              <a:off x="7164288" y="1395628"/>
              <a:ext cx="0" cy="7372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FC21428C-1C99-AF49-BAA9-FB5A32AE8EA3}"/>
                </a:ext>
              </a:extLst>
            </p:cNvPr>
            <p:cNvCxnSpPr/>
            <p:nvPr/>
          </p:nvCxnSpPr>
          <p:spPr>
            <a:xfrm flipV="1">
              <a:off x="6156176" y="1395628"/>
              <a:ext cx="1008112" cy="737228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6EA54BCA-D1E9-A647-9631-81C496DFCF40}"/>
                    </a:ext>
                  </a:extLst>
                </p:cNvPr>
                <p:cNvSpPr txBox="1"/>
                <p:nvPr/>
              </p:nvSpPr>
              <p:spPr>
                <a:xfrm>
                  <a:off x="6643579" y="2141093"/>
                  <a:ext cx="181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6EA54BCA-D1E9-A647-9631-81C496DFC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579" y="2141093"/>
                  <a:ext cx="18171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6A9CCD27-AEEA-F647-AF09-556DFDECD2EC}"/>
                    </a:ext>
                  </a:extLst>
                </p:cNvPr>
                <p:cNvSpPr txBox="1"/>
                <p:nvPr/>
              </p:nvSpPr>
              <p:spPr>
                <a:xfrm>
                  <a:off x="7243806" y="1630993"/>
                  <a:ext cx="1851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6A9CCD27-AEEA-F647-AF09-556DFDECD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806" y="1630993"/>
                  <a:ext cx="1851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18750" b="-2173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BE06E184-202D-8F48-A64C-C03C88D4F1C3}"/>
                    </a:ext>
                  </a:extLst>
                </p:cNvPr>
                <p:cNvSpPr txBox="1"/>
                <p:nvPr/>
              </p:nvSpPr>
              <p:spPr>
                <a:xfrm rot="19072033">
                  <a:off x="6231154" y="1530804"/>
                  <a:ext cx="591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BE06E184-202D-8F48-A64C-C03C88D4F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72033">
                  <a:off x="6231154" y="1530804"/>
                  <a:ext cx="591252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12245" b="-208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angular 40">
              <a:extLst>
                <a:ext uri="{FF2B5EF4-FFF2-40B4-BE49-F238E27FC236}">
                  <a16:creationId xmlns:a16="http://schemas.microsoft.com/office/drawing/2014/main" id="{96BF30F2-6928-244A-95A2-1D495192A3D7}"/>
                </a:ext>
              </a:extLst>
            </p:cNvPr>
            <p:cNvCxnSpPr/>
            <p:nvPr/>
          </p:nvCxnSpPr>
          <p:spPr>
            <a:xfrm rot="5400000" flipH="1" flipV="1">
              <a:off x="6948264" y="1916832"/>
              <a:ext cx="288032" cy="144016"/>
            </a:xfrm>
            <a:prstGeom prst="bentConnector3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A9452A0E-0DDA-3F47-AA16-0554DB27256A}"/>
                  </a:ext>
                </a:extLst>
              </p:cNvPr>
              <p:cNvSpPr txBox="1"/>
              <p:nvPr/>
            </p:nvSpPr>
            <p:spPr>
              <a:xfrm>
                <a:off x="7742538" y="1210756"/>
                <a:ext cx="913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A9452A0E-0DDA-3F47-AA16-0554DB272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538" y="1210756"/>
                <a:ext cx="913455" cy="553998"/>
              </a:xfrm>
              <a:prstGeom prst="rect">
                <a:avLst/>
              </a:prstGeom>
              <a:blipFill>
                <a:blip r:embed="rId8"/>
                <a:stretch>
                  <a:fillRect l="-4110" r="-4110" b="-1555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upo 58">
            <a:extLst>
              <a:ext uri="{FF2B5EF4-FFF2-40B4-BE49-F238E27FC236}">
                <a16:creationId xmlns:a16="http://schemas.microsoft.com/office/drawing/2014/main" id="{7EC46DB8-09F3-5444-B32C-68C2A93B8E7D}"/>
              </a:ext>
            </a:extLst>
          </p:cNvPr>
          <p:cNvGrpSpPr/>
          <p:nvPr/>
        </p:nvGrpSpPr>
        <p:grpSpPr>
          <a:xfrm>
            <a:off x="5148064" y="2010983"/>
            <a:ext cx="3816424" cy="2570145"/>
            <a:chOff x="5148064" y="2010983"/>
            <a:chExt cx="3816424" cy="2570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910F0F28-AB89-2640-9D6D-B2BA85A753E4}"/>
                    </a:ext>
                  </a:extLst>
                </p:cNvPr>
                <p:cNvSpPr txBox="1"/>
                <p:nvPr/>
              </p:nvSpPr>
              <p:spPr>
                <a:xfrm>
                  <a:off x="5653400" y="2127519"/>
                  <a:ext cx="1211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910F0F28-AB89-2640-9D6D-B2BA85A75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400" y="2127519"/>
                  <a:ext cx="121187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186" t="-28571" r="-2062" b="-5238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B59C373-421D-F24B-86FF-B600C0D6B60A}"/>
                </a:ext>
              </a:extLst>
            </p:cNvPr>
            <p:cNvSpPr txBox="1"/>
            <p:nvPr/>
          </p:nvSpPr>
          <p:spPr>
            <a:xfrm>
              <a:off x="7348000" y="201098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Pythagoras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DB32BA76-42C7-074E-910F-DDCF86068688}"/>
                    </a:ext>
                  </a:extLst>
                </p:cNvPr>
                <p:cNvSpPr txBox="1"/>
                <p:nvPr/>
              </p:nvSpPr>
              <p:spPr>
                <a:xfrm>
                  <a:off x="5148064" y="2439138"/>
                  <a:ext cx="23652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s-PY" dirty="0"/>
                    <a:t>+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DB32BA76-42C7-074E-910F-DDCF86068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439138"/>
                  <a:ext cx="2365263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2727" r="-532" b="-5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84F88D5E-9A86-A748-8B47-DDF6252A8432}"/>
                    </a:ext>
                  </a:extLst>
                </p:cNvPr>
                <p:cNvSpPr txBox="1"/>
                <p:nvPr/>
              </p:nvSpPr>
              <p:spPr>
                <a:xfrm>
                  <a:off x="5297178" y="2833784"/>
                  <a:ext cx="2918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PY" dirty="0"/>
                    <a:t> 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84F88D5E-9A86-A748-8B47-DDF6252A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178" y="2833784"/>
                  <a:ext cx="291881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32" t="-17391" b="-4782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>
                  <a:extLst>
                    <a:ext uri="{FF2B5EF4-FFF2-40B4-BE49-F238E27FC236}">
                      <a16:creationId xmlns:a16="http://schemas.microsoft.com/office/drawing/2014/main" id="{3A0D7724-0EA0-7845-A5C9-370089188DC0}"/>
                    </a:ext>
                  </a:extLst>
                </p:cNvPr>
                <p:cNvSpPr txBox="1"/>
                <p:nvPr/>
              </p:nvSpPr>
              <p:spPr>
                <a:xfrm>
                  <a:off x="5294765" y="3166269"/>
                  <a:ext cx="3669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PY" dirty="0"/>
                    <a:t> 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PY" dirty="0"/>
                        <m:t> +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PY" dirty="0"/>
                        <m:t> +</m:t>
                      </m:r>
                      <m:sSup>
                        <m:sSup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1" name="CuadroTexto 70">
                  <a:extLst>
                    <a:ext uri="{FF2B5EF4-FFF2-40B4-BE49-F238E27FC236}">
                      <a16:creationId xmlns:a16="http://schemas.microsoft.com/office/drawing/2014/main" id="{3A0D7724-0EA0-7845-A5C9-370089188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765" y="3166269"/>
                  <a:ext cx="366972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79" t="-17391" r="-1034" b="-4782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>
                  <a:extLst>
                    <a:ext uri="{FF2B5EF4-FFF2-40B4-BE49-F238E27FC236}">
                      <a16:creationId xmlns:a16="http://schemas.microsoft.com/office/drawing/2014/main" id="{F52066BB-89F2-7F43-BF01-E7910FEFDFA7}"/>
                    </a:ext>
                  </a:extLst>
                </p:cNvPr>
                <p:cNvSpPr txBox="1"/>
                <p:nvPr/>
              </p:nvSpPr>
              <p:spPr>
                <a:xfrm>
                  <a:off x="6156176" y="3535817"/>
                  <a:ext cx="1641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2" name="CuadroTexto 71">
                  <a:extLst>
                    <a:ext uri="{FF2B5EF4-FFF2-40B4-BE49-F238E27FC236}">
                      <a16:creationId xmlns:a16="http://schemas.microsoft.com/office/drawing/2014/main" id="{F52066BB-89F2-7F43-BF01-E7910FEFD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3535817"/>
                  <a:ext cx="164166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077" t="-8696" r="-2308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>
                  <a:extLst>
                    <a:ext uri="{FF2B5EF4-FFF2-40B4-BE49-F238E27FC236}">
                      <a16:creationId xmlns:a16="http://schemas.microsoft.com/office/drawing/2014/main" id="{D867EF24-C52A-E04C-93CA-ACC800EEB223}"/>
                    </a:ext>
                  </a:extLst>
                </p:cNvPr>
                <p:cNvSpPr txBox="1"/>
                <p:nvPr/>
              </p:nvSpPr>
              <p:spPr>
                <a:xfrm>
                  <a:off x="6188452" y="3888739"/>
                  <a:ext cx="11004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5" name="CuadroTexto 74">
                  <a:extLst>
                    <a:ext uri="{FF2B5EF4-FFF2-40B4-BE49-F238E27FC236}">
                      <a16:creationId xmlns:a16="http://schemas.microsoft.com/office/drawing/2014/main" id="{D867EF24-C52A-E04C-93CA-ACC800EEB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452" y="3888739"/>
                  <a:ext cx="110042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409" t="-8696" r="-3409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9C61D851-35F7-1B42-BE87-1807EFE7EF4D}"/>
                    </a:ext>
                  </a:extLst>
                </p:cNvPr>
                <p:cNvSpPr txBox="1"/>
                <p:nvPr/>
              </p:nvSpPr>
              <p:spPr>
                <a:xfrm>
                  <a:off x="6206369" y="4241661"/>
                  <a:ext cx="972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9C61D851-35F7-1B42-BE87-1807EFE7E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369" y="4241661"/>
                  <a:ext cx="97218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5195" t="-8696" r="-5195" b="-3043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CF7BEA0F-7358-074B-9155-A05B08261E7D}"/>
                </a:ext>
              </a:extLst>
            </p:cNvPr>
            <p:cNvSpPr/>
            <p:nvPr/>
          </p:nvSpPr>
          <p:spPr>
            <a:xfrm>
              <a:off x="6156176" y="4165738"/>
              <a:ext cx="1132705" cy="4153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8C5A38-242C-4E42-8CED-DB50F5C2BF79}"/>
              </a:ext>
            </a:extLst>
          </p:cNvPr>
          <p:cNvSpPr txBox="1"/>
          <p:nvPr/>
        </p:nvSpPr>
        <p:spPr>
          <a:xfrm>
            <a:off x="4169301" y="458975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5FAA77E6-DBCD-1B49-9790-CDC383B249CD}"/>
                  </a:ext>
                </a:extLst>
              </p:cNvPr>
              <p:cNvSpPr txBox="1"/>
              <p:nvPr/>
            </p:nvSpPr>
            <p:spPr>
              <a:xfrm>
                <a:off x="4262244" y="5036233"/>
                <a:ext cx="7954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5FAA77E6-DBCD-1B49-9790-CDC383B2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44" y="5036233"/>
                <a:ext cx="795474" cy="732573"/>
              </a:xfrm>
              <a:prstGeom prst="rect">
                <a:avLst/>
              </a:prstGeom>
              <a:blipFill>
                <a:blip r:embed="rId16"/>
                <a:stretch>
                  <a:fillRect l="-4839" b="-862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A0CBBAB5-9706-6A4C-BC34-D675B720BC82}"/>
                  </a:ext>
                </a:extLst>
              </p:cNvPr>
              <p:cNvSpPr/>
              <p:nvPr/>
            </p:nvSpPr>
            <p:spPr>
              <a:xfrm>
                <a:off x="5852623" y="4979872"/>
                <a:ext cx="11566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A0CBBAB5-9706-6A4C-BC34-D675B720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23" y="4979872"/>
                <a:ext cx="1156663" cy="824906"/>
              </a:xfrm>
              <a:prstGeom prst="rect">
                <a:avLst/>
              </a:prstGeom>
              <a:blipFill>
                <a:blip r:embed="rId1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DC8FF080-7097-FB4E-AD88-683B36E3C7D5}"/>
                  </a:ext>
                </a:extLst>
              </p:cNvPr>
              <p:cNvSpPr/>
              <p:nvPr/>
            </p:nvSpPr>
            <p:spPr>
              <a:xfrm>
                <a:off x="7348000" y="4979872"/>
                <a:ext cx="138967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DC8FF080-7097-FB4E-AD88-683B36E3C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000" y="4979872"/>
                <a:ext cx="1389675" cy="824906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C02C1A90-C122-4948-BA12-0E0658D22F10}"/>
                  </a:ext>
                </a:extLst>
              </p:cNvPr>
              <p:cNvSpPr txBox="1"/>
              <p:nvPr/>
            </p:nvSpPr>
            <p:spPr>
              <a:xfrm>
                <a:off x="5282687" y="4682085"/>
                <a:ext cx="2365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C02C1A90-C122-4948-BA12-0E0658D22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87" y="4682085"/>
                <a:ext cx="2365263" cy="276999"/>
              </a:xfrm>
              <a:prstGeom prst="rect">
                <a:avLst/>
              </a:prstGeom>
              <a:blipFill>
                <a:blip r:embed="rId19"/>
                <a:stretch>
                  <a:fillRect t="-22727" r="-1070" b="-5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CEEFCE03-3152-FC45-B8EC-C30FC1688062}"/>
                  </a:ext>
                </a:extLst>
              </p:cNvPr>
              <p:cNvSpPr/>
              <p:nvPr/>
            </p:nvSpPr>
            <p:spPr>
              <a:xfrm>
                <a:off x="3797023" y="6080347"/>
                <a:ext cx="1275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CEEFCE03-3152-FC45-B8EC-C30FC168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23" y="6080347"/>
                <a:ext cx="12757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503B540D-65AB-AA4F-8E3E-E6B5E28FE5C9}"/>
                  </a:ext>
                </a:extLst>
              </p:cNvPr>
              <p:cNvSpPr/>
              <p:nvPr/>
            </p:nvSpPr>
            <p:spPr>
              <a:xfrm>
                <a:off x="5484185" y="6080347"/>
                <a:ext cx="1150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503B540D-65AB-AA4F-8E3E-E6B5E28FE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185" y="6080347"/>
                <a:ext cx="1150892" cy="369332"/>
              </a:xfrm>
              <a:prstGeom prst="rect">
                <a:avLst/>
              </a:prstGeom>
              <a:blipFill>
                <a:blip r:embed="rId2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21FDA490-7BF2-F048-AA4C-617C4D7D1D86}"/>
                  </a:ext>
                </a:extLst>
              </p:cNvPr>
              <p:cNvSpPr/>
              <p:nvPr/>
            </p:nvSpPr>
            <p:spPr>
              <a:xfrm>
                <a:off x="7151635" y="6080347"/>
                <a:ext cx="1441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=19</a:t>
                </a:r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21FDA490-7BF2-F048-AA4C-617C4D7D1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635" y="6080347"/>
                <a:ext cx="1441613" cy="369332"/>
              </a:xfrm>
              <a:prstGeom prst="rect">
                <a:avLst/>
              </a:prstGeom>
              <a:blipFill>
                <a:blip r:embed="rId22"/>
                <a:stretch>
                  <a:fillRect t="-3333" r="-1739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uadroTexto 66">
            <a:extLst>
              <a:ext uri="{FF2B5EF4-FFF2-40B4-BE49-F238E27FC236}">
                <a16:creationId xmlns:a16="http://schemas.microsoft.com/office/drawing/2014/main" id="{264FC683-1E1E-0F4E-BB15-B5F30725920F}"/>
              </a:ext>
            </a:extLst>
          </p:cNvPr>
          <p:cNvSpPr txBox="1"/>
          <p:nvPr/>
        </p:nvSpPr>
        <p:spPr>
          <a:xfrm>
            <a:off x="175244" y="5422420"/>
            <a:ext cx="3379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Subspace S is orthogonal to subspace T</a:t>
            </a:r>
          </a:p>
          <a:p>
            <a:r>
              <a:rPr lang="es-PY" dirty="0"/>
              <a:t>Means: Evey vector in S is orthgonal</a:t>
            </a:r>
          </a:p>
          <a:p>
            <a:r>
              <a:rPr lang="es-PY" dirty="0"/>
              <a:t>To  every vector in T</a:t>
            </a:r>
          </a:p>
        </p:txBody>
      </p:sp>
    </p:spTree>
    <p:extLst>
      <p:ext uri="{BB962C8B-B14F-4D97-AF65-F5344CB8AC3E}">
        <p14:creationId xmlns:p14="http://schemas.microsoft.com/office/powerpoint/2010/main" val="7031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55699" y="68849"/>
            <a:ext cx="8592766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Vector and </a:t>
            </a:r>
            <a:r>
              <a:rPr lang="es-ES" sz="3200" dirty="0" err="1"/>
              <a:t>Subspaces</a:t>
            </a:r>
            <a:endParaRPr lang="es-PY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FC3A80-B711-604A-9EEC-F348864F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EFDCD88-7953-E642-A0D0-A673E630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5374" r="4325" b="4287"/>
          <a:stretch/>
        </p:blipFill>
        <p:spPr>
          <a:xfrm>
            <a:off x="765552" y="1052736"/>
            <a:ext cx="7612895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55699" y="68849"/>
            <a:ext cx="4003143" cy="7022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Nullspace</a:t>
            </a:r>
            <a:r>
              <a:rPr lang="es-ES" sz="3200" dirty="0"/>
              <a:t> ⊥ </a:t>
            </a:r>
            <a:r>
              <a:rPr lang="es-ES" sz="3200" dirty="0" err="1"/>
              <a:t>Row</a:t>
            </a:r>
            <a:r>
              <a:rPr lang="es-ES" sz="3200" dirty="0"/>
              <a:t> </a:t>
            </a:r>
            <a:r>
              <a:rPr lang="es-ES" sz="3200" dirty="0" err="1"/>
              <a:t>Space</a:t>
            </a:r>
            <a:endParaRPr lang="es-ES" sz="3200" dirty="0"/>
          </a:p>
          <a:p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64FC683-1E1E-0F4E-BB15-B5F30725920F}"/>
                  </a:ext>
                </a:extLst>
              </p:cNvPr>
              <p:cNvSpPr txBox="1"/>
              <p:nvPr/>
            </p:nvSpPr>
            <p:spPr>
              <a:xfrm>
                <a:off x="190779" y="677184"/>
                <a:ext cx="49004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400" dirty="0"/>
                  <a:t>Row space is orthogonal to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Y" sz="2400" dirty="0"/>
                  <a:t> in NullSpace</a:t>
                </a:r>
              </a:p>
              <a:p>
                <a:r>
                  <a:rPr lang="es-PY" sz="2400" dirty="0"/>
                  <a:t>Why?</a:t>
                </a: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64FC683-1E1E-0F4E-BB15-B5F307259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9" y="677184"/>
                <a:ext cx="4900444" cy="830997"/>
              </a:xfrm>
              <a:prstGeom prst="rect">
                <a:avLst/>
              </a:prstGeom>
              <a:blipFill>
                <a:blip r:embed="rId2"/>
                <a:stretch>
                  <a:fillRect l="-1809" t="-4478" r="-775" b="-134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79CFAF-D611-F941-A4AB-45C18B458232}"/>
                  </a:ext>
                </a:extLst>
              </p:cNvPr>
              <p:cNvSpPr txBox="1"/>
              <p:nvPr/>
            </p:nvSpPr>
            <p:spPr>
              <a:xfrm>
                <a:off x="1547664" y="1193564"/>
                <a:ext cx="757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79CFAF-D611-F941-A4AB-45C18B45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193564"/>
                <a:ext cx="757195" cy="276999"/>
              </a:xfrm>
              <a:prstGeom prst="rect">
                <a:avLst/>
              </a:prstGeom>
              <a:blipFill>
                <a:blip r:embed="rId3"/>
                <a:stretch>
                  <a:fillRect l="-5000" r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386FA55-06C4-FD4A-BA0C-5F2CDAC1BFAD}"/>
                  </a:ext>
                </a:extLst>
              </p:cNvPr>
              <p:cNvSpPr txBox="1"/>
              <p:nvPr/>
            </p:nvSpPr>
            <p:spPr>
              <a:xfrm>
                <a:off x="190779" y="1574855"/>
                <a:ext cx="2292872" cy="1073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𝑜𝑤</m:t>
                                    </m:r>
                                    <m:r>
                                      <a:rPr lang="es-ES" b="0" i="1" baseline="-25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386FA55-06C4-FD4A-BA0C-5F2CDAC1B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9" y="1574855"/>
                <a:ext cx="2292872" cy="1073755"/>
              </a:xfrm>
              <a:prstGeom prst="rect">
                <a:avLst/>
              </a:prstGeom>
              <a:blipFill>
                <a:blip r:embed="rId4"/>
                <a:stretch>
                  <a:fillRect t="-3488" b="-814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DBEEB5A-0F5B-7B45-B7FB-4FD2DD9890E2}"/>
                  </a:ext>
                </a:extLst>
              </p:cNvPr>
              <p:cNvSpPr txBox="1"/>
              <p:nvPr/>
            </p:nvSpPr>
            <p:spPr>
              <a:xfrm>
                <a:off x="2855623" y="1634486"/>
                <a:ext cx="2084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P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DBEEB5A-0F5B-7B45-B7FB-4FD2DD98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23" y="1634486"/>
                <a:ext cx="2084866" cy="276999"/>
              </a:xfrm>
              <a:prstGeom prst="rect">
                <a:avLst/>
              </a:prstGeom>
              <a:blipFill>
                <a:blip r:embed="rId5"/>
                <a:stretch>
                  <a:fillRect t="-13043" r="-1818" b="-2608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EB23161-3D2E-1740-A2F0-ECA104E34B66}"/>
              </a:ext>
            </a:extLst>
          </p:cNvPr>
          <p:cNvSpPr/>
          <p:nvPr/>
        </p:nvSpPr>
        <p:spPr>
          <a:xfrm>
            <a:off x="283969" y="1542232"/>
            <a:ext cx="1027002" cy="276334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A000DF45-66E7-3B4C-BCD8-571AD6812824}"/>
              </a:ext>
            </a:extLst>
          </p:cNvPr>
          <p:cNvSpPr/>
          <p:nvPr/>
        </p:nvSpPr>
        <p:spPr>
          <a:xfrm rot="5400000">
            <a:off x="1162866" y="1958703"/>
            <a:ext cx="1027002" cy="276334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7162F67-D5E9-6D41-94D3-B779EC6876C3}"/>
              </a:ext>
            </a:extLst>
          </p:cNvPr>
          <p:cNvSpPr/>
          <p:nvPr/>
        </p:nvSpPr>
        <p:spPr>
          <a:xfrm rot="5400000">
            <a:off x="2155841" y="1578682"/>
            <a:ext cx="203434" cy="276335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895AFB3-FA9C-0B4F-907E-F88E9DDC0B69}"/>
              </a:ext>
            </a:extLst>
          </p:cNvPr>
          <p:cNvSpPr/>
          <p:nvPr/>
        </p:nvSpPr>
        <p:spPr>
          <a:xfrm>
            <a:off x="2813534" y="1572006"/>
            <a:ext cx="2151124" cy="336629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EF9BDFC6-BB01-8448-AE3E-161413CBBD31}"/>
                  </a:ext>
                </a:extLst>
              </p:cNvPr>
              <p:cNvSpPr/>
              <p:nvPr/>
            </p:nvSpPr>
            <p:spPr>
              <a:xfrm>
                <a:off x="2318098" y="154215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EF9BDFC6-BB01-8448-AE3E-161413CBB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098" y="1542152"/>
                <a:ext cx="5116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E6211E5-F47F-1343-85C1-21697418DBD7}"/>
                  </a:ext>
                </a:extLst>
              </p:cNvPr>
              <p:cNvSpPr txBox="1"/>
              <p:nvPr/>
            </p:nvSpPr>
            <p:spPr>
              <a:xfrm>
                <a:off x="2829777" y="2371611"/>
                <a:ext cx="2132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P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E6211E5-F47F-1343-85C1-21697418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77" y="2371611"/>
                <a:ext cx="2132122" cy="276999"/>
              </a:xfrm>
              <a:prstGeom prst="rect">
                <a:avLst/>
              </a:prstGeom>
              <a:blipFill>
                <a:blip r:embed="rId7"/>
                <a:stretch>
                  <a:fillRect t="-13043" r="-1775" b="-304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198A8864-F626-0146-903A-7C19F0629B32}"/>
                  </a:ext>
                </a:extLst>
              </p:cNvPr>
              <p:cNvSpPr txBox="1"/>
              <p:nvPr/>
            </p:nvSpPr>
            <p:spPr>
              <a:xfrm>
                <a:off x="2877034" y="1908635"/>
                <a:ext cx="2084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P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198A8864-F626-0146-903A-7C19F0629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34" y="1908635"/>
                <a:ext cx="2084865" cy="276999"/>
              </a:xfrm>
              <a:prstGeom prst="rect">
                <a:avLst/>
              </a:prstGeom>
              <a:blipFill>
                <a:blip r:embed="rId8"/>
                <a:stretch>
                  <a:fillRect t="-8696" r="-1818" b="-304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B3622A-8797-944A-AE75-935E7604B7CB}"/>
                  </a:ext>
                </a:extLst>
              </p:cNvPr>
              <p:cNvSpPr txBox="1"/>
              <p:nvPr/>
            </p:nvSpPr>
            <p:spPr>
              <a:xfrm>
                <a:off x="5539745" y="1973232"/>
                <a:ext cx="1696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s-E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B3622A-8797-944A-AE75-935E7604B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45" y="1973232"/>
                <a:ext cx="1696042" cy="276999"/>
              </a:xfrm>
              <a:prstGeom prst="rect">
                <a:avLst/>
              </a:prstGeom>
              <a:blipFill>
                <a:blip r:embed="rId9"/>
                <a:stretch>
                  <a:fillRect t="-8696" b="-304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930436C-7A53-864C-9617-CB6AC1521F05}"/>
                  </a:ext>
                </a:extLst>
              </p:cNvPr>
              <p:cNvSpPr/>
              <p:nvPr/>
            </p:nvSpPr>
            <p:spPr>
              <a:xfrm>
                <a:off x="2318098" y="1815207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930436C-7A53-864C-9617-CB6AC152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098" y="1815207"/>
                <a:ext cx="51167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22B21677-0B82-D046-AB1A-41623B28FFDB}"/>
                  </a:ext>
                </a:extLst>
              </p:cNvPr>
              <p:cNvSpPr/>
              <p:nvPr/>
            </p:nvSpPr>
            <p:spPr>
              <a:xfrm>
                <a:off x="2318098" y="2244169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22B21677-0B82-D046-AB1A-41623B28F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098" y="2244169"/>
                <a:ext cx="51167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0556264-A7A3-674C-8DEE-9C0C50FC032E}"/>
                  </a:ext>
                </a:extLst>
              </p:cNvPr>
              <p:cNvSpPr/>
              <p:nvPr/>
            </p:nvSpPr>
            <p:spPr>
              <a:xfrm>
                <a:off x="2409909" y="2059368"/>
                <a:ext cx="308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PY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0556264-A7A3-674C-8DEE-9C0C50FC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09" y="2059368"/>
                <a:ext cx="308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A6E821C-E19B-3745-B358-5C312EF3AABC}"/>
                  </a:ext>
                </a:extLst>
              </p:cNvPr>
              <p:cNvSpPr/>
              <p:nvPr/>
            </p:nvSpPr>
            <p:spPr>
              <a:xfrm>
                <a:off x="3433692" y="2091763"/>
                <a:ext cx="308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PY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A6E821C-E19B-3745-B358-5C312EF3A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2" y="2091763"/>
                <a:ext cx="3080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5405718-C5E8-EA47-A667-E8AE8E17CDA5}"/>
                  </a:ext>
                </a:extLst>
              </p:cNvPr>
              <p:cNvSpPr/>
              <p:nvPr/>
            </p:nvSpPr>
            <p:spPr>
              <a:xfrm>
                <a:off x="551024" y="2794974"/>
                <a:ext cx="45688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  <m:r>
                                <a:rPr lang="es-ES" b="0" i="1" baseline="-2500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5405718-C5E8-EA47-A667-E8AE8E17C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4" y="2794974"/>
                <a:ext cx="4568815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90988DE-7BAB-0D43-AE6F-E5DF8C3E43EC}"/>
                  </a:ext>
                </a:extLst>
              </p:cNvPr>
              <p:cNvSpPr/>
              <p:nvPr/>
            </p:nvSpPr>
            <p:spPr>
              <a:xfrm>
                <a:off x="5480901" y="2733434"/>
                <a:ext cx="1695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90988DE-7BAB-0D43-AE6F-E5DF8C3E4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01" y="2733434"/>
                <a:ext cx="16956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23F44A6B-3F66-C44B-B077-6ABCE15EE5D5}"/>
              </a:ext>
            </a:extLst>
          </p:cNvPr>
          <p:cNvSpPr/>
          <p:nvPr/>
        </p:nvSpPr>
        <p:spPr>
          <a:xfrm>
            <a:off x="5470851" y="2586435"/>
            <a:ext cx="1691585" cy="577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7027A21-BA9C-D44C-B52E-6D47E3DE4855}"/>
              </a:ext>
            </a:extLst>
          </p:cNvPr>
          <p:cNvSpPr txBox="1"/>
          <p:nvPr/>
        </p:nvSpPr>
        <p:spPr>
          <a:xfrm>
            <a:off x="167928" y="316561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83F2B56-617D-A841-B701-7F7F7A948004}"/>
                  </a:ext>
                </a:extLst>
              </p:cNvPr>
              <p:cNvSpPr/>
              <p:nvPr/>
            </p:nvSpPr>
            <p:spPr>
              <a:xfrm>
                <a:off x="190779" y="3387516"/>
                <a:ext cx="2313197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83F2B56-617D-A841-B701-7F7F7A948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9" y="3387516"/>
                <a:ext cx="2313197" cy="8256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BFA4BF47-45B3-BD43-8614-C68CDA721F1C}"/>
                  </a:ext>
                </a:extLst>
              </p:cNvPr>
              <p:cNvSpPr/>
              <p:nvPr/>
            </p:nvSpPr>
            <p:spPr>
              <a:xfrm>
                <a:off x="2800077" y="3552294"/>
                <a:ext cx="1379224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BFA4BF47-45B3-BD43-8614-C68CDA721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77" y="3552294"/>
                <a:ext cx="1379224" cy="559833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935C84CE-F2AB-E44A-8173-6DA6E409EB85}"/>
                  </a:ext>
                </a:extLst>
              </p:cNvPr>
              <p:cNvSpPr/>
              <p:nvPr/>
            </p:nvSpPr>
            <p:spPr>
              <a:xfrm>
                <a:off x="4028764" y="365046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935C84CE-F2AB-E44A-8173-6DA6E409E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64" y="3650462"/>
                <a:ext cx="51167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B3DC1C17-211A-BD44-98F4-E9B8BDB308DB}"/>
              </a:ext>
            </a:extLst>
          </p:cNvPr>
          <p:cNvSpPr/>
          <p:nvPr/>
        </p:nvSpPr>
        <p:spPr>
          <a:xfrm rot="5400000">
            <a:off x="2941831" y="3574726"/>
            <a:ext cx="203434" cy="276335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C48BD131-1986-1143-BD2A-B9DB3289C67C}"/>
                  </a:ext>
                </a:extLst>
              </p:cNvPr>
              <p:cNvSpPr/>
              <p:nvPr/>
            </p:nvSpPr>
            <p:spPr>
              <a:xfrm>
                <a:off x="4466005" y="3534949"/>
                <a:ext cx="1250983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C48BD131-1986-1143-BD2A-B9DB3289C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05" y="3534949"/>
                <a:ext cx="1250983" cy="559833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ángulo 89">
            <a:extLst>
              <a:ext uri="{FF2B5EF4-FFF2-40B4-BE49-F238E27FC236}">
                <a16:creationId xmlns:a16="http://schemas.microsoft.com/office/drawing/2014/main" id="{4D2DA59A-18D4-2D45-9EEC-B94C12E28957}"/>
              </a:ext>
            </a:extLst>
          </p:cNvPr>
          <p:cNvSpPr/>
          <p:nvPr/>
        </p:nvSpPr>
        <p:spPr>
          <a:xfrm rot="5400000">
            <a:off x="4608450" y="3534749"/>
            <a:ext cx="203434" cy="276335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24013197-C899-1748-B77B-69C74717E6B1}"/>
                  </a:ext>
                </a:extLst>
              </p:cNvPr>
              <p:cNvSpPr/>
              <p:nvPr/>
            </p:nvSpPr>
            <p:spPr>
              <a:xfrm>
                <a:off x="185733" y="4254415"/>
                <a:ext cx="15644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24013197-C899-1748-B77B-69C74717E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3" y="4254415"/>
                <a:ext cx="1564467" cy="710194"/>
              </a:xfrm>
              <a:prstGeom prst="rect">
                <a:avLst/>
              </a:prstGeom>
              <a:blipFill>
                <a:blip r:embed="rId19"/>
                <a:stretch>
                  <a:fillRect l="-29032" t="-189474" r="-19355" b="-27543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7F78173-1C67-DE46-95C5-81CE78324331}"/>
                  </a:ext>
                </a:extLst>
              </p:cNvPr>
              <p:cNvSpPr txBox="1"/>
              <p:nvPr/>
            </p:nvSpPr>
            <p:spPr>
              <a:xfrm>
                <a:off x="2855623" y="4651959"/>
                <a:ext cx="59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7F78173-1C67-DE46-95C5-81CE78324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23" y="4651959"/>
                <a:ext cx="594971" cy="276999"/>
              </a:xfrm>
              <a:prstGeom prst="rect">
                <a:avLst/>
              </a:prstGeom>
              <a:blipFill>
                <a:blip r:embed="rId20"/>
                <a:stretch>
                  <a:fillRect l="-4167" r="-625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0C44D07-0DC1-EF40-9437-332C92BD4656}"/>
                  </a:ext>
                </a:extLst>
              </p:cNvPr>
              <p:cNvSpPr txBox="1"/>
              <p:nvPr/>
            </p:nvSpPr>
            <p:spPr>
              <a:xfrm>
                <a:off x="3652849" y="4303659"/>
                <a:ext cx="2040559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" b="0" dirty="0"/>
              </a:p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𝑑𝑖𝑚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2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0C44D07-0DC1-EF40-9437-332C92BD4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49" y="4303659"/>
                <a:ext cx="2040559" cy="625299"/>
              </a:xfrm>
              <a:prstGeom prst="rect">
                <a:avLst/>
              </a:prstGeom>
              <a:blipFill>
                <a:blip r:embed="rId21"/>
                <a:stretch>
                  <a:fillRect l="-5000" b="-2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8F1A13-C82D-B748-B8A4-A5A538AF44DF}"/>
              </a:ext>
            </a:extLst>
          </p:cNvPr>
          <p:cNvCxnSpPr/>
          <p:nvPr/>
        </p:nvCxnSpPr>
        <p:spPr>
          <a:xfrm>
            <a:off x="5940152" y="3429000"/>
            <a:ext cx="0" cy="149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FCF7BE38-2169-D34A-9F1A-DF9B1296673A}"/>
                  </a:ext>
                </a:extLst>
              </p:cNvPr>
              <p:cNvSpPr/>
              <p:nvPr/>
            </p:nvSpPr>
            <p:spPr>
              <a:xfrm>
                <a:off x="6260594" y="3260110"/>
                <a:ext cx="2222147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FCF7BE38-2169-D34A-9F1A-DF9B12966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94" y="3260110"/>
                <a:ext cx="2222147" cy="82561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4C6964EE-C114-4448-B395-F2BB5FFFAC46}"/>
                  </a:ext>
                </a:extLst>
              </p:cNvPr>
              <p:cNvSpPr/>
              <p:nvPr/>
            </p:nvSpPr>
            <p:spPr>
              <a:xfrm>
                <a:off x="6260594" y="4077072"/>
                <a:ext cx="1243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4C6964EE-C114-4448-B395-F2BB5FFFA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94" y="4077072"/>
                <a:ext cx="124393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ángulo 90">
            <a:extLst>
              <a:ext uri="{FF2B5EF4-FFF2-40B4-BE49-F238E27FC236}">
                <a16:creationId xmlns:a16="http://schemas.microsoft.com/office/drawing/2014/main" id="{AFC015BC-CC13-554A-8A4C-6FC663FFBF41}"/>
              </a:ext>
            </a:extLst>
          </p:cNvPr>
          <p:cNvSpPr/>
          <p:nvPr/>
        </p:nvSpPr>
        <p:spPr>
          <a:xfrm rot="5400000">
            <a:off x="6424216" y="4111314"/>
            <a:ext cx="203434" cy="276335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93EF994-C4CD-1A40-B90A-EE2C3B645FCC}"/>
                  </a:ext>
                </a:extLst>
              </p:cNvPr>
              <p:cNvSpPr/>
              <p:nvPr/>
            </p:nvSpPr>
            <p:spPr>
              <a:xfrm>
                <a:off x="6294832" y="4626114"/>
                <a:ext cx="175605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𝑑𝑖𝑚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PY" dirty="0"/>
                  <a:t> 2</a:t>
                </a: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C93EF994-C4CD-1A40-B90A-EE2C3B645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32" y="4626114"/>
                <a:ext cx="1756058" cy="404983"/>
              </a:xfrm>
              <a:prstGeom prst="rect">
                <a:avLst/>
              </a:prstGeom>
              <a:blipFill>
                <a:blip r:embed="rId24"/>
                <a:stretch>
                  <a:fillRect r="-1439" b="-2121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D42C115B-848B-A745-8E8D-93E86E498BA9}"/>
                  </a:ext>
                </a:extLst>
              </p:cNvPr>
              <p:cNvSpPr/>
              <p:nvPr/>
            </p:nvSpPr>
            <p:spPr>
              <a:xfrm>
                <a:off x="6274282" y="4351199"/>
                <a:ext cx="779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D42C115B-848B-A745-8E8D-93E86E498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82" y="4351199"/>
                <a:ext cx="77963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16240B0-B0AE-7140-B9CA-BD612C7FAB95}"/>
                  </a:ext>
                </a:extLst>
              </p:cNvPr>
              <p:cNvSpPr txBox="1"/>
              <p:nvPr/>
            </p:nvSpPr>
            <p:spPr>
              <a:xfrm>
                <a:off x="219395" y="5156141"/>
                <a:ext cx="66488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400" dirty="0"/>
                  <a:t>Row and NullSpace are Orthogonal Complements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Y" sz="2400" dirty="0"/>
                  <a:t>  </a:t>
                </a:r>
              </a:p>
              <a:p>
                <a:r>
                  <a:rPr lang="es-PY" sz="2400" dirty="0"/>
                  <a:t>Why?</a:t>
                </a:r>
              </a:p>
            </p:txBody>
          </p:sp>
        </mc:Choice>
        <mc:Fallback xmlns="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116240B0-B0AE-7140-B9CA-BD612C7FA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5" y="5156141"/>
                <a:ext cx="6648808" cy="830997"/>
              </a:xfrm>
              <a:prstGeom prst="rect">
                <a:avLst/>
              </a:prstGeom>
              <a:blipFill>
                <a:blip r:embed="rId26"/>
                <a:stretch>
                  <a:fillRect l="-1333" t="-4545" b="-1515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7CE7F4-2752-CA4E-8861-A98034AB94D6}"/>
                  </a:ext>
                </a:extLst>
              </p:cNvPr>
              <p:cNvSpPr txBox="1"/>
              <p:nvPr/>
            </p:nvSpPr>
            <p:spPr>
              <a:xfrm>
                <a:off x="967985" y="5927516"/>
                <a:ext cx="3993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Nullspace contains all vectors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PY" dirty="0"/>
                  <a:t>  to row space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7CE7F4-2752-CA4E-8861-A98034AB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85" y="5927516"/>
                <a:ext cx="3993914" cy="369332"/>
              </a:xfrm>
              <a:prstGeom prst="rect">
                <a:avLst/>
              </a:prstGeom>
              <a:blipFill>
                <a:blip r:embed="rId27"/>
                <a:stretch>
                  <a:fillRect l="-949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27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9423" y="117055"/>
                <a:ext cx="3619290" cy="702207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73" name="1 Título">
                <a:extLst>
                  <a:ext uri="{FF2B5EF4-FFF2-40B4-BE49-F238E27FC236}">
                    <a16:creationId xmlns:a16="http://schemas.microsoft.com/office/drawing/2014/main" id="{27FBE4B1-2C73-4F4F-B19E-011EAF0C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23" y="117055"/>
                <a:ext cx="3619290" cy="702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64FC683-1E1E-0F4E-BB15-B5F30725920F}"/>
                  </a:ext>
                </a:extLst>
              </p:cNvPr>
              <p:cNvSpPr txBox="1"/>
              <p:nvPr/>
            </p:nvSpPr>
            <p:spPr>
              <a:xfrm>
                <a:off x="190779" y="677184"/>
                <a:ext cx="6253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400" dirty="0"/>
                  <a:t>Coming: “Solve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sz="2400" dirty="0"/>
                  <a:t> when there is not solution” </a:t>
                </a: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64FC683-1E1E-0F4E-BB15-B5F307259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9" y="677184"/>
                <a:ext cx="6253429" cy="461665"/>
              </a:xfrm>
              <a:prstGeom prst="rect">
                <a:avLst/>
              </a:prstGeom>
              <a:blipFill>
                <a:blip r:embed="rId3"/>
                <a:stretch>
                  <a:fillRect l="-142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43C6DEE5-9890-C847-91CD-40BB2DBFED3E}"/>
              </a:ext>
            </a:extLst>
          </p:cNvPr>
          <p:cNvGrpSpPr/>
          <p:nvPr/>
        </p:nvGrpSpPr>
        <p:grpSpPr>
          <a:xfrm>
            <a:off x="120488" y="1813403"/>
            <a:ext cx="1871438" cy="461665"/>
            <a:chOff x="190779" y="1397905"/>
            <a:chExt cx="187143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F25447C1-7075-BC49-8048-CA7734D8A428}"/>
                    </a:ext>
                  </a:extLst>
                </p:cNvPr>
                <p:cNvSpPr/>
                <p:nvPr/>
              </p:nvSpPr>
              <p:spPr>
                <a:xfrm>
                  <a:off x="190779" y="1397905"/>
                  <a:ext cx="7834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F25447C1-7075-BC49-8048-CA7734D8A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9" y="1397905"/>
                  <a:ext cx="7834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FA04B9C2-1EDF-C642-87C7-45292854FD6E}"/>
                    </a:ext>
                  </a:extLst>
                </p:cNvPr>
                <p:cNvSpPr/>
                <p:nvPr/>
              </p:nvSpPr>
              <p:spPr>
                <a:xfrm>
                  <a:off x="827584" y="1397905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41" name="Rectángulo 40">
                  <a:extLst>
                    <a:ext uri="{FF2B5EF4-FFF2-40B4-BE49-F238E27FC236}">
                      <a16:creationId xmlns:a16="http://schemas.microsoft.com/office/drawing/2014/main" id="{FA04B9C2-1EDF-C642-87C7-45292854FD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1397905"/>
                  <a:ext cx="51167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FCDB343-1B0E-BB4A-9884-39C58D9ABDD1}"/>
                    </a:ext>
                  </a:extLst>
                </p:cNvPr>
                <p:cNvSpPr/>
                <p:nvPr/>
              </p:nvSpPr>
              <p:spPr>
                <a:xfrm>
                  <a:off x="1159919" y="1397905"/>
                  <a:ext cx="902298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4FCDB343-1B0E-BB4A-9884-39C58D9AB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919" y="1397905"/>
                  <a:ext cx="902298" cy="3879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8FE6159-96AA-C646-8D21-9E384212152E}"/>
                  </a:ext>
                </a:extLst>
              </p:cNvPr>
              <p:cNvSpPr txBox="1"/>
              <p:nvPr/>
            </p:nvSpPr>
            <p:spPr>
              <a:xfrm>
                <a:off x="2483768" y="1980125"/>
                <a:ext cx="2356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18FE6159-96AA-C646-8D21-9E384212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80125"/>
                <a:ext cx="2356222" cy="276999"/>
              </a:xfrm>
              <a:prstGeom prst="rect">
                <a:avLst/>
              </a:prstGeom>
              <a:blipFill>
                <a:blip r:embed="rId7"/>
                <a:stretch>
                  <a:fillRect l="-538" r="-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4F6BAF8-094B-A945-AB23-0443A2157221}"/>
                  </a:ext>
                </a:extLst>
              </p:cNvPr>
              <p:cNvSpPr/>
              <p:nvPr/>
            </p:nvSpPr>
            <p:spPr>
              <a:xfrm>
                <a:off x="2483768" y="1444071"/>
                <a:ext cx="646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4F6BAF8-094B-A945-AB23-0443A2157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444071"/>
                <a:ext cx="6465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1DBA7BF-31FF-6B47-A326-6FE2FBFB59E4}"/>
              </a:ext>
            </a:extLst>
          </p:cNvPr>
          <p:cNvCxnSpPr/>
          <p:nvPr/>
        </p:nvCxnSpPr>
        <p:spPr>
          <a:xfrm>
            <a:off x="5004048" y="1374821"/>
            <a:ext cx="0" cy="82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27CC6A0-34DC-3D48-8C42-050DEEA0E512}"/>
                  </a:ext>
                </a:extLst>
              </p:cNvPr>
              <p:cNvSpPr txBox="1"/>
              <p:nvPr/>
            </p:nvSpPr>
            <p:spPr>
              <a:xfrm>
                <a:off x="5292080" y="1444071"/>
                <a:ext cx="1717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is symmetric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27CC6A0-34DC-3D48-8C42-050DEEA0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44071"/>
                <a:ext cx="1717137" cy="369332"/>
              </a:xfrm>
              <a:prstGeom prst="rect">
                <a:avLst/>
              </a:prstGeom>
              <a:blipFill>
                <a:blip r:embed="rId9"/>
                <a:stretch>
                  <a:fillRect t="-3333" r="-735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05E46B5-733C-E14F-92A1-FD9EEE2D5569}"/>
                  </a:ext>
                </a:extLst>
              </p:cNvPr>
              <p:cNvSpPr txBox="1"/>
              <p:nvPr/>
            </p:nvSpPr>
            <p:spPr>
              <a:xfrm>
                <a:off x="5292080" y="1927932"/>
                <a:ext cx="2414444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05E46B5-733C-E14F-92A1-FD9EEE2D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927932"/>
                <a:ext cx="2414444" cy="323422"/>
              </a:xfrm>
              <a:prstGeom prst="rect">
                <a:avLst/>
              </a:prstGeom>
              <a:blipFill>
                <a:blip r:embed="rId10"/>
                <a:stretch>
                  <a:fillRect r="-1571" b="-384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o 38">
            <a:extLst>
              <a:ext uri="{FF2B5EF4-FFF2-40B4-BE49-F238E27FC236}">
                <a16:creationId xmlns:a16="http://schemas.microsoft.com/office/drawing/2014/main" id="{4D75B9BB-B48F-034C-A5C9-E5EFA2C21A24}"/>
              </a:ext>
            </a:extLst>
          </p:cNvPr>
          <p:cNvGrpSpPr/>
          <p:nvPr/>
        </p:nvGrpSpPr>
        <p:grpSpPr>
          <a:xfrm>
            <a:off x="1667280" y="2470706"/>
            <a:ext cx="4137252" cy="968614"/>
            <a:chOff x="1694508" y="2691218"/>
            <a:chExt cx="4137252" cy="968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CC79CFAF-D611-F941-A4AB-45C18B458232}"/>
                    </a:ext>
                  </a:extLst>
                </p:cNvPr>
                <p:cNvSpPr txBox="1"/>
                <p:nvPr/>
              </p:nvSpPr>
              <p:spPr>
                <a:xfrm>
                  <a:off x="5144136" y="2746282"/>
                  <a:ext cx="6876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ES" b="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CC79CFAF-D611-F941-A4AB-45C18B458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136" y="2746282"/>
                  <a:ext cx="68762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F1274590-BBC2-724A-8A26-B8B988BCD973}"/>
                    </a:ext>
                  </a:extLst>
                </p:cNvPr>
                <p:cNvSpPr/>
                <p:nvPr/>
              </p:nvSpPr>
              <p:spPr>
                <a:xfrm>
                  <a:off x="1991926" y="2691218"/>
                  <a:ext cx="3110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s-PY" dirty="0"/>
                    <a:t> when there is not solution</a:t>
                  </a:r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F1274590-BBC2-724A-8A26-B8B988BCD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926" y="2691218"/>
                  <a:ext cx="311033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3333" r="-407" b="-2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935BD350-E11A-7241-BE90-6BD8DA93289C}"/>
                    </a:ext>
                  </a:extLst>
                </p:cNvPr>
                <p:cNvSpPr/>
                <p:nvPr/>
              </p:nvSpPr>
              <p:spPr>
                <a:xfrm>
                  <a:off x="1694508" y="3244334"/>
                  <a:ext cx="14686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935BD350-E11A-7241-BE90-6BD8DA932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508" y="3244334"/>
                  <a:ext cx="146860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3A691336-1A08-2747-A768-69BC9DEEC127}"/>
                </a:ext>
              </a:extLst>
            </p:cNvPr>
            <p:cNvCxnSpPr/>
            <p:nvPr/>
          </p:nvCxnSpPr>
          <p:spPr>
            <a:xfrm>
              <a:off x="2483768" y="2924324"/>
              <a:ext cx="0" cy="375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7DD091CF-55FD-0840-9DBD-4B428402AC10}"/>
                    </a:ext>
                  </a:extLst>
                </p:cNvPr>
                <p:cNvSpPr/>
                <p:nvPr/>
              </p:nvSpPr>
              <p:spPr>
                <a:xfrm>
                  <a:off x="3130292" y="3198167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7DD091CF-55FD-0840-9DBD-4B428402A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292" y="3198167"/>
                  <a:ext cx="51167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0865560D-749A-1A40-A4B1-6302E128365D}"/>
                    </a:ext>
                  </a:extLst>
                </p:cNvPr>
                <p:cNvSpPr/>
                <p:nvPr/>
              </p:nvSpPr>
              <p:spPr>
                <a:xfrm>
                  <a:off x="3604354" y="3244333"/>
                  <a:ext cx="14708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0865560D-749A-1A40-A4B1-6302E1283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354" y="3244333"/>
                  <a:ext cx="147085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56F3FFE7-2D0B-0C40-A66D-6EA8839A0FCA}"/>
                </a:ext>
              </a:extLst>
            </p:cNvPr>
            <p:cNvSpPr/>
            <p:nvPr/>
          </p:nvSpPr>
          <p:spPr>
            <a:xfrm>
              <a:off x="3604354" y="3112226"/>
              <a:ext cx="1399694" cy="5476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123C63E0-F7DD-2A48-819D-BF85E1266D6E}"/>
                    </a:ext>
                  </a:extLst>
                </p:cNvPr>
                <p:cNvSpPr txBox="1"/>
                <p:nvPr/>
              </p:nvSpPr>
              <p:spPr>
                <a:xfrm>
                  <a:off x="5173539" y="3080609"/>
                  <a:ext cx="6091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3&gt;2</m:t>
                        </m:r>
                      </m:oMath>
                    </m:oMathPara>
                  </a14:m>
                  <a:endParaRPr lang="es-ES" b="0" dirty="0"/>
                </a:p>
              </p:txBody>
            </p:sp>
          </mc:Choice>
          <mc:Fallback xmlns="">
            <p:sp>
              <p:nvSpPr>
                <p:cNvPr id="58" name="CuadroTexto 57">
                  <a:extLst>
                    <a:ext uri="{FF2B5EF4-FFF2-40B4-BE49-F238E27FC236}">
                      <a16:creationId xmlns:a16="http://schemas.microsoft.com/office/drawing/2014/main" id="{123C63E0-F7DD-2A48-819D-BF85E126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539" y="3080609"/>
                  <a:ext cx="60914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122" r="-612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8B4859F-3247-E54F-B00B-E91430FF9A93}"/>
              </a:ext>
            </a:extLst>
          </p:cNvPr>
          <p:cNvGrpSpPr/>
          <p:nvPr/>
        </p:nvGrpSpPr>
        <p:grpSpPr>
          <a:xfrm>
            <a:off x="1613683" y="3464847"/>
            <a:ext cx="6432345" cy="899733"/>
            <a:chOff x="1794213" y="3994159"/>
            <a:chExt cx="6432345" cy="899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CC106892-43DA-3548-9BF4-3D4F041D5E41}"/>
                    </a:ext>
                  </a:extLst>
                </p:cNvPr>
                <p:cNvSpPr/>
                <p:nvPr/>
              </p:nvSpPr>
              <p:spPr>
                <a:xfrm>
                  <a:off x="1794213" y="3994159"/>
                  <a:ext cx="1854867" cy="8997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CC106892-43DA-3548-9BF4-3D4F041D5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213" y="3994159"/>
                  <a:ext cx="1854867" cy="89973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6C0CED20-FABE-D345-AE84-CBF1E0AE0D57}"/>
                    </a:ext>
                  </a:extLst>
                </p:cNvPr>
                <p:cNvSpPr/>
                <p:nvPr/>
              </p:nvSpPr>
              <p:spPr>
                <a:xfrm>
                  <a:off x="3922391" y="4239011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 xmlns="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6C0CED20-FABE-D345-AE84-CBF1E0AE0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391" y="4239011"/>
                  <a:ext cx="511679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892B79A5-56C1-0C48-B293-FFBE99914515}"/>
                    </a:ext>
                  </a:extLst>
                </p:cNvPr>
                <p:cNvSpPr/>
                <p:nvPr/>
              </p:nvSpPr>
              <p:spPr>
                <a:xfrm>
                  <a:off x="4763109" y="4031539"/>
                  <a:ext cx="3463449" cy="8249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s-ES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892B79A5-56C1-0C48-B293-FFBE99914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109" y="4031539"/>
                  <a:ext cx="3463449" cy="824969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DC0301F-262A-6449-A801-49CBBC7BFC72}"/>
                  </a:ext>
                </a:extLst>
              </p:cNvPr>
              <p:cNvSpPr txBox="1"/>
              <p:nvPr/>
            </p:nvSpPr>
            <p:spPr>
              <a:xfrm>
                <a:off x="194296" y="5047686"/>
                <a:ext cx="2490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Rank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s-PY" dirty="0"/>
                      <m:t>Rank</m:t>
                    </m:r>
                    <m:r>
                      <m:rPr>
                        <m:nor/>
                      </m:rPr>
                      <a:rPr lang="es-PY" dirty="0"/>
                      <m:t> </m:t>
                    </m:r>
                    <m:r>
                      <m:rPr>
                        <m:nor/>
                      </m:rPr>
                      <a:rPr lang="es-PY" dirty="0"/>
                      <m:t>of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DC0301F-262A-6449-A801-49CBBC7B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6" y="5047686"/>
                <a:ext cx="2490618" cy="369332"/>
              </a:xfrm>
              <a:prstGeom prst="rect">
                <a:avLst/>
              </a:prstGeom>
              <a:blipFill>
                <a:blip r:embed="rId20"/>
                <a:stretch>
                  <a:fillRect l="-1523" b="-225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3ED23614-5460-B243-BF7E-CDBFE7B08076}"/>
                  </a:ext>
                </a:extLst>
              </p:cNvPr>
              <p:cNvSpPr/>
              <p:nvPr/>
            </p:nvSpPr>
            <p:spPr>
              <a:xfrm>
                <a:off x="166080" y="4721566"/>
                <a:ext cx="182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3ED23614-5460-B243-BF7E-CDBFE7B08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0" y="4721566"/>
                <a:ext cx="18271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C81E10B-E701-764C-8895-D3385EAF5045}"/>
                  </a:ext>
                </a:extLst>
              </p:cNvPr>
              <p:cNvSpPr txBox="1"/>
              <p:nvPr/>
            </p:nvSpPr>
            <p:spPr>
              <a:xfrm>
                <a:off x="190779" y="5405614"/>
                <a:ext cx="4807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Is invertible exactly if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 has independent columns.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C81E10B-E701-764C-8895-D3385EAF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9" y="5405614"/>
                <a:ext cx="4807213" cy="369332"/>
              </a:xfrm>
              <a:prstGeom prst="rect">
                <a:avLst/>
              </a:prstGeom>
              <a:blipFill>
                <a:blip r:embed="rId22"/>
                <a:stretch>
                  <a:fillRect t="-3333" r="-526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BA8EDB90-78B9-2846-B9EB-1C9A6EB9BBFF}"/>
                  </a:ext>
                </a:extLst>
              </p:cNvPr>
              <p:cNvSpPr/>
              <p:nvPr/>
            </p:nvSpPr>
            <p:spPr>
              <a:xfrm>
                <a:off x="5292080" y="4819899"/>
                <a:ext cx="298235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BA8EDB90-78B9-2846-B9EB-1C9A6EB9B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19899"/>
                <a:ext cx="2982355" cy="824906"/>
              </a:xfrm>
              <a:prstGeom prst="rect">
                <a:avLst/>
              </a:prstGeom>
              <a:blipFill>
                <a:blip r:embed="rId2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4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1191" y="3090362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https://www.youtube.com/watch?time_continue=3&amp;v=YzZUIYRCE38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14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458</Words>
  <Application>Microsoft Macintosh PowerPoint</Application>
  <PresentationFormat>Presentación en pantalla (4:3)</PresentationFormat>
  <Paragraphs>108</Paragraphs>
  <Slides>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14 Orthogonal Vectors and subspaces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25</cp:revision>
  <cp:lastPrinted>2022-05-21T20:14:30Z</cp:lastPrinted>
  <dcterms:created xsi:type="dcterms:W3CDTF">2020-04-28T19:38:20Z</dcterms:created>
  <dcterms:modified xsi:type="dcterms:W3CDTF">2022-05-21T20:14:49Z</dcterms:modified>
</cp:coreProperties>
</file>