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316" r:id="rId3"/>
    <p:sldId id="317" r:id="rId4"/>
    <p:sldId id="318" r:id="rId5"/>
    <p:sldId id="290" r:id="rId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93741"/>
  </p:normalViewPr>
  <p:slideViewPr>
    <p:cSldViewPr>
      <p:cViewPr>
        <p:scale>
          <a:sx n="91" d="100"/>
          <a:sy n="91" d="100"/>
        </p:scale>
        <p:origin x="576" y="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28/4/20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28/4/20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28/4/20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hyperlink" Target="https://ocw.mit.edu/courses/mathematics/18-06-linear-algebra-spring-2010/" TargetMode="External"/><Relationship Id="rId7" Type="http://schemas.openxmlformats.org/officeDocument/2006/relationships/hyperlink" Target="https://creativecommons.org/licenses/by-nc-sa/4.0/" TargetMode="External"/><Relationship Id="rId2" Type="http://schemas.openxmlformats.org/officeDocument/2006/relationships/hyperlink" Target="http://www-math.mit.edu/~gs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riel.guerrero@uc.edu.py" TargetMode="External"/><Relationship Id="rId5" Type="http://schemas.openxmlformats.org/officeDocument/2006/relationships/hyperlink" Target="https://www.youtube.com/watch?v=nHlE7EgJFds" TargetMode="External"/><Relationship Id="rId4" Type="http://schemas.openxmlformats.org/officeDocument/2006/relationships/hyperlink" Target="https://github.com/aegiloru/linearAlgeb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10</a:t>
            </a:r>
            <a:br>
              <a:rPr lang="es-PY" dirty="0"/>
            </a:b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four</a:t>
            </a:r>
            <a:r>
              <a:rPr lang="es-ES" dirty="0"/>
              <a:t> fundamental </a:t>
            </a:r>
            <a:r>
              <a:rPr lang="es-ES" dirty="0" err="1"/>
              <a:t>subspaces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82" y="3136880"/>
                <a:ext cx="8572383" cy="280831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2800" dirty="0"/>
                  <a:t>Column </a:t>
                </a:r>
                <a:r>
                  <a:rPr lang="es-ES" sz="2800" dirty="0" err="1"/>
                  <a:t>Space</a:t>
                </a:r>
                <a:r>
                  <a:rPr lang="es-ES" sz="2800" dirty="0"/>
                  <a:t> of A: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PY" sz="28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2800" dirty="0" err="1"/>
                  <a:t>NullSpace</a:t>
                </a:r>
                <a:r>
                  <a:rPr lang="es-ES" sz="2800" dirty="0"/>
                  <a:t> of A: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PY" sz="28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PY" sz="2800" dirty="0"/>
                  <a:t>Row Space of A: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s-PY" sz="2800" dirty="0"/>
              </a:p>
              <a:p>
                <a:pPr lvl="2" algn="l"/>
                <a:r>
                  <a:rPr lang="es-PY" sz="2800" dirty="0"/>
                  <a:t>All combinations of rows = all combinations of cols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PY" sz="28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PY" sz="2800" dirty="0"/>
                  <a:t>NullSpace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s-PY" sz="2800" dirty="0"/>
                  <a:t>:</a:t>
                </a:r>
                <a:r>
                  <a:rPr lang="es-ES" sz="2800" dirty="0"/>
                  <a:t> </a:t>
                </a:r>
                <a14:m>
                  <m:oMath xmlns:m="http://schemas.openxmlformats.org/officeDocument/2006/math">
                    <m:r>
                      <a:rPr lang="es-ES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s-PY" sz="2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s-PY" sz="2800" dirty="0"/>
              </a:p>
              <a:p>
                <a:pPr lvl="2" algn="l"/>
                <a:r>
                  <a:rPr lang="es-PY" sz="2400" dirty="0"/>
                  <a:t>Left nullspace of A</a:t>
                </a: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endParaRPr lang="es-PY" sz="2800" dirty="0"/>
              </a:p>
            </p:txBody>
          </p:sp>
        </mc:Choice>
        <mc:Fallback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82" y="3136880"/>
                <a:ext cx="8572383" cy="2808312"/>
              </a:xfrm>
              <a:prstGeom prst="rect">
                <a:avLst/>
              </a:prstGeom>
              <a:blipFill>
                <a:blip r:embed="rId3"/>
                <a:stretch>
                  <a:fillRect t="-1802" b="-630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4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E3E482F-D011-8748-BCA2-0BA8E3E58329}"/>
                  </a:ext>
                </a:extLst>
              </p:cNvPr>
              <p:cNvSpPr/>
              <p:nvPr/>
            </p:nvSpPr>
            <p:spPr>
              <a:xfrm>
                <a:off x="65922" y="4114633"/>
                <a:ext cx="111902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PY" sz="2800" dirty="0"/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E3E482F-D011-8748-BCA2-0BA8E3E58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2" y="4114633"/>
                <a:ext cx="111902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Título">
            <a:extLst>
              <a:ext uri="{FF2B5EF4-FFF2-40B4-BE49-F238E27FC236}">
                <a16:creationId xmlns:a16="http://schemas.microsoft.com/office/drawing/2014/main" id="{1D9AF027-92BB-E94E-BC61-617914C3CEE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7191760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The Dimension of 4 Subspaces</a:t>
            </a:r>
            <a:endParaRPr lang="es-E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261969-3D8F-5F47-9A39-C68936E296E8}"/>
                  </a:ext>
                </a:extLst>
              </p:cNvPr>
              <p:cNvSpPr/>
              <p:nvPr/>
            </p:nvSpPr>
            <p:spPr>
              <a:xfrm>
                <a:off x="395536" y="675220"/>
                <a:ext cx="5729068" cy="1385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𝑇h𝑒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𝒓𝒐𝒘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𝒔𝒑𝒂𝒄𝒆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subspace</m:t>
                              </m:r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s-PY" dirty="0"/>
                                <m:t> </m:t>
                              </m:r>
                              <m:sSup>
                                <m:sSup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Y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𝑇h𝑒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𝒄𝒐𝒍𝒖𝒎𝒏</m:t>
                              </m:r>
                              <m:r>
                                <a:rPr lang="es-E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𝒔𝒑𝒂𝒄𝒆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subspace</m:t>
                              </m:r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m:rPr>
                                  <m:nor/>
                                </m:rPr>
                                <a:rPr lang="es-PY" dirty="0"/>
                                <m:t> </m:t>
                              </m:r>
                              <m:sSup>
                                <m:sSup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Y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𝑇h𝑒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𝒏𝒖𝒍𝒍</m:t>
                                    </m:r>
                                    <m:r>
                                      <a:rPr lang="es-E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𝒔𝒑𝒂𝒄𝒆</m:t>
                                    </m:r>
                                    <m:r>
                                      <a:rPr lang="es-E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subspace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PY" dirty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PY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𝑇h𝑒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𝒍𝒆𝒇𝒕</m:t>
                                    </m:r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𝒏𝒖𝒍𝒍</m:t>
                                    </m:r>
                                    <m:r>
                                      <a:rPr lang="es-E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𝒔𝒑𝒂𝒄𝒆</m:t>
                                    </m:r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𝑖𝑠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subspace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>
                                        <a:latin typeface="Cambria Math" panose="02040503050406030204" pitchFamily="18" charset="0"/>
                                      </a:rPr>
                                      <m:t>of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PY" dirty="0"/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s-PY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PY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4A261969-3D8F-5F47-9A39-C68936E29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75220"/>
                <a:ext cx="5729068" cy="1385059"/>
              </a:xfrm>
              <a:prstGeom prst="rect">
                <a:avLst/>
              </a:prstGeom>
              <a:blipFill>
                <a:blip r:embed="rId2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65F9C223-EFFC-6041-9EB4-6432FDE9E487}"/>
              </a:ext>
            </a:extLst>
          </p:cNvPr>
          <p:cNvGrpSpPr/>
          <p:nvPr/>
        </p:nvGrpSpPr>
        <p:grpSpPr>
          <a:xfrm>
            <a:off x="1115616" y="2204864"/>
            <a:ext cx="5729068" cy="3977916"/>
            <a:chOff x="1115616" y="2204864"/>
            <a:chExt cx="5729068" cy="3977916"/>
          </a:xfrm>
        </p:grpSpPr>
        <p:pic>
          <p:nvPicPr>
            <p:cNvPr id="7" name="Imagen 6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6167DFDF-A5D8-D442-A0F3-887B1DDCF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1" t="4479" r="2617" b="5116"/>
            <a:stretch/>
          </p:blipFill>
          <p:spPr>
            <a:xfrm>
              <a:off x="1115616" y="2204864"/>
              <a:ext cx="5729068" cy="397791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9F3DA42E-F946-F24A-9739-6A9397AA59BC}"/>
                    </a:ext>
                  </a:extLst>
                </p:cNvPr>
                <p:cNvSpPr/>
                <p:nvPr/>
              </p:nvSpPr>
              <p:spPr>
                <a:xfrm>
                  <a:off x="1979712" y="3573016"/>
                  <a:ext cx="5432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s-PY" dirty="0"/>
                    <a:t>y</a:t>
                  </a:r>
                </a:p>
              </p:txBody>
            </p:sp>
          </mc:Choice>
          <mc:Fallback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id="{9F3DA42E-F946-F24A-9739-6A9397AA59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712" y="3573016"/>
                  <a:ext cx="54329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977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48F2AEA3-C3DD-7944-802A-12A4B1556FC4}"/>
                    </a:ext>
                  </a:extLst>
                </p:cNvPr>
                <p:cNvSpPr/>
                <p:nvPr/>
              </p:nvSpPr>
              <p:spPr>
                <a:xfrm>
                  <a:off x="4716016" y="5589240"/>
                  <a:ext cx="8029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s-PY" dirty="0"/>
                    <a:t>y=0</a:t>
                  </a:r>
                </a:p>
              </p:txBody>
            </p:sp>
          </mc:Choice>
          <mc:Fallback>
            <p:sp>
              <p:nvSpPr>
                <p:cNvPr id="27" name="Rectángulo 26">
                  <a:extLst>
                    <a:ext uri="{FF2B5EF4-FFF2-40B4-BE49-F238E27FC236}">
                      <a16:creationId xmlns:a16="http://schemas.microsoft.com/office/drawing/2014/main" id="{48F2AEA3-C3DD-7944-802A-12A4B155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016" y="5589240"/>
                  <a:ext cx="80297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3333" r="-3077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C4E51877-CC6A-8244-B313-55F0C9A8AC8D}"/>
                    </a:ext>
                  </a:extLst>
                </p:cNvPr>
                <p:cNvSpPr/>
                <p:nvPr/>
              </p:nvSpPr>
              <p:spPr>
                <a:xfrm>
                  <a:off x="5153259" y="4755580"/>
                  <a:ext cx="8639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C4E51877-CC6A-8244-B313-55F0C9A8AC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3259" y="4755580"/>
                  <a:ext cx="8639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71E2ADEF-8C1F-DE43-8CEB-C5AA80D5B319}"/>
                    </a:ext>
                  </a:extLst>
                </p:cNvPr>
                <p:cNvSpPr/>
                <p:nvPr/>
              </p:nvSpPr>
              <p:spPr>
                <a:xfrm>
                  <a:off x="1912480" y="4755580"/>
                  <a:ext cx="8009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71E2ADEF-8C1F-DE43-8CEB-C5AA80D5B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2480" y="4755580"/>
                  <a:ext cx="80092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6601AC96-ACF2-4940-AB3B-2325D579E6A3}"/>
                    </a:ext>
                  </a:extLst>
                </p:cNvPr>
                <p:cNvSpPr/>
                <p:nvPr/>
              </p:nvSpPr>
              <p:spPr>
                <a:xfrm>
                  <a:off x="1648017" y="4286616"/>
                  <a:ext cx="5289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id="{6601AC96-ACF2-4940-AB3B-2325D579E6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017" y="4286616"/>
                  <a:ext cx="52892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788FF55E-F329-FD41-AC9C-C7275AF203C2}"/>
                    </a:ext>
                  </a:extLst>
                </p:cNvPr>
                <p:cNvSpPr/>
                <p:nvPr/>
              </p:nvSpPr>
              <p:spPr>
                <a:xfrm>
                  <a:off x="5836095" y="4276820"/>
                  <a:ext cx="577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Y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788FF55E-F329-FD41-AC9C-C7275AF203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6095" y="4276820"/>
                  <a:ext cx="5770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B3AD12A2-9A65-4B4A-92E1-5978BBB2C835}"/>
                    </a:ext>
                  </a:extLst>
                </p:cNvPr>
                <p:cNvSpPr/>
                <p:nvPr/>
              </p:nvSpPr>
              <p:spPr>
                <a:xfrm>
                  <a:off x="5293553" y="2901526"/>
                  <a:ext cx="723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B3AD12A2-9A65-4B4A-92E1-5978BBB2C8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3553" y="2901526"/>
                  <a:ext cx="7236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19B3AF97-FE75-5945-9CC2-34C7D3B1DBE7}"/>
                    </a:ext>
                  </a:extLst>
                </p:cNvPr>
                <p:cNvSpPr/>
                <p:nvPr/>
              </p:nvSpPr>
              <p:spPr>
                <a:xfrm>
                  <a:off x="1912480" y="2919701"/>
                  <a:ext cx="83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19B3AF97-FE75-5945-9CC2-34C7D3B1D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2480" y="2919701"/>
                  <a:ext cx="83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3ABD4E-F62E-AC4B-90BB-6E53BB866528}"/>
              </a:ext>
            </a:extLst>
          </p:cNvPr>
          <p:cNvSpPr txBox="1"/>
          <p:nvPr/>
        </p:nvSpPr>
        <p:spPr>
          <a:xfrm>
            <a:off x="7000404" y="3832006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b="1" dirty="0">
                <a:solidFill>
                  <a:srgbClr val="FF0000"/>
                </a:solidFill>
              </a:rPr>
              <a:t>Basis ?</a:t>
            </a:r>
          </a:p>
          <a:p>
            <a:r>
              <a:rPr lang="es-PY" sz="2400" b="1" dirty="0">
                <a:solidFill>
                  <a:srgbClr val="FF0000"/>
                </a:solidFill>
              </a:rPr>
              <a:t>Dimension</a:t>
            </a:r>
            <a:r>
              <a:rPr lang="es-PY" b="1" dirty="0">
                <a:solidFill>
                  <a:srgbClr val="FF0000"/>
                </a:solidFill>
              </a:rPr>
              <a:t> ?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65780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 Título">
            <a:extLst>
              <a:ext uri="{FF2B5EF4-FFF2-40B4-BE49-F238E27FC236}">
                <a16:creationId xmlns:a16="http://schemas.microsoft.com/office/drawing/2014/main" id="{1D9AF027-92BB-E94E-BC61-617914C3CEEB}"/>
              </a:ext>
            </a:extLst>
          </p:cNvPr>
          <p:cNvSpPr txBox="1">
            <a:spLocks/>
          </p:cNvSpPr>
          <p:nvPr/>
        </p:nvSpPr>
        <p:spPr>
          <a:xfrm>
            <a:off x="155699" y="121984"/>
            <a:ext cx="8592766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200" dirty="0"/>
              <a:t>The fundamental theorem of linear algebra</a:t>
            </a:r>
          </a:p>
          <a:p>
            <a:r>
              <a:rPr lang="es-PY" sz="3200" dirty="0"/>
              <a:t>Part 1</a:t>
            </a:r>
            <a:endParaRPr lang="es-ES" sz="3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3ABD4E-F62E-AC4B-90BB-6E53BB866528}"/>
              </a:ext>
            </a:extLst>
          </p:cNvPr>
          <p:cNvSpPr txBox="1"/>
          <p:nvPr/>
        </p:nvSpPr>
        <p:spPr>
          <a:xfrm>
            <a:off x="228769" y="1980179"/>
            <a:ext cx="941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b="1" dirty="0">
                <a:solidFill>
                  <a:srgbClr val="FF0000"/>
                </a:solidFill>
              </a:rPr>
              <a:t>Basis?</a:t>
            </a:r>
          </a:p>
          <a:p>
            <a:endParaRPr lang="es-PY" sz="2400" b="1" dirty="0">
              <a:solidFill>
                <a:srgbClr val="FF0000"/>
              </a:solidFill>
            </a:endParaRPr>
          </a:p>
          <a:p>
            <a:r>
              <a:rPr lang="es-PY" sz="2400" b="1" dirty="0">
                <a:solidFill>
                  <a:srgbClr val="FF0000"/>
                </a:solidFill>
              </a:rPr>
              <a:t>Dim.</a:t>
            </a:r>
            <a:r>
              <a:rPr lang="es-PY" b="1" dirty="0">
                <a:solidFill>
                  <a:srgbClr val="FF0000"/>
                </a:solidFill>
              </a:rPr>
              <a:t>?</a:t>
            </a:r>
            <a:endParaRPr lang="es-P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CB3DDA7F-E538-2C43-A970-6A5C685CC549}"/>
                  </a:ext>
                </a:extLst>
              </p:cNvPr>
              <p:cNvSpPr/>
              <p:nvPr/>
            </p:nvSpPr>
            <p:spPr>
              <a:xfrm>
                <a:off x="7208568" y="2633574"/>
                <a:ext cx="16098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CB3DDA7F-E538-2C43-A970-6A5C685CC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568" y="2633574"/>
                <a:ext cx="16098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9CC24BD-0E5D-504F-BC25-23D53481396B}"/>
                  </a:ext>
                </a:extLst>
              </p:cNvPr>
              <p:cNvSpPr/>
              <p:nvPr/>
            </p:nvSpPr>
            <p:spPr>
              <a:xfrm>
                <a:off x="2212365" y="2790374"/>
                <a:ext cx="35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79CC24BD-0E5D-504F-BC25-23D534813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65" y="2790374"/>
                <a:ext cx="3500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4497F2EE-35CD-1147-8362-BF2D6A7C4BA8}"/>
                  </a:ext>
                </a:extLst>
              </p:cNvPr>
              <p:cNvSpPr/>
              <p:nvPr/>
            </p:nvSpPr>
            <p:spPr>
              <a:xfrm>
                <a:off x="5314619" y="1994737"/>
                <a:ext cx="1876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𝑝𝑖𝑣𝑜𝑡𝑠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4497F2EE-35CD-1147-8362-BF2D6A7C4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619" y="1994737"/>
                <a:ext cx="187628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uadroTexto 27">
            <a:extLst>
              <a:ext uri="{FF2B5EF4-FFF2-40B4-BE49-F238E27FC236}">
                <a16:creationId xmlns:a16="http://schemas.microsoft.com/office/drawing/2014/main" id="{D2D6C6D9-18E3-7443-B5E6-4F1D7AAC0EDE}"/>
              </a:ext>
            </a:extLst>
          </p:cNvPr>
          <p:cNvSpPr txBox="1"/>
          <p:nvPr/>
        </p:nvSpPr>
        <p:spPr>
          <a:xfrm>
            <a:off x="3466652" y="1982924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i="1" dirty="0">
                <a:latin typeface="Cambria Math" panose="02040503050406030204" pitchFamily="18" charset="0"/>
              </a:rPr>
              <a:t>Special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C745D5E-C97E-0742-BD47-FCF2FEACEA85}"/>
                  </a:ext>
                </a:extLst>
              </p:cNvPr>
              <p:cNvSpPr/>
              <p:nvPr/>
            </p:nvSpPr>
            <p:spPr>
              <a:xfrm>
                <a:off x="3923648" y="2776060"/>
                <a:ext cx="762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2C745D5E-C97E-0742-BD47-FCF2FEACEA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48" y="2776060"/>
                <a:ext cx="762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212CBA2-9B19-CE4B-9450-83E7F38A3831}"/>
                  </a:ext>
                </a:extLst>
              </p:cNvPr>
              <p:cNvSpPr/>
              <p:nvPr/>
            </p:nvSpPr>
            <p:spPr>
              <a:xfrm>
                <a:off x="2063308" y="1612632"/>
                <a:ext cx="723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212CBA2-9B19-CE4B-9450-83E7F38A3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08" y="1612632"/>
                <a:ext cx="723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B2F8EF5-6AA4-6E49-BA67-E29E1255BE33}"/>
              </a:ext>
            </a:extLst>
          </p:cNvPr>
          <p:cNvCxnSpPr>
            <a:cxnSpLocks/>
          </p:cNvCxnSpPr>
          <p:nvPr/>
        </p:nvCxnSpPr>
        <p:spPr>
          <a:xfrm flipH="1">
            <a:off x="1529213" y="1778723"/>
            <a:ext cx="5414" cy="1430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4025234-748E-EF44-8AEE-BB0227A52BBA}"/>
                  </a:ext>
                </a:extLst>
              </p:cNvPr>
              <p:cNvSpPr/>
              <p:nvPr/>
            </p:nvSpPr>
            <p:spPr>
              <a:xfrm>
                <a:off x="3938625" y="1572377"/>
                <a:ext cx="8009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04025234-748E-EF44-8AEE-BB0227A52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25" y="1572377"/>
                <a:ext cx="80092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7123D14-76C6-FB4F-9BFB-CA810D3A9689}"/>
                  </a:ext>
                </a:extLst>
              </p:cNvPr>
              <p:cNvSpPr/>
              <p:nvPr/>
            </p:nvSpPr>
            <p:spPr>
              <a:xfrm>
                <a:off x="5809164" y="1572377"/>
                <a:ext cx="83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7123D14-76C6-FB4F-9BFB-CA810D3A9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64" y="1572377"/>
                <a:ext cx="83798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7FFF73C-4DC9-6C46-A35E-9FBC2CBADDA1}"/>
                  </a:ext>
                </a:extLst>
              </p:cNvPr>
              <p:cNvSpPr/>
              <p:nvPr/>
            </p:nvSpPr>
            <p:spPr>
              <a:xfrm>
                <a:off x="7638488" y="1536224"/>
                <a:ext cx="8639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C7FFF73C-4DC9-6C46-A35E-9FBC2CBAD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488" y="1536224"/>
                <a:ext cx="8639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61039BA4-CE88-444F-9FDD-EE5BD959576A}"/>
              </a:ext>
            </a:extLst>
          </p:cNvPr>
          <p:cNvSpPr/>
          <p:nvPr/>
        </p:nvSpPr>
        <p:spPr>
          <a:xfrm>
            <a:off x="300669" y="2676452"/>
            <a:ext cx="8496945" cy="504056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AA500BB7-B1CE-9A4F-B912-6DB8F93684B6}"/>
                  </a:ext>
                </a:extLst>
              </p:cNvPr>
              <p:cNvSpPr/>
              <p:nvPr/>
            </p:nvSpPr>
            <p:spPr>
              <a:xfrm>
                <a:off x="1579355" y="2019852"/>
                <a:ext cx="148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𝑝𝑖𝑣𝑜𝑡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𝑐𝑜𝑙𝑠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44" name="Rectángulo 43">
                <a:extLst>
                  <a:ext uri="{FF2B5EF4-FFF2-40B4-BE49-F238E27FC236}">
                    <a16:creationId xmlns:a16="http://schemas.microsoft.com/office/drawing/2014/main" id="{AA500BB7-B1CE-9A4F-B912-6DB8F9368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55" y="2019852"/>
                <a:ext cx="1482906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2E3C041-2E93-714F-91CA-DD78A9990F5E}"/>
                  </a:ext>
                </a:extLst>
              </p:cNvPr>
              <p:cNvSpPr/>
              <p:nvPr/>
            </p:nvSpPr>
            <p:spPr>
              <a:xfrm>
                <a:off x="6121351" y="2700690"/>
                <a:ext cx="3500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46" name="Rectángulo 45">
                <a:extLst>
                  <a:ext uri="{FF2B5EF4-FFF2-40B4-BE49-F238E27FC236}">
                    <a16:creationId xmlns:a16="http://schemas.microsoft.com/office/drawing/2014/main" id="{42E3C041-2E93-714F-91CA-DD78A9990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351" y="2700690"/>
                <a:ext cx="3500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uadroTexto 46">
            <a:extLst>
              <a:ext uri="{FF2B5EF4-FFF2-40B4-BE49-F238E27FC236}">
                <a16:creationId xmlns:a16="http://schemas.microsoft.com/office/drawing/2014/main" id="{2316185A-0F7E-A946-A0C4-29DF5DD06EDB}"/>
              </a:ext>
            </a:extLst>
          </p:cNvPr>
          <p:cNvSpPr txBox="1"/>
          <p:nvPr/>
        </p:nvSpPr>
        <p:spPr>
          <a:xfrm>
            <a:off x="1848334" y="776843"/>
            <a:ext cx="4841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The column space and row space both have dimension r.</a:t>
            </a:r>
          </a:p>
          <a:p>
            <a:r>
              <a:rPr lang="es-PY" dirty="0"/>
              <a:t>The nullspaces have dimension n-r and m-r.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84A47D1-2FAB-C045-BAEA-BB5D14386232}"/>
                  </a:ext>
                </a:extLst>
              </p:cNvPr>
              <p:cNvSpPr txBox="1"/>
              <p:nvPr/>
            </p:nvSpPr>
            <p:spPr>
              <a:xfrm>
                <a:off x="300669" y="4862531"/>
                <a:ext cx="224138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PY" dirty="0"/>
                      <m:t>+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884A47D1-2FAB-C045-BAEA-BB5D1438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9" y="4862531"/>
                <a:ext cx="2241383" cy="730777"/>
              </a:xfrm>
              <a:prstGeom prst="rect">
                <a:avLst/>
              </a:prstGeom>
              <a:blipFill>
                <a:blip r:embed="rId11"/>
                <a:stretch>
                  <a:fillRect l="-6818" b="-862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A56508B3-16B6-3B41-AE4F-F619218CA91D}"/>
                  </a:ext>
                </a:extLst>
              </p:cNvPr>
              <p:cNvSpPr txBox="1"/>
              <p:nvPr/>
            </p:nvSpPr>
            <p:spPr>
              <a:xfrm>
                <a:off x="251520" y="5668018"/>
                <a:ext cx="2566215" cy="961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s-E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A56508B3-16B6-3B41-AE4F-F619218CA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668018"/>
                <a:ext cx="2566215" cy="961866"/>
              </a:xfrm>
              <a:prstGeom prst="rect">
                <a:avLst/>
              </a:prstGeom>
              <a:blipFill>
                <a:blip r:embed="rId12"/>
                <a:stretch>
                  <a:fillRect l="-2956" b="-15584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ángulo 51">
            <a:extLst>
              <a:ext uri="{FF2B5EF4-FFF2-40B4-BE49-F238E27FC236}">
                <a16:creationId xmlns:a16="http://schemas.microsoft.com/office/drawing/2014/main" id="{B41A0F4C-266E-C54E-8D7A-08C85EBC37CF}"/>
              </a:ext>
            </a:extLst>
          </p:cNvPr>
          <p:cNvSpPr/>
          <p:nvPr/>
        </p:nvSpPr>
        <p:spPr>
          <a:xfrm>
            <a:off x="205588" y="4803237"/>
            <a:ext cx="2876770" cy="1826647"/>
          </a:xfrm>
          <a:prstGeom prst="rect">
            <a:avLst/>
          </a:prstGeom>
          <a:solidFill>
            <a:schemeClr val="lt1">
              <a:alpha val="36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E0DCC31-DEF9-BD4C-AECC-77CAEFC4C41E}"/>
              </a:ext>
            </a:extLst>
          </p:cNvPr>
          <p:cNvSpPr txBox="1"/>
          <p:nvPr/>
        </p:nvSpPr>
        <p:spPr>
          <a:xfrm>
            <a:off x="155699" y="544599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b="1" dirty="0">
                <a:solidFill>
                  <a:srgbClr val="00B050"/>
                </a:solidFill>
              </a:rPr>
              <a:t>Lecture 09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FE29D2DC-F593-144E-A47B-C48BC64CED00}"/>
              </a:ext>
            </a:extLst>
          </p:cNvPr>
          <p:cNvGrpSpPr/>
          <p:nvPr/>
        </p:nvGrpSpPr>
        <p:grpSpPr>
          <a:xfrm>
            <a:off x="155699" y="3440727"/>
            <a:ext cx="8480782" cy="1226467"/>
            <a:chOff x="155699" y="3765084"/>
            <a:chExt cx="8480782" cy="12264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3DAF8519-D668-0B48-A279-BCD9D0414294}"/>
                    </a:ext>
                  </a:extLst>
                </p:cNvPr>
                <p:cNvSpPr/>
                <p:nvPr/>
              </p:nvSpPr>
              <p:spPr>
                <a:xfrm>
                  <a:off x="155699" y="3788339"/>
                  <a:ext cx="1625573" cy="835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9" name="Rectángulo 48">
                  <a:extLst>
                    <a:ext uri="{FF2B5EF4-FFF2-40B4-BE49-F238E27FC236}">
                      <a16:creationId xmlns:a16="http://schemas.microsoft.com/office/drawing/2014/main" id="{3DAF8519-D668-0B48-A279-BCD9D0414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99" y="3788339"/>
                  <a:ext cx="1625573" cy="835934"/>
                </a:xfrm>
                <a:prstGeom prst="rect">
                  <a:avLst/>
                </a:prstGeom>
                <a:blipFill>
                  <a:blip r:embed="rId13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4A509CE3-8E2F-FB46-BDD4-D3970DB0B8AE}"/>
                    </a:ext>
                  </a:extLst>
                </p:cNvPr>
                <p:cNvSpPr/>
                <p:nvPr/>
              </p:nvSpPr>
              <p:spPr>
                <a:xfrm>
                  <a:off x="2141230" y="3770840"/>
                  <a:ext cx="1971822" cy="835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  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  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4" name="Rectángulo 53">
                  <a:extLst>
                    <a:ext uri="{FF2B5EF4-FFF2-40B4-BE49-F238E27FC236}">
                      <a16:creationId xmlns:a16="http://schemas.microsoft.com/office/drawing/2014/main" id="{4A509CE3-8E2F-FB46-BDD4-D3970DB0B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1230" y="3770840"/>
                  <a:ext cx="1971822" cy="835934"/>
                </a:xfrm>
                <a:prstGeom prst="rect">
                  <a:avLst/>
                </a:prstGeom>
                <a:blipFill>
                  <a:blip r:embed="rId14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C81F4C28-C9C8-9846-8A2A-E18DF503D130}"/>
                    </a:ext>
                  </a:extLst>
                </p:cNvPr>
                <p:cNvSpPr/>
                <p:nvPr/>
              </p:nvSpPr>
              <p:spPr>
                <a:xfrm>
                  <a:off x="4499992" y="3765084"/>
                  <a:ext cx="1728165" cy="835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7" name="Rectángulo 56">
                  <a:extLst>
                    <a:ext uri="{FF2B5EF4-FFF2-40B4-BE49-F238E27FC236}">
                      <a16:creationId xmlns:a16="http://schemas.microsoft.com/office/drawing/2014/main" id="{C81F4C28-C9C8-9846-8A2A-E18DF503D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3765084"/>
                  <a:ext cx="1728165" cy="835934"/>
                </a:xfrm>
                <a:prstGeom prst="rect">
                  <a:avLst/>
                </a:prstGeom>
                <a:blipFill>
                  <a:blip r:embed="rId15"/>
                  <a:stretch>
                    <a:fillRect b="-119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3B4BF3AC-B5B3-6440-B766-710A055D769A}"/>
                    </a:ext>
                  </a:extLst>
                </p:cNvPr>
                <p:cNvSpPr/>
                <p:nvPr/>
              </p:nvSpPr>
              <p:spPr>
                <a:xfrm>
                  <a:off x="6876256" y="3786285"/>
                  <a:ext cx="1760225" cy="835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</m:e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58" name="Rectángulo 57">
                  <a:extLst>
                    <a:ext uri="{FF2B5EF4-FFF2-40B4-BE49-F238E27FC236}">
                      <a16:creationId xmlns:a16="http://schemas.microsoft.com/office/drawing/2014/main" id="{3B4BF3AC-B5B3-6440-B766-710A055D7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256" y="3786285"/>
                  <a:ext cx="1760225" cy="835934"/>
                </a:xfrm>
                <a:prstGeom prst="rect">
                  <a:avLst/>
                </a:prstGeom>
                <a:blipFill>
                  <a:blip r:embed="rId16"/>
                  <a:stretch>
                    <a:fillRect t="-1515" b="-13636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94CA85DA-7F59-C046-96AE-5B24E409CE85}"/>
                    </a:ext>
                  </a:extLst>
                </p:cNvPr>
                <p:cNvSpPr/>
                <p:nvPr/>
              </p:nvSpPr>
              <p:spPr>
                <a:xfrm>
                  <a:off x="1761847" y="3973868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>
            <p:sp>
              <p:nvSpPr>
                <p:cNvPr id="59" name="Rectángulo 58">
                  <a:extLst>
                    <a:ext uri="{FF2B5EF4-FFF2-40B4-BE49-F238E27FC236}">
                      <a16:creationId xmlns:a16="http://schemas.microsoft.com/office/drawing/2014/main" id="{94CA85DA-7F59-C046-96AE-5B24E409C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1847" y="3973868"/>
                  <a:ext cx="51167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AE1870E-EC73-5742-94A4-0B1C68DCC3BB}"/>
                    </a:ext>
                  </a:extLst>
                </p:cNvPr>
                <p:cNvSpPr/>
                <p:nvPr/>
              </p:nvSpPr>
              <p:spPr>
                <a:xfrm>
                  <a:off x="4050683" y="3973419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>
            <p:sp>
              <p:nvSpPr>
                <p:cNvPr id="60" name="Rectángulo 59">
                  <a:extLst>
                    <a:ext uri="{FF2B5EF4-FFF2-40B4-BE49-F238E27FC236}">
                      <a16:creationId xmlns:a16="http://schemas.microsoft.com/office/drawing/2014/main" id="{CAE1870E-EC73-5742-94A4-0B1C68DCC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683" y="3973419"/>
                  <a:ext cx="51167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62029FDC-B084-4E4B-AEAA-E577F06A3CBF}"/>
                    </a:ext>
                  </a:extLst>
                </p:cNvPr>
                <p:cNvSpPr/>
                <p:nvPr/>
              </p:nvSpPr>
              <p:spPr>
                <a:xfrm>
                  <a:off x="6296367" y="3952218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>
            <p:sp>
              <p:nvSpPr>
                <p:cNvPr id="61" name="Rectángulo 60">
                  <a:extLst>
                    <a:ext uri="{FF2B5EF4-FFF2-40B4-BE49-F238E27FC236}">
                      <a16:creationId xmlns:a16="http://schemas.microsoft.com/office/drawing/2014/main" id="{62029FDC-B084-4E4B-AEAA-E577F06A3C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6367" y="3952218"/>
                  <a:ext cx="511679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3FFA93E4-254F-AC40-BED8-1037E387995B}"/>
                </a:ext>
              </a:extLst>
            </p:cNvPr>
            <p:cNvSpPr/>
            <p:nvPr/>
          </p:nvSpPr>
          <p:spPr>
            <a:xfrm>
              <a:off x="7818392" y="3822201"/>
              <a:ext cx="684050" cy="511680"/>
            </a:xfrm>
            <a:prstGeom prst="rect">
              <a:avLst/>
            </a:prstGeom>
            <a:solidFill>
              <a:schemeClr val="lt1">
                <a:alpha val="36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9CABDE62-7406-0544-AC56-BEF61ABDCD03}"/>
                </a:ext>
              </a:extLst>
            </p:cNvPr>
            <p:cNvCxnSpPr>
              <a:cxnSpLocks/>
            </p:cNvCxnSpPr>
            <p:nvPr/>
          </p:nvCxnSpPr>
          <p:spPr>
            <a:xfrm>
              <a:off x="8172400" y="4413883"/>
              <a:ext cx="0" cy="30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EF065C0D-A164-E84C-A86C-BB0FD4DF2769}"/>
                    </a:ext>
                  </a:extLst>
                </p:cNvPr>
                <p:cNvSpPr/>
                <p:nvPr/>
              </p:nvSpPr>
              <p:spPr>
                <a:xfrm>
                  <a:off x="8070465" y="4622219"/>
                  <a:ext cx="4069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ES" b="0" dirty="0">
                      <a:solidFill>
                        <a:srgbClr val="FF0000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endParaRPr lang="es-PY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4" name="Rectángulo 63">
                  <a:extLst>
                    <a:ext uri="{FF2B5EF4-FFF2-40B4-BE49-F238E27FC236}">
                      <a16:creationId xmlns:a16="http://schemas.microsoft.com/office/drawing/2014/main" id="{EF065C0D-A164-E84C-A86C-BB0FD4DF2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465" y="4622219"/>
                  <a:ext cx="406906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8824" b="-26667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3E59DCBC-CF7D-A546-9C93-EBE7F745D5CF}"/>
                  </a:ext>
                </a:extLst>
              </p:cNvPr>
              <p:cNvSpPr/>
              <p:nvPr/>
            </p:nvSpPr>
            <p:spPr>
              <a:xfrm>
                <a:off x="154029" y="4362913"/>
                <a:ext cx="15762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3E59DCBC-CF7D-A546-9C93-EBE7F745D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29" y="4362913"/>
                <a:ext cx="157620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9EFC878F-9FFA-D049-8B72-E28D0FC03EF4}"/>
              </a:ext>
            </a:extLst>
          </p:cNvPr>
          <p:cNvCxnSpPr>
            <a:cxnSpLocks/>
          </p:cNvCxnSpPr>
          <p:nvPr/>
        </p:nvCxnSpPr>
        <p:spPr>
          <a:xfrm flipH="1">
            <a:off x="3374915" y="1750055"/>
            <a:ext cx="5414" cy="1430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901861D3-29BA-C64D-B98D-78DD9949B3A1}"/>
              </a:ext>
            </a:extLst>
          </p:cNvPr>
          <p:cNvCxnSpPr>
            <a:cxnSpLocks/>
          </p:cNvCxnSpPr>
          <p:nvPr/>
        </p:nvCxnSpPr>
        <p:spPr>
          <a:xfrm flipH="1">
            <a:off x="5331203" y="1776469"/>
            <a:ext cx="5414" cy="1430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3D2AE661-9CD5-3E4B-9049-6F5B29D8CF2C}"/>
              </a:ext>
            </a:extLst>
          </p:cNvPr>
          <p:cNvCxnSpPr>
            <a:cxnSpLocks/>
          </p:cNvCxnSpPr>
          <p:nvPr/>
        </p:nvCxnSpPr>
        <p:spPr>
          <a:xfrm flipH="1">
            <a:off x="7130612" y="1738315"/>
            <a:ext cx="5414" cy="14304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5CCE0BB2-4E87-E747-AE32-90FA05ABB47F}"/>
                  </a:ext>
                </a:extLst>
              </p:cNvPr>
              <p:cNvSpPr txBox="1"/>
              <p:nvPr/>
            </p:nvSpPr>
            <p:spPr>
              <a:xfrm>
                <a:off x="3469963" y="5942657"/>
                <a:ext cx="799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𝐸𝐴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5CCE0BB2-4E87-E747-AE32-90FA05ABB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963" y="5942657"/>
                <a:ext cx="799258" cy="276999"/>
              </a:xfrm>
              <a:prstGeom prst="rect">
                <a:avLst/>
              </a:prstGeom>
              <a:blipFill>
                <a:blip r:embed="rId21"/>
                <a:stretch>
                  <a:fillRect l="-4688" r="-468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4EC6A5FC-7191-964E-BE11-BFB303695BF5}"/>
                  </a:ext>
                </a:extLst>
              </p:cNvPr>
              <p:cNvSpPr txBox="1"/>
              <p:nvPr/>
            </p:nvSpPr>
            <p:spPr>
              <a:xfrm>
                <a:off x="3568484" y="4362691"/>
                <a:ext cx="342728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PY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s-PY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Y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/>
                  <a:t> </a:t>
                </a:r>
                <a14:m>
                  <m:oMath xmlns:m="http://schemas.openxmlformats.org/officeDocument/2006/math">
                    <m:r>
                      <a:rPr lang="es-PY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s-P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PY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s-P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>
          <p:sp>
            <p:nvSpPr>
              <p:cNvPr id="74" name="CuadroTexto 73">
                <a:extLst>
                  <a:ext uri="{FF2B5EF4-FFF2-40B4-BE49-F238E27FC236}">
                    <a16:creationId xmlns:a16="http://schemas.microsoft.com/office/drawing/2014/main" id="{4EC6A5FC-7191-964E-BE11-BFB303695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84" y="4362691"/>
                <a:ext cx="3427285" cy="312650"/>
              </a:xfrm>
              <a:prstGeom prst="rect">
                <a:avLst/>
              </a:prstGeom>
              <a:blipFill>
                <a:blip r:embed="rId22"/>
                <a:stretch>
                  <a:fillRect l="-2214" t="-212000" b="-304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CuadroTexto 74">
            <a:extLst>
              <a:ext uri="{FF2B5EF4-FFF2-40B4-BE49-F238E27FC236}">
                <a16:creationId xmlns:a16="http://schemas.microsoft.com/office/drawing/2014/main" id="{AC7B904A-86A4-0240-AEFF-C6224AAA3B72}"/>
              </a:ext>
            </a:extLst>
          </p:cNvPr>
          <p:cNvSpPr txBox="1"/>
          <p:nvPr/>
        </p:nvSpPr>
        <p:spPr>
          <a:xfrm>
            <a:off x="1859199" y="4348430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Gauss-Jordan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5756638E-79D1-0A41-B77E-3DC95A613918}"/>
                  </a:ext>
                </a:extLst>
              </p:cNvPr>
              <p:cNvSpPr/>
              <p:nvPr/>
            </p:nvSpPr>
            <p:spPr>
              <a:xfrm>
                <a:off x="6784679" y="5669601"/>
                <a:ext cx="2067425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5756638E-79D1-0A41-B77E-3DC95A613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79" y="5669601"/>
                <a:ext cx="2067425" cy="823110"/>
              </a:xfrm>
              <a:prstGeom prst="rect">
                <a:avLst/>
              </a:prstGeom>
              <a:blipFill>
                <a:blip r:embed="rId2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ángulo 77">
            <a:extLst>
              <a:ext uri="{FF2B5EF4-FFF2-40B4-BE49-F238E27FC236}">
                <a16:creationId xmlns:a16="http://schemas.microsoft.com/office/drawing/2014/main" id="{8F095A6D-CDED-B947-894B-C232503229BB}"/>
              </a:ext>
            </a:extLst>
          </p:cNvPr>
          <p:cNvSpPr/>
          <p:nvPr/>
        </p:nvSpPr>
        <p:spPr>
          <a:xfrm flipV="1">
            <a:off x="7249913" y="6180140"/>
            <a:ext cx="1602191" cy="378699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B0D03EF0-BF62-CB40-8919-4CC76F8488E1}"/>
              </a:ext>
            </a:extLst>
          </p:cNvPr>
          <p:cNvSpPr txBox="1"/>
          <p:nvPr/>
        </p:nvSpPr>
        <p:spPr>
          <a:xfrm>
            <a:off x="3365315" y="6260552"/>
            <a:ext cx="336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Combs of  rows that give the zero row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8EEFB546-4A63-0E48-9E01-DD2CF04F8268}"/>
                  </a:ext>
                </a:extLst>
              </p:cNvPr>
              <p:cNvSpPr/>
              <p:nvPr/>
            </p:nvSpPr>
            <p:spPr>
              <a:xfrm>
                <a:off x="7090479" y="1941076"/>
                <a:ext cx="199625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𝑟𝑜𝑤𝑠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𝑔𝑖𝑣𝑒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r>
                  <a:rPr lang="es-ES" i="1" dirty="0" err="1">
                    <a:latin typeface="Cambria Math" panose="02040503050406030204" pitchFamily="18" charset="0"/>
                  </a:rPr>
                  <a:t>the</a:t>
                </a:r>
                <a:r>
                  <a:rPr lang="es-ES" i="1" dirty="0">
                    <a:latin typeface="Cambria Math" panose="02040503050406030204" pitchFamily="18" charset="0"/>
                  </a:rPr>
                  <a:t> Zero row in R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8EEFB546-4A63-0E48-9E01-DD2CF04F8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79" y="1941076"/>
                <a:ext cx="1996252" cy="646331"/>
              </a:xfrm>
              <a:prstGeom prst="rect">
                <a:avLst/>
              </a:prstGeom>
              <a:blipFill>
                <a:blip r:embed="rId24"/>
                <a:stretch>
                  <a:fillRect l="-1899" b="-115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upo 83">
            <a:extLst>
              <a:ext uri="{FF2B5EF4-FFF2-40B4-BE49-F238E27FC236}">
                <a16:creationId xmlns:a16="http://schemas.microsoft.com/office/drawing/2014/main" id="{940ED325-30C9-924D-93B7-3CC4ECF84776}"/>
              </a:ext>
            </a:extLst>
          </p:cNvPr>
          <p:cNvGrpSpPr/>
          <p:nvPr/>
        </p:nvGrpSpPr>
        <p:grpSpPr>
          <a:xfrm>
            <a:off x="3413181" y="4785979"/>
            <a:ext cx="4738220" cy="835934"/>
            <a:chOff x="3869592" y="4514918"/>
            <a:chExt cx="4738220" cy="8359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ángulo 80">
                  <a:extLst>
                    <a:ext uri="{FF2B5EF4-FFF2-40B4-BE49-F238E27FC236}">
                      <a16:creationId xmlns:a16="http://schemas.microsoft.com/office/drawing/2014/main" id="{6A640A5B-9975-D046-B8A0-CB0396EE01D6}"/>
                    </a:ext>
                  </a:extLst>
                </p:cNvPr>
                <p:cNvSpPr/>
                <p:nvPr/>
              </p:nvSpPr>
              <p:spPr>
                <a:xfrm>
                  <a:off x="3869592" y="4514918"/>
                  <a:ext cx="4738220" cy="8359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=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81" name="Rectángulo 80">
                  <a:extLst>
                    <a:ext uri="{FF2B5EF4-FFF2-40B4-BE49-F238E27FC236}">
                      <a16:creationId xmlns:a16="http://schemas.microsoft.com/office/drawing/2014/main" id="{6A640A5B-9975-D046-B8A0-CB0396EE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9592" y="4514918"/>
                  <a:ext cx="4738220" cy="835934"/>
                </a:xfrm>
                <a:prstGeom prst="rect">
                  <a:avLst/>
                </a:prstGeom>
                <a:blipFill>
                  <a:blip r:embed="rId25"/>
                  <a:stretch>
                    <a:fillRect t="-1493" b="-1194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EBDECB4F-80B7-DD44-8B73-112CF77617C3}"/>
                </a:ext>
              </a:extLst>
            </p:cNvPr>
            <p:cNvSpPr/>
            <p:nvPr/>
          </p:nvSpPr>
          <p:spPr>
            <a:xfrm flipV="1">
              <a:off x="3923648" y="5079532"/>
              <a:ext cx="1407556" cy="271320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391E913D-6ECA-B443-98F8-9048AE1B053B}"/>
                </a:ext>
              </a:extLst>
            </p:cNvPr>
            <p:cNvSpPr/>
            <p:nvPr/>
          </p:nvSpPr>
          <p:spPr>
            <a:xfrm flipV="1">
              <a:off x="6934709" y="5079532"/>
              <a:ext cx="1542661" cy="222552"/>
            </a:xfrm>
            <a:prstGeom prst="rect">
              <a:avLst/>
            </a:prstGeom>
            <a:solidFill>
              <a:schemeClr val="accent1">
                <a:alpha val="4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784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1 Título">
                <a:extLst>
                  <a:ext uri="{FF2B5EF4-FFF2-40B4-BE49-F238E27FC236}">
                    <a16:creationId xmlns:a16="http://schemas.microsoft.com/office/drawing/2014/main" id="{1D9AF027-92BB-E94E-BC61-617914C3CE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699" y="121984"/>
                <a:ext cx="8592766" cy="1084982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PY" sz="3200" dirty="0"/>
                  <a:t>Left Nullspace of A: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s-PY" sz="3200" dirty="0"/>
              </a:p>
            </p:txBody>
          </p:sp>
        </mc:Choice>
        <mc:Fallback>
          <p:sp>
            <p:nvSpPr>
              <p:cNvPr id="20" name="1 Título">
                <a:extLst>
                  <a:ext uri="{FF2B5EF4-FFF2-40B4-BE49-F238E27FC236}">
                    <a16:creationId xmlns:a16="http://schemas.microsoft.com/office/drawing/2014/main" id="{1D9AF027-92BB-E94E-BC61-617914C3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99" y="121984"/>
                <a:ext cx="8592766" cy="1084982"/>
              </a:xfrm>
              <a:prstGeom prst="rect">
                <a:avLst/>
              </a:prstGeom>
              <a:blipFill>
                <a:blip r:embed="rId2"/>
                <a:stretch>
                  <a:fillRect l="-1773" t="-69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078617B3-7BB2-6D40-A0E8-CDE779F0A5E6}"/>
              </a:ext>
            </a:extLst>
          </p:cNvPr>
          <p:cNvGrpSpPr/>
          <p:nvPr/>
        </p:nvGrpSpPr>
        <p:grpSpPr>
          <a:xfrm>
            <a:off x="222566" y="713538"/>
            <a:ext cx="6425685" cy="1284151"/>
            <a:chOff x="449997" y="1656347"/>
            <a:chExt cx="6425685" cy="128415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C81248C-E782-9345-8104-7FDE353B2678}"/>
                </a:ext>
              </a:extLst>
            </p:cNvPr>
            <p:cNvGrpSpPr/>
            <p:nvPr/>
          </p:nvGrpSpPr>
          <p:grpSpPr>
            <a:xfrm>
              <a:off x="449997" y="1656347"/>
              <a:ext cx="1567689" cy="1284151"/>
              <a:chOff x="1170673" y="1691783"/>
              <a:chExt cx="1567689" cy="12841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2E0C3010-4D04-D944-B639-0FA76DD0B6A7}"/>
                      </a:ext>
                    </a:extLst>
                  </p:cNvPr>
                  <p:cNvSpPr txBox="1"/>
                  <p:nvPr/>
                </p:nvSpPr>
                <p:spPr>
                  <a:xfrm>
                    <a:off x="1403648" y="1691783"/>
                    <a:ext cx="8771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2" name="CuadroTexto 1">
                    <a:extLst>
                      <a:ext uri="{FF2B5EF4-FFF2-40B4-BE49-F238E27FC236}">
                        <a16:creationId xmlns:a16="http://schemas.microsoft.com/office/drawing/2014/main" id="{2E0C3010-4D04-D944-B639-0FA76DD0B6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3648" y="1691783"/>
                    <a:ext cx="87716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797" t="-4348" r="-4348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2D7CBD9C-59C3-E244-AF77-FA6FD41B8CF8}"/>
                      </a:ext>
                    </a:extLst>
                  </p:cNvPr>
                  <p:cNvSpPr/>
                  <p:nvPr/>
                </p:nvSpPr>
                <p:spPr>
                  <a:xfrm>
                    <a:off x="1170673" y="2102813"/>
                    <a:ext cx="648072" cy="87312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3" name="Rectángulo 2">
                    <a:extLst>
                      <a:ext uri="{FF2B5EF4-FFF2-40B4-BE49-F238E27FC236}">
                        <a16:creationId xmlns:a16="http://schemas.microsoft.com/office/drawing/2014/main" id="{2D7CBD9C-59C3-E244-AF77-FA6FD41B8C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0673" y="2102813"/>
                    <a:ext cx="648072" cy="8731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2775F77C-3D90-CB4E-ACBA-36CE85F69696}"/>
                  </a:ext>
                </a:extLst>
              </p:cNvPr>
              <p:cNvSpPr/>
              <p:nvPr/>
            </p:nvSpPr>
            <p:spPr>
              <a:xfrm>
                <a:off x="1979712" y="2095125"/>
                <a:ext cx="193087" cy="873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Y" dirty="0"/>
                  <a:t>y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7581F45-7B22-EF42-8AE1-EED7D267A9E4}"/>
                  </a:ext>
                </a:extLst>
              </p:cNvPr>
              <p:cNvSpPr txBox="1"/>
              <p:nvPr/>
            </p:nvSpPr>
            <p:spPr>
              <a:xfrm>
                <a:off x="2238032" y="234701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=</a:t>
                </a:r>
              </a:p>
            </p:txBody>
          </p:sp>
          <p:sp>
            <p:nvSpPr>
              <p:cNvPr id="41" name="Rectángulo 40">
                <a:extLst>
                  <a:ext uri="{FF2B5EF4-FFF2-40B4-BE49-F238E27FC236}">
                    <a16:creationId xmlns:a16="http://schemas.microsoft.com/office/drawing/2014/main" id="{96536918-8538-0A4D-944B-BC629B344F46}"/>
                  </a:ext>
                </a:extLst>
              </p:cNvPr>
              <p:cNvSpPr/>
              <p:nvPr/>
            </p:nvSpPr>
            <p:spPr>
              <a:xfrm>
                <a:off x="2545275" y="2094034"/>
                <a:ext cx="193087" cy="8731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PY" dirty="0"/>
                  <a:t>Z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A426E065-69FD-8E40-B6E5-C030A07D8AA9}"/>
                    </a:ext>
                  </a:extLst>
                </p:cNvPr>
                <p:cNvSpPr/>
                <p:nvPr/>
              </p:nvSpPr>
              <p:spPr>
                <a:xfrm>
                  <a:off x="2744689" y="2273104"/>
                  <a:ext cx="51167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s-PY" sz="2400" dirty="0"/>
                </a:p>
              </p:txBody>
            </p:sp>
          </mc:Choice>
          <mc:Fallback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A426E065-69FD-8E40-B6E5-C030A07D8A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689" y="2273104"/>
                  <a:ext cx="51167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BC8B61BD-B837-474C-9C31-FA079A10B182}"/>
                    </a:ext>
                  </a:extLst>
                </p:cNvPr>
                <p:cNvSpPr txBox="1"/>
                <p:nvPr/>
              </p:nvSpPr>
              <p:spPr>
                <a:xfrm>
                  <a:off x="2251541" y="2034584"/>
                  <a:ext cx="14979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PY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s-PY" dirty="0"/>
                </a:p>
              </p:txBody>
            </p:sp>
          </mc:Choice>
          <mc:Fallback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BC8B61BD-B837-474C-9C31-FA079A10B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541" y="2034584"/>
                  <a:ext cx="1497974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348" r="-840" b="-17391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82EF6E85-E397-8744-A17F-0D5ADFFF7132}"/>
                </a:ext>
              </a:extLst>
            </p:cNvPr>
            <p:cNvGrpSpPr/>
            <p:nvPr/>
          </p:nvGrpSpPr>
          <p:grpSpPr>
            <a:xfrm>
              <a:off x="3874390" y="1824873"/>
              <a:ext cx="3001292" cy="973419"/>
              <a:chOff x="3608539" y="1832424"/>
              <a:chExt cx="3001292" cy="9734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42FB62EA-AEF5-F949-8305-FDE350643F4C}"/>
                      </a:ext>
                    </a:extLst>
                  </p:cNvPr>
                  <p:cNvSpPr/>
                  <p:nvPr/>
                </p:nvSpPr>
                <p:spPr>
                  <a:xfrm>
                    <a:off x="4548933" y="2173083"/>
                    <a:ext cx="873122" cy="6327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id="{42FB62EA-AEF5-F949-8305-FDE350643F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8933" y="2173083"/>
                    <a:ext cx="873122" cy="6327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7FC5EFD4-599D-0844-831E-33E182823139}"/>
                      </a:ext>
                    </a:extLst>
                  </p:cNvPr>
                  <p:cNvSpPr/>
                  <p:nvPr/>
                </p:nvSpPr>
                <p:spPr>
                  <a:xfrm>
                    <a:off x="3608539" y="2384676"/>
                    <a:ext cx="894493" cy="2769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id="{7FC5EFD4-599D-0844-831E-33E182823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539" y="2384676"/>
                    <a:ext cx="89449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8333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E49203B4-BD86-8C4E-B96B-A230C193C5FC}"/>
                  </a:ext>
                </a:extLst>
              </p:cNvPr>
              <p:cNvSpPr txBox="1"/>
              <p:nvPr/>
            </p:nvSpPr>
            <p:spPr>
              <a:xfrm>
                <a:off x="5410105" y="2333979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=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ángulo 65">
                    <a:extLst>
                      <a:ext uri="{FF2B5EF4-FFF2-40B4-BE49-F238E27FC236}">
                        <a16:creationId xmlns:a16="http://schemas.microsoft.com/office/drawing/2014/main" id="{06EA5745-62FB-F149-88CD-A53D87AEB2BF}"/>
                      </a:ext>
                    </a:extLst>
                  </p:cNvPr>
                  <p:cNvSpPr/>
                  <p:nvPr/>
                </p:nvSpPr>
                <p:spPr>
                  <a:xfrm>
                    <a:off x="5715338" y="2384676"/>
                    <a:ext cx="894493" cy="2769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66" name="Rectángulo 65">
                    <a:extLst>
                      <a:ext uri="{FF2B5EF4-FFF2-40B4-BE49-F238E27FC236}">
                        <a16:creationId xmlns:a16="http://schemas.microsoft.com/office/drawing/2014/main" id="{06EA5745-62FB-F149-88CD-A53D87AEB2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338" y="2384676"/>
                    <a:ext cx="89449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8333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1F131289-8726-6542-B6E8-DA01A6C73039}"/>
                      </a:ext>
                    </a:extLst>
                  </p:cNvPr>
                  <p:cNvSpPr txBox="1"/>
                  <p:nvPr/>
                </p:nvSpPr>
                <p:spPr>
                  <a:xfrm>
                    <a:off x="4701015" y="1832424"/>
                    <a:ext cx="10077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P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oMath>
                      </m:oMathPara>
                    </a14:m>
                    <a:endParaRPr lang="es-PY" dirty="0"/>
                  </a:p>
                </p:txBody>
              </p:sp>
            </mc:Choice>
            <mc:Fallback>
              <p:sp>
                <p:nvSpPr>
                  <p:cNvPr id="69" name="CuadroTexto 68">
                    <a:extLst>
                      <a:ext uri="{FF2B5EF4-FFF2-40B4-BE49-F238E27FC236}">
                        <a16:creationId xmlns:a16="http://schemas.microsoft.com/office/drawing/2014/main" id="{1F131289-8726-6542-B6E8-DA01A6C730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1015" y="1832424"/>
                    <a:ext cx="100777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938" t="-4348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s-P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3" name="1 Título">
            <a:extLst>
              <a:ext uri="{FF2B5EF4-FFF2-40B4-BE49-F238E27FC236}">
                <a16:creationId xmlns:a16="http://schemas.microsoft.com/office/drawing/2014/main" id="{27FBE4B1-2C73-4F4F-B19E-011EAF0C7E8F}"/>
              </a:ext>
            </a:extLst>
          </p:cNvPr>
          <p:cNvSpPr txBox="1">
            <a:spLocks/>
          </p:cNvSpPr>
          <p:nvPr/>
        </p:nvSpPr>
        <p:spPr>
          <a:xfrm>
            <a:off x="155699" y="2044739"/>
            <a:ext cx="8592766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err="1"/>
              <a:t>Matrix</a:t>
            </a:r>
            <a:r>
              <a:rPr lang="es-ES" sz="3200" dirty="0"/>
              <a:t> </a:t>
            </a:r>
            <a:r>
              <a:rPr lang="es-ES" sz="3200" dirty="0" err="1"/>
              <a:t>Spaces</a:t>
            </a:r>
            <a:endParaRPr lang="es-PY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25FF3A1-3E16-BB41-92AF-FACAC8EE1E99}"/>
                  </a:ext>
                </a:extLst>
              </p:cNvPr>
              <p:cNvSpPr txBox="1"/>
              <p:nvPr/>
            </p:nvSpPr>
            <p:spPr>
              <a:xfrm>
                <a:off x="2949363" y="2098593"/>
                <a:ext cx="107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25FF3A1-3E16-BB41-92AF-FACAC8EE1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63" y="2098593"/>
                <a:ext cx="1074268" cy="369332"/>
              </a:xfrm>
              <a:prstGeom prst="rect">
                <a:avLst/>
              </a:prstGeom>
              <a:blipFill>
                <a:blip r:embed="rId11"/>
                <a:stretch>
                  <a:fillRect l="-3488" b="-2666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465F58E4-2647-1E4C-B0AE-6696B10B787E}"/>
              </a:ext>
            </a:extLst>
          </p:cNvPr>
          <p:cNvCxnSpPr>
            <a:cxnSpLocks/>
          </p:cNvCxnSpPr>
          <p:nvPr/>
        </p:nvCxnSpPr>
        <p:spPr>
          <a:xfrm>
            <a:off x="1647006" y="2721127"/>
            <a:ext cx="0" cy="9954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6A7CA0-A772-F94D-8CF3-5635785C69A5}"/>
              </a:ext>
            </a:extLst>
          </p:cNvPr>
          <p:cNvSpPr txBox="1"/>
          <p:nvPr/>
        </p:nvSpPr>
        <p:spPr>
          <a:xfrm>
            <a:off x="1854723" y="2629217"/>
            <a:ext cx="1050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Upper </a:t>
            </a:r>
          </a:p>
          <a:p>
            <a:r>
              <a:rPr lang="es-PY" dirty="0"/>
              <a:t>Triangular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83D87E72-21B5-4042-8F22-9D3FD2693A4B}"/>
              </a:ext>
            </a:extLst>
          </p:cNvPr>
          <p:cNvSpPr txBox="1"/>
          <p:nvPr/>
        </p:nvSpPr>
        <p:spPr>
          <a:xfrm>
            <a:off x="3208893" y="2640845"/>
            <a:ext cx="109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Symmetric</a:t>
            </a:r>
          </a:p>
          <a:p>
            <a:r>
              <a:rPr lang="es-PY" dirty="0"/>
              <a:t>matrices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6ECBD4E8-0D71-B248-A86E-F0FB30891D72}"/>
              </a:ext>
            </a:extLst>
          </p:cNvPr>
          <p:cNvSpPr txBox="1"/>
          <p:nvPr/>
        </p:nvSpPr>
        <p:spPr>
          <a:xfrm>
            <a:off x="4587273" y="2625475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Diagonal</a:t>
            </a:r>
          </a:p>
          <a:p>
            <a:r>
              <a:rPr lang="es-PY" dirty="0"/>
              <a:t>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AD4C50B-ED0B-504D-ADD9-C985D6F4A439}"/>
                  </a:ext>
                </a:extLst>
              </p:cNvPr>
              <p:cNvSpPr txBox="1"/>
              <p:nvPr/>
            </p:nvSpPr>
            <p:spPr>
              <a:xfrm>
                <a:off x="345070" y="2745310"/>
                <a:ext cx="10567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dirty="0"/>
                  <a:t>Subspaces </a:t>
                </a:r>
              </a:p>
              <a:p>
                <a:r>
                  <a:rPr lang="es-PY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s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PY" dirty="0"/>
                  <a:t> </a:t>
                </a:r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5AD4C50B-ED0B-504D-ADD9-C985D6F4A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0" y="2745310"/>
                <a:ext cx="1056700" cy="646331"/>
              </a:xfrm>
              <a:prstGeom prst="rect">
                <a:avLst/>
              </a:prstGeom>
              <a:blipFill>
                <a:blip r:embed="rId12"/>
                <a:stretch>
                  <a:fillRect l="-3571" t="-3922" r="-3571" b="-1372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173CDEEA-D58A-1F4B-8619-3357187AF52B}"/>
              </a:ext>
            </a:extLst>
          </p:cNvPr>
          <p:cNvCxnSpPr>
            <a:cxnSpLocks/>
          </p:cNvCxnSpPr>
          <p:nvPr/>
        </p:nvCxnSpPr>
        <p:spPr>
          <a:xfrm>
            <a:off x="2990440" y="2647937"/>
            <a:ext cx="0" cy="10382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402EAD9-C888-4F43-A682-105A56CC63D5}"/>
              </a:ext>
            </a:extLst>
          </p:cNvPr>
          <p:cNvCxnSpPr>
            <a:cxnSpLocks/>
          </p:cNvCxnSpPr>
          <p:nvPr/>
        </p:nvCxnSpPr>
        <p:spPr>
          <a:xfrm>
            <a:off x="4427984" y="2586047"/>
            <a:ext cx="0" cy="1087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44BD93A-F409-564A-B33D-CC7B5F91103B}"/>
              </a:ext>
            </a:extLst>
          </p:cNvPr>
          <p:cNvSpPr txBox="1"/>
          <p:nvPr/>
        </p:nvSpPr>
        <p:spPr>
          <a:xfrm>
            <a:off x="4587273" y="317539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Dim = 3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FD897D-6C7F-8649-927D-7F875D4970C1}"/>
              </a:ext>
            </a:extLst>
          </p:cNvPr>
          <p:cNvGrpSpPr/>
          <p:nvPr/>
        </p:nvGrpSpPr>
        <p:grpSpPr>
          <a:xfrm>
            <a:off x="155699" y="3828289"/>
            <a:ext cx="8260659" cy="2560100"/>
            <a:chOff x="155699" y="3828289"/>
            <a:chExt cx="8260659" cy="2560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5FF5E1C9-1035-5D4A-A631-39D2E7D56E98}"/>
                    </a:ext>
                  </a:extLst>
                </p:cNvPr>
                <p:cNvSpPr/>
                <p:nvPr/>
              </p:nvSpPr>
              <p:spPr>
                <a:xfrm>
                  <a:off x="155699" y="3828289"/>
                  <a:ext cx="2852512" cy="8256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</m:sSub>
                    </m:oMath>
                  </a14:m>
                  <a:r>
                    <a:rPr lang="es-PY" dirty="0"/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22" name="Rectángulo 21">
                  <a:extLst>
                    <a:ext uri="{FF2B5EF4-FFF2-40B4-BE49-F238E27FC236}">
                      <a16:creationId xmlns:a16="http://schemas.microsoft.com/office/drawing/2014/main" id="{5FF5E1C9-1035-5D4A-A631-39D2E7D56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99" y="3828289"/>
                  <a:ext cx="2852512" cy="82561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BC935EDD-5258-FE4F-B753-18F1E63C3783}"/>
                    </a:ext>
                  </a:extLst>
                </p:cNvPr>
                <p:cNvSpPr/>
                <p:nvPr/>
              </p:nvSpPr>
              <p:spPr>
                <a:xfrm>
                  <a:off x="2990440" y="3828289"/>
                  <a:ext cx="529593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+…</a:t>
                  </a:r>
                </a:p>
              </p:txBody>
            </p:sp>
          </mc:Choice>
          <mc:Fallback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id="{BC935EDD-5258-FE4F-B753-18F1E63C3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440" y="3828289"/>
                  <a:ext cx="5295937" cy="824906"/>
                </a:xfrm>
                <a:prstGeom prst="rect">
                  <a:avLst/>
                </a:prstGeom>
                <a:blipFill>
                  <a:blip r:embed="rId14"/>
                  <a:stretch>
                    <a:fillRect r="-478" b="-3030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36D11B92-869E-054E-AEC6-D8CD3D045B23}"/>
                    </a:ext>
                  </a:extLst>
                </p:cNvPr>
                <p:cNvSpPr/>
                <p:nvPr/>
              </p:nvSpPr>
              <p:spPr>
                <a:xfrm>
                  <a:off x="3008211" y="4703204"/>
                  <a:ext cx="5408147" cy="848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+…</a:t>
                  </a:r>
                </a:p>
              </p:txBody>
            </p:sp>
          </mc:Choice>
          <mc:Fallback>
            <p:sp>
              <p:nvSpPr>
                <p:cNvPr id="85" name="Rectángulo 84">
                  <a:extLst>
                    <a:ext uri="{FF2B5EF4-FFF2-40B4-BE49-F238E27FC236}">
                      <a16:creationId xmlns:a16="http://schemas.microsoft.com/office/drawing/2014/main" id="{36D11B92-869E-054E-AEC6-D8CD3D045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211" y="4703204"/>
                  <a:ext cx="5408147" cy="84875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74038D5B-BC9D-F140-8BEC-E8EF0A49D78D}"/>
                    </a:ext>
                  </a:extLst>
                </p:cNvPr>
                <p:cNvSpPr/>
                <p:nvPr/>
              </p:nvSpPr>
              <p:spPr>
                <a:xfrm>
                  <a:off x="3028937" y="5563483"/>
                  <a:ext cx="4956037" cy="8249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s-PY" dirty="0"/>
                    <a:t>+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s-PY" dirty="0"/>
                </a:p>
              </p:txBody>
            </p:sp>
          </mc:Choice>
          <mc:Fallback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74038D5B-BC9D-F140-8BEC-E8EF0A49D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937" y="5563483"/>
                  <a:ext cx="4956037" cy="824906"/>
                </a:xfrm>
                <a:prstGeom prst="rect">
                  <a:avLst/>
                </a:prstGeom>
                <a:blipFill>
                  <a:blip r:embed="rId1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s-P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27C5ED3-7A5D-454F-BBFC-E27FDC121F9F}"/>
              </a:ext>
            </a:extLst>
          </p:cNvPr>
          <p:cNvSpPr txBox="1"/>
          <p:nvPr/>
        </p:nvSpPr>
        <p:spPr>
          <a:xfrm>
            <a:off x="345374" y="339164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Dim M = 9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512ACCF4-9E61-734B-A025-9777749A82C8}"/>
              </a:ext>
            </a:extLst>
          </p:cNvPr>
          <p:cNvSpPr txBox="1"/>
          <p:nvPr/>
        </p:nvSpPr>
        <p:spPr>
          <a:xfrm>
            <a:off x="1925686" y="3347232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Dim = ?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22465CA-25F0-7840-B0C5-924394D42092}"/>
              </a:ext>
            </a:extLst>
          </p:cNvPr>
          <p:cNvSpPr txBox="1"/>
          <p:nvPr/>
        </p:nvSpPr>
        <p:spPr>
          <a:xfrm>
            <a:off x="3272239" y="331543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solidFill>
                  <a:srgbClr val="FF0000"/>
                </a:solidFill>
              </a:rPr>
              <a:t>Dim =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51E68F66-FC8A-F544-B687-E4FBF6813AA7}"/>
                  </a:ext>
                </a:extLst>
              </p:cNvPr>
              <p:cNvSpPr/>
              <p:nvPr/>
            </p:nvSpPr>
            <p:spPr>
              <a:xfrm>
                <a:off x="6649828" y="2576652"/>
                <a:ext cx="12665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51E68F66-FC8A-F544-B687-E4FBF6813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828" y="2576652"/>
                <a:ext cx="1266501" cy="824906"/>
              </a:xfrm>
              <a:prstGeom prst="rect">
                <a:avLst/>
              </a:prstGeom>
              <a:blipFill>
                <a:blip r:embed="rId1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844ECF4-ECD3-A443-BA37-FFBE0AD7D199}"/>
                  </a:ext>
                </a:extLst>
              </p:cNvPr>
              <p:cNvSpPr/>
              <p:nvPr/>
            </p:nvSpPr>
            <p:spPr>
              <a:xfrm>
                <a:off x="5462687" y="2583057"/>
                <a:ext cx="12665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5" name="Rectángulo 34">
                <a:extLst>
                  <a:ext uri="{FF2B5EF4-FFF2-40B4-BE49-F238E27FC236}">
                    <a16:creationId xmlns:a16="http://schemas.microsoft.com/office/drawing/2014/main" id="{7844ECF4-ECD3-A443-BA37-FFBE0AD7D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87" y="2583057"/>
                <a:ext cx="1266501" cy="824906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2FCA805-EFC4-2348-8610-C66FC15A92CA}"/>
                  </a:ext>
                </a:extLst>
              </p:cNvPr>
              <p:cNvSpPr/>
              <p:nvPr/>
            </p:nvSpPr>
            <p:spPr>
              <a:xfrm>
                <a:off x="7763890" y="2565926"/>
                <a:ext cx="1266501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32FCA805-EFC4-2348-8610-C66FC15A92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890" y="2565926"/>
                <a:ext cx="1266501" cy="824906"/>
              </a:xfrm>
              <a:prstGeom prst="rect">
                <a:avLst/>
              </a:prstGeom>
              <a:blipFill>
                <a:blip r:embed="rId1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4CAC5C3-098E-DD49-AF3A-7DC49C5F8422}"/>
                  </a:ext>
                </a:extLst>
              </p:cNvPr>
              <p:cNvSpPr txBox="1"/>
              <p:nvPr/>
            </p:nvSpPr>
            <p:spPr>
              <a:xfrm>
                <a:off x="3974323" y="1966878"/>
                <a:ext cx="74860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s-P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PY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s-PY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4CAC5C3-098E-DD49-AF3A-7DC49C5F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323" y="1966878"/>
                <a:ext cx="748603" cy="617861"/>
              </a:xfrm>
              <a:prstGeom prst="rect">
                <a:avLst/>
              </a:prstGeom>
              <a:blipFill>
                <a:blip r:embed="rId20"/>
                <a:stretch>
                  <a:fillRect l="-150000" t="-224000" r="-58333" b="-32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74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Credits</a:t>
            </a:r>
            <a:endParaRPr lang="es-P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646E89-A32E-3544-839D-38917B488731}"/>
              </a:ext>
            </a:extLst>
          </p:cNvPr>
          <p:cNvSpPr txBox="1"/>
          <p:nvPr/>
        </p:nvSpPr>
        <p:spPr>
          <a:xfrm>
            <a:off x="262473" y="3779748"/>
            <a:ext cx="18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Gilbert Strang</a:t>
            </a:r>
            <a:endParaRPr lang="es-PY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D4973C-2188-8849-8499-538F607B783B}"/>
              </a:ext>
            </a:extLst>
          </p:cNvPr>
          <p:cNvSpPr/>
          <p:nvPr/>
        </p:nvSpPr>
        <p:spPr>
          <a:xfrm>
            <a:off x="2149670" y="3841303"/>
            <a:ext cx="24223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http://www-math.mit.edu/~gs/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93F2592-B4A6-7345-8710-CC7282E127A9}"/>
              </a:ext>
            </a:extLst>
          </p:cNvPr>
          <p:cNvSpPr/>
          <p:nvPr/>
        </p:nvSpPr>
        <p:spPr>
          <a:xfrm>
            <a:off x="2149670" y="3429000"/>
            <a:ext cx="5328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https://ocw.mit.edu/courses/mathematics/18-06-linear-algebra-spring-2010/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1F9A78-62A8-3943-8099-5BB420F042B4}"/>
              </a:ext>
            </a:extLst>
          </p:cNvPr>
          <p:cNvSpPr txBox="1"/>
          <p:nvPr/>
        </p:nvSpPr>
        <p:spPr>
          <a:xfrm>
            <a:off x="264372" y="3393692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 18.06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820B6DA-C8E3-6D44-BABB-A24E45F3180A}"/>
              </a:ext>
            </a:extLst>
          </p:cNvPr>
          <p:cNvSpPr/>
          <p:nvPr/>
        </p:nvSpPr>
        <p:spPr>
          <a:xfrm>
            <a:off x="2149670" y="3041172"/>
            <a:ext cx="50146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Y" sz="1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https://www.youtube.com/watch?v=nHlE7EgJFds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979421-F064-A840-9758-3E3D14BF1207}"/>
              </a:ext>
            </a:extLst>
          </p:cNvPr>
          <p:cNvSpPr txBox="1"/>
          <p:nvPr/>
        </p:nvSpPr>
        <p:spPr>
          <a:xfrm>
            <a:off x="262473" y="3052447"/>
            <a:ext cx="182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r>
              <a:rPr lang="es-PY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 10 –MIT 18.06</a:t>
            </a:r>
            <a:endParaRPr lang="es-PY" dirty="0"/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6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7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4239112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15261</TotalTime>
  <Words>392</Words>
  <Application>Microsoft Macintosh PowerPoint</Application>
  <PresentationFormat>Presentación en pantalla (4:3)</PresentationFormat>
  <Paragraphs>110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10 The four fundamental subspaces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229</cp:revision>
  <cp:lastPrinted>2020-03-18T11:52:27Z</cp:lastPrinted>
  <dcterms:created xsi:type="dcterms:W3CDTF">2015-03-02T13:24:06Z</dcterms:created>
  <dcterms:modified xsi:type="dcterms:W3CDTF">2020-04-28T15:02:10Z</dcterms:modified>
  <cp:category/>
</cp:coreProperties>
</file>