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300" r:id="rId2"/>
    <p:sldId id="291" r:id="rId3"/>
    <p:sldId id="295" r:id="rId4"/>
    <p:sldId id="293" r:id="rId5"/>
    <p:sldId id="297" r:id="rId6"/>
    <p:sldId id="296" r:id="rId7"/>
    <p:sldId id="298" r:id="rId8"/>
    <p:sldId id="299" r:id="rId9"/>
    <p:sldId id="301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741"/>
  </p:normalViewPr>
  <p:slideViewPr>
    <p:cSldViewPr>
      <p:cViewPr varScale="1">
        <p:scale>
          <a:sx n="120" d="100"/>
          <a:sy n="120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12/3/21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12/3/21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12/3/21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VKj3LADCnA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3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02</a:t>
            </a:r>
            <a:br>
              <a:rPr lang="es-PY" dirty="0"/>
            </a:br>
            <a:r>
              <a:rPr lang="es-ES" dirty="0" err="1"/>
              <a:t>Elimination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matrices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p:sp>
        <p:nvSpPr>
          <p:cNvPr id="13" name="2 Marcador de contenido">
            <a:extLst>
              <a:ext uri="{FF2B5EF4-FFF2-40B4-BE49-F238E27FC236}">
                <a16:creationId xmlns:a16="http://schemas.microsoft.com/office/drawing/2014/main" id="{5B277D83-42EE-D549-A2F7-7CCB3CD944D1}"/>
              </a:ext>
            </a:extLst>
          </p:cNvPr>
          <p:cNvSpPr txBox="1">
            <a:spLocks/>
          </p:cNvSpPr>
          <p:nvPr/>
        </p:nvSpPr>
        <p:spPr>
          <a:xfrm>
            <a:off x="1403648" y="3396655"/>
            <a:ext cx="5649163" cy="24132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" sz="3400" dirty="0" err="1"/>
              <a:t>Elimination</a:t>
            </a:r>
            <a:endParaRPr lang="es-PY" sz="3400" baseline="300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PY" sz="3600" dirty="0"/>
              <a:t>Back Substitution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Elimination</a:t>
            </a:r>
            <a:r>
              <a:rPr lang="es-ES" sz="3600" dirty="0"/>
              <a:t> matrices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s-ES" sz="3600" dirty="0" err="1"/>
              <a:t>Matrix</a:t>
            </a:r>
            <a:r>
              <a:rPr lang="es-ES" sz="3600" dirty="0"/>
              <a:t> </a:t>
            </a:r>
            <a:r>
              <a:rPr lang="es-ES" sz="3600" dirty="0" err="1"/>
              <a:t>multiplications</a:t>
            </a:r>
            <a:endParaRPr lang="es-PY" sz="3600" dirty="0"/>
          </a:p>
          <a:p>
            <a:pPr lvl="1"/>
            <a:endParaRPr lang="es-PY" sz="3600" dirty="0"/>
          </a:p>
        </p:txBody>
      </p:sp>
      <p:pic>
        <p:nvPicPr>
          <p:cNvPr id="14" name="Imagen 13">
            <a:hlinkClick r:id="rId3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35244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/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Augmented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7FD59F7-1D1D-8040-AB14-E2A62A25F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88" y="726311"/>
                <a:ext cx="2917081" cy="461665"/>
              </a:xfrm>
              <a:prstGeom prst="rect">
                <a:avLst/>
              </a:prstGeom>
              <a:blipFill>
                <a:blip r:embed="rId3"/>
                <a:stretch>
                  <a:fillRect l="-3030" t="-7895" b="-2631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561363" y="1135132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/>
          <p:nvPr/>
        </p:nvCxnSpPr>
        <p:spPr>
          <a:xfrm>
            <a:off x="5764878" y="150835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/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9737ED-3589-1A49-B0BF-9CCD5514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82" y="365433"/>
                <a:ext cx="1971502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6607876" y="1072793"/>
            <a:ext cx="1586588" cy="789383"/>
            <a:chOff x="6339715" y="237272"/>
            <a:chExt cx="1586588" cy="78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586588" cy="789383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8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9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898013" y="2989988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/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PY" sz="2400" dirty="0"/>
                  <a:t>Echelon Form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58" name="Rectángulo 57">
                <a:extLst>
                  <a:ext uri="{FF2B5EF4-FFF2-40B4-BE49-F238E27FC236}">
                    <a16:creationId xmlns:a16="http://schemas.microsoft.com/office/drawing/2014/main" id="{EDFB295C-19E9-564F-B9A7-1F3A53884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679" y="734459"/>
                <a:ext cx="2515945" cy="461665"/>
              </a:xfrm>
              <a:prstGeom prst="rect">
                <a:avLst/>
              </a:prstGeom>
              <a:blipFill>
                <a:blip r:embed="rId10"/>
                <a:stretch>
                  <a:fillRect l="-3518" t="-10811" b="-297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>
            <a:extLst>
              <a:ext uri="{FF2B5EF4-FFF2-40B4-BE49-F238E27FC236}">
                <a16:creationId xmlns:a16="http://schemas.microsoft.com/office/drawing/2014/main" id="{15A6C7DC-ED94-BA40-A782-43FC7308D7C8}"/>
              </a:ext>
            </a:extLst>
          </p:cNvPr>
          <p:cNvSpPr/>
          <p:nvPr/>
        </p:nvSpPr>
        <p:spPr>
          <a:xfrm>
            <a:off x="579017" y="2057507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F55DD07-E607-C440-A890-1980F255AEAC}"/>
              </a:ext>
            </a:extLst>
          </p:cNvPr>
          <p:cNvSpPr txBox="1"/>
          <p:nvPr/>
        </p:nvSpPr>
        <p:spPr>
          <a:xfrm>
            <a:off x="927479" y="2053368"/>
            <a:ext cx="61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Pivot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305385" y="4121069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Back Substitution</a:t>
            </a:r>
            <a:endParaRPr lang="es-ES" dirty="0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D5D9D435-9E2D-9B48-BF14-573877631DD6}"/>
              </a:ext>
            </a:extLst>
          </p:cNvPr>
          <p:cNvGrpSpPr/>
          <p:nvPr/>
        </p:nvGrpSpPr>
        <p:grpSpPr>
          <a:xfrm>
            <a:off x="383222" y="4973591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DCA8EEB6-6C99-A64B-87A2-093D3BB67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11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C16652FB-EC40-0D47-BAC7-BAAD663A79CA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6B5F8550-0D27-3D45-8E73-967DB0561F32}"/>
              </a:ext>
            </a:extLst>
          </p:cNvPr>
          <p:cNvCxnSpPr/>
          <p:nvPr/>
        </p:nvCxnSpPr>
        <p:spPr>
          <a:xfrm>
            <a:off x="3047600" y="539849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/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=+06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77" name="CuadroTexto 76">
                <a:extLst>
                  <a:ext uri="{FF2B5EF4-FFF2-40B4-BE49-F238E27FC236}">
                    <a16:creationId xmlns:a16="http://schemas.microsoft.com/office/drawing/2014/main" id="{074D38A7-A14A-E440-A4D7-8786F4B9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436" y="4949451"/>
                <a:ext cx="2376264" cy="884281"/>
              </a:xfrm>
              <a:prstGeom prst="rect">
                <a:avLst/>
              </a:prstGeom>
              <a:blipFill>
                <a:blip r:embed="rId12"/>
                <a:stretch>
                  <a:fillRect l="-70213" t="-231429" r="-3191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E283F5B6-9B48-234C-A172-9498348A2025}"/>
              </a:ext>
            </a:extLst>
          </p:cNvPr>
          <p:cNvCxnSpPr>
            <a:cxnSpLocks/>
          </p:cNvCxnSpPr>
          <p:nvPr/>
        </p:nvCxnSpPr>
        <p:spPr>
          <a:xfrm flipV="1">
            <a:off x="6658779" y="4949451"/>
            <a:ext cx="0" cy="80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/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+2</a:t>
                </a:r>
              </a:p>
              <a:p>
                <a14:m>
                  <m:oMath xmlns:m="http://schemas.openxmlformats.org/officeDocument/2006/math">
                    <m:r>
                      <a:rPr lang="es-E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PY" dirty="0"/>
                  <a:t> = +1</a:t>
                </a:r>
              </a:p>
              <a:p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PY" dirty="0"/>
                  <a:t> = </a:t>
                </a:r>
                <a:r>
                  <a:rPr lang="es-PY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s-PY" dirty="0"/>
                  <a:t>2</a:t>
                </a:r>
              </a:p>
            </p:txBody>
          </p:sp>
        </mc:Choice>
        <mc:Fallback xmlns=""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35BAC97A-9E3A-B548-A64D-60DC2848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463" y="4889357"/>
                <a:ext cx="834652" cy="923330"/>
              </a:xfrm>
              <a:prstGeom prst="rect">
                <a:avLst/>
              </a:prstGeom>
              <a:blipFill>
                <a:blip r:embed="rId13"/>
                <a:stretch>
                  <a:fillRect r="-4478" b="-810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uadroTexto 82">
            <a:extLst>
              <a:ext uri="{FF2B5EF4-FFF2-40B4-BE49-F238E27FC236}">
                <a16:creationId xmlns:a16="http://schemas.microsoft.com/office/drawing/2014/main" id="{828E3A6B-1BBD-4248-BA68-FCF0DCFA3A84}"/>
              </a:ext>
            </a:extLst>
          </p:cNvPr>
          <p:cNvSpPr txBox="1"/>
          <p:nvPr/>
        </p:nvSpPr>
        <p:spPr>
          <a:xfrm>
            <a:off x="1545149" y="2040683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Zero in never allowed as pivot!</a:t>
            </a:r>
          </a:p>
        </p:txBody>
      </p:sp>
    </p:spTree>
    <p:extLst>
      <p:ext uri="{BB962C8B-B14F-4D97-AF65-F5344CB8AC3E}">
        <p14:creationId xmlns:p14="http://schemas.microsoft.com/office/powerpoint/2010/main" val="130768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6" y="255786"/>
            <a:ext cx="4017640" cy="72494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/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A38BE7F-EBD8-B745-909E-8CD54AFB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3" y="1066219"/>
                <a:ext cx="2376264" cy="884281"/>
              </a:xfrm>
              <a:prstGeom prst="rect">
                <a:avLst/>
              </a:prstGeom>
              <a:blipFill>
                <a:blip r:embed="rId2"/>
                <a:stretch>
                  <a:fillRect l="-68783" t="-231429" r="-3175" b="-32857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402458" y="2492896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36D2F53-6C72-D74A-97E9-AB6B28724BDA}"/>
              </a:ext>
            </a:extLst>
          </p:cNvPr>
          <p:cNvGrpSpPr/>
          <p:nvPr/>
        </p:nvGrpSpPr>
        <p:grpSpPr>
          <a:xfrm>
            <a:off x="3119466" y="1066219"/>
            <a:ext cx="1554528" cy="787588"/>
            <a:chOff x="5220072" y="2917980"/>
            <a:chExt cx="1554528" cy="787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/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1" name="Rectángulo 20">
                  <a:extLst>
                    <a:ext uri="{FF2B5EF4-FFF2-40B4-BE49-F238E27FC236}">
                      <a16:creationId xmlns:a16="http://schemas.microsoft.com/office/drawing/2014/main" id="{0ABD9D8A-B4EC-6045-9714-130F148BA9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2917980"/>
                  <a:ext cx="1554528" cy="7875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EC9EFCBF-2D7D-824E-90C0-DF7D23F04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2996952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E31BDF4-1783-D444-A299-36A26CEDF66A}"/>
              </a:ext>
            </a:extLst>
          </p:cNvPr>
          <p:cNvCxnSpPr>
            <a:cxnSpLocks/>
          </p:cNvCxnSpPr>
          <p:nvPr/>
        </p:nvCxnSpPr>
        <p:spPr>
          <a:xfrm flipV="1">
            <a:off x="4634915" y="1094650"/>
            <a:ext cx="264755" cy="30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o 34">
            <a:extLst>
              <a:ext uri="{FF2B5EF4-FFF2-40B4-BE49-F238E27FC236}">
                <a16:creationId xmlns:a16="http://schemas.microsoft.com/office/drawing/2014/main" id="{52A0ADA5-252B-5245-B86A-291520A71B31}"/>
              </a:ext>
            </a:extLst>
          </p:cNvPr>
          <p:cNvGrpSpPr/>
          <p:nvPr/>
        </p:nvGrpSpPr>
        <p:grpSpPr>
          <a:xfrm>
            <a:off x="5210625" y="255786"/>
            <a:ext cx="1602618" cy="800412"/>
            <a:chOff x="6339715" y="237272"/>
            <a:chExt cx="160261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/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8FAA0AFC-D197-0940-B2F6-66A3B732B5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15" y="237272"/>
                  <a:ext cx="1602618" cy="800412"/>
                </a:xfrm>
                <a:prstGeom prst="rect">
                  <a:avLst/>
                </a:prstGeom>
                <a:blipFill>
                  <a:blip r:embed="rId5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EBB7D2D6-5994-C945-9E64-CD0AFBD5C2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924664" y="289723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579017" y="2485932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561363" y="2469382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6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635235" y="2445868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7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6105700" y="2888389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754155" y="2486459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323025" y="272345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859888" y="245906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364040" y="271457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532275" y="3415372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3561363" y="3415371"/>
            <a:ext cx="291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(2*Row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635235" y="3391657"/>
            <a:ext cx="10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 FAILURE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841177" y="256939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6015569" y="2469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92FF6A3-74DF-F84A-ACE1-5F764A424EDA}"/>
              </a:ext>
            </a:extLst>
          </p:cNvPr>
          <p:cNvGrpSpPr/>
          <p:nvPr/>
        </p:nvGrpSpPr>
        <p:grpSpPr>
          <a:xfrm>
            <a:off x="5217586" y="1165502"/>
            <a:ext cx="1618648" cy="800412"/>
            <a:chOff x="6300031" y="260786"/>
            <a:chExt cx="1618648" cy="8004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/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id="{7C097494-8C96-A940-9343-4B90B4478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031" y="260786"/>
                  <a:ext cx="1618648" cy="800412"/>
                </a:xfrm>
                <a:prstGeom prst="rect">
                  <a:avLst/>
                </a:prstGeom>
                <a:blipFill>
                  <a:blip r:embed="rId8"/>
                  <a:stretch>
                    <a:fillRect b="-156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AC91FB30-078F-8D45-B4FD-E67749873EA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28" y="264123"/>
              <a:ext cx="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3EAA21A6-9176-AD46-8927-7EFFBB5B2AAD}"/>
              </a:ext>
            </a:extLst>
          </p:cNvPr>
          <p:cNvSpPr/>
          <p:nvPr/>
        </p:nvSpPr>
        <p:spPr>
          <a:xfrm>
            <a:off x="7868192" y="3004194"/>
            <a:ext cx="1024288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746A201-A5C7-9E46-888F-F3DE008DA799}"/>
              </a:ext>
            </a:extLst>
          </p:cNvPr>
          <p:cNvSpPr/>
          <p:nvPr/>
        </p:nvSpPr>
        <p:spPr>
          <a:xfrm>
            <a:off x="1562135" y="1648503"/>
            <a:ext cx="489585" cy="268329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7AA8C2-BB41-5940-86D0-D0AD41249D4B}"/>
              </a:ext>
            </a:extLst>
          </p:cNvPr>
          <p:cNvSpPr txBox="1"/>
          <p:nvPr/>
        </p:nvSpPr>
        <p:spPr>
          <a:xfrm>
            <a:off x="7061910" y="561377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NO SOLUTION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ABAB4E98-65E3-CA4C-BD1C-8E113C977EF6}"/>
              </a:ext>
            </a:extLst>
          </p:cNvPr>
          <p:cNvSpPr txBox="1"/>
          <p:nvPr/>
        </p:nvSpPr>
        <p:spPr>
          <a:xfrm>
            <a:off x="7061910" y="1104043"/>
            <a:ext cx="1443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INFINITELY</a:t>
            </a:r>
          </a:p>
          <a:p>
            <a:r>
              <a:rPr lang="es-PY" dirty="0"/>
              <a:t>MANY</a:t>
            </a:r>
          </a:p>
          <a:p>
            <a:r>
              <a:rPr lang="es-PY" dirty="0"/>
              <a:t>SOLUTIONES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775F958-52EB-DD4C-A818-A3DB3FDD9083}"/>
              </a:ext>
            </a:extLst>
          </p:cNvPr>
          <p:cNvSpPr/>
          <p:nvPr/>
        </p:nvSpPr>
        <p:spPr>
          <a:xfrm>
            <a:off x="6026910" y="1700807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1DD8AF9-D552-E64E-A9D8-05D692DC817F}"/>
              </a:ext>
            </a:extLst>
          </p:cNvPr>
          <p:cNvSpPr/>
          <p:nvPr/>
        </p:nvSpPr>
        <p:spPr>
          <a:xfrm>
            <a:off x="6002071" y="794989"/>
            <a:ext cx="786333" cy="299661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1CEDC90C-49DF-5741-916F-10A3377B5566}"/>
              </a:ext>
            </a:extLst>
          </p:cNvPr>
          <p:cNvCxnSpPr>
            <a:cxnSpLocks/>
          </p:cNvCxnSpPr>
          <p:nvPr/>
        </p:nvCxnSpPr>
        <p:spPr>
          <a:xfrm>
            <a:off x="4620145" y="1445301"/>
            <a:ext cx="423048" cy="77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C2B9132-06E4-DF4F-A3CA-236AC57D6E17}"/>
              </a:ext>
            </a:extLst>
          </p:cNvPr>
          <p:cNvSpPr txBox="1"/>
          <p:nvPr/>
        </p:nvSpPr>
        <p:spPr>
          <a:xfrm>
            <a:off x="402458" y="4342720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TEMPORARY FAILURE – (</a:t>
            </a:r>
            <a:r>
              <a:rPr lang="es-PY" dirty="0">
                <a:solidFill>
                  <a:srgbClr val="FF0000"/>
                </a:solidFill>
              </a:rPr>
              <a:t>Zero in Pivot!)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A1D751-FEBB-9B4C-B092-063EE013766F}"/>
              </a:ext>
            </a:extLst>
          </p:cNvPr>
          <p:cNvSpPr txBox="1"/>
          <p:nvPr/>
        </p:nvSpPr>
        <p:spPr>
          <a:xfrm>
            <a:off x="4245500" y="4354989"/>
            <a:ext cx="351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Sol.: PERMUTATION – Exchange row</a:t>
            </a:r>
            <a:r>
              <a:rPr lang="es-PY" baseline="-250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/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  <m:r>
                                  <m:rPr>
                                    <m:nor/>
                                  </m:rPr>
                                  <a:rPr lang="es-PY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s-E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=+12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+1</m:t>
                                </m:r>
                                <m:r>
                                  <a:rPr lang="es-E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=+02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A06EF146-B3D8-9942-9227-C368A612A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00" y="4908214"/>
                <a:ext cx="2376264" cy="884281"/>
              </a:xfrm>
              <a:prstGeom prst="rect">
                <a:avLst/>
              </a:prstGeom>
              <a:blipFill>
                <a:blip r:embed="rId9"/>
                <a:stretch>
                  <a:fillRect l="-69681" t="-226761" r="-5319" b="-3239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E492994F-5BDA-A642-ACD3-E1C70EDD2A20}"/>
              </a:ext>
            </a:extLst>
          </p:cNvPr>
          <p:cNvGrpSpPr/>
          <p:nvPr/>
        </p:nvGrpSpPr>
        <p:grpSpPr>
          <a:xfrm>
            <a:off x="3152513" y="4845283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88" name="Rectángulo 87">
                  <a:extLst>
                    <a:ext uri="{FF2B5EF4-FFF2-40B4-BE49-F238E27FC236}">
                      <a16:creationId xmlns:a16="http://schemas.microsoft.com/office/drawing/2014/main" id="{C113DB31-0F54-DA46-BADB-C2A959203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0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835E5AC-CB49-6541-85DA-09A2FCE5C572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ángulo 90">
            <a:extLst>
              <a:ext uri="{FF2B5EF4-FFF2-40B4-BE49-F238E27FC236}">
                <a16:creationId xmlns:a16="http://schemas.microsoft.com/office/drawing/2014/main" id="{40B6D0C4-5A36-1E4B-AAFA-F4665A04CB6D}"/>
              </a:ext>
            </a:extLst>
          </p:cNvPr>
          <p:cNvSpPr/>
          <p:nvPr/>
        </p:nvSpPr>
        <p:spPr>
          <a:xfrm>
            <a:off x="611560" y="4921992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A5B3B2DF-82E9-5A47-BBA1-A9EC4608139E}"/>
              </a:ext>
            </a:extLst>
          </p:cNvPr>
          <p:cNvSpPr/>
          <p:nvPr/>
        </p:nvSpPr>
        <p:spPr>
          <a:xfrm>
            <a:off x="3305468" y="4852723"/>
            <a:ext cx="511789" cy="307208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E8D95AD-D212-CF4C-B50E-0E89D41009A1}"/>
              </a:ext>
            </a:extLst>
          </p:cNvPr>
          <p:cNvGrpSpPr/>
          <p:nvPr/>
        </p:nvGrpSpPr>
        <p:grpSpPr>
          <a:xfrm>
            <a:off x="6710711" y="4776875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94" name="Rectángulo 93">
                  <a:extLst>
                    <a:ext uri="{FF2B5EF4-FFF2-40B4-BE49-F238E27FC236}">
                      <a16:creationId xmlns:a16="http://schemas.microsoft.com/office/drawing/2014/main" id="{3024695E-BB59-8B46-BA39-C82DFBB2A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1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315B637F-A334-B746-AB9C-F7B9812B8F7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CF7C36E7-CB26-2F43-B532-091039006DD0}"/>
              </a:ext>
            </a:extLst>
          </p:cNvPr>
          <p:cNvCxnSpPr/>
          <p:nvPr/>
        </p:nvCxnSpPr>
        <p:spPr>
          <a:xfrm>
            <a:off x="5906841" y="5291230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/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𝑅𝑜𝑤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sz="1400" dirty="0"/>
                  <a:t> </a:t>
                </a:r>
                <a14:m>
                  <m:oMath xmlns:m="http://schemas.openxmlformats.org/officeDocument/2006/math">
                    <m:r>
                      <a:rPr lang="es-PY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s-PY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𝑜𝑤</m:t>
                        </m:r>
                      </m:e>
                      <m:sub>
                        <m:r>
                          <a:rPr lang="es-ES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PY" sz="1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8D02637D-2AC5-BA46-A4A9-A9653E5E7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47" y="4962590"/>
                <a:ext cx="12752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CuadroTexto 97">
            <a:extLst>
              <a:ext uri="{FF2B5EF4-FFF2-40B4-BE49-F238E27FC236}">
                <a16:creationId xmlns:a16="http://schemas.microsoft.com/office/drawing/2014/main" id="{A581F338-88B5-3E4A-9253-8C7C22ABD052}"/>
              </a:ext>
            </a:extLst>
          </p:cNvPr>
          <p:cNvSpPr txBox="1"/>
          <p:nvPr/>
        </p:nvSpPr>
        <p:spPr>
          <a:xfrm>
            <a:off x="3217473" y="5747147"/>
            <a:ext cx="2408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0</a:t>
            </a:r>
          </a:p>
          <a:p>
            <a:r>
              <a:rPr lang="es-PY" dirty="0"/>
              <a:t>Exchange Row</a:t>
            </a:r>
            <a:r>
              <a:rPr lang="es-PY" baseline="-25000" dirty="0"/>
              <a:t>3 </a:t>
            </a:r>
            <a:r>
              <a:rPr lang="es-PY" dirty="0"/>
              <a:t>and Row</a:t>
            </a:r>
            <a:r>
              <a:rPr lang="es-PY" baseline="-25000" dirty="0"/>
              <a:t>1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36572897-9A09-6F4D-8E17-A6ADB4D4D43B}"/>
              </a:ext>
            </a:extLst>
          </p:cNvPr>
          <p:cNvSpPr txBox="1"/>
          <p:nvPr/>
        </p:nvSpPr>
        <p:spPr>
          <a:xfrm>
            <a:off x="3043682" y="462401"/>
            <a:ext cx="22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PERMANENT FAILURE</a:t>
            </a:r>
            <a:endParaRPr lang="es-PY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6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285108" y="353134"/>
            <a:ext cx="4017640" cy="72494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Matrix Mutliplications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/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+0</m:t>
                              </m:r>
                              <m:r>
                                <a:rPr lang="es-E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4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s-E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PY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  <m:mr>
                            <m:e>
                              <m:r>
                                <a:rPr lang="es-ES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</m:e>
                          </m:mr>
                        </m:m>
                        <m:r>
                          <a:rPr lang="es-E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BDD33B4-D80A-7449-AB39-ADBE98F4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13" y="1723930"/>
                <a:ext cx="7600670" cy="1259832"/>
              </a:xfrm>
              <a:prstGeom prst="rect">
                <a:avLst/>
              </a:prstGeom>
              <a:blipFill>
                <a:blip r:embed="rId2"/>
                <a:stretch>
                  <a:fillRect t="-7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1C457488-0028-5147-ABA2-55004C566DF7}"/>
              </a:ext>
            </a:extLst>
          </p:cNvPr>
          <p:cNvSpPr txBox="1"/>
          <p:nvPr/>
        </p:nvSpPr>
        <p:spPr>
          <a:xfrm>
            <a:off x="395536" y="1214888"/>
            <a:ext cx="323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Matrix * Column = Colum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9A04A6-79BA-5D48-90AF-9FDAFF804F5A}"/>
              </a:ext>
            </a:extLst>
          </p:cNvPr>
          <p:cNvSpPr txBox="1"/>
          <p:nvPr/>
        </p:nvSpPr>
        <p:spPr>
          <a:xfrm>
            <a:off x="755576" y="275131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3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CBCCD2-B1D1-4A43-A534-34A8C37A62D8}"/>
              </a:ext>
            </a:extLst>
          </p:cNvPr>
          <p:cNvSpPr txBox="1"/>
          <p:nvPr/>
        </p:nvSpPr>
        <p:spPr>
          <a:xfrm>
            <a:off x="1868335" y="271087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7CDFB5-DD7A-4B4A-B398-9EE0F28CF2B9}"/>
              </a:ext>
            </a:extLst>
          </p:cNvPr>
          <p:cNvSpPr txBox="1"/>
          <p:nvPr/>
        </p:nvSpPr>
        <p:spPr>
          <a:xfrm>
            <a:off x="7416878" y="271087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26258C-F9DE-2742-8063-7EE2005BBC6C}"/>
              </a:ext>
            </a:extLst>
          </p:cNvPr>
          <p:cNvSpPr/>
          <p:nvPr/>
        </p:nvSpPr>
        <p:spPr>
          <a:xfrm>
            <a:off x="876405" y="1708423"/>
            <a:ext cx="504057" cy="953192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9F7C62-88CA-4345-AC37-EE6D50A9841D}"/>
              </a:ext>
            </a:extLst>
          </p:cNvPr>
          <p:cNvSpPr txBox="1"/>
          <p:nvPr/>
        </p:nvSpPr>
        <p:spPr>
          <a:xfrm>
            <a:off x="502413" y="4174592"/>
            <a:ext cx="2606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Row * Matrix = Row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/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+02</m:t>
                              </m:r>
                            </m:e>
                            <m:e>
                              <m:r>
                                <a:rPr lang="es-ES" sz="2000" b="0" i="1" dirty="0" smtClean="0">
                                  <a:latin typeface="Cambria Math" panose="02040503050406030204" pitchFamily="18" charset="0"/>
                                </a:rPr>
                                <m:t>+07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  <m:m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s-PY" sz="200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02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07</m:t>
                    </m:r>
                    <m:r>
                      <a:rPr lang="es-E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s-PY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  <m:e>
                              <m:r>
                                <a:rPr lang="es-ES" sz="24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  <a:p>
                <a:endParaRPr lang="es-PY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5C80AF5-5846-2842-ABAD-462E2232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42" y="4624746"/>
                <a:ext cx="9009326" cy="1036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9ABAA-31AD-D648-9323-ECBD40F7BF9C}"/>
              </a:ext>
            </a:extLst>
          </p:cNvPr>
          <p:cNvSpPr/>
          <p:nvPr/>
        </p:nvSpPr>
        <p:spPr>
          <a:xfrm>
            <a:off x="2362023" y="4655212"/>
            <a:ext cx="1129857" cy="28905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8CB468-2700-154F-BFEA-92A7BD976D74}"/>
              </a:ext>
            </a:extLst>
          </p:cNvPr>
          <p:cNvSpPr txBox="1"/>
          <p:nvPr/>
        </p:nvSpPr>
        <p:spPr>
          <a:xfrm>
            <a:off x="1059713" y="563871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6AE5EDF-1B51-5B46-AA77-026684FC1968}"/>
              </a:ext>
            </a:extLst>
          </p:cNvPr>
          <p:cNvSpPr txBox="1"/>
          <p:nvPr/>
        </p:nvSpPr>
        <p:spPr>
          <a:xfrm>
            <a:off x="2554092" y="563830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3</a:t>
            </a:r>
            <a:r>
              <a:rPr lang="es-PY" sz="2400" dirty="0"/>
              <a:t> x 3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49E2D5-787E-154D-814E-DBA1C5F40173}"/>
              </a:ext>
            </a:extLst>
          </p:cNvPr>
          <p:cNvSpPr txBox="1"/>
          <p:nvPr/>
        </p:nvSpPr>
        <p:spPr>
          <a:xfrm>
            <a:off x="7789736" y="566124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/>
              <a:t>1 x </a:t>
            </a:r>
            <a:r>
              <a:rPr lang="es-PY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609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AC0BA822-ACC2-3C42-B818-2145538DA5C3}"/>
              </a:ext>
            </a:extLst>
          </p:cNvPr>
          <p:cNvGrpSpPr/>
          <p:nvPr/>
        </p:nvGrpSpPr>
        <p:grpSpPr>
          <a:xfrm>
            <a:off x="107504" y="955748"/>
            <a:ext cx="2446311" cy="850169"/>
            <a:chOff x="402458" y="2492896"/>
            <a:chExt cx="2446311" cy="850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+8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ECD60D45-743C-6448-8161-F0BC5AD6D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46311" cy="850169"/>
                </a:xfrm>
                <a:prstGeom prst="rect">
                  <a:avLst/>
                </a:prstGeom>
                <a:blipFill>
                  <a:blip r:embed="rId2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6CA654A-7376-DA46-AF6C-79C7DFF9F7E0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B78AD04-BBBA-1641-8522-3F6482297067}"/>
              </a:ext>
            </a:extLst>
          </p:cNvPr>
          <p:cNvCxnSpPr/>
          <p:nvPr/>
        </p:nvCxnSpPr>
        <p:spPr>
          <a:xfrm>
            <a:off x="2629710" y="136009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3985F601-514F-E641-BED0-2784012872C8}"/>
              </a:ext>
            </a:extLst>
          </p:cNvPr>
          <p:cNvSpPr/>
          <p:nvPr/>
        </p:nvSpPr>
        <p:spPr>
          <a:xfrm>
            <a:off x="284063" y="948784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4669263-5CFD-C04D-B5FD-78D1A97CC269}"/>
              </a:ext>
            </a:extLst>
          </p:cNvPr>
          <p:cNvGrpSpPr/>
          <p:nvPr/>
        </p:nvGrpSpPr>
        <p:grpSpPr>
          <a:xfrm>
            <a:off x="3266409" y="932234"/>
            <a:ext cx="2465547" cy="838243"/>
            <a:chOff x="402458" y="2492896"/>
            <a:chExt cx="2465547" cy="8382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id="{41C00C08-FE7A-3945-89E4-3D68C9506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38243"/>
                </a:xfrm>
                <a:prstGeom prst="rect">
                  <a:avLst/>
                </a:prstGeom>
                <a:blipFill>
                  <a:blip r:embed="rId3"/>
                  <a:stretch>
                    <a:fillRect b="-298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A98B3AE9-30FC-4D46-84D0-829433A9E9A9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76916657-685F-6D49-84E7-7F2E12A0CC84}"/>
              </a:ext>
            </a:extLst>
          </p:cNvPr>
          <p:cNvGrpSpPr/>
          <p:nvPr/>
        </p:nvGrpSpPr>
        <p:grpSpPr>
          <a:xfrm>
            <a:off x="6340281" y="908720"/>
            <a:ext cx="2465547" cy="841064"/>
            <a:chOff x="402458" y="2492896"/>
            <a:chExt cx="2465547" cy="841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/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PY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𝟎𝟐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𝟎𝟔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+0</m:t>
                                  </m:r>
                                </m:e>
                                <m:e>
                                  <m:r>
                                    <a:rPr lang="es-E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ES" b="1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𝟏𝟎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 xmlns=""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id="{53C5A05F-DC29-F54E-A442-C6AA05772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458" y="2492896"/>
                  <a:ext cx="2465547" cy="84106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58F44228-0801-9542-8967-674A860E2DA7}"/>
                </a:ext>
              </a:extLst>
            </p:cNvPr>
            <p:cNvCxnSpPr/>
            <p:nvPr/>
          </p:nvCxnSpPr>
          <p:spPr>
            <a:xfrm>
              <a:off x="2051720" y="2516409"/>
              <a:ext cx="0" cy="803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3D89B7F-7DC9-E84E-A017-661594B2C558}"/>
              </a:ext>
            </a:extLst>
          </p:cNvPr>
          <p:cNvCxnSpPr/>
          <p:nvPr/>
        </p:nvCxnSpPr>
        <p:spPr>
          <a:xfrm>
            <a:off x="5810746" y="1351241"/>
            <a:ext cx="39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DA809F4D-52F2-CF46-B9D9-461046D49F71}"/>
              </a:ext>
            </a:extLst>
          </p:cNvPr>
          <p:cNvSpPr/>
          <p:nvPr/>
        </p:nvSpPr>
        <p:spPr>
          <a:xfrm>
            <a:off x="3459201" y="949311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68D01107-2458-B348-B150-C452F20321EF}"/>
              </a:ext>
            </a:extLst>
          </p:cNvPr>
          <p:cNvSpPr/>
          <p:nvPr/>
        </p:nvSpPr>
        <p:spPr>
          <a:xfrm>
            <a:off x="4028071" y="1186306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3D50265-EFC1-1F4E-AAA5-D744DB9E6550}"/>
              </a:ext>
            </a:extLst>
          </p:cNvPr>
          <p:cNvSpPr/>
          <p:nvPr/>
        </p:nvSpPr>
        <p:spPr>
          <a:xfrm>
            <a:off x="6564934" y="921913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A116693F-0FFB-0D47-B533-7FCF8D6071F6}"/>
              </a:ext>
            </a:extLst>
          </p:cNvPr>
          <p:cNvSpPr/>
          <p:nvPr/>
        </p:nvSpPr>
        <p:spPr>
          <a:xfrm>
            <a:off x="7069086" y="11774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52D4BB20-D239-D24E-B9FF-21C726950D00}"/>
              </a:ext>
            </a:extLst>
          </p:cNvPr>
          <p:cNvSpPr/>
          <p:nvPr/>
        </p:nvSpPr>
        <p:spPr>
          <a:xfrm>
            <a:off x="7603059" y="1452840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D24C4C-F90E-884D-AE29-735F079C453C}"/>
              </a:ext>
            </a:extLst>
          </p:cNvPr>
          <p:cNvSpPr txBox="1"/>
          <p:nvPr/>
        </p:nvSpPr>
        <p:spPr>
          <a:xfrm>
            <a:off x="237321" y="3037003"/>
            <a:ext cx="287456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</a:t>
            </a:r>
          </a:p>
          <a:p>
            <a:r>
              <a:rPr lang="es-PY" dirty="0"/>
              <a:t>Substract  </a:t>
            </a:r>
            <a:r>
              <a:rPr lang="es-PY" sz="2000" b="1" dirty="0"/>
              <a:t>(</a:t>
            </a:r>
            <a:r>
              <a:rPr lang="es-PY" sz="2000" b="1" dirty="0">
                <a:solidFill>
                  <a:srgbClr val="FF0000"/>
                </a:solidFill>
              </a:rPr>
              <a:t>3</a:t>
            </a:r>
            <a:r>
              <a:rPr lang="es-PY" dirty="0"/>
              <a:t>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629DE14-3526-7C4A-BC5F-DDE2C3A1B1B7}"/>
              </a:ext>
            </a:extLst>
          </p:cNvPr>
          <p:cNvSpPr txBox="1"/>
          <p:nvPr/>
        </p:nvSpPr>
        <p:spPr>
          <a:xfrm>
            <a:off x="5009070" y="3037002"/>
            <a:ext cx="285373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2 </a:t>
            </a:r>
          </a:p>
          <a:p>
            <a:r>
              <a:rPr lang="es-PY" dirty="0"/>
              <a:t>Substract  (</a:t>
            </a:r>
            <a:r>
              <a:rPr lang="es-PY" sz="2000" b="1" dirty="0">
                <a:solidFill>
                  <a:srgbClr val="FF0000"/>
                </a:solidFill>
              </a:rPr>
              <a:t>2</a:t>
            </a:r>
            <a:r>
              <a:rPr lang="es-PY" dirty="0"/>
              <a:t>*Row</a:t>
            </a:r>
            <a:r>
              <a:rPr lang="es-PY" baseline="-25000" dirty="0"/>
              <a:t>2</a:t>
            </a:r>
            <a:r>
              <a:rPr lang="es-PY" dirty="0"/>
              <a:t>) from Row</a:t>
            </a:r>
            <a:r>
              <a:rPr lang="es-PY" baseline="-25000" dirty="0"/>
              <a:t>3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F301DD6-8253-634D-93CF-24B628836258}"/>
              </a:ext>
            </a:extLst>
          </p:cNvPr>
          <p:cNvSpPr txBox="1"/>
          <p:nvPr/>
        </p:nvSpPr>
        <p:spPr>
          <a:xfrm>
            <a:off x="6435935" y="1997081"/>
            <a:ext cx="163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3</a:t>
            </a:r>
          </a:p>
          <a:p>
            <a:r>
              <a:rPr lang="es-PY" dirty="0"/>
              <a:t>Back Substitution</a:t>
            </a:r>
            <a:endParaRPr lang="es-PY" baseline="-25000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34078BC-B3A9-EE4E-A41C-BC4D998F0F18}"/>
              </a:ext>
            </a:extLst>
          </p:cNvPr>
          <p:cNvSpPr txBox="1"/>
          <p:nvPr/>
        </p:nvSpPr>
        <p:spPr>
          <a:xfrm>
            <a:off x="2546223" y="10322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(2,1)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1C402-816F-D04E-999E-E18519138461}"/>
              </a:ext>
            </a:extLst>
          </p:cNvPr>
          <p:cNvSpPr txBox="1"/>
          <p:nvPr/>
        </p:nvSpPr>
        <p:spPr>
          <a:xfrm>
            <a:off x="5720615" y="9322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00B050"/>
                </a:solidFill>
              </a:rPr>
              <a:t>(3,2)</a:t>
            </a:r>
          </a:p>
        </p:txBody>
      </p:sp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/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3" name="Rectángulo 62">
                <a:extLst>
                  <a:ext uri="{FF2B5EF4-FFF2-40B4-BE49-F238E27FC236}">
                    <a16:creationId xmlns:a16="http://schemas.microsoft.com/office/drawing/2014/main" id="{FF77B471-3807-3D4E-939D-BF55E9882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73" y="3790122"/>
                <a:ext cx="3654590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/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B930176B-7564-2849-AC61-C4D84AEF0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41" y="4745668"/>
                <a:ext cx="3880614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15" y="5772446"/>
                <a:ext cx="2129301" cy="824906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E50ADBBE-A192-4841-8864-6A45CC11E25F}"/>
              </a:ext>
            </a:extLst>
          </p:cNvPr>
          <p:cNvSpPr/>
          <p:nvPr/>
        </p:nvSpPr>
        <p:spPr>
          <a:xfrm>
            <a:off x="284063" y="2031433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1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ECACC-57E7-8946-88CF-6E3B4C085CCB}"/>
              </a:ext>
            </a:extLst>
          </p:cNvPr>
          <p:cNvSpPr/>
          <p:nvPr/>
        </p:nvSpPr>
        <p:spPr>
          <a:xfrm>
            <a:off x="3317420" y="2041851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/>
              <a:t>Step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/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8F274B3B-CEFE-DC41-8B38-E5CE0A8A4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9" y="3736010"/>
                <a:ext cx="4000839" cy="824969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/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C7648712-25DA-9A4A-B2C4-9FBD9F255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38" y="4761522"/>
                <a:ext cx="4090607" cy="824969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257" y="5787097"/>
                <a:ext cx="2129301" cy="824906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39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Elimination Matrices  (E)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/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E7027C1E-0672-1D41-8EE9-2B647881E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8" y="2270355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/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2C5462EA-EF72-354E-8C50-28AA11204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087" y="1117175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/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s-PY" sz="2800" dirty="0"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F1A5596F-6AC6-CB48-838A-698F886D0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529628"/>
                <a:ext cx="2624821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/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Y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r>
                      <a:rPr lang="es-PY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PY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s-PY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86" name="Rectángulo 85">
                <a:extLst>
                  <a:ext uri="{FF2B5EF4-FFF2-40B4-BE49-F238E27FC236}">
                    <a16:creationId xmlns:a16="http://schemas.microsoft.com/office/drawing/2014/main" id="{4FCD404A-D42A-BC40-8641-15C29EDBBE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93658"/>
                <a:ext cx="197150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/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Y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Y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Y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55381BF3-1986-B34C-8BDB-B8260DE71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15" y="2159588"/>
                <a:ext cx="25462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/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m:rPr>
                          <m:nor/>
                        </m:rPr>
                        <a:rPr lang="es-PY" sz="2800" dirty="0"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597C3CBB-01C8-E147-A241-AE529E1BD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8" y="2738532"/>
                <a:ext cx="142353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/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PY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es-PY" sz="2800" dirty="0"/>
              </a:p>
            </p:txBody>
          </p:sp>
        </mc:Choice>
        <mc:Fallback xmlns=""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4346686-E9F6-D541-B43E-87E1C1801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51" y="3645024"/>
                <a:ext cx="1888209" cy="523220"/>
              </a:xfrm>
              <a:prstGeom prst="rect">
                <a:avLst/>
              </a:prstGeom>
              <a:blipFill>
                <a:blip r:embed="rId8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/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6115051-4AEE-A14C-93E5-6EC4B0A2B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494181"/>
                <a:ext cx="2018309" cy="824906"/>
              </a:xfrm>
              <a:prstGeom prst="rect">
                <a:avLst/>
              </a:prstGeom>
              <a:blipFill>
                <a:blip r:embed="rId9"/>
                <a:stretch>
                  <a:fillRect l="-2500"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5397D036-5F95-E645-B78B-61A7850FF53C}"/>
              </a:ext>
            </a:extLst>
          </p:cNvPr>
          <p:cNvSpPr/>
          <p:nvPr/>
        </p:nvSpPr>
        <p:spPr>
          <a:xfrm>
            <a:off x="5868144" y="4070025"/>
            <a:ext cx="320575" cy="294996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04204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Permutation Matrices  (P)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/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CA7810E4-B67A-924D-BB5D-EA82323A4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836935"/>
                <a:ext cx="2489528" cy="559833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/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𝑅𝑂𝑊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AECB8437-5FE1-9145-A1D8-E5BE0DA0C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58097"/>
                <a:ext cx="2125775" cy="605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8706F2C0-5D1E-104B-97A3-A9D950F2CEF8}"/>
              </a:ext>
            </a:extLst>
          </p:cNvPr>
          <p:cNvSpPr txBox="1"/>
          <p:nvPr/>
        </p:nvSpPr>
        <p:spPr>
          <a:xfrm>
            <a:off x="789014" y="752026"/>
            <a:ext cx="20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rows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/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DA17263-DECA-5346-830D-985F0E50A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063546"/>
                <a:ext cx="2556084" cy="578107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/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s-E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FDF45ED-380E-2249-B343-7F36F5DAC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22" y="3927352"/>
                <a:ext cx="1452129" cy="554254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E6B26783-34AD-6347-A702-1ED7E9659D19}"/>
              </a:ext>
            </a:extLst>
          </p:cNvPr>
          <p:cNvSpPr txBox="1"/>
          <p:nvPr/>
        </p:nvSpPr>
        <p:spPr>
          <a:xfrm>
            <a:off x="4911535" y="715287"/>
            <a:ext cx="241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Echange Columns 1 and 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/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0285CC1C-CE38-FA47-A13A-99F17EC4C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31" y="1158097"/>
                <a:ext cx="22782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/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F3561D5C-FF48-7D44-B025-3D16EDF5C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1818661"/>
                <a:ext cx="2502352" cy="578107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/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570A6B7-1E9D-284B-AD2C-7F97A34E5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393" y="3052816"/>
                <a:ext cx="2565126" cy="576312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/>
              <p:nvPr/>
            </p:nvSpPr>
            <p:spPr>
              <a:xfrm>
                <a:off x="977111" y="4725144"/>
                <a:ext cx="2267993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PY" dirty="0"/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1E65D628-DB37-944E-AFBC-16E920655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11" y="4725144"/>
                <a:ext cx="2267993" cy="55983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/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s-PY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m:rPr>
                          <m:nor/>
                        </m:rPr>
                        <a:rPr lang="es-PY" dirty="0"/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06E63868-4CE1-804D-9142-4BA2FB7DF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959" y="4725144"/>
                <a:ext cx="2245679" cy="559833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48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1 Título">
            <a:extLst>
              <a:ext uri="{FF2B5EF4-FFF2-40B4-BE49-F238E27FC236}">
                <a16:creationId xmlns:a16="http://schemas.microsoft.com/office/drawing/2014/main" id="{459C720E-752A-1248-B644-24AFF728DA47}"/>
              </a:ext>
            </a:extLst>
          </p:cNvPr>
          <p:cNvSpPr txBox="1">
            <a:spLocks/>
          </p:cNvSpPr>
          <p:nvPr/>
        </p:nvSpPr>
        <p:spPr>
          <a:xfrm>
            <a:off x="284880" y="208584"/>
            <a:ext cx="4626655" cy="8760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dirty="0"/>
              <a:t>Inverses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/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F11192C3-846A-E547-8F63-1D79A9544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40" y="208584"/>
                <a:ext cx="2129301" cy="824906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/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s-E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4C3AEBED-0ADF-AA4A-91F7-B587426E4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08584"/>
                <a:ext cx="2129301" cy="824906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/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/>
                  <a:t>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A82FBB-C486-2C4A-B763-A4B775544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72" y="234148"/>
                <a:ext cx="2018309" cy="824906"/>
              </a:xfrm>
              <a:prstGeom prst="rect">
                <a:avLst/>
              </a:prstGeom>
              <a:blipFill>
                <a:blip r:embed="rId4"/>
                <a:stretch>
                  <a:fillRect l="-1875" r="-625"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/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5971EB8-E04F-1744-B209-B3A6FB09D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7" y="1204223"/>
                <a:ext cx="1452514" cy="4830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/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37305087-77C9-174A-9CF1-30442BA18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14" y="1546668"/>
                <a:ext cx="3744358" cy="824906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/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A5C50B55-2D12-A443-B8B3-982FF276F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40" y="2469298"/>
                <a:ext cx="1983172" cy="4830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/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A047229E-EE10-3042-9BBC-8BDAB38D4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38" y="2833623"/>
                <a:ext cx="3827715" cy="824906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/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744EEAC-8444-0F4D-8D80-9F14E665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24" y="4120578"/>
                <a:ext cx="2779031" cy="1068947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/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b>
                        <m:sSubPr>
                          <m:ctrlPr>
                            <a:rPr lang="es-P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C4FA1925-4909-D04A-9124-C1A1FD0DE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57" y="1888029"/>
                <a:ext cx="14906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/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PY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s-ES" sz="2400" b="1" i="1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e>
                      <m:sup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PY" sz="2400" b="1" dirty="0"/>
                  <a:t> 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Y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endParaRPr lang="es-PY" sz="2400" b="1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3103B78-F8A6-5348-995C-E88163A7B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89" y="5720768"/>
                <a:ext cx="3624967" cy="493277"/>
              </a:xfrm>
              <a:prstGeom prst="rect">
                <a:avLst/>
              </a:prstGeom>
              <a:blipFill>
                <a:blip r:embed="rId11"/>
                <a:stretch>
                  <a:fillRect b="-275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AF738AC3-2464-CC40-919C-10A24C8E756E}"/>
              </a:ext>
            </a:extLst>
          </p:cNvPr>
          <p:cNvSpPr txBox="1"/>
          <p:nvPr/>
        </p:nvSpPr>
        <p:spPr>
          <a:xfrm>
            <a:off x="3126184" y="1150941"/>
            <a:ext cx="341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Step 1 Substract  (3*Row</a:t>
            </a:r>
            <a:r>
              <a:rPr lang="es-PY" baseline="-25000" dirty="0"/>
              <a:t>1</a:t>
            </a:r>
            <a:r>
              <a:rPr lang="es-PY" dirty="0"/>
              <a:t>) from Row</a:t>
            </a:r>
            <a:r>
              <a:rPr lang="es-PY" baseline="-25000" dirty="0"/>
              <a:t>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5B70C02-AECC-7A44-B8B5-A11EA958F004}"/>
              </a:ext>
            </a:extLst>
          </p:cNvPr>
          <p:cNvSpPr txBox="1"/>
          <p:nvPr/>
        </p:nvSpPr>
        <p:spPr>
          <a:xfrm>
            <a:off x="3249166" y="5276184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INVERSE - Add  (3*Row</a:t>
            </a:r>
            <a:r>
              <a:rPr lang="es-PY" baseline="-25000" dirty="0"/>
              <a:t>1</a:t>
            </a:r>
            <a:r>
              <a:rPr lang="es-PY" dirty="0"/>
              <a:t>) to Row</a:t>
            </a:r>
            <a:r>
              <a:rPr lang="es-PY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255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407C3D-25F7-F946-AD2A-3A965BD22CB9}"/>
              </a:ext>
            </a:extLst>
          </p:cNvPr>
          <p:cNvSpPr txBox="1"/>
          <p:nvPr/>
        </p:nvSpPr>
        <p:spPr>
          <a:xfrm>
            <a:off x="248543" y="3689467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7690C43-03FD-B145-938A-37FB99C07F56}"/>
              </a:ext>
            </a:extLst>
          </p:cNvPr>
          <p:cNvSpPr/>
          <p:nvPr/>
        </p:nvSpPr>
        <p:spPr>
          <a:xfrm>
            <a:off x="2136828" y="3744221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1915116-85A3-1F4A-A676-C66E299EE905}"/>
              </a:ext>
            </a:extLst>
          </p:cNvPr>
          <p:cNvSpPr/>
          <p:nvPr/>
        </p:nvSpPr>
        <p:spPr>
          <a:xfrm>
            <a:off x="2093792" y="3352644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550C69-0CEB-584A-B584-DB70CF1B4B9D}"/>
              </a:ext>
            </a:extLst>
          </p:cNvPr>
          <p:cNvSpPr txBox="1"/>
          <p:nvPr/>
        </p:nvSpPr>
        <p:spPr>
          <a:xfrm>
            <a:off x="250442" y="330341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CECC54-4B73-FD44-80F3-6009531992B1}"/>
              </a:ext>
            </a:extLst>
          </p:cNvPr>
          <p:cNvSpPr/>
          <p:nvPr/>
        </p:nvSpPr>
        <p:spPr>
          <a:xfrm>
            <a:off x="2103753" y="2982080"/>
            <a:ext cx="37669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https://www.youtube.com/watch?v=QVKj3LADCnA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1E61BC3-EEF8-CC4C-A9E6-D9E1FA9037A4}"/>
              </a:ext>
            </a:extLst>
          </p:cNvPr>
          <p:cNvSpPr txBox="1"/>
          <p:nvPr/>
        </p:nvSpPr>
        <p:spPr>
          <a:xfrm>
            <a:off x="248543" y="2962166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02 –MIT 18.06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62280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4399</TotalTime>
  <Words>520</Words>
  <Application>Microsoft Macintosh PowerPoint</Application>
  <PresentationFormat>Presentación en pantalla 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02 Elimination with matrices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127</cp:revision>
  <cp:lastPrinted>2020-03-12T20:14:08Z</cp:lastPrinted>
  <dcterms:created xsi:type="dcterms:W3CDTF">2015-03-02T13:24:06Z</dcterms:created>
  <dcterms:modified xsi:type="dcterms:W3CDTF">2021-03-12T21:37:35Z</dcterms:modified>
  <cp:category/>
</cp:coreProperties>
</file>