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29" r:id="rId4"/>
    <p:sldId id="330" r:id="rId5"/>
    <p:sldId id="331" r:id="rId6"/>
    <p:sldId id="337" r:id="rId7"/>
    <p:sldId id="333" r:id="rId8"/>
    <p:sldId id="334" r:id="rId9"/>
    <p:sldId id="335" r:id="rId10"/>
    <p:sldId id="338" r:id="rId11"/>
    <p:sldId id="339" r:id="rId12"/>
    <p:sldId id="340" r:id="rId13"/>
    <p:sldId id="336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en Molina" initials="AM" lastIdx="1" clrIdx="0">
    <p:extLst>
      <p:ext uri="{19B8F6BF-5375-455C-9EA6-DF929625EA0E}">
        <p15:presenceInfo xmlns:p15="http://schemas.microsoft.com/office/powerpoint/2012/main" userId="Allen Mol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5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3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18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55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03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59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60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96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76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9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3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42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003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66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6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1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9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7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3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7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5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6A9C2E8E-9986-4F30-B279-3C58CACB52F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01496" y="365126"/>
            <a:ext cx="1684490" cy="83789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6014" y="365125"/>
            <a:ext cx="10979972" cy="839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6014" y="1355464"/>
            <a:ext cx="10979972" cy="4843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606014" y="6481484"/>
            <a:ext cx="1097997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en-US" sz="1000" b="0" i="0" u="none" strike="noStrike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Universidad Cenfotec • </a:t>
            </a:r>
            <a:r>
              <a:rPr lang="es-CR" sz="1000" b="0" i="0" u="none" strike="noStrike" kern="1200" baseline="0" noProof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Educación</a:t>
            </a:r>
            <a:r>
              <a:rPr lang="en-US" sz="1000" b="0" i="0" u="none" strike="noStrike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Virtual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72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6014" y="365125"/>
            <a:ext cx="10979972" cy="839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6014" y="1355464"/>
            <a:ext cx="10979972" cy="4843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3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1524000" y="2795452"/>
            <a:ext cx="9144000" cy="3213463"/>
          </a:xfrm>
        </p:spPr>
        <p:txBody>
          <a:bodyPr anchor="t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s-MX" dirty="0">
                <a:solidFill>
                  <a:schemeClr val="bg1"/>
                </a:solidFill>
              </a:rPr>
              <a:t>Fundamentos de Programación</a:t>
            </a:r>
            <a:br>
              <a:rPr lang="es-MX" dirty="0">
                <a:solidFill>
                  <a:schemeClr val="bg1"/>
                </a:solidFill>
              </a:rPr>
            </a:br>
            <a:br>
              <a:rPr lang="es-MX" sz="2700" dirty="0">
                <a:solidFill>
                  <a:schemeClr val="bg1"/>
                </a:solidFill>
              </a:rPr>
            </a:br>
            <a:r>
              <a:rPr lang="es-MX" sz="2700" b="0" dirty="0">
                <a:solidFill>
                  <a:schemeClr val="bg1"/>
                </a:solidFill>
              </a:rPr>
              <a:t>Ejercicio propuesto</a:t>
            </a:r>
            <a:endParaRPr lang="es-CR" sz="27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0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62252-4592-4AD2-9DE3-ED6C54C0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Algoritmo en Diagrama de Flujo</a:t>
            </a:r>
          </a:p>
        </p:txBody>
      </p:sp>
      <p:pic>
        <p:nvPicPr>
          <p:cNvPr id="6" name="Imagen 5" descr="Escala de tiempo&#10;&#10;Descripción generada automáticamente">
            <a:extLst>
              <a:ext uri="{FF2B5EF4-FFF2-40B4-BE49-F238E27FC236}">
                <a16:creationId xmlns:a16="http://schemas.microsoft.com/office/drawing/2014/main" id="{C6E110DE-078F-F488-BAFA-6872C5671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345" y="1459716"/>
            <a:ext cx="6780700" cy="486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8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91076-CD1C-4ED9-82C4-517AD6B3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Calidad – casos de prueba</a:t>
            </a:r>
            <a:endParaRPr lang="en-U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2976215-78EE-40F3-8C44-329F58635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348007"/>
              </p:ext>
            </p:extLst>
          </p:nvPr>
        </p:nvGraphicFramePr>
        <p:xfrm>
          <a:off x="468575" y="1201491"/>
          <a:ext cx="10979973" cy="557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258">
                  <a:extLst>
                    <a:ext uri="{9D8B030D-6E8A-4147-A177-3AD203B41FA5}">
                      <a16:colId xmlns:a16="http://schemas.microsoft.com/office/drawing/2014/main" val="2125766852"/>
                    </a:ext>
                  </a:extLst>
                </a:gridCol>
                <a:gridCol w="833374">
                  <a:extLst>
                    <a:ext uri="{9D8B030D-6E8A-4147-A177-3AD203B41FA5}">
                      <a16:colId xmlns:a16="http://schemas.microsoft.com/office/drawing/2014/main" val="2407173887"/>
                    </a:ext>
                  </a:extLst>
                </a:gridCol>
                <a:gridCol w="2047141">
                  <a:extLst>
                    <a:ext uri="{9D8B030D-6E8A-4147-A177-3AD203B41FA5}">
                      <a16:colId xmlns:a16="http://schemas.microsoft.com/office/drawing/2014/main" val="3555217377"/>
                    </a:ext>
                  </a:extLst>
                </a:gridCol>
                <a:gridCol w="1169282">
                  <a:extLst>
                    <a:ext uri="{9D8B030D-6E8A-4147-A177-3AD203B41FA5}">
                      <a16:colId xmlns:a16="http://schemas.microsoft.com/office/drawing/2014/main" val="415722509"/>
                    </a:ext>
                  </a:extLst>
                </a:gridCol>
                <a:gridCol w="2605403">
                  <a:extLst>
                    <a:ext uri="{9D8B030D-6E8A-4147-A177-3AD203B41FA5}">
                      <a16:colId xmlns:a16="http://schemas.microsoft.com/office/drawing/2014/main" val="2653958459"/>
                    </a:ext>
                  </a:extLst>
                </a:gridCol>
                <a:gridCol w="1145719">
                  <a:extLst>
                    <a:ext uri="{9D8B030D-6E8A-4147-A177-3AD203B41FA5}">
                      <a16:colId xmlns:a16="http://schemas.microsoft.com/office/drawing/2014/main" val="4190219026"/>
                    </a:ext>
                  </a:extLst>
                </a:gridCol>
                <a:gridCol w="1738796">
                  <a:extLst>
                    <a:ext uri="{9D8B030D-6E8A-4147-A177-3AD203B41FA5}">
                      <a16:colId xmlns:a16="http://schemas.microsoft.com/office/drawing/2014/main" val="3604205774"/>
                    </a:ext>
                  </a:extLst>
                </a:gridCol>
              </a:tblGrid>
              <a:tr h="392863">
                <a:tc>
                  <a:txBody>
                    <a:bodyPr/>
                    <a:lstStyle/>
                    <a:p>
                      <a:pPr algn="ctr"/>
                      <a:r>
                        <a:rPr lang="es-CR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Caso #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Entradas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Resultados esperados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Jugador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Resultados obtenidos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R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Encargado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122146"/>
                  </a:ext>
                </a:extLst>
              </a:tr>
              <a:tr h="289478">
                <a:tc rowSpan="14">
                  <a:txBody>
                    <a:bodyPr/>
                    <a:lstStyle/>
                    <a:p>
                      <a:pPr algn="ctr"/>
                      <a:r>
                        <a:rPr lang="es-CR" sz="2800" b="1" dirty="0"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28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 rowSpan="14"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+mn-lt"/>
                          <a:cs typeface="Arial" panose="020B0604020202020204" pitchFamily="34" charset="0"/>
                        </a:rPr>
                        <a:t>Perder</a:t>
                      </a:r>
                      <a:endParaRPr lang="en-US" sz="24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fallido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Probado por: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Marcos Gabriel Chavarría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084061"/>
                  </a:ext>
                </a:extLst>
              </a:tr>
              <a:tr h="175754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Computadora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Derriba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200">
                          <a:latin typeface="+mn-lt"/>
                          <a:cs typeface="Arial" panose="020B0604020202020204" pitchFamily="34" charset="0"/>
                        </a:rPr>
                        <a:t>Fecha: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200" dirty="0">
                          <a:latin typeface="+mn-lt"/>
                          <a:cs typeface="Arial" panose="020B0604020202020204" pitchFamily="34" charset="0"/>
                        </a:rPr>
                        <a:t>13 de Agosto de 2023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276399"/>
                  </a:ext>
                </a:extLst>
              </a:tr>
              <a:tr h="175754">
                <a:tc vMerge="1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Fallido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910754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  <a:endParaRPr lang="es-CR" sz="2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Arial" panose="020B0604020202020204" pitchFamily="34" charset="0"/>
                        </a:rPr>
                        <a:t>Jugador Derriba</a:t>
                      </a:r>
                      <a:endParaRPr lang="es-CR" sz="2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R" sz="2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R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365350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  <a:endParaRPr lang="es-CR" sz="2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Fallido</a:t>
                      </a:r>
                      <a:endParaRPr lang="es-CR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R" sz="2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R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861871"/>
                  </a:ext>
                </a:extLst>
              </a:tr>
              <a:tr h="234350">
                <a:tc vMerge="1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Fallido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09667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lt"/>
                          <a:cs typeface="Arial" panose="020B0604020202020204" pitchFamily="34" charset="0"/>
                        </a:rPr>
                        <a:t>Fallido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02415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Computadora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Derriba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239383"/>
                  </a:ext>
                </a:extLst>
              </a:tr>
              <a:tr h="23435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Jugador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Derriba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4683486"/>
                  </a:ext>
                </a:extLst>
              </a:tr>
              <a:tr h="23435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Fallido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164876"/>
                  </a:ext>
                </a:extLst>
              </a:tr>
              <a:tr h="23435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Fallido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77885"/>
                  </a:ext>
                </a:extLst>
              </a:tr>
              <a:tr h="23435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Computadora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Derriba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543549"/>
                  </a:ext>
                </a:extLst>
              </a:tr>
              <a:tr h="23435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Fallido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7722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Computadora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Derriba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36371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+mn-lt"/>
                          <a:cs typeface="Arial" panose="020B0604020202020204" pitchFamily="34" charset="0"/>
                        </a:rPr>
                        <a:t>Resultado</a:t>
                      </a:r>
                      <a:r>
                        <a:rPr lang="en-US" sz="2000" b="1" dirty="0">
                          <a:latin typeface="+mn-lt"/>
                          <a:cs typeface="Arial" panose="020B0604020202020204" pitchFamily="34" charset="0"/>
                        </a:rPr>
                        <a:t> Final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+mn-lt"/>
                          <a:cs typeface="Arial" panose="020B0604020202020204" pitchFamily="34" charset="0"/>
                        </a:rPr>
                        <a:t>La </a:t>
                      </a:r>
                      <a:r>
                        <a:rPr lang="en-US" sz="1800" b="1" dirty="0" err="1">
                          <a:latin typeface="+mn-lt"/>
                          <a:cs typeface="Arial" panose="020B0604020202020204" pitchFamily="34" charset="0"/>
                        </a:rPr>
                        <a:t>computadora</a:t>
                      </a:r>
                      <a:r>
                        <a:rPr lang="en-US" sz="1800" b="1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dirty="0" err="1">
                          <a:latin typeface="+mn-lt"/>
                          <a:cs typeface="Arial" panose="020B0604020202020204" pitchFamily="34" charset="0"/>
                        </a:rPr>
                        <a:t>gana</a:t>
                      </a:r>
                      <a:r>
                        <a:rPr lang="en-US" sz="1800" b="1" dirty="0">
                          <a:latin typeface="+mn-lt"/>
                          <a:cs typeface="Arial" panose="020B0604020202020204" pitchFamily="34" charset="0"/>
                        </a:rPr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875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59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59B9BE18-7EAE-28FB-B04D-628188517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774047"/>
              </p:ext>
            </p:extLst>
          </p:nvPr>
        </p:nvGraphicFramePr>
        <p:xfrm>
          <a:off x="0" y="0"/>
          <a:ext cx="10979973" cy="679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258">
                  <a:extLst>
                    <a:ext uri="{9D8B030D-6E8A-4147-A177-3AD203B41FA5}">
                      <a16:colId xmlns:a16="http://schemas.microsoft.com/office/drawing/2014/main" val="2125766852"/>
                    </a:ext>
                  </a:extLst>
                </a:gridCol>
                <a:gridCol w="833374">
                  <a:extLst>
                    <a:ext uri="{9D8B030D-6E8A-4147-A177-3AD203B41FA5}">
                      <a16:colId xmlns:a16="http://schemas.microsoft.com/office/drawing/2014/main" val="2407173887"/>
                    </a:ext>
                  </a:extLst>
                </a:gridCol>
                <a:gridCol w="2047141">
                  <a:extLst>
                    <a:ext uri="{9D8B030D-6E8A-4147-A177-3AD203B41FA5}">
                      <a16:colId xmlns:a16="http://schemas.microsoft.com/office/drawing/2014/main" val="3555217377"/>
                    </a:ext>
                  </a:extLst>
                </a:gridCol>
                <a:gridCol w="1169282">
                  <a:extLst>
                    <a:ext uri="{9D8B030D-6E8A-4147-A177-3AD203B41FA5}">
                      <a16:colId xmlns:a16="http://schemas.microsoft.com/office/drawing/2014/main" val="415722509"/>
                    </a:ext>
                  </a:extLst>
                </a:gridCol>
                <a:gridCol w="2605403">
                  <a:extLst>
                    <a:ext uri="{9D8B030D-6E8A-4147-A177-3AD203B41FA5}">
                      <a16:colId xmlns:a16="http://schemas.microsoft.com/office/drawing/2014/main" val="2653958459"/>
                    </a:ext>
                  </a:extLst>
                </a:gridCol>
                <a:gridCol w="1145719">
                  <a:extLst>
                    <a:ext uri="{9D8B030D-6E8A-4147-A177-3AD203B41FA5}">
                      <a16:colId xmlns:a16="http://schemas.microsoft.com/office/drawing/2014/main" val="4190219026"/>
                    </a:ext>
                  </a:extLst>
                </a:gridCol>
                <a:gridCol w="1738796">
                  <a:extLst>
                    <a:ext uri="{9D8B030D-6E8A-4147-A177-3AD203B41FA5}">
                      <a16:colId xmlns:a16="http://schemas.microsoft.com/office/drawing/2014/main" val="3604205774"/>
                    </a:ext>
                  </a:extLst>
                </a:gridCol>
              </a:tblGrid>
              <a:tr h="392863">
                <a:tc>
                  <a:txBody>
                    <a:bodyPr/>
                    <a:lstStyle/>
                    <a:p>
                      <a:pPr algn="ctr"/>
                      <a:r>
                        <a:rPr lang="es-CR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Caso #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Entradas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Resultados esperados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Jugador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Resultados obtenidos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R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Encargado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122146"/>
                  </a:ext>
                </a:extLst>
              </a:tr>
              <a:tr h="235732">
                <a:tc rowSpan="18">
                  <a:txBody>
                    <a:bodyPr/>
                    <a:lstStyle/>
                    <a:p>
                      <a:pPr algn="ctr"/>
                      <a:r>
                        <a:rPr lang="es-CR" sz="2800" b="1" dirty="0"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sz="28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/>
                </a:tc>
                <a:tc rowSpan="18"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+mn-lt"/>
                          <a:cs typeface="Arial" panose="020B0604020202020204" pitchFamily="34" charset="0"/>
                        </a:rPr>
                        <a:t>Ganar</a:t>
                      </a:r>
                      <a:endParaRPr lang="en-US" sz="24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Computadora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Derriba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Probado por: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Marcos Gabriel Chavarría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084061"/>
                  </a:ext>
                </a:extLst>
              </a:tr>
              <a:tr h="175754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Fallido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200">
                          <a:latin typeface="+mn-lt"/>
                          <a:cs typeface="Arial" panose="020B0604020202020204" pitchFamily="34" charset="0"/>
                        </a:rPr>
                        <a:t>Fecha: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200" dirty="0">
                          <a:latin typeface="+mn-lt"/>
                          <a:cs typeface="Arial" panose="020B0604020202020204" pitchFamily="34" charset="0"/>
                        </a:rPr>
                        <a:t>13 de Agosto de 2023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276399"/>
                  </a:ext>
                </a:extLst>
              </a:tr>
              <a:tr h="175754">
                <a:tc vMerge="1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Fallido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910754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Arial" panose="020B0604020202020204" pitchFamily="34" charset="0"/>
                        </a:rPr>
                        <a:t>17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400" dirty="0">
                          <a:latin typeface="+mn-lt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Fallido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R" sz="2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R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365350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400" dirty="0"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Fallido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R" sz="2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R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861871"/>
                  </a:ext>
                </a:extLst>
              </a:tr>
              <a:tr h="234350">
                <a:tc vMerge="1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Computadora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Derriba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09667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Fallido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02415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Fallido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239383"/>
                  </a:ext>
                </a:extLst>
              </a:tr>
              <a:tr h="23435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Fallido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4683486"/>
                  </a:ext>
                </a:extLst>
              </a:tr>
              <a:tr h="23435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Jugador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Derriba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164876"/>
                  </a:ext>
                </a:extLst>
              </a:tr>
              <a:tr h="23435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Fallido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77885"/>
                  </a:ext>
                </a:extLst>
              </a:tr>
              <a:tr h="23435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Fallido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543549"/>
                  </a:ext>
                </a:extLst>
              </a:tr>
              <a:tr h="23435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Fallido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7722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Fallido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3637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Fallido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8008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Fallido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70427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Jugador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Derriba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3296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Jugador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Arial" panose="020B0604020202020204" pitchFamily="34" charset="0"/>
                        </a:rPr>
                        <a:t>Derriba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00665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+mn-lt"/>
                          <a:cs typeface="Arial" panose="020B0604020202020204" pitchFamily="34" charset="0"/>
                        </a:rPr>
                        <a:t>Resultado</a:t>
                      </a:r>
                      <a:r>
                        <a:rPr lang="en-US" sz="2000" b="1" dirty="0">
                          <a:latin typeface="+mn-lt"/>
                          <a:cs typeface="Arial" panose="020B0604020202020204" pitchFamily="34" charset="0"/>
                        </a:rPr>
                        <a:t> Final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+mn-lt"/>
                          <a:cs typeface="Arial" panose="020B0604020202020204" pitchFamily="34" charset="0"/>
                        </a:rPr>
                        <a:t>El </a:t>
                      </a:r>
                      <a:r>
                        <a:rPr lang="en-US" sz="1800" b="1" dirty="0" err="1">
                          <a:latin typeface="+mn-lt"/>
                          <a:cs typeface="Arial" panose="020B0604020202020204" pitchFamily="34" charset="0"/>
                        </a:rPr>
                        <a:t>jugador</a:t>
                      </a:r>
                      <a:r>
                        <a:rPr lang="en-US" sz="1800" b="1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dirty="0" err="1">
                          <a:latin typeface="+mn-lt"/>
                          <a:cs typeface="Arial" panose="020B0604020202020204" pitchFamily="34" charset="0"/>
                        </a:rPr>
                        <a:t>gana</a:t>
                      </a:r>
                      <a:r>
                        <a:rPr lang="en-US" sz="1800" b="1" dirty="0">
                          <a:latin typeface="+mn-lt"/>
                          <a:cs typeface="Arial" panose="020B0604020202020204" pitchFamily="34" charset="0"/>
                        </a:rPr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875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954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D3D1CB91-E8C2-4A64-860D-82199B272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9627" y="2490690"/>
            <a:ext cx="3772746" cy="187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7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BB2E7-BEEC-46C0-B8C3-492522E1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Estudiante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6395DD-2D25-4C38-9A7A-77A4F6A8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s-CR" b="1" dirty="0"/>
              <a:t>Nombre del estudiante</a:t>
            </a:r>
            <a:r>
              <a:rPr lang="es-CR" dirty="0"/>
              <a:t>: Marcos Gabriel Chavarría Chacón </a:t>
            </a:r>
          </a:p>
          <a:p>
            <a:pPr marL="0" indent="0" algn="ctr">
              <a:buNone/>
            </a:pPr>
            <a:r>
              <a:rPr lang="es-CR" b="1" dirty="0"/>
              <a:t>Nombre del profesor</a:t>
            </a:r>
            <a:r>
              <a:rPr lang="es-CR" dirty="0"/>
              <a:t>: </a:t>
            </a:r>
            <a:r>
              <a:rPr lang="es-CR" dirty="0" err="1"/>
              <a:t>Yusselin</a:t>
            </a:r>
            <a:r>
              <a:rPr lang="es-CR" dirty="0"/>
              <a:t> Murcia</a:t>
            </a:r>
          </a:p>
          <a:p>
            <a:pPr marL="0" indent="0" algn="ctr">
              <a:buNone/>
            </a:pPr>
            <a:r>
              <a:rPr lang="es-CR" b="1" dirty="0"/>
              <a:t>Grupo</a:t>
            </a:r>
            <a:r>
              <a:rPr lang="es-CR" dirty="0"/>
              <a:t>: SCV0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2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7965E-D224-4613-9208-56C8CE2A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Problema </a:t>
            </a:r>
            <a:r>
              <a:rPr lang="es-CR" dirty="0" err="1"/>
              <a:t>N°</a:t>
            </a:r>
            <a:r>
              <a:rPr lang="es-CR" dirty="0"/>
              <a:t> 1 #</a:t>
            </a:r>
            <a:endParaRPr lang="en-U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281AA49-7E6F-43A7-A23A-1A5BDD560233}"/>
              </a:ext>
            </a:extLst>
          </p:cNvPr>
          <p:cNvCxnSpPr>
            <a:cxnSpLocks/>
          </p:cNvCxnSpPr>
          <p:nvPr/>
        </p:nvCxnSpPr>
        <p:spPr>
          <a:xfrm>
            <a:off x="6096000" y="1355464"/>
            <a:ext cx="0" cy="48436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B13E7321-4A51-40BB-B7CB-A1FD92F6FAD6}"/>
              </a:ext>
            </a:extLst>
          </p:cNvPr>
          <p:cNvSpPr txBox="1"/>
          <p:nvPr/>
        </p:nvSpPr>
        <p:spPr>
          <a:xfrm>
            <a:off x="606013" y="1355464"/>
            <a:ext cx="5489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b="1" dirty="0">
                <a:latin typeface="Arial" panose="020B0604020202020204" pitchFamily="34" charset="0"/>
                <a:cs typeface="Arial" panose="020B0604020202020204" pitchFamily="34" charset="0"/>
              </a:rPr>
              <a:t>Enunciado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56E3419-77F4-48D0-8130-D78477CC7EC9}"/>
              </a:ext>
            </a:extLst>
          </p:cNvPr>
          <p:cNvSpPr txBox="1"/>
          <p:nvPr/>
        </p:nvSpPr>
        <p:spPr>
          <a:xfrm>
            <a:off x="6095999" y="1355464"/>
            <a:ext cx="5489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b="1" dirty="0">
                <a:latin typeface="Arial" panose="020B0604020202020204" pitchFamily="34" charset="0"/>
                <a:cs typeface="Arial" panose="020B0604020202020204" pitchFamily="34" charset="0"/>
              </a:rPr>
              <a:t>Diagrama general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8E57698-AFB3-453C-9849-C225DBC8479F}"/>
              </a:ext>
            </a:extLst>
          </p:cNvPr>
          <p:cNvSpPr txBox="1"/>
          <p:nvPr/>
        </p:nvSpPr>
        <p:spPr>
          <a:xfrm>
            <a:off x="606012" y="3075057"/>
            <a:ext cx="54899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Calcular el ganador del juego Batalla Naval simplificada, siendo el ganado el que derribe todos los barcos del equipo contrario o quien tenga mejor puntaje.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4DB92BA-5E10-48B4-B821-B126EFD31C72}"/>
              </a:ext>
            </a:extLst>
          </p:cNvPr>
          <p:cNvSpPr txBox="1"/>
          <p:nvPr/>
        </p:nvSpPr>
        <p:spPr>
          <a:xfrm>
            <a:off x="8370912" y="2429965"/>
            <a:ext cx="1305104" cy="51935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49D2E26-9C17-4EFC-A3EB-90C26841198D}"/>
              </a:ext>
            </a:extLst>
          </p:cNvPr>
          <p:cNvSpPr txBox="1"/>
          <p:nvPr/>
        </p:nvSpPr>
        <p:spPr>
          <a:xfrm>
            <a:off x="7589520" y="3503815"/>
            <a:ext cx="286788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Determinar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ganador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del juego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Batalla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Naval,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simplificado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9A8FAC7-8DFB-4328-8F43-3DB6AA887B4F}"/>
              </a:ext>
            </a:extLst>
          </p:cNvPr>
          <p:cNvSpPr txBox="1"/>
          <p:nvPr/>
        </p:nvSpPr>
        <p:spPr>
          <a:xfrm>
            <a:off x="8370912" y="4707652"/>
            <a:ext cx="1305104" cy="51935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59E7ABE-4F08-44B1-838A-966A570603E8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9023464" y="2949316"/>
            <a:ext cx="0" cy="554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DD1D2D3-36A2-4635-A564-FB1F032F2A4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023464" y="4427145"/>
            <a:ext cx="0" cy="280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0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CA14F-9C99-42B7-9C6F-2E555266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Tablas de variables</a:t>
            </a:r>
            <a:endParaRPr lang="en-U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B6E5DE9-F69E-481D-9277-809E52565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032959"/>
              </p:ext>
            </p:extLst>
          </p:nvPr>
        </p:nvGraphicFramePr>
        <p:xfrm>
          <a:off x="606014" y="1409572"/>
          <a:ext cx="10979148" cy="470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9574">
                  <a:extLst>
                    <a:ext uri="{9D8B030D-6E8A-4147-A177-3AD203B41FA5}">
                      <a16:colId xmlns:a16="http://schemas.microsoft.com/office/drawing/2014/main" val="1288801952"/>
                    </a:ext>
                  </a:extLst>
                </a:gridCol>
                <a:gridCol w="1829858">
                  <a:extLst>
                    <a:ext uri="{9D8B030D-6E8A-4147-A177-3AD203B41FA5}">
                      <a16:colId xmlns:a16="http://schemas.microsoft.com/office/drawing/2014/main" val="915832869"/>
                    </a:ext>
                  </a:extLst>
                </a:gridCol>
                <a:gridCol w="1829858">
                  <a:extLst>
                    <a:ext uri="{9D8B030D-6E8A-4147-A177-3AD203B41FA5}">
                      <a16:colId xmlns:a16="http://schemas.microsoft.com/office/drawing/2014/main" val="4076276986"/>
                    </a:ext>
                  </a:extLst>
                </a:gridCol>
                <a:gridCol w="1829858">
                  <a:extLst>
                    <a:ext uri="{9D8B030D-6E8A-4147-A177-3AD203B41FA5}">
                      <a16:colId xmlns:a16="http://schemas.microsoft.com/office/drawing/2014/main" val="361462685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s-CR" sz="16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ENTRADAS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66966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CR" sz="16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R" sz="16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Notación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R" sz="16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067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de dato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23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que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contiene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posicion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barcos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jugador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barcosJugador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83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que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contiene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posicion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barcos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la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computadora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barcosComputadora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66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que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contiene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intentos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jugador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intentos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41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que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contiene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intentos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la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computadora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posicionAleatoria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93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que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contiene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posición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barcos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colocados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la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computadora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barcosColocados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09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que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contiene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posición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barcos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colocados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posicion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45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que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contiene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function de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disparos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realizados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hacerDisparos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534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que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contiene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disparos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jugadorBarcos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022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97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CA14F-9C99-42B7-9C6F-2E555266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Tablas de variables</a:t>
            </a:r>
            <a:endParaRPr lang="en-U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B6E5DE9-F69E-481D-9277-809E52565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220058"/>
              </p:ext>
            </p:extLst>
          </p:nvPr>
        </p:nvGraphicFramePr>
        <p:xfrm>
          <a:off x="606014" y="1573345"/>
          <a:ext cx="10979148" cy="486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9574">
                  <a:extLst>
                    <a:ext uri="{9D8B030D-6E8A-4147-A177-3AD203B41FA5}">
                      <a16:colId xmlns:a16="http://schemas.microsoft.com/office/drawing/2014/main" val="1288801952"/>
                    </a:ext>
                  </a:extLst>
                </a:gridCol>
                <a:gridCol w="1829858">
                  <a:extLst>
                    <a:ext uri="{9D8B030D-6E8A-4147-A177-3AD203B41FA5}">
                      <a16:colId xmlns:a16="http://schemas.microsoft.com/office/drawing/2014/main" val="915832869"/>
                    </a:ext>
                  </a:extLst>
                </a:gridCol>
                <a:gridCol w="1829858">
                  <a:extLst>
                    <a:ext uri="{9D8B030D-6E8A-4147-A177-3AD203B41FA5}">
                      <a16:colId xmlns:a16="http://schemas.microsoft.com/office/drawing/2014/main" val="4076276986"/>
                    </a:ext>
                  </a:extLst>
                </a:gridCol>
                <a:gridCol w="1829858">
                  <a:extLst>
                    <a:ext uri="{9D8B030D-6E8A-4147-A177-3AD203B41FA5}">
                      <a16:colId xmlns:a16="http://schemas.microsoft.com/office/drawing/2014/main" val="361462685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s-CR" sz="16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SALIDAS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66966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CR" sz="16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R" sz="16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Notación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R" sz="16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067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de dato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23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que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contiene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las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opciones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Menú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imprimirMenu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83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que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contiene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barcos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jugados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imprimirBarcos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66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que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contiene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cantidad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barcos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barcos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41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que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contienela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cantidad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barcos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derribados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barcoDerribado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93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que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contiene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function del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ganador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imprimirGanador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09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que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contiene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posición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jugador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posicionJugador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45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que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contiene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barcos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derribados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jugador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barcoDerribadoJugador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534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que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contiene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barcos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derribados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la </a:t>
                      </a: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computadora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barcoDerribadoComputadora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0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321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99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CA14F-9C99-42B7-9C6F-2E555266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Tablas de variables</a:t>
            </a:r>
            <a:endParaRPr lang="en-U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B6E5DE9-F69E-481D-9277-809E52565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556515"/>
              </p:ext>
            </p:extLst>
          </p:nvPr>
        </p:nvGraphicFramePr>
        <p:xfrm>
          <a:off x="248412" y="1682528"/>
          <a:ext cx="11695176" cy="4409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7588">
                  <a:extLst>
                    <a:ext uri="{9D8B030D-6E8A-4147-A177-3AD203B41FA5}">
                      <a16:colId xmlns:a16="http://schemas.microsoft.com/office/drawing/2014/main" val="1288801952"/>
                    </a:ext>
                  </a:extLst>
                </a:gridCol>
                <a:gridCol w="1949196">
                  <a:extLst>
                    <a:ext uri="{9D8B030D-6E8A-4147-A177-3AD203B41FA5}">
                      <a16:colId xmlns:a16="http://schemas.microsoft.com/office/drawing/2014/main" val="915832869"/>
                    </a:ext>
                  </a:extLst>
                </a:gridCol>
                <a:gridCol w="1949196">
                  <a:extLst>
                    <a:ext uri="{9D8B030D-6E8A-4147-A177-3AD203B41FA5}">
                      <a16:colId xmlns:a16="http://schemas.microsoft.com/office/drawing/2014/main" val="4076276986"/>
                    </a:ext>
                  </a:extLst>
                </a:gridCol>
                <a:gridCol w="1949196">
                  <a:extLst>
                    <a:ext uri="{9D8B030D-6E8A-4147-A177-3AD203B41FA5}">
                      <a16:colId xmlns:a16="http://schemas.microsoft.com/office/drawing/2014/main" val="3614626854"/>
                    </a:ext>
                  </a:extLst>
                </a:gridCol>
              </a:tblGrid>
              <a:tr h="302005">
                <a:tc gridSpan="4">
                  <a:txBody>
                    <a:bodyPr/>
                    <a:lstStyle/>
                    <a:p>
                      <a:pPr algn="ctr"/>
                      <a:r>
                        <a:rPr lang="es-CR" sz="16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INTERMEDIAS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6696602"/>
                  </a:ext>
                </a:extLst>
              </a:tr>
              <a:tr h="302005">
                <a:tc rowSpan="2">
                  <a:txBody>
                    <a:bodyPr/>
                    <a:lstStyle/>
                    <a:p>
                      <a:pPr algn="ctr"/>
                      <a:r>
                        <a:rPr lang="es-CR" sz="16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R" sz="16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Notación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R" sz="16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067865"/>
                  </a:ext>
                </a:extLst>
              </a:tr>
              <a:tr h="30200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de dato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234247"/>
                  </a:ext>
                </a:extLst>
              </a:tr>
              <a:tr h="508256">
                <a:tc>
                  <a:txBody>
                    <a:bodyPr/>
                    <a:lstStyle/>
                    <a:p>
                      <a:pPr algn="ctr"/>
                      <a:r>
                        <a:rPr lang="es-CR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que contiene la función de inicio de los barcos de la computadora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inicializadorBarcosComputadora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834888"/>
                  </a:ext>
                </a:extLst>
              </a:tr>
              <a:tr h="5082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que contiene la función de inicio de los barcos del jugador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inicializadorBarcosJugador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493129"/>
                  </a:ext>
                </a:extLst>
              </a:tr>
              <a:tr h="5082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que almacena los movimientos de jugador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jugadorBarcos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51528"/>
                  </a:ext>
                </a:extLst>
              </a:tr>
              <a:tr h="5082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que almacena los movimientos de la computadora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computadoraBarcos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068601"/>
                  </a:ext>
                </a:extLst>
              </a:tr>
              <a:tr h="5082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que suma la cantidad de los barcos derribados por el jugador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jugadorSuma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688368"/>
                  </a:ext>
                </a:extLst>
              </a:tr>
              <a:tr h="5082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que suma la cantidad de los barcos derribados por la computadora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computadoraSuma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214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25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62252-4592-4AD2-9DE3-ED6C54C0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14" y="365125"/>
            <a:ext cx="2833222" cy="1354493"/>
          </a:xfrm>
        </p:spPr>
        <p:txBody>
          <a:bodyPr>
            <a:normAutofit/>
          </a:bodyPr>
          <a:lstStyle/>
          <a:p>
            <a:r>
              <a:rPr lang="es-CR" dirty="0"/>
              <a:t>Diagrama </a:t>
            </a:r>
            <a:br>
              <a:rPr lang="es-CR" dirty="0"/>
            </a:br>
            <a:r>
              <a:rPr lang="es-CR" dirty="0"/>
              <a:t>explicativo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3C403D2-61CD-3F9D-E0B9-A602C106E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70" y="447012"/>
            <a:ext cx="51530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8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217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62252-4592-4AD2-9DE3-ED6C54C0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Algoritmo en Diagrama de Flujo</a:t>
            </a:r>
          </a:p>
        </p:txBody>
      </p:sp>
      <p:pic>
        <p:nvPicPr>
          <p:cNvPr id="4" name="Imagen 3" descr="Escala de tiempo&#10;&#10;Descripción generada automáticamente">
            <a:extLst>
              <a:ext uri="{FF2B5EF4-FFF2-40B4-BE49-F238E27FC236}">
                <a16:creationId xmlns:a16="http://schemas.microsoft.com/office/drawing/2014/main" id="{BA436D83-AD06-9F0A-89B8-38AEDFE61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1279184"/>
            <a:ext cx="7129478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8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F5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62252-4592-4AD2-9DE3-ED6C54C0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Algoritmo en Diagrama de Flujo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2548A921-C406-1652-04B5-63E0ABA26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045" y="1279184"/>
            <a:ext cx="6430912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16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enfotec">
      <a:dk1>
        <a:srgbClr val="1D1B1B"/>
      </a:dk1>
      <a:lt1>
        <a:sysClr val="window" lastClr="FFFFFF"/>
      </a:lt1>
      <a:dk2>
        <a:srgbClr val="1D749A"/>
      </a:dk2>
      <a:lt2>
        <a:srgbClr val="E7E6E6"/>
      </a:lt2>
      <a:accent1>
        <a:srgbClr val="1D749A"/>
      </a:accent1>
      <a:accent2>
        <a:srgbClr val="4F964F"/>
      </a:accent2>
      <a:accent3>
        <a:srgbClr val="F18C24"/>
      </a:accent3>
      <a:accent4>
        <a:srgbClr val="BB2837"/>
      </a:accent4>
      <a:accent5>
        <a:srgbClr val="B91767"/>
      </a:accent5>
      <a:accent6>
        <a:srgbClr val="722E7C"/>
      </a:accent6>
      <a:hlink>
        <a:srgbClr val="722E7C"/>
      </a:hlink>
      <a:folHlink>
        <a:srgbClr val="B9176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Cenfotec">
      <a:dk1>
        <a:srgbClr val="1D1B1B"/>
      </a:dk1>
      <a:lt1>
        <a:sysClr val="window" lastClr="FFFFFF"/>
      </a:lt1>
      <a:dk2>
        <a:srgbClr val="1D749A"/>
      </a:dk2>
      <a:lt2>
        <a:srgbClr val="E7E6E6"/>
      </a:lt2>
      <a:accent1>
        <a:srgbClr val="1D749A"/>
      </a:accent1>
      <a:accent2>
        <a:srgbClr val="4F964F"/>
      </a:accent2>
      <a:accent3>
        <a:srgbClr val="F18C24"/>
      </a:accent3>
      <a:accent4>
        <a:srgbClr val="BB2837"/>
      </a:accent4>
      <a:accent5>
        <a:srgbClr val="B91767"/>
      </a:accent5>
      <a:accent6>
        <a:srgbClr val="722E7C"/>
      </a:accent6>
      <a:hlink>
        <a:srgbClr val="722E7C"/>
      </a:hlink>
      <a:folHlink>
        <a:srgbClr val="B9176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535</Words>
  <Application>Microsoft Office PowerPoint</Application>
  <PresentationFormat>Panorámica</PresentationFormat>
  <Paragraphs>227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Tema de Office</vt:lpstr>
      <vt:lpstr>1_Tema de Office</vt:lpstr>
      <vt:lpstr>Fundamentos de Programación  Ejercicio propuesto</vt:lpstr>
      <vt:lpstr>Estudiante</vt:lpstr>
      <vt:lpstr>Problema N° 1 #</vt:lpstr>
      <vt:lpstr>Tablas de variables</vt:lpstr>
      <vt:lpstr>Tablas de variables</vt:lpstr>
      <vt:lpstr>Tablas de variables</vt:lpstr>
      <vt:lpstr>Diagrama  explicativo</vt:lpstr>
      <vt:lpstr>Algoritmo en Diagrama de Flujo</vt:lpstr>
      <vt:lpstr>Algoritmo en Diagrama de Flujo</vt:lpstr>
      <vt:lpstr>Algoritmo en Diagrama de Flujo</vt:lpstr>
      <vt:lpstr>Calidad – casos de prueba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Allen Molina Morales</dc:creator>
  <cp:lastModifiedBy>Marcos Gabriel Chavarria Chacon</cp:lastModifiedBy>
  <cp:revision>117</cp:revision>
  <dcterms:created xsi:type="dcterms:W3CDTF">2020-01-24T15:05:18Z</dcterms:created>
  <dcterms:modified xsi:type="dcterms:W3CDTF">2023-08-15T06:27:33Z</dcterms:modified>
</cp:coreProperties>
</file>