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9" r:id="rId4"/>
    <p:sldId id="330" r:id="rId5"/>
    <p:sldId id="331" r:id="rId6"/>
    <p:sldId id="333" r:id="rId7"/>
    <p:sldId id="334" r:id="rId8"/>
    <p:sldId id="340" r:id="rId9"/>
    <p:sldId id="338" r:id="rId10"/>
    <p:sldId id="335" r:id="rId11"/>
    <p:sldId id="339" r:id="rId12"/>
    <p:sldId id="341" r:id="rId13"/>
    <p:sldId id="336" r:id="rId14"/>
    <p:sldId id="33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 Molina" initials="AM" lastIdx="1" clrIdx="0">
    <p:extLst>
      <p:ext uri="{19B8F6BF-5375-455C-9EA6-DF929625EA0E}">
        <p15:presenceInfo xmlns:p15="http://schemas.microsoft.com/office/powerpoint/2012/main" userId="Allen M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6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A9C2E8E-9986-4F30-B279-3C58CACB52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01496" y="365126"/>
            <a:ext cx="1684490" cy="83789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6014" y="365125"/>
            <a:ext cx="10979972" cy="83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014" y="1355464"/>
            <a:ext cx="10979972" cy="4843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606014" y="6481484"/>
            <a:ext cx="109799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Universidad Cenfotec • </a:t>
            </a:r>
            <a:r>
              <a:rPr lang="es-CR" sz="1000" b="0" i="0" u="none" strike="noStrike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Educación</a:t>
            </a:r>
            <a:r>
              <a:rPr lang="en-US" sz="1000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Virtual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6014" y="365125"/>
            <a:ext cx="10979972" cy="83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014" y="1355464"/>
            <a:ext cx="10979972" cy="4843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2795452"/>
            <a:ext cx="9144000" cy="3213463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s-MX" dirty="0">
                <a:solidFill>
                  <a:schemeClr val="bg1"/>
                </a:solidFill>
              </a:rPr>
              <a:t>Fundamentos de Programación</a:t>
            </a:r>
            <a:br>
              <a:rPr lang="es-MX" dirty="0">
                <a:solidFill>
                  <a:schemeClr val="bg1"/>
                </a:solidFill>
              </a:rPr>
            </a:br>
            <a:br>
              <a:rPr lang="es-MX" sz="2700" dirty="0">
                <a:solidFill>
                  <a:schemeClr val="bg1"/>
                </a:solidFill>
              </a:rPr>
            </a:br>
            <a:r>
              <a:rPr lang="es-CR" sz="2800" dirty="0">
                <a:solidFill>
                  <a:schemeClr val="bg1"/>
                </a:solidFill>
              </a:rPr>
              <a:t>Avance 3 del proyecto</a:t>
            </a:r>
            <a:endParaRPr lang="es-CR" sz="27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0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2" y="264691"/>
            <a:ext cx="10979972" cy="839731"/>
          </a:xfrm>
        </p:spPr>
        <p:txBody>
          <a:bodyPr>
            <a:normAutofit/>
          </a:bodyPr>
          <a:lstStyle/>
          <a:p>
            <a:r>
              <a:rPr lang="es-CR" sz="2800" dirty="0"/>
              <a:t>Algoritmo en Diagrama de Flujo leer datos medalla</a:t>
            </a:r>
            <a:endParaRPr lang="en-U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C1D449-0A2F-7AA5-8ECE-E9F560B7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51" y="1104422"/>
            <a:ext cx="6750731" cy="52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Algoritmo en Diagrama de Flujo solicito datos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CFC722-5D54-0694-F6F7-7AA54CB7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51" y="1204856"/>
            <a:ext cx="4505661" cy="51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1076-CD1C-4ED9-82C4-517AD6B3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38" y="136525"/>
            <a:ext cx="10979972" cy="839731"/>
          </a:xfrm>
        </p:spPr>
        <p:txBody>
          <a:bodyPr/>
          <a:lstStyle/>
          <a:p>
            <a:r>
              <a:rPr lang="es-CR" dirty="0"/>
              <a:t>Calidad – casos de prueba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2976215-78EE-40F3-8C44-329F58635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04301"/>
              </p:ext>
            </p:extLst>
          </p:nvPr>
        </p:nvGraphicFramePr>
        <p:xfrm>
          <a:off x="340838" y="860263"/>
          <a:ext cx="10979559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352">
                  <a:extLst>
                    <a:ext uri="{9D8B030D-6E8A-4147-A177-3AD203B41FA5}">
                      <a16:colId xmlns:a16="http://schemas.microsoft.com/office/drawing/2014/main" val="2125766852"/>
                    </a:ext>
                  </a:extLst>
                </a:gridCol>
                <a:gridCol w="1706352">
                  <a:extLst>
                    <a:ext uri="{9D8B030D-6E8A-4147-A177-3AD203B41FA5}">
                      <a16:colId xmlns:a16="http://schemas.microsoft.com/office/drawing/2014/main" val="2407173887"/>
                    </a:ext>
                  </a:extLst>
                </a:gridCol>
                <a:gridCol w="1706352">
                  <a:extLst>
                    <a:ext uri="{9D8B030D-6E8A-4147-A177-3AD203B41FA5}">
                      <a16:colId xmlns:a16="http://schemas.microsoft.com/office/drawing/2014/main" val="3555217377"/>
                    </a:ext>
                  </a:extLst>
                </a:gridCol>
                <a:gridCol w="1706352">
                  <a:extLst>
                    <a:ext uri="{9D8B030D-6E8A-4147-A177-3AD203B41FA5}">
                      <a16:colId xmlns:a16="http://schemas.microsoft.com/office/drawing/2014/main" val="2653958459"/>
                    </a:ext>
                  </a:extLst>
                </a:gridCol>
                <a:gridCol w="1438156">
                  <a:extLst>
                    <a:ext uri="{9D8B030D-6E8A-4147-A177-3AD203B41FA5}">
                      <a16:colId xmlns:a16="http://schemas.microsoft.com/office/drawing/2014/main" val="4190219026"/>
                    </a:ext>
                  </a:extLst>
                </a:gridCol>
                <a:gridCol w="2715995">
                  <a:extLst>
                    <a:ext uri="{9D8B030D-6E8A-4147-A177-3AD203B41FA5}">
                      <a16:colId xmlns:a16="http://schemas.microsoft.com/office/drawing/2014/main" val="3604205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#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esperados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obtenidos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Encargado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22146"/>
                  </a:ext>
                </a:extLst>
              </a:tr>
              <a:tr h="370840">
                <a:tc rowSpan="1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Probado por: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Marcos Chavarría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4473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Oro: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08/08/23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4342"/>
                  </a:ext>
                </a:extLst>
              </a:tr>
              <a:tr h="212428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Plata: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213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Bronce:2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042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115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Oro: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955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Plata: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91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Bronce: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151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88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Oro: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04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Plata: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386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Bronce:8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3745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Ganador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68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5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2C346-17CB-4CFA-BA87-2835218B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03587"/>
              </p:ext>
            </p:extLst>
          </p:nvPr>
        </p:nvGraphicFramePr>
        <p:xfrm>
          <a:off x="469060" y="746760"/>
          <a:ext cx="10979559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352">
                  <a:extLst>
                    <a:ext uri="{9D8B030D-6E8A-4147-A177-3AD203B41FA5}">
                      <a16:colId xmlns:a16="http://schemas.microsoft.com/office/drawing/2014/main" val="3705553946"/>
                    </a:ext>
                  </a:extLst>
                </a:gridCol>
                <a:gridCol w="1706352">
                  <a:extLst>
                    <a:ext uri="{9D8B030D-6E8A-4147-A177-3AD203B41FA5}">
                      <a16:colId xmlns:a16="http://schemas.microsoft.com/office/drawing/2014/main" val="1760103788"/>
                    </a:ext>
                  </a:extLst>
                </a:gridCol>
                <a:gridCol w="1706352">
                  <a:extLst>
                    <a:ext uri="{9D8B030D-6E8A-4147-A177-3AD203B41FA5}">
                      <a16:colId xmlns:a16="http://schemas.microsoft.com/office/drawing/2014/main" val="3394278556"/>
                    </a:ext>
                  </a:extLst>
                </a:gridCol>
                <a:gridCol w="1706352">
                  <a:extLst>
                    <a:ext uri="{9D8B030D-6E8A-4147-A177-3AD203B41FA5}">
                      <a16:colId xmlns:a16="http://schemas.microsoft.com/office/drawing/2014/main" val="3580160361"/>
                    </a:ext>
                  </a:extLst>
                </a:gridCol>
                <a:gridCol w="1438156">
                  <a:extLst>
                    <a:ext uri="{9D8B030D-6E8A-4147-A177-3AD203B41FA5}">
                      <a16:colId xmlns:a16="http://schemas.microsoft.com/office/drawing/2014/main" val="2639429820"/>
                    </a:ext>
                  </a:extLst>
                </a:gridCol>
                <a:gridCol w="2715995">
                  <a:extLst>
                    <a:ext uri="{9D8B030D-6E8A-4147-A177-3AD203B41FA5}">
                      <a16:colId xmlns:a16="http://schemas.microsoft.com/office/drawing/2014/main" val="12473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#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esperados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obtenidos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Encargado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83191"/>
                  </a:ext>
                </a:extLst>
              </a:tr>
              <a:tr h="370840">
                <a:tc rowSpan="1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Probado por: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Marcos Chavarría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825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Oro:5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08/08/23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077054"/>
                  </a:ext>
                </a:extLst>
              </a:tr>
              <a:tr h="212428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Plata:9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230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Bronce:1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367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013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Oro:2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96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Plata:5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577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Bronce:12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6102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Nicaragua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064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Oro:2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44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Plata:15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99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Bronce:6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773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Ganador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Nicaragua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Nicaragua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3D1CB91-E8C2-4A64-860D-82199B272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627" y="2490690"/>
            <a:ext cx="3772746" cy="18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BB2E7-BEEC-46C0-B8C3-492522E1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Estudiante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395DD-2D25-4C38-9A7A-77A4F6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CR" b="1" dirty="0"/>
              <a:t>Nombre del Estudiante: </a:t>
            </a:r>
            <a:r>
              <a:rPr lang="es-CR" dirty="0"/>
              <a:t>Marcos Gabriel Chavarría Chacón</a:t>
            </a:r>
          </a:p>
          <a:p>
            <a:pPr marL="0" indent="0" algn="ctr">
              <a:buNone/>
            </a:pPr>
            <a:r>
              <a:rPr lang="es-CR" b="1" dirty="0"/>
              <a:t>Nombre del profesor: </a:t>
            </a:r>
            <a:r>
              <a:rPr lang="es-CR" b="1" dirty="0" err="1"/>
              <a:t>Yusselin</a:t>
            </a:r>
            <a:r>
              <a:rPr lang="es-CR" b="1" dirty="0"/>
              <a:t> Murcia</a:t>
            </a:r>
            <a:endParaRPr lang="es-CR" dirty="0"/>
          </a:p>
          <a:p>
            <a:pPr marL="0" indent="0" algn="ctr">
              <a:buNone/>
            </a:pPr>
            <a:r>
              <a:rPr lang="es-CR" b="1" dirty="0"/>
              <a:t>Grupo</a:t>
            </a:r>
            <a:r>
              <a:rPr lang="es-CR" dirty="0"/>
              <a:t>: SCV0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965E-D224-4613-9208-56C8CE2A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Problema </a:t>
            </a:r>
            <a:r>
              <a:rPr lang="es-CR" dirty="0" err="1"/>
              <a:t>N°</a:t>
            </a:r>
            <a:r>
              <a:rPr lang="es-CR" dirty="0"/>
              <a:t> #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281AA49-7E6F-43A7-A23A-1A5BDD560233}"/>
              </a:ext>
            </a:extLst>
          </p:cNvPr>
          <p:cNvCxnSpPr>
            <a:cxnSpLocks/>
          </p:cNvCxnSpPr>
          <p:nvPr/>
        </p:nvCxnSpPr>
        <p:spPr>
          <a:xfrm>
            <a:off x="6096000" y="1355464"/>
            <a:ext cx="0" cy="48436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13E7321-4A51-40BB-B7CB-A1FD92F6FAD6}"/>
              </a:ext>
            </a:extLst>
          </p:cNvPr>
          <p:cNvSpPr txBox="1"/>
          <p:nvPr/>
        </p:nvSpPr>
        <p:spPr>
          <a:xfrm>
            <a:off x="606013" y="1355464"/>
            <a:ext cx="548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>
                <a:latin typeface="Arial" panose="020B0604020202020204" pitchFamily="34" charset="0"/>
                <a:cs typeface="Arial" panose="020B0604020202020204" pitchFamily="34" charset="0"/>
              </a:rPr>
              <a:t>Enunciado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6E3419-77F4-48D0-8130-D78477CC7EC9}"/>
              </a:ext>
            </a:extLst>
          </p:cNvPr>
          <p:cNvSpPr txBox="1"/>
          <p:nvPr/>
        </p:nvSpPr>
        <p:spPr>
          <a:xfrm>
            <a:off x="6095999" y="1355464"/>
            <a:ext cx="548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general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E57698-AFB3-453C-9849-C225DBC8479F}"/>
              </a:ext>
            </a:extLst>
          </p:cNvPr>
          <p:cNvSpPr txBox="1"/>
          <p:nvPr/>
        </p:nvSpPr>
        <p:spPr>
          <a:xfrm>
            <a:off x="705633" y="1949544"/>
            <a:ext cx="4737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 quiere entonces hacer un sistema que contenga la información para el medallero informativo de los Juegos Olímpicos de París 2024, para cierto número de países. Para esto se tienen 5 arreglos: un arreglo llamado </a:t>
            </a:r>
            <a:r>
              <a:rPr lang="es-MX" sz="1600" dirty="0" err="1"/>
              <a:t>paises</a:t>
            </a:r>
            <a:r>
              <a:rPr lang="es-MX" sz="1600" dirty="0"/>
              <a:t> que guarda en </a:t>
            </a:r>
            <a:r>
              <a:rPr lang="es-MX" sz="1600" dirty="0" err="1"/>
              <a:t>paises</a:t>
            </a:r>
            <a:r>
              <a:rPr lang="es-MX" sz="1600" dirty="0"/>
              <a:t>[i] el nombre del país i del torneo, un arreglo llamado oro que guarda en oro[i] el número de medallas de oro obtenidas por el país i en el torneo, un arreglo llamado plata que guarda en plata[i] el número de medallas de plata obtenidas por el país i en el torneo, un arreglo llamado bronce que guarda en bronce[i] el número de medallas de bronce obtenidas por el país i en el torneo, y un arreglo llamado </a:t>
            </a:r>
            <a:r>
              <a:rPr lang="es-MX" sz="1600" dirty="0" err="1"/>
              <a:t>puntajeTotal</a:t>
            </a:r>
            <a:r>
              <a:rPr lang="es-MX" sz="1600" dirty="0"/>
              <a:t> que guarda el puntaje total acumulado por el país i en el torneo, el cual se calcula sumando de manera ponderada el total de medallas de oro, plata y bronce obtenidas por ese país.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B92BA-5E10-48B4-B821-B126EFD31C72}"/>
              </a:ext>
            </a:extLst>
          </p:cNvPr>
          <p:cNvSpPr txBox="1"/>
          <p:nvPr/>
        </p:nvSpPr>
        <p:spPr>
          <a:xfrm>
            <a:off x="8370912" y="2429965"/>
            <a:ext cx="1305104" cy="5193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9D2E26-9C17-4EFC-A3EB-90C26841198D}"/>
              </a:ext>
            </a:extLst>
          </p:cNvPr>
          <p:cNvSpPr txBox="1"/>
          <p:nvPr/>
        </p:nvSpPr>
        <p:spPr>
          <a:xfrm>
            <a:off x="7589520" y="3503815"/>
            <a:ext cx="286788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Determinar puntaje de países según medallas obtenidas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A8FAC7-8DFB-4328-8F43-3DB6AA887B4F}"/>
              </a:ext>
            </a:extLst>
          </p:cNvPr>
          <p:cNvSpPr txBox="1"/>
          <p:nvPr/>
        </p:nvSpPr>
        <p:spPr>
          <a:xfrm>
            <a:off x="8370912" y="4707652"/>
            <a:ext cx="1305104" cy="5193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59E7ABE-4F08-44B1-838A-966A570603E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023464" y="2949316"/>
            <a:ext cx="0" cy="554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DD1D2D3-36A2-4635-A564-FB1F032F2A4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023464" y="4427145"/>
            <a:ext cx="0" cy="280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0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A14F-9C99-42B7-9C6F-2E55526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Tablas de variables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6E5DE9-F69E-481D-9277-809E5256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619780"/>
              </p:ext>
            </p:extLst>
          </p:nvPr>
        </p:nvGraphicFramePr>
        <p:xfrm>
          <a:off x="481540" y="1567165"/>
          <a:ext cx="10979148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574">
                  <a:extLst>
                    <a:ext uri="{9D8B030D-6E8A-4147-A177-3AD203B41FA5}">
                      <a16:colId xmlns:a16="http://schemas.microsoft.com/office/drawing/2014/main" val="1288801952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915832869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4076276986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36146268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6966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67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3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numPaises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66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medallas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oro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medallasOro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medallas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medallaPlata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1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medallas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bronce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medallaBronce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21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paises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numPaises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2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comparativo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sumatoria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puntaje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mayorPuntaje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73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A14F-9C99-42B7-9C6F-2E55526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Tablas de variables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6E5DE9-F69E-481D-9277-809E5256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14287"/>
              </p:ext>
            </p:extLst>
          </p:nvPr>
        </p:nvGraphicFramePr>
        <p:xfrm>
          <a:off x="606425" y="2316480"/>
          <a:ext cx="109791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574">
                  <a:extLst>
                    <a:ext uri="{9D8B030D-6E8A-4147-A177-3AD203B41FA5}">
                      <a16:colId xmlns:a16="http://schemas.microsoft.com/office/drawing/2014/main" val="1288801952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915832869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4076276986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36146268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6966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67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3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almacena el resultado de las medallas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puntajeTotal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mayor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puntaje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ganadorIndex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6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5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Diagrama explicativo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77C721-8314-73B1-BD22-BDF01D7144AE}"/>
              </a:ext>
            </a:extLst>
          </p:cNvPr>
          <p:cNvSpPr txBox="1"/>
          <p:nvPr/>
        </p:nvSpPr>
        <p:spPr>
          <a:xfrm>
            <a:off x="5401887" y="1212032"/>
            <a:ext cx="1388226" cy="4760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R" sz="16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4156C4-2EA3-3225-2955-F9A70B641387}"/>
              </a:ext>
            </a:extLst>
          </p:cNvPr>
          <p:cNvSpPr txBox="1"/>
          <p:nvPr/>
        </p:nvSpPr>
        <p:spPr>
          <a:xfrm>
            <a:off x="2241736" y="1942108"/>
            <a:ext cx="7708527" cy="103191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R" sz="1600" dirty="0">
                <a:latin typeface="Arial" panose="020B0604020202020204" pitchFamily="34" charset="0"/>
                <a:cs typeface="Arial" panose="020B0604020202020204" pitchFamily="34" charset="0"/>
              </a:rPr>
              <a:t>Leer los datos de entrada  numPaises,medallasOro,medallaPlata,medallaBronce,numPaises,mayorPuntaje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662F8A-B025-DA8E-8C1B-CA84919F6EFA}"/>
              </a:ext>
            </a:extLst>
          </p:cNvPr>
          <p:cNvSpPr txBox="1"/>
          <p:nvPr/>
        </p:nvSpPr>
        <p:spPr>
          <a:xfrm>
            <a:off x="4671914" y="3218320"/>
            <a:ext cx="284816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R" sz="1600" dirty="0">
                <a:latin typeface="Arial" panose="020B0604020202020204" pitchFamily="34" charset="0"/>
                <a:cs typeface="Arial" panose="020B0604020202020204" pitchFamily="34" charset="0"/>
              </a:rPr>
              <a:t>Calcular puntaje medallas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4444E3-13AC-4A14-FBE5-D2B3F29AE51F}"/>
              </a:ext>
            </a:extLst>
          </p:cNvPr>
          <p:cNvSpPr txBox="1"/>
          <p:nvPr/>
        </p:nvSpPr>
        <p:spPr>
          <a:xfrm>
            <a:off x="4416420" y="3820185"/>
            <a:ext cx="33591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R" sz="1600" dirty="0">
                <a:latin typeface="Arial" panose="020B0604020202020204" pitchFamily="34" charset="0"/>
                <a:cs typeface="Arial" panose="020B0604020202020204" pitchFamily="34" charset="0"/>
              </a:rPr>
              <a:t>Calcular país con mayor puntaje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6772D2-E07A-C4BA-4CBD-760B0BE974FD}"/>
              </a:ext>
            </a:extLst>
          </p:cNvPr>
          <p:cNvSpPr txBox="1"/>
          <p:nvPr/>
        </p:nvSpPr>
        <p:spPr>
          <a:xfrm>
            <a:off x="2996453" y="4434000"/>
            <a:ext cx="6199094" cy="720507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R" sz="1600" dirty="0">
                <a:latin typeface="Arial" panose="020B0604020202020204" pitchFamily="34" charset="0"/>
                <a:cs typeface="Arial" panose="020B0604020202020204" pitchFamily="34" charset="0"/>
              </a:rPr>
              <a:t>Imprimir resultado del puntaje de cada país y el país ganador con mas puntos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4BF7C2-EB59-C611-9B85-C08CCFBE223D}"/>
              </a:ext>
            </a:extLst>
          </p:cNvPr>
          <p:cNvSpPr txBox="1"/>
          <p:nvPr/>
        </p:nvSpPr>
        <p:spPr>
          <a:xfrm>
            <a:off x="5401887" y="5422824"/>
            <a:ext cx="1388226" cy="4760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R" sz="16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7319C1D-0BBC-F950-EAF7-0B16D8D3FA2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6000" y="1688103"/>
            <a:ext cx="0" cy="254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9B10C31-B785-EE1E-6C9D-C0A74CEA4C6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095999" y="2974023"/>
            <a:ext cx="1" cy="244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AEF345B-5AA4-422F-E25F-334C530AE6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5999" y="3556874"/>
            <a:ext cx="0" cy="263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450B751-3C03-EA7A-AEA0-C1C77E1118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4158739"/>
            <a:ext cx="1" cy="27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3C2F248-6EAF-F4D5-6407-64C51846372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096000" y="5154507"/>
            <a:ext cx="0" cy="268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203761"/>
            <a:ext cx="10979972" cy="839731"/>
          </a:xfrm>
        </p:spPr>
        <p:txBody>
          <a:bodyPr>
            <a:normAutofit/>
          </a:bodyPr>
          <a:lstStyle/>
          <a:p>
            <a:r>
              <a:rPr lang="es-CR" sz="2800" dirty="0"/>
              <a:t>Algoritmo en Diagrama de Flujo calcular puntaje total </a:t>
            </a:r>
            <a:endParaRPr lang="en-U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FE9248-9D3C-BEA1-5A6F-D747C167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557337"/>
            <a:ext cx="9439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Algoritmo en Diagrama de Flujo encontrar ganador</a:t>
            </a:r>
            <a:endParaRPr lang="en-U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56D8A9-45A0-A2BD-8A0A-63E7CF0CF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1" y="1325879"/>
            <a:ext cx="9613380" cy="451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6" y="125082"/>
            <a:ext cx="10979972" cy="839731"/>
          </a:xfrm>
        </p:spPr>
        <p:txBody>
          <a:bodyPr>
            <a:normAutofit/>
          </a:bodyPr>
          <a:lstStyle/>
          <a:p>
            <a:r>
              <a:rPr lang="es-CR" sz="2800" dirty="0"/>
              <a:t>Algoritmo en Diagrama de Flujo imprimir medallero</a:t>
            </a:r>
            <a:endParaRPr lang="en-U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AA1068-F895-6997-E186-1F7BF563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84" y="964813"/>
            <a:ext cx="6314675" cy="53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8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529</Words>
  <Application>Microsoft Office PowerPoint</Application>
  <PresentationFormat>Panorámica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Tema de Office</vt:lpstr>
      <vt:lpstr>1_Tema de Office</vt:lpstr>
      <vt:lpstr>Fundamentos de Programación  Avance 3 del proyecto</vt:lpstr>
      <vt:lpstr>Estudiante</vt:lpstr>
      <vt:lpstr>Problema N° #</vt:lpstr>
      <vt:lpstr>Tablas de variables</vt:lpstr>
      <vt:lpstr>Tablas de variables</vt:lpstr>
      <vt:lpstr>Diagrama explicativo</vt:lpstr>
      <vt:lpstr>Algoritmo en Diagrama de Flujo calcular puntaje total </vt:lpstr>
      <vt:lpstr>Algoritmo en Diagrama de Flujo encontrar ganador</vt:lpstr>
      <vt:lpstr>Algoritmo en Diagrama de Flujo imprimir medallero</vt:lpstr>
      <vt:lpstr>Algoritmo en Diagrama de Flujo leer datos medalla</vt:lpstr>
      <vt:lpstr>Algoritmo en Diagrama de Flujo solicito datos</vt:lpstr>
      <vt:lpstr>Calidad – casos de prueba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Allen Molina Morales</dc:creator>
  <cp:lastModifiedBy>Marcos Gabriel Chavarria Chacon</cp:lastModifiedBy>
  <cp:revision>124</cp:revision>
  <dcterms:created xsi:type="dcterms:W3CDTF">2020-01-24T15:05:18Z</dcterms:created>
  <dcterms:modified xsi:type="dcterms:W3CDTF">2023-09-06T10:30:52Z</dcterms:modified>
</cp:coreProperties>
</file>