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Chapter 1 Introduction to Information Retrieval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200" dirty="0"/>
              <a:t>Dr. Dai Yu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>
                <a:sym typeface="+mn-ea"/>
              </a:rPr>
              <a:t>Big Issues in Information Retrieval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175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3200"/>
              <a:t>Evaluation</a:t>
            </a:r>
          </a:p>
          <a:p>
            <a:pPr lvl="1"/>
            <a:r>
              <a:rPr lang="en-US" altLang="zh-CN" sz="2800"/>
              <a:t>Typically use test collection of documents, queries, and relevance judgements</a:t>
            </a:r>
          </a:p>
          <a:p>
            <a:pPr lvl="1"/>
            <a:r>
              <a:rPr lang="en-US" altLang="zh-CN" sz="2800"/>
              <a:t>Recall and Precision are two examples</a:t>
            </a:r>
          </a:p>
          <a:p>
            <a:pPr lvl="0"/>
            <a:r>
              <a:rPr lang="en-US" altLang="zh-CN" sz="3200"/>
              <a:t>Users and Information Needs</a:t>
            </a:r>
          </a:p>
          <a:p>
            <a:pPr lvl="1"/>
            <a:r>
              <a:rPr lang="en-US" altLang="zh-CN" sz="2800"/>
              <a:t>Search evaluation is user-centric</a:t>
            </a:r>
          </a:p>
          <a:p>
            <a:pPr lvl="1"/>
            <a:r>
              <a:rPr lang="en-US" altLang="zh-CN" sz="2800"/>
              <a:t>Keyword queries are ofter poor descriptions of actual information needs</a:t>
            </a:r>
          </a:p>
          <a:p>
            <a:pPr lvl="1"/>
            <a:r>
              <a:rPr lang="en-US" altLang="zh-CN" sz="2800"/>
              <a:t>interaction and context are importatnt for understanding user intent</a:t>
            </a:r>
          </a:p>
          <a:p>
            <a:pPr lvl="1"/>
            <a:r>
              <a:rPr lang="en-US" altLang="zh-CN" sz="2800"/>
              <a:t>Query refinement techniques such as query suggestion, relevance feedback improvement ranking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IR and Search Engines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A search engine is the pratical application of information retrieval techniqes to large scale text collections</a:t>
            </a:r>
          </a:p>
          <a:p>
            <a:r>
              <a:rPr lang="en-US" altLang="zh-CN" sz="3600"/>
              <a:t>web search engines are best known examples</a:t>
            </a:r>
          </a:p>
          <a:p>
            <a:pPr lvl="1"/>
            <a:r>
              <a:rPr lang="en-US" altLang="zh-CN" sz="3200"/>
              <a:t>Open source search engines are important for research and development</a:t>
            </a:r>
          </a:p>
          <a:p>
            <a:pPr lvl="1"/>
            <a:r>
              <a:rPr lang="en-US" altLang="zh-CN" sz="3200"/>
              <a:t>e.g. Lucene</a:t>
            </a:r>
          </a:p>
          <a:p>
            <a:pPr lvl="0"/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Search Engine Issues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200"/>
              <a:t>Performance</a:t>
            </a:r>
          </a:p>
          <a:p>
            <a:pPr lvl="1"/>
            <a:r>
              <a:rPr lang="en-US" altLang="zh-CN" sz="2800"/>
              <a:t>Measuring and Improving the efficiency of search </a:t>
            </a:r>
          </a:p>
          <a:p>
            <a:pPr lvl="2"/>
            <a:r>
              <a:rPr lang="en-US" altLang="zh-CN" sz="2400"/>
              <a:t>reducing response time, increasing query throughput, increasing indexing speed</a:t>
            </a:r>
          </a:p>
          <a:p>
            <a:pPr lvl="1"/>
            <a:r>
              <a:rPr lang="en-US" altLang="zh-CN" sz="2800"/>
              <a:t>Indexes are data structures designed to improve search efficiency</a:t>
            </a:r>
          </a:p>
          <a:p>
            <a:pPr lvl="0"/>
            <a:r>
              <a:rPr lang="en-US" altLang="zh-CN" sz="3200"/>
              <a:t>Dynamic Data</a:t>
            </a:r>
          </a:p>
          <a:p>
            <a:pPr lvl="1"/>
            <a:r>
              <a:rPr lang="en-US" altLang="zh-CN" sz="2800"/>
              <a:t>The collection for most real application is constantly changing in terms of update, deletion, insertion</a:t>
            </a:r>
          </a:p>
          <a:p>
            <a:pPr lvl="1"/>
            <a:r>
              <a:rPr lang="en-US" altLang="zh-CN" sz="2800"/>
              <a:t>Acquiring or crawling the documents is a major task</a:t>
            </a:r>
          </a:p>
          <a:p>
            <a:pPr lvl="1"/>
            <a:r>
              <a:rPr lang="en-US" altLang="zh-CN" sz="2800"/>
              <a:t>updating the indexes while process queries is a design issue</a:t>
            </a:r>
            <a:r>
              <a:rPr lang="en-US" altLang="zh-CN" sz="2800">
                <a:sym typeface="+mn-ea"/>
              </a:rPr>
              <a:t>Big Issues in Information Retrieval</a:t>
            </a:r>
          </a:p>
          <a:p>
            <a:pPr lvl="1"/>
            <a:endParaRPr lang="en-US" altLang="zh-CN" sz="28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Search Engine Issues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3600"/>
              <a:t>Scalability</a:t>
            </a:r>
          </a:p>
          <a:p>
            <a:pPr lvl="1"/>
            <a:r>
              <a:rPr lang="en-US" altLang="zh-CN" sz="3200"/>
              <a:t>making everything work with millions of users every data, and many terabytes of documents</a:t>
            </a:r>
          </a:p>
          <a:p>
            <a:pPr lvl="1"/>
            <a:r>
              <a:rPr lang="en-US" altLang="zh-CN" sz="3200"/>
              <a:t>Distributed processing is essential</a:t>
            </a:r>
          </a:p>
          <a:p>
            <a:pPr lvl="0"/>
            <a:r>
              <a:rPr lang="en-US" altLang="zh-CN" sz="3600"/>
              <a:t>Adaptability</a:t>
            </a:r>
          </a:p>
          <a:p>
            <a:pPr lvl="1"/>
            <a:r>
              <a:rPr lang="en-US" altLang="zh-CN" sz="3200"/>
              <a:t>Changing and tuning search engine components such as ranking algorithm, indexing strategy, interface for different applications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What is Information Retrieval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Search on the Web is a daily activity for many people</a:t>
            </a:r>
          </a:p>
          <a:p>
            <a:r>
              <a:rPr lang="en-US" altLang="zh-CN" sz="3600"/>
              <a:t>Search and Communication are most popular uses of the computer</a:t>
            </a:r>
          </a:p>
          <a:p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What is Information Retrieval?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295" y="1825625"/>
            <a:ext cx="6962140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What is Information Retrieval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A process for finding documents (text mostly) that help someone satisfy an information need</a:t>
            </a:r>
          </a:p>
          <a:p>
            <a:r>
              <a:rPr lang="en-US" altLang="zh-CN" sz="3600"/>
              <a:t>Includes related tasks</a:t>
            </a:r>
          </a:p>
          <a:p>
            <a:pPr lvl="1"/>
            <a:r>
              <a:rPr lang="en-US" altLang="zh-CN" sz="3200"/>
              <a:t>Classification-assign documents to know classes </a:t>
            </a:r>
          </a:p>
          <a:p>
            <a:pPr lvl="1"/>
            <a:r>
              <a:rPr lang="en-US" altLang="zh-CN" sz="3200"/>
              <a:t>Routing-direct documents to proper person</a:t>
            </a:r>
          </a:p>
          <a:p>
            <a:pPr lvl="1"/>
            <a:r>
              <a:rPr lang="en-US" altLang="zh-CN" sz="3200"/>
              <a:t>Filtering-select documents for a long standing requests</a:t>
            </a:r>
          </a:p>
          <a:p>
            <a:pPr lvl="1"/>
            <a:r>
              <a:rPr lang="en-US" altLang="zh-CN" sz="3200"/>
              <a:t>Clustering-unsupervised grouping of related documents</a:t>
            </a:r>
          </a:p>
          <a:p>
            <a:pPr lvl="0"/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What is a Document?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Examples:</a:t>
            </a:r>
          </a:p>
          <a:p>
            <a:pPr lvl="1"/>
            <a:r>
              <a:rPr lang="en-US" altLang="zh-CN" sz="3200"/>
              <a:t>web pages, text, messages, PDF, word, email, ..</a:t>
            </a:r>
          </a:p>
          <a:p>
            <a:pPr lvl="1"/>
            <a:r>
              <a:rPr lang="en-US" altLang="zh-CN" sz="3200"/>
              <a:t>not just text, also inculdes video, image</a:t>
            </a:r>
          </a:p>
          <a:p>
            <a:pPr lvl="0"/>
            <a:r>
              <a:rPr lang="en-US" altLang="zh-CN" sz="3600"/>
              <a:t>Common properties</a:t>
            </a:r>
          </a:p>
          <a:p>
            <a:pPr lvl="1"/>
            <a:r>
              <a:rPr lang="en-US" altLang="zh-CN" sz="3200"/>
              <a:t>significant text content</a:t>
            </a:r>
          </a:p>
          <a:p>
            <a:pPr lvl="1"/>
            <a:r>
              <a:rPr lang="en-US" altLang="zh-CN" sz="3200"/>
              <a:t>some structure (e.g. title author, subject...)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Documents VS Database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200"/>
              <a:t>Database records are typically made up of well defined field</a:t>
            </a:r>
          </a:p>
          <a:p>
            <a:pPr lvl="1"/>
            <a:r>
              <a:rPr lang="en-US" altLang="zh-CN" sz="2800"/>
              <a:t>bank records with account number, balances, name, address...</a:t>
            </a:r>
          </a:p>
          <a:p>
            <a:pPr lvl="0"/>
            <a:r>
              <a:rPr lang="en-US" altLang="zh-CN" sz="3200"/>
              <a:t>easy to compare fields with well defined semantics to queries in order to find match</a:t>
            </a:r>
          </a:p>
          <a:p>
            <a:pPr lvl="0"/>
            <a:r>
              <a:rPr lang="en-US" altLang="zh-CN" sz="3200"/>
              <a:t>Text is more difficult</a:t>
            </a:r>
          </a:p>
          <a:p>
            <a:pPr lvl="1"/>
            <a:r>
              <a:rPr lang="en-US" altLang="zh-CN" sz="2800"/>
              <a:t>find records with balance &gt; 5000-&gt;easy to compare</a:t>
            </a:r>
          </a:p>
          <a:p>
            <a:pPr lvl="1"/>
            <a:r>
              <a:rPr lang="en-US" altLang="zh-CN" sz="2800"/>
              <a:t>find bank standards-&gt;difficult to compare the text in the whole stories</a:t>
            </a:r>
          </a:p>
          <a:p>
            <a:pPr lvl="1"/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>
                <a:sym typeface="+mn-ea"/>
              </a:rPr>
              <a:t>Documents VS Database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In Summary</a:t>
            </a:r>
          </a:p>
          <a:p>
            <a:pPr lvl="1"/>
            <a:r>
              <a:rPr lang="en-US" altLang="zh-CN" sz="3200"/>
              <a:t>databases</a:t>
            </a:r>
          </a:p>
          <a:p>
            <a:pPr lvl="2"/>
            <a:r>
              <a:rPr lang="en-US" altLang="zh-CN" sz="2800"/>
              <a:t>structured data</a:t>
            </a:r>
          </a:p>
          <a:p>
            <a:pPr lvl="2"/>
            <a:r>
              <a:rPr lang="en-US" altLang="zh-CN" sz="2800"/>
              <a:t>fields with reasonably clear semantics</a:t>
            </a:r>
          </a:p>
          <a:p>
            <a:pPr lvl="2"/>
            <a:r>
              <a:rPr lang="en-US" altLang="zh-CN" sz="2800"/>
              <a:t>strict query language</a:t>
            </a:r>
          </a:p>
          <a:p>
            <a:pPr lvl="1"/>
            <a:r>
              <a:rPr lang="en-US" altLang="zh-CN" sz="3200"/>
              <a:t>Information Retrieval</a:t>
            </a:r>
          </a:p>
          <a:p>
            <a:pPr lvl="2"/>
            <a:r>
              <a:rPr lang="en-US" altLang="zh-CN" sz="2800"/>
              <a:t>unstructured data</a:t>
            </a:r>
          </a:p>
          <a:p>
            <a:pPr lvl="2"/>
            <a:r>
              <a:rPr lang="en-US" altLang="zh-CN" sz="2800"/>
              <a:t>no semantics on “fields”</a:t>
            </a:r>
          </a:p>
          <a:p>
            <a:pPr lvl="2"/>
            <a:r>
              <a:rPr lang="en-US" altLang="zh-CN" sz="2800"/>
              <a:t>free text query, usually natural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The core to Information Retrieval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comparing the query text to the document text and determining what is a good match is the core to the information retrieval.</a:t>
            </a:r>
          </a:p>
          <a:p>
            <a:r>
              <a:rPr lang="en-US" altLang="zh-CN" sz="3600"/>
              <a:t>Exact matching of word is not enough</a:t>
            </a:r>
          </a:p>
          <a:p>
            <a:pPr lvl="1"/>
            <a:r>
              <a:rPr lang="en-US" altLang="zh-CN" sz="3200"/>
              <a:t>many different ways to write the same thing in the Natural Language</a:t>
            </a:r>
          </a:p>
          <a:p>
            <a:pPr lvl="1"/>
            <a:r>
              <a:rPr lang="en-US" altLang="zh-CN" sz="3200"/>
              <a:t>some stories will be better matches</a:t>
            </a:r>
          </a:p>
          <a:p>
            <a:pPr lvl="0"/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Big Issues in Information Retrieval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Relevance</a:t>
            </a:r>
          </a:p>
          <a:p>
            <a:pPr lvl="1"/>
            <a:r>
              <a:rPr lang="en-US" altLang="zh-CN" sz="3200" dirty="0"/>
              <a:t>A relevant document contains the information that a person was looking for when they submitted a query </a:t>
            </a:r>
          </a:p>
          <a:p>
            <a:pPr lvl="1"/>
            <a:r>
              <a:rPr lang="en-US" altLang="zh-CN" sz="3200" dirty="0"/>
              <a:t>many factors influence a person's decision about what is relevant:  e.g. style, topic, context....</a:t>
            </a:r>
          </a:p>
          <a:p>
            <a:pPr lvl="1"/>
            <a:r>
              <a:rPr lang="en-US" altLang="zh-CN" sz="3200" dirty="0" err="1"/>
              <a:t>Retrival</a:t>
            </a:r>
            <a:r>
              <a:rPr lang="en-US" altLang="zh-CN" sz="3200" dirty="0"/>
              <a:t> models define a view of relevance</a:t>
            </a:r>
          </a:p>
          <a:p>
            <a:pPr lvl="1"/>
            <a:r>
              <a:rPr lang="en-US" altLang="zh-CN" sz="3200" dirty="0"/>
              <a:t>Ranking algorithms are based on retrieval models</a:t>
            </a:r>
          </a:p>
          <a:p>
            <a:pPr lvl="1"/>
            <a:r>
              <a:rPr lang="en-US" altLang="zh-CN" sz="3200" dirty="0"/>
              <a:t>most models define statistical properties rather than linguistic</a:t>
            </a:r>
          </a:p>
          <a:p>
            <a:pPr lvl="2"/>
            <a:r>
              <a:rPr lang="en-US" altLang="zh-CN" sz="2800" dirty="0"/>
              <a:t> counting simple text features of words </a:t>
            </a:r>
          </a:p>
          <a:p>
            <a:pPr lvl="2"/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572</Words>
  <Application>Microsoft Office PowerPoint</Application>
  <PresentationFormat>自定义</PresentationFormat>
  <Paragraphs>79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Chapter 1 Introduction to Information Retrieval</vt:lpstr>
      <vt:lpstr>What is Information Retrieval</vt:lpstr>
      <vt:lpstr>What is Information Retrieval?</vt:lpstr>
      <vt:lpstr>What is Information Retrieval</vt:lpstr>
      <vt:lpstr>What is a Document?</vt:lpstr>
      <vt:lpstr>Documents VS Database</vt:lpstr>
      <vt:lpstr>Documents VS Database</vt:lpstr>
      <vt:lpstr>The core to Information Retrieval</vt:lpstr>
      <vt:lpstr>Big Issues in Information Retrieval</vt:lpstr>
      <vt:lpstr>Big Issues in Information Retrieval</vt:lpstr>
      <vt:lpstr>IR and Search Engines</vt:lpstr>
      <vt:lpstr>Search Engine Issues</vt:lpstr>
      <vt:lpstr>Search Engine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Information Retrieval</dc:title>
  <dc:creator/>
  <cp:lastModifiedBy>HNDMT</cp:lastModifiedBy>
  <cp:revision>13</cp:revision>
  <dcterms:created xsi:type="dcterms:W3CDTF">2015-05-05T08:02:00Z</dcterms:created>
  <dcterms:modified xsi:type="dcterms:W3CDTF">2017-11-07T01:46:54Z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