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65" r:id="rId6"/>
    <p:sldId id="257" r:id="rId7"/>
    <p:sldId id="266" r:id="rId8"/>
    <p:sldId id="258" r:id="rId9"/>
    <p:sldId id="267" r:id="rId10"/>
    <p:sldId id="259" r:id="rId11"/>
    <p:sldId id="260" r:id="rId12"/>
    <p:sldId id="261" r:id="rId13"/>
    <p:sldId id="269" r:id="rId14"/>
    <p:sldId id="270" r:id="rId15"/>
    <p:sldId id="272" r:id="rId16"/>
    <p:sldId id="273" r:id="rId17"/>
    <p:sldId id="274" r:id="rId18"/>
    <p:sldId id="275" r:id="rId19"/>
    <p:sldId id="26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1" r:id="rId30"/>
    <p:sldId id="292" r:id="rId31"/>
    <p:sldId id="295" r:id="rId32"/>
    <p:sldId id="294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Chapter 6-1 Page Rank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Dr.Dai Yu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130" y="287973"/>
            <a:ext cx="8229600" cy="1143000"/>
          </a:xfrm>
        </p:spPr>
        <p:txBody>
          <a:bodyPr/>
          <a:p>
            <a:r>
              <a:rPr lang="en-US" altLang="zh-CN"/>
              <a:t>Citation Graph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950" y="1732915"/>
            <a:ext cx="7807960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Graphical Analysis of HyperLinks on the Web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875" y="1718310"/>
            <a:ext cx="7635240" cy="3806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Links as Votes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Page is more important if it has more links</a:t>
            </a:r>
            <a:endParaRPr lang="en-US" altLang="zh-CN"/>
          </a:p>
          <a:p>
            <a:pPr lvl="1"/>
            <a:r>
              <a:rPr lang="en-US" altLang="zh-CN"/>
              <a:t>in-coming links? out-going links?</a:t>
            </a:r>
            <a:endParaRPr lang="en-US" altLang="zh-CN"/>
          </a:p>
          <a:p>
            <a:pPr lvl="0"/>
            <a:r>
              <a:rPr lang="en-US" altLang="zh-CN"/>
              <a:t>Think of in-links as votes</a:t>
            </a:r>
            <a:endParaRPr lang="en-US" altLang="zh-CN"/>
          </a:p>
          <a:p>
            <a:pPr lvl="1"/>
            <a:r>
              <a:rPr lang="en-US" altLang="zh-CN"/>
              <a:t>www.stanfor.edu has 23400 in-links</a:t>
            </a:r>
            <a:endParaRPr lang="en-US" altLang="zh-CN"/>
          </a:p>
          <a:p>
            <a:pPr lvl="1"/>
            <a:r>
              <a:rPr lang="en-US" altLang="zh-CN"/>
              <a:t>www.joe-schmoe.com has 1-in-lin</a:t>
            </a:r>
            <a:endParaRPr lang="en-US" altLang="zh-CN"/>
          </a:p>
          <a:p>
            <a:pPr lvl="0"/>
            <a:r>
              <a:rPr lang="en-US" altLang="zh-CN"/>
              <a:t>Are all in-links are equal?</a:t>
            </a:r>
            <a:endParaRPr lang="en-US" altLang="zh-CN"/>
          </a:p>
          <a:p>
            <a:pPr lvl="1"/>
            <a:r>
              <a:rPr lang="en-US" altLang="zh-CN"/>
              <a:t>Links from important pages count more</a:t>
            </a:r>
            <a:endParaRPr lang="en-US" altLang="zh-CN"/>
          </a:p>
          <a:p>
            <a:pPr lvl="1"/>
            <a:r>
              <a:rPr lang="en-US" altLang="zh-CN"/>
              <a:t>Recursive question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Recursive Formulation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Each link's vote is proportional to the importance of its source page</a:t>
            </a:r>
            <a:endParaRPr lang="en-US" altLang="zh-CN"/>
          </a:p>
          <a:p>
            <a:r>
              <a:rPr lang="en-US" altLang="zh-CN"/>
              <a:t>if page j with importance rj has n out-links, each link gets rj/n votes</a:t>
            </a:r>
            <a:endParaRPr lang="en-US" altLang="zh-CN"/>
          </a:p>
          <a:p>
            <a:r>
              <a:rPr lang="en-US" altLang="zh-CN"/>
              <a:t>page j's own importance is the sum of the votes on its in-links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8720" y="4354830"/>
            <a:ext cx="2729865" cy="2292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5" y="5041900"/>
            <a:ext cx="152400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PageRank: The flow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vote from an important page is worth more</a:t>
            </a:r>
            <a:endParaRPr lang="en-US" altLang="zh-CN"/>
          </a:p>
          <a:p>
            <a:r>
              <a:rPr lang="en-US" altLang="zh-CN"/>
              <a:t>A page is important if it is pointed to by other important pages</a:t>
            </a:r>
            <a:endParaRPr lang="en-US" altLang="zh-CN"/>
          </a:p>
          <a:p>
            <a:r>
              <a:rPr lang="en-US" altLang="zh-CN"/>
              <a:t>Define a rank rj for page j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3995420"/>
            <a:ext cx="2643505" cy="181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2811780"/>
            <a:ext cx="2376805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Solving the Flow Equations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Additional constraint forces:</a:t>
            </a:r>
            <a:endParaRPr lang="en-US" altLang="zh-CN"/>
          </a:p>
          <a:p>
            <a:pPr lvl="1"/>
            <a:r>
              <a:rPr lang="en-US" altLang="zh-CN"/>
              <a:t>ry+ra+rm=1</a:t>
            </a:r>
            <a:endParaRPr lang="en-US" altLang="zh-CN"/>
          </a:p>
          <a:p>
            <a:pPr lvl="1"/>
            <a:r>
              <a:rPr lang="en-US" altLang="zh-CN"/>
              <a:t>ry=2/5, ra=2/5, rm=1/5</a:t>
            </a:r>
            <a:endParaRPr lang="en-US" altLang="zh-CN"/>
          </a:p>
          <a:p>
            <a:pPr lvl="0"/>
            <a:r>
              <a:rPr lang="en-US" altLang="zh-CN"/>
              <a:t>The method works for small examples, but we need a better method for large web-size graphs.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PageRank: Matrix Formulation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Stochastic adjacency matrix M</a:t>
            </a:r>
            <a:endParaRPr lang="en-US" altLang="zh-CN"/>
          </a:p>
          <a:p>
            <a:pPr lvl="1"/>
            <a:r>
              <a:rPr lang="en-US" altLang="zh-CN"/>
              <a:t>let page i has di out-links</a:t>
            </a:r>
            <a:endParaRPr lang="en-US" altLang="zh-CN"/>
          </a:p>
          <a:p>
            <a:pPr lvl="1"/>
            <a:r>
              <a:rPr lang="en-US" altLang="zh-CN"/>
              <a:t>if i-&gt;j, then Mji=1/di, else Mji=0</a:t>
            </a:r>
            <a:endParaRPr lang="en-US" altLang="zh-CN"/>
          </a:p>
          <a:p>
            <a:pPr lvl="2"/>
            <a:r>
              <a:rPr lang="en-US" altLang="zh-CN"/>
              <a:t>M is a column stochastic matrix</a:t>
            </a:r>
            <a:endParaRPr lang="en-US" altLang="zh-CN"/>
          </a:p>
          <a:p>
            <a:pPr lvl="2"/>
            <a:r>
              <a:rPr lang="en-US" altLang="zh-CN"/>
              <a:t>columns sum to 1</a:t>
            </a:r>
            <a:endParaRPr lang="en-US" altLang="zh-CN"/>
          </a:p>
          <a:p>
            <a:pPr lvl="0"/>
            <a:r>
              <a:rPr lang="en-US" altLang="zh-CN"/>
              <a:t>Rank vector r: vector with an entry per page</a:t>
            </a:r>
            <a:endParaRPr lang="en-US" altLang="zh-CN"/>
          </a:p>
          <a:p>
            <a:pPr lvl="1"/>
            <a:r>
              <a:rPr lang="en-US" altLang="zh-CN"/>
              <a:t>ri is the importance score of page i</a:t>
            </a:r>
            <a:endParaRPr lang="en-US" altLang="zh-CN"/>
          </a:p>
          <a:p>
            <a:pPr lvl="0"/>
            <a:r>
              <a:rPr lang="en-US" altLang="zh-CN"/>
              <a:t>The flow equations can be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2945" y="4916805"/>
            <a:ext cx="1495425" cy="104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5526405"/>
            <a:ext cx="204787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Suppose page i links to 3 pages, including j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2722880"/>
            <a:ext cx="573341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PageRank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Used to estimate importance of documents.</a:t>
            </a:r>
            <a:endParaRPr lang="en-US" altLang="zh-CN"/>
          </a:p>
          <a:p>
            <a:r>
              <a:rPr lang="en-US" altLang="zh-CN"/>
              <a:t>Concept:</a:t>
            </a:r>
            <a:endParaRPr lang="en-US" altLang="zh-CN"/>
          </a:p>
          <a:p>
            <a:pPr lvl="1"/>
            <a:r>
              <a:rPr lang="en-US" altLang="zh-CN"/>
              <a:t>The rank of a web page is higher if many pages link to it.</a:t>
            </a:r>
            <a:endParaRPr lang="en-US" altLang="zh-CN"/>
          </a:p>
          <a:p>
            <a:pPr lvl="1"/>
            <a:r>
              <a:rPr lang="en-US" altLang="zh-CN"/>
              <a:t>Links from highly ranked pages are given greater weights than links from less highly ranked pages.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Eigenvector Formulation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flow equations can be written</a:t>
            </a:r>
            <a:endParaRPr lang="en-US" altLang="zh-CN"/>
          </a:p>
          <a:p>
            <a:r>
              <a:rPr lang="en-US" altLang="zh-CN"/>
              <a:t>The rank vector r is an eigenvector of the matrix M</a:t>
            </a:r>
            <a:endParaRPr lang="en-US" altLang="zh-CN"/>
          </a:p>
          <a:p>
            <a:pPr lvl="1"/>
            <a:r>
              <a:rPr lang="en-US" altLang="zh-CN" sz="2800"/>
              <a:t>x is an eigenvector with the corresponding eigenvector value if </a:t>
            </a:r>
            <a:endParaRPr lang="en-US" altLang="zh-CN" sz="2800"/>
          </a:p>
          <a:p>
            <a:pPr lvl="0"/>
            <a:r>
              <a:rPr lang="en-US" altLang="zh-CN"/>
              <a:t>We can use Power iteration to solve for r.</a:t>
            </a:r>
            <a:endParaRPr lang="en-US" altLang="zh-CN"/>
          </a:p>
          <a:p>
            <a:pPr lvl="1"/>
            <a:r>
              <a:rPr lang="en-US" altLang="zh-CN"/>
              <a:t>Largest eigenvalue of M is 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925" y="1699260"/>
            <a:ext cx="2047875" cy="43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75" y="3769995"/>
            <a:ext cx="1094105" cy="374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as a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 as a directed graph</a:t>
            </a:r>
            <a:endParaRPr lang="en-US" altLang="zh-CN"/>
          </a:p>
          <a:p>
            <a:pPr lvl="1"/>
            <a:r>
              <a:rPr lang="en-US" altLang="zh-CN"/>
              <a:t>Nodes: webpages</a:t>
            </a:r>
            <a:endParaRPr lang="en-US" altLang="zh-CN"/>
          </a:p>
          <a:p>
            <a:pPr lvl="1"/>
            <a:r>
              <a:rPr lang="en-US" altLang="zh-CN"/>
              <a:t>Edges: Hyperlinks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3337560"/>
            <a:ext cx="599059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60220"/>
            <a:ext cx="8352155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Power Iteration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Given a web graph with n nodes, where the nodes are pages and edges are hyperlinks</a:t>
            </a:r>
            <a:endParaRPr lang="en-US" altLang="zh-CN"/>
          </a:p>
          <a:p>
            <a:r>
              <a:rPr lang="en-US" altLang="zh-CN"/>
              <a:t>Power iteration: a simple iteration 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3442970"/>
            <a:ext cx="630491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675" y="1659255"/>
            <a:ext cx="784923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Dead ends</a:t>
            </a:r>
            <a:endParaRPr lang="en-US" altLang="zh-CN"/>
          </a:p>
          <a:p>
            <a:pPr lvl="1"/>
            <a:r>
              <a:rPr lang="en-US" altLang="zh-CN" sz="2800"/>
              <a:t>have no out-links</a:t>
            </a:r>
            <a:endParaRPr lang="en-US" altLang="zh-CN" sz="2800"/>
          </a:p>
          <a:p>
            <a:pPr lvl="1"/>
            <a:r>
              <a:rPr lang="en-US" altLang="zh-CN" sz="2800"/>
              <a:t>leak out</a:t>
            </a:r>
            <a:endParaRPr lang="en-US" altLang="zh-CN" sz="2800"/>
          </a:p>
          <a:p>
            <a:r>
              <a:rPr lang="en-US" altLang="zh-CN"/>
              <a:t>Spider traps</a:t>
            </a:r>
            <a:endParaRPr lang="en-US" altLang="zh-CN"/>
          </a:p>
          <a:p>
            <a:pPr lvl="1"/>
            <a:r>
              <a:rPr lang="en-US" altLang="zh-CN"/>
              <a:t>all out-links are within the group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Example: Trap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0" y="1388110"/>
            <a:ext cx="786384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Solution: Random Teleports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google solution for spider traps: at each time step, the random surfer has two options</a:t>
            </a:r>
            <a:endParaRPr lang="en-US" altLang="zh-CN"/>
          </a:p>
          <a:p>
            <a:pPr lvl="1"/>
            <a:r>
              <a:rPr lang="en-US" altLang="zh-CN"/>
              <a:t>with probability to follow a link</a:t>
            </a:r>
            <a:endParaRPr lang="en-US" altLang="zh-CN"/>
          </a:p>
          <a:p>
            <a:pPr lvl="1"/>
            <a:r>
              <a:rPr lang="en-US" altLang="zh-CN"/>
              <a:t>with the probability to jump to some random page</a:t>
            </a:r>
            <a:endParaRPr lang="en-US" altLang="zh-CN"/>
          </a:p>
          <a:p>
            <a:pPr lvl="1"/>
            <a:r>
              <a:rPr lang="en-US" altLang="zh-CN"/>
              <a:t>common values for the probability ranges from 0.8 to 0.9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4523105"/>
            <a:ext cx="422846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Prolem: Dead Ends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65" y="1896110"/>
            <a:ext cx="8670925" cy="48456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417955"/>
            <a:ext cx="8411210" cy="51212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 of PageRank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Using only static web graph structure</a:t>
            </a:r>
            <a:endParaRPr lang="en-US" altLang="zh-CN"/>
          </a:p>
          <a:p>
            <a:r>
              <a:rPr lang="en-US" altLang="zh-CN"/>
              <a:t>Reflecting only the will of web managers, but ignore the will of users, e.g. the staying time of users on  a web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Letting web users vote for page importance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When Calculating the page importance,</a:t>
            </a:r>
            <a:endParaRPr lang="en-US" altLang="zh-CN"/>
          </a:p>
          <a:p>
            <a:pPr lvl="1"/>
            <a:r>
              <a:rPr lang="en-US" altLang="zh-CN"/>
              <a:t>use the users' real browsing behavior</a:t>
            </a:r>
            <a:endParaRPr lang="en-US" altLang="zh-CN"/>
          </a:p>
          <a:p>
            <a:pPr lvl="2"/>
            <a:r>
              <a:rPr lang="en-US" altLang="zh-CN" sz="2400"/>
              <a:t>make no artificial assumption on the user's behavior</a:t>
            </a:r>
            <a:endParaRPr lang="en-US" altLang="zh-CN" sz="2400"/>
          </a:p>
          <a:p>
            <a:pPr lvl="1"/>
            <a:r>
              <a:rPr lang="en-US" altLang="zh-CN"/>
              <a:t>Use the users' complete browsing behavior</a:t>
            </a:r>
            <a:endParaRPr lang="en-US" altLang="zh-CN"/>
          </a:p>
          <a:p>
            <a:pPr lvl="2"/>
            <a:r>
              <a:rPr lang="en-US" altLang="zh-CN"/>
              <a:t>contain the time information</a:t>
            </a:r>
            <a:endParaRPr lang="en-US" altLang="zh-CN"/>
          </a:p>
          <a:p>
            <a:pPr lvl="0"/>
            <a:r>
              <a:rPr lang="en-US" altLang="zh-CN"/>
              <a:t>Browse Rank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as a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 as a directed graph</a:t>
            </a:r>
            <a:endParaRPr lang="en-US" altLang="zh-CN"/>
          </a:p>
          <a:p>
            <a:pPr lvl="1"/>
            <a:r>
              <a:rPr lang="en-US" altLang="zh-CN"/>
              <a:t>Nodes: webpages</a:t>
            </a:r>
            <a:endParaRPr lang="en-US" altLang="zh-CN"/>
          </a:p>
          <a:p>
            <a:pPr lvl="1"/>
            <a:r>
              <a:rPr lang="en-US" altLang="zh-CN"/>
              <a:t>Edges: Hyperlinks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3269615"/>
            <a:ext cx="5933440" cy="30092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 Rank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Consider the time spent by the user on the page</a:t>
            </a:r>
            <a:endParaRPr lang="en-US" altLang="zh-CN"/>
          </a:p>
          <a:p>
            <a:r>
              <a:rPr lang="en-US" altLang="zh-CN"/>
              <a:t>Compared with PageRank, browse rank construct a user browsing graph</a:t>
            </a:r>
            <a:endParaRPr lang="en-US" altLang="zh-CN"/>
          </a:p>
          <a:p>
            <a:pPr lvl="1"/>
            <a:r>
              <a:rPr lang="en-US" altLang="zh-CN"/>
              <a:t>user transition data</a:t>
            </a:r>
            <a:endParaRPr lang="en-US" altLang="zh-CN"/>
          </a:p>
          <a:p>
            <a:pPr lvl="1"/>
            <a:r>
              <a:rPr lang="en-US" altLang="zh-CN"/>
              <a:t>time spent by the user on the page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Browsing Process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/>
              <a:t>Z</a:t>
            </a:r>
            <a:r>
              <a:rPr lang="en-US" altLang="zh-CN" sz="2000" baseline="-25000"/>
              <a:t>t</a:t>
            </a:r>
            <a:r>
              <a:rPr lang="en-US" altLang="zh-CN" sz="2000"/>
              <a:t> is the web page which is accessed by the user at time t.</a:t>
            </a:r>
            <a:endParaRPr lang="en-US" altLang="zh-CN" sz="2000"/>
          </a:p>
          <a:p>
            <a:r>
              <a:rPr lang="en-US" altLang="zh-CN" sz="2000"/>
              <a:t>V is the space which is a set of all the web pages</a:t>
            </a:r>
            <a:endParaRPr lang="en-US" altLang="zh-CN" sz="2000"/>
          </a:p>
          <a:p>
            <a:r>
              <a:rPr lang="en-US" altLang="zh-CN" sz="2000"/>
              <a:t>{Z</a:t>
            </a:r>
            <a:r>
              <a:rPr lang="en-US" altLang="zh-CN" sz="2000" baseline="-25000"/>
              <a:t>t</a:t>
            </a:r>
            <a:r>
              <a:rPr lang="en-US" altLang="zh-CN" sz="2000"/>
              <a:t>, t&gt;=0} contains all the behavior information of the users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{Z</a:t>
            </a:r>
            <a:r>
              <a:rPr lang="en-US" altLang="zh-CN" sz="2000" baseline="-25000">
                <a:sym typeface="+mn-ea"/>
              </a:rPr>
              <a:t>t</a:t>
            </a:r>
            <a:r>
              <a:rPr lang="en-US" altLang="zh-CN" sz="2000">
                <a:sym typeface="+mn-ea"/>
              </a:rPr>
              <a:t>, t&gt;=0} includes some independent sub-process. Each sub-process is a process for a topic. Then, as such independence, we take the sub-process as the target.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{Z</a:t>
            </a:r>
            <a:r>
              <a:rPr lang="en-US" altLang="zh-CN" sz="2000" baseline="-25000">
                <a:sym typeface="+mn-ea"/>
              </a:rPr>
              <a:t>t</a:t>
            </a:r>
            <a:r>
              <a:rPr lang="en-US" altLang="zh-CN" sz="2000">
                <a:sym typeface="+mn-ea"/>
              </a:rPr>
              <a:t>, t&gt;=0}  contains 2 information: click and staying time.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Xn is used to signify the web page of nth clicked one in {Z</a:t>
            </a:r>
            <a:r>
              <a:rPr lang="en-US" altLang="zh-CN" sz="2000" baseline="-25000">
                <a:sym typeface="+mn-ea"/>
              </a:rPr>
              <a:t>t</a:t>
            </a:r>
            <a:r>
              <a:rPr lang="en-US" altLang="zh-CN" sz="2000">
                <a:sym typeface="+mn-ea"/>
              </a:rPr>
              <a:t>, t&gt;=0}  and Yn is used to signify the staying time on this web page.</a:t>
            </a:r>
            <a:endParaRPr lang="en-US" altLang="zh-CN" sz="2000">
              <a:sym typeface="+mn-ea"/>
            </a:endParaRPr>
          </a:p>
          <a:p>
            <a:r>
              <a:rPr lang="en-US" altLang="zh-CN" sz="2000"/>
              <a:t>Then, </a:t>
            </a:r>
            <a:r>
              <a:rPr lang="en-US" altLang="zh-CN" sz="2000">
                <a:sym typeface="+mn-ea"/>
              </a:rPr>
              <a:t>{Z</a:t>
            </a:r>
            <a:r>
              <a:rPr lang="en-US" altLang="zh-CN" sz="2000" baseline="-25000">
                <a:sym typeface="+mn-ea"/>
              </a:rPr>
              <a:t>t</a:t>
            </a:r>
            <a:r>
              <a:rPr lang="en-US" altLang="zh-CN" sz="2000">
                <a:sym typeface="+mn-ea"/>
              </a:rPr>
              <a:t>, t&gt;=0} can be transformed to {Z=(Xn, Yn), n&gt;=0}, where, {Xn} is the click process, {Yn} is the staying time process 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Browsing Process-A Markov </a:t>
            </a:r>
            <a:r>
              <a:rPr lang="en-US">
                <a:sym typeface="+mn-ea"/>
              </a:rPr>
              <a:t>Chain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transfer from one page to another is by clicking</a:t>
            </a:r>
            <a:endParaRPr lang="en-US" altLang="zh-CN"/>
          </a:p>
          <a:p>
            <a:r>
              <a:rPr lang="en-US" altLang="zh-CN"/>
              <a:t>The process is memoryless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3375660"/>
            <a:ext cx="539051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Browsing Process-A Semi-Markov </a:t>
            </a:r>
            <a:r>
              <a:rPr lang="en-US">
                <a:sym typeface="+mn-ea"/>
              </a:rPr>
              <a:t>Chain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Y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 depends on state X</a:t>
            </a:r>
            <a:r>
              <a:rPr lang="en-US" altLang="zh-CN" baseline="-25000">
                <a:sym typeface="+mn-ea"/>
              </a:rPr>
              <a:t>n </a:t>
            </a:r>
            <a:r>
              <a:rPr lang="en-US" altLang="zh-CN">
                <a:sym typeface="+mn-ea"/>
              </a:rPr>
              <a:t>and X</a:t>
            </a:r>
            <a:r>
              <a:rPr lang="en-US" altLang="zh-CN" baseline="-25000">
                <a:sym typeface="+mn-ea"/>
              </a:rPr>
              <a:t>n+1 </a:t>
            </a:r>
            <a:r>
              <a:rPr lang="en-US" altLang="zh-CN">
                <a:sym typeface="+mn-ea"/>
              </a:rPr>
              <a:t> as well as the staying time. Then, {Z</a:t>
            </a:r>
            <a:r>
              <a:rPr lang="en-US" altLang="zh-CN" baseline="-25000">
                <a:sym typeface="+mn-ea"/>
              </a:rPr>
              <a:t>t</a:t>
            </a:r>
            <a:r>
              <a:rPr lang="en-US" altLang="zh-CN">
                <a:sym typeface="+mn-ea"/>
              </a:rPr>
              <a:t>} is a semi-Markov Process.</a:t>
            </a:r>
            <a:endParaRPr lang="en-US" altLang="zh-CN">
              <a:sym typeface="+mn-ea"/>
            </a:endParaRPr>
          </a:p>
          <a:p>
            <a:r>
              <a:rPr lang="en-US" altLang="zh-CN"/>
              <a:t>Ti is the staying time on web page i; Tij is the staying time on the page i when there is a jumping from page i to page j; Tij has a distribution function Fij(t)=P(Tij&lt;=t); pij is the transition probability from the page i to page j. Then,  we can have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2925" y="5724525"/>
            <a:ext cx="269494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Browsing Process-A Time Homogeneous Markov Chain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The staying time on a page only relates to the page i</a:t>
            </a:r>
            <a:endParaRPr lang="en-US" altLang="zh-CN"/>
          </a:p>
          <a:p>
            <a:r>
              <a:rPr lang="en-US" altLang="zh-CN"/>
              <a:t>The staying time independents of when the user access to the page</a:t>
            </a:r>
            <a:endParaRPr lang="en-US" altLang="zh-CN"/>
          </a:p>
          <a:p>
            <a:r>
              <a:rPr lang="en-US" altLang="zh-CN"/>
              <a:t>Then, according to the property of time homogeneous markov chain, the staying time Ti on page i follows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is the staying time on page i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7905" y="4904740"/>
            <a:ext cx="3165475" cy="622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5652135"/>
            <a:ext cx="22860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Browsing Process-A Time Homogeneous Markov Chain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steady state distribution can be computed as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290" y="2308225"/>
            <a:ext cx="1911985" cy="14998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Log 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34185"/>
            <a:ext cx="8229600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A large body of records in the log.</a:t>
            </a:r>
            <a:endParaRPr lang="en-US" altLang="zh-CN"/>
          </a:p>
          <a:p>
            <a:r>
              <a:rPr lang="en-US" altLang="zh-CN"/>
              <a:t>Cut to generate a split</a:t>
            </a:r>
            <a:endParaRPr lang="en-US" altLang="zh-CN"/>
          </a:p>
          <a:p>
            <a:pPr lvl="1"/>
            <a:r>
              <a:rPr lang="en-US" altLang="zh-CN"/>
              <a:t>“Input” is used to generate a process for finding the new topic</a:t>
            </a:r>
            <a:endParaRPr lang="en-US" altLang="zh-CN"/>
          </a:p>
          <a:p>
            <a:pPr lvl="1"/>
            <a:r>
              <a:rPr lang="en-US" altLang="zh-CN"/>
              <a:t>The whole log can be divided into seeral splits.</a:t>
            </a:r>
            <a:endParaRPr lang="en-US" altLang="zh-CN"/>
          </a:p>
          <a:p>
            <a:pPr lvl="1"/>
            <a:r>
              <a:rPr lang="en-US" altLang="zh-CN"/>
              <a:t> Each split involve just one topic. Each two of the splits are independent.</a:t>
            </a:r>
            <a:endParaRPr lang="en-US" altLang="zh-CN"/>
          </a:p>
          <a:p>
            <a:pPr lvl="1"/>
            <a:r>
              <a:rPr lang="en-US" altLang="zh-CN"/>
              <a:t>In each split, the web pages are accessed by “click”.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Pre-Processing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Estimate the re-accessing probability of the web page</a:t>
            </a:r>
            <a:endParaRPr lang="en-US" altLang="zh-CN"/>
          </a:p>
          <a:p>
            <a:pPr lvl="1"/>
            <a:r>
              <a:rPr lang="en-US" altLang="zh-CN"/>
              <a:t>When the user input the URL of a web page, a new process of accessing begins. </a:t>
            </a:r>
            <a:endParaRPr lang="en-US" altLang="zh-CN"/>
          </a:p>
          <a:p>
            <a:pPr lvl="1"/>
            <a:r>
              <a:rPr lang="en-US" altLang="zh-CN"/>
              <a:t>The web page which is input by the user is important also for the user. </a:t>
            </a:r>
            <a:endParaRPr lang="en-US" altLang="zh-CN"/>
          </a:p>
          <a:p>
            <a:pPr lvl="1"/>
            <a:r>
              <a:rPr lang="en-US" altLang="zh-CN"/>
              <a:t>Then, the probability can also reflect the importance degree of some web page.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Pre-Processing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Count the number of the accessing times</a:t>
            </a:r>
            <a:endParaRPr lang="en-US" altLang="zh-CN"/>
          </a:p>
          <a:p>
            <a:pPr lvl="1"/>
            <a:r>
              <a:rPr lang="en-US" altLang="zh-CN"/>
              <a:t>The accessing times of a web page reflect the importance degree of the web page also.</a:t>
            </a:r>
            <a:endParaRPr lang="en-US" altLang="zh-CN"/>
          </a:p>
          <a:p>
            <a:pPr lvl="0"/>
            <a:r>
              <a:rPr lang="en-US" altLang="zh-CN"/>
              <a:t>Build the pair of the records</a:t>
            </a:r>
            <a:endParaRPr lang="en-US" altLang="zh-CN"/>
          </a:p>
          <a:p>
            <a:pPr lvl="1"/>
            <a:r>
              <a:rPr lang="en-US" altLang="zh-CN"/>
              <a:t>In each split, takes the records adjacent to each other as a pair.</a:t>
            </a:r>
            <a:endParaRPr lang="en-US" altLang="zh-CN"/>
          </a:p>
          <a:p>
            <a:pPr lvl="1"/>
            <a:r>
              <a:rPr lang="en-US" altLang="zh-CN"/>
              <a:t>The pair of the records reflects that the second page is accessed by clicking the first page.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Broad 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to organize the web?</a:t>
            </a:r>
            <a:endParaRPr lang="en-US" altLang="zh-CN"/>
          </a:p>
          <a:p>
            <a:r>
              <a:rPr lang="en-US" altLang="zh-CN"/>
              <a:t>First Try: Human Methods</a:t>
            </a:r>
            <a:endParaRPr lang="en-US" altLang="zh-CN"/>
          </a:p>
          <a:p>
            <a:pPr lvl="1"/>
            <a:r>
              <a:rPr lang="en-US" altLang="zh-CN"/>
              <a:t>Web directories</a:t>
            </a:r>
            <a:endParaRPr lang="en-US" altLang="zh-CN"/>
          </a:p>
          <a:p>
            <a:pPr lvl="0"/>
            <a:r>
              <a:rPr lang="en-US" altLang="zh-CN"/>
              <a:t>Second Try: Web Search</a:t>
            </a:r>
            <a:endParaRPr lang="en-US" altLang="zh-CN"/>
          </a:p>
          <a:p>
            <a:pPr lvl="1"/>
            <a:r>
              <a:rPr lang="en-US" altLang="zh-CN"/>
              <a:t>Information Retrieval</a:t>
            </a:r>
            <a:endParaRPr lang="en-US" altLang="zh-CN"/>
          </a:p>
          <a:p>
            <a:pPr lvl="0"/>
            <a:r>
              <a:rPr lang="en-US" altLang="zh-CN"/>
              <a:t>But: Web is huge, full of untrusted documents, random things, web spam...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Pre-Processing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Compute the staying time on a page</a:t>
            </a:r>
            <a:endParaRPr lang="en-US" altLang="zh-CN"/>
          </a:p>
          <a:p>
            <a:pPr lvl="1"/>
            <a:r>
              <a:rPr lang="en-US" altLang="zh-CN"/>
              <a:t>For the page except the last one in the split, the time interval between the first and second page in the pair can be used</a:t>
            </a:r>
            <a:endParaRPr lang="en-US" altLang="zh-CN"/>
          </a:p>
          <a:p>
            <a:pPr lvl="1"/>
            <a:r>
              <a:rPr lang="en-US" altLang="zh-CN"/>
              <a:t>For the last page in a split, </a:t>
            </a:r>
            <a:endParaRPr lang="en-US" altLang="zh-CN"/>
          </a:p>
          <a:p>
            <a:pPr lvl="2"/>
            <a:r>
              <a:rPr lang="en-US" altLang="zh-CN"/>
              <a:t>If the time interval between the page and the next split is bigger than 30 minutes, then, estimate based on the average</a:t>
            </a:r>
            <a:endParaRPr lang="en-US" altLang="zh-CN"/>
          </a:p>
          <a:p>
            <a:pPr lvl="2"/>
            <a:r>
              <a:rPr lang="en-US" altLang="zh-CN"/>
              <a:t>Else, take the time interval as the staying time of the last page</a:t>
            </a:r>
            <a:endParaRPr lang="en-US" altLang="zh-CN"/>
          </a:p>
          <a:p>
            <a:pPr lvl="2"/>
            <a:r>
              <a:rPr lang="en-US" altLang="zh-CN"/>
              <a:t>Why take 30 minutes as the threshold?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Construct User Browsing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800"/>
              <a:t>G=&lt;V, W, C, R, Z, </a:t>
            </a:r>
            <a:r>
              <a:rPr lang="en-US" altLang="zh-CN" sz="2800">
                <a:latin typeface="Arial" panose="020B0604020202020204" pitchFamily="34" charset="0"/>
              </a:rPr>
              <a:t>γ</a:t>
            </a:r>
            <a:r>
              <a:rPr lang="en-US" altLang="zh-CN" sz="2800"/>
              <a:t>&gt;</a:t>
            </a:r>
            <a:endParaRPr lang="en-US" altLang="zh-CN" sz="2800"/>
          </a:p>
          <a:p>
            <a:pPr lvl="1"/>
            <a:r>
              <a:rPr lang="en-US" altLang="zh-CN" sz="2400"/>
              <a:t>V is a set of vertics</a:t>
            </a:r>
            <a:endParaRPr lang="en-US" altLang="zh-CN" sz="2400"/>
          </a:p>
          <a:p>
            <a:pPr lvl="1"/>
            <a:r>
              <a:rPr lang="en-US" altLang="zh-CN" sz="2400"/>
              <a:t>W is the set of the probability from one page to another</a:t>
            </a:r>
            <a:endParaRPr lang="en-US" altLang="zh-CN" sz="2400"/>
          </a:p>
          <a:p>
            <a:pPr lvl="1"/>
            <a:r>
              <a:rPr lang="en-US" altLang="zh-CN" sz="2400"/>
              <a:t>C is the set of number of browsing the web page</a:t>
            </a:r>
            <a:endParaRPr lang="en-US" altLang="zh-CN" sz="2400"/>
          </a:p>
          <a:p>
            <a:pPr lvl="1"/>
            <a:r>
              <a:rPr lang="en-US" altLang="zh-CN" sz="2400"/>
              <a:t>R is the set of the number of browsing the last web page </a:t>
            </a:r>
            <a:endParaRPr lang="en-US" altLang="zh-CN" sz="2400"/>
          </a:p>
          <a:p>
            <a:pPr lvl="1"/>
            <a:r>
              <a:rPr lang="en-US" altLang="zh-CN" sz="2400"/>
              <a:t>S is the set of the staying time of the web page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γ is the set of the probability of the </a:t>
            </a:r>
            <a:r>
              <a:rPr lang="en-US" altLang="zh-CN" sz="2400">
                <a:sym typeface="+mn-ea"/>
              </a:rPr>
              <a:t>re-accessing probability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Estimate  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8525" y="274955"/>
            <a:ext cx="651510" cy="100457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4200" y="1727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ym typeface="+mn-ea"/>
              </a:rPr>
              <a:t>According to the likelihood function 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for the web page i, we can have samples </a:t>
            </a:r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Ti follows exponential distribution of  </a:t>
            </a:r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likelihood function </a:t>
            </a:r>
            <a:endParaRPr lang="en-US" altLang="zh-CN" sz="2100">
              <a:sym typeface="+mn-ea"/>
            </a:endParaRPr>
          </a:p>
          <a:p>
            <a:pPr lvl="1"/>
            <a:endParaRPr lang="en-US" altLang="zh-CN" sz="2100">
              <a:sym typeface="+mn-ea"/>
            </a:endParaRPr>
          </a:p>
          <a:p>
            <a:pPr lvl="1"/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Estimate</a:t>
            </a:r>
            <a:endParaRPr lang="en-US" altLang="zh-CN" sz="2100">
              <a:sym typeface="+mn-ea"/>
            </a:endParaRPr>
          </a:p>
        </p:txBody>
      </p:sp>
      <p:pic>
        <p:nvPicPr>
          <p:cNvPr id="7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215" y="2456815"/>
            <a:ext cx="337820" cy="52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05" y="2233295"/>
            <a:ext cx="1228725" cy="35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5" y="3062605"/>
            <a:ext cx="2685415" cy="733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020" y="4465955"/>
            <a:ext cx="405701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Estimate  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8525" y="274955"/>
            <a:ext cx="651510" cy="100457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4200" y="1727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ym typeface="+mn-ea"/>
              </a:rPr>
              <a:t>According to the likelihood function 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for the web page i, we can have samples </a:t>
            </a:r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Ti follows exponential distribution of  </a:t>
            </a:r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likelihood function </a:t>
            </a:r>
            <a:endParaRPr lang="en-US" altLang="zh-CN" sz="2100">
              <a:sym typeface="+mn-ea"/>
            </a:endParaRPr>
          </a:p>
          <a:p>
            <a:pPr lvl="1"/>
            <a:endParaRPr lang="en-US" altLang="zh-CN" sz="2100">
              <a:sym typeface="+mn-ea"/>
            </a:endParaRPr>
          </a:p>
          <a:p>
            <a:pPr lvl="1"/>
            <a:endParaRPr lang="en-US" altLang="zh-CN" sz="2100">
              <a:sym typeface="+mn-ea"/>
            </a:endParaRPr>
          </a:p>
          <a:p>
            <a:pPr lvl="1"/>
            <a:r>
              <a:rPr lang="en-US" altLang="zh-CN" sz="2100">
                <a:sym typeface="+mn-ea"/>
              </a:rPr>
              <a:t>Estimate</a:t>
            </a:r>
            <a:endParaRPr lang="en-US" altLang="zh-CN" sz="2100">
              <a:sym typeface="+mn-ea"/>
            </a:endParaRPr>
          </a:p>
        </p:txBody>
      </p:sp>
      <p:pic>
        <p:nvPicPr>
          <p:cNvPr id="7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215" y="2456815"/>
            <a:ext cx="337820" cy="52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05" y="2233295"/>
            <a:ext cx="1228725" cy="35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5" y="3062605"/>
            <a:ext cx="2685415" cy="733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020" y="4465955"/>
            <a:ext cx="405701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Estimate others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2560" y="1531620"/>
            <a:ext cx="2887980" cy="1729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15" y="3775710"/>
            <a:ext cx="2517140" cy="117284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TrustRank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Spam page should be filtered out</a:t>
            </a:r>
            <a:endParaRPr lang="en-US" altLang="zh-CN"/>
          </a:p>
          <a:p>
            <a:r>
              <a:rPr lang="en-US" altLang="zh-CN"/>
              <a:t>Basic idea</a:t>
            </a:r>
            <a:endParaRPr lang="en-US" altLang="zh-CN"/>
          </a:p>
          <a:p>
            <a:pPr lvl="1"/>
            <a:r>
              <a:rPr lang="en-US" altLang="zh-CN"/>
              <a:t>Recognize the high quality page based on human beings</a:t>
            </a:r>
            <a:endParaRPr lang="en-US" altLang="zh-CN"/>
          </a:p>
          <a:p>
            <a:pPr lvl="1"/>
            <a:r>
              <a:rPr lang="en-US" altLang="zh-CN"/>
              <a:t>The page linked by this quality page also has high quality.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345" y="1417955"/>
            <a:ext cx="6152515" cy="440880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715" y="1873250"/>
            <a:ext cx="6013450" cy="35864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07185"/>
            <a:ext cx="649986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17955"/>
            <a:ext cx="61690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Indexing the Web: Goals -&gt; Precision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Short queries applied to very large numbers of items lead to large numbers of hits.</a:t>
            </a:r>
            <a:endParaRPr lang="en-US" altLang="zh-CN"/>
          </a:p>
          <a:p>
            <a:pPr lvl="1"/>
            <a:r>
              <a:rPr lang="en-US" altLang="zh-CN"/>
              <a:t>Goal is that the first 10-100 hits presented should satisfy the users' requirement</a:t>
            </a:r>
            <a:endParaRPr lang="en-US" altLang="zh-CN"/>
          </a:p>
          <a:p>
            <a:pPr lvl="1"/>
            <a:r>
              <a:rPr lang="en-US" altLang="zh-CN"/>
              <a:t>Recall is not an important critier.</a:t>
            </a:r>
            <a:endParaRPr lang="en-US" altLang="zh-CN"/>
          </a:p>
          <a:p>
            <a:pPr lvl="0"/>
            <a:r>
              <a:rPr lang="en-US" altLang="zh-CN"/>
              <a:t>Completeness of index is not an important factor</a:t>
            </a:r>
            <a:endParaRPr lang="en-US" altLang="zh-CN"/>
          </a:p>
          <a:p>
            <a:pPr lvl="1"/>
            <a:r>
              <a:rPr lang="en-US" altLang="zh-CN"/>
              <a:t>comprehensive crawling is unnecessary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2640" y="1255395"/>
            <a:ext cx="4707890" cy="553148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 3 Create Personalization vector based on identification of good web pages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3283585"/>
            <a:ext cx="5596890" cy="323977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90" y="1399540"/>
            <a:ext cx="7962265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 contains many souces of information who to trust?</a:t>
            </a:r>
            <a:endParaRPr lang="en-US" altLang="zh-CN"/>
          </a:p>
          <a:p>
            <a:pPr lvl="1"/>
            <a:r>
              <a:rPr lang="en-US" altLang="zh-CN"/>
              <a:t>Trustworthy pages may point to each other.</a:t>
            </a:r>
            <a:endParaRPr lang="en-US" altLang="zh-CN"/>
          </a:p>
          <a:p>
            <a:pPr lvl="0"/>
            <a:r>
              <a:rPr lang="en-US" altLang="zh-CN"/>
              <a:t>What is the best answer to query “newspaper”?</a:t>
            </a:r>
            <a:endParaRPr lang="en-US" altLang="zh-CN"/>
          </a:p>
          <a:p>
            <a:pPr lvl="1"/>
            <a:r>
              <a:rPr lang="en-US" altLang="zh-CN"/>
              <a:t>No Single right answer</a:t>
            </a:r>
            <a:endParaRPr lang="en-US" altLang="zh-CN"/>
          </a:p>
          <a:p>
            <a:pPr lvl="1"/>
            <a:r>
              <a:rPr lang="en-US" altLang="zh-CN"/>
              <a:t>Pages that actually know about newspaper might all be pointing to many newspapers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 of Document Mearsures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Relevance</a:t>
            </a:r>
            <a:endParaRPr lang="en-US" altLang="zh-CN"/>
          </a:p>
          <a:p>
            <a:pPr lvl="1"/>
            <a:r>
              <a:rPr lang="en-US" altLang="zh-CN" sz="2800"/>
              <a:t>Usually estimated by the similarity degree</a:t>
            </a:r>
            <a:endParaRPr lang="en-US" altLang="zh-CN" sz="2800"/>
          </a:p>
          <a:p>
            <a:r>
              <a:rPr lang="en-US" altLang="zh-CN"/>
              <a:t>Importance</a:t>
            </a:r>
            <a:endParaRPr lang="en-US" altLang="zh-CN"/>
          </a:p>
          <a:p>
            <a:pPr lvl="1"/>
            <a:r>
              <a:rPr lang="en-US" altLang="zh-CN"/>
              <a:t>measures the documents by thier likelihood of being useful to a variety of users.</a:t>
            </a:r>
            <a:endParaRPr lang="en-US" altLang="zh-CN"/>
          </a:p>
          <a:p>
            <a:pPr lvl="1"/>
            <a:r>
              <a:rPr lang="en-US" altLang="zh-CN"/>
              <a:t>Usually estimated by popularity</a:t>
            </a:r>
            <a:endParaRPr lang="en-US" altLang="zh-CN"/>
          </a:p>
          <a:p>
            <a:pPr lvl="0"/>
            <a:r>
              <a:rPr lang="en-US" altLang="zh-CN"/>
              <a:t>Rank by a combination of relevance and importance.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Ranking Nodes on the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All web pages are not equally important</a:t>
            </a:r>
            <a:endParaRPr lang="en-US" altLang="zh-CN"/>
          </a:p>
          <a:p>
            <a:r>
              <a:rPr lang="en-US" altLang="zh-CN"/>
              <a:t>There is large diversity in the web graph node connectivity.</a:t>
            </a:r>
            <a:endParaRPr lang="en-US" altLang="zh-CN"/>
          </a:p>
          <a:p>
            <a:r>
              <a:rPr lang="en-US" altLang="zh-CN"/>
              <a:t>Let's rank the pages by the link structure.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5385" y="3888740"/>
            <a:ext cx="3390265" cy="2685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Bibliometrics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Techniques that use citation analysis to measure the similarity of journal articles or their importance</a:t>
            </a:r>
            <a:endParaRPr lang="en-US" altLang="zh-CN"/>
          </a:p>
          <a:p>
            <a:r>
              <a:rPr lang="en-US" altLang="zh-CN"/>
              <a:t>Bibliographic coupling: two papers that cite many of the same papers</a:t>
            </a:r>
            <a:endParaRPr lang="en-US" altLang="zh-CN"/>
          </a:p>
          <a:p>
            <a:r>
              <a:rPr lang="en-US" altLang="zh-CN"/>
              <a:t>Co-citation: two papers that were cited by many of the same papers</a:t>
            </a:r>
            <a:endParaRPr lang="en-US" altLang="zh-CN"/>
          </a:p>
          <a:p>
            <a:r>
              <a:rPr lang="en-US" altLang="zh-CN"/>
              <a:t>Imparct factor: frequence with which the average article in a journal has been cited in a particular year or period.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8401</Words>
  <Application>WPS 演示</Application>
  <PresentationFormat/>
  <Paragraphs>318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Arial Rounded MT Bold</vt:lpstr>
      <vt:lpstr>微软雅黑</vt:lpstr>
      <vt:lpstr>Arial Unicode MS</vt:lpstr>
      <vt:lpstr>Office 主题</vt:lpstr>
      <vt:lpstr>Chapter 6-1 Page Rank</vt:lpstr>
      <vt:lpstr>Web as a Graph</vt:lpstr>
      <vt:lpstr>Web as a Graph</vt:lpstr>
      <vt:lpstr>Broad Question</vt:lpstr>
      <vt:lpstr>Indexing the Web: Goals -&gt; Precision</vt:lpstr>
      <vt:lpstr>Challenges</vt:lpstr>
      <vt:lpstr>Concept of Document Mearsures</vt:lpstr>
      <vt:lpstr>Ranking Nodes on the Graph</vt:lpstr>
      <vt:lpstr>Bibliometrics</vt:lpstr>
      <vt:lpstr>Citation Graph</vt:lpstr>
      <vt:lpstr>Graphical Analysis of HyperLinks on the Web </vt:lpstr>
      <vt:lpstr>Links as Votes</vt:lpstr>
      <vt:lpstr>Simple Recursive Formulation</vt:lpstr>
      <vt:lpstr>PageRank: The flow Model</vt:lpstr>
      <vt:lpstr>Solving the Flow Equations</vt:lpstr>
      <vt:lpstr>PageRank: Matrix Formulation</vt:lpstr>
      <vt:lpstr>Example </vt:lpstr>
      <vt:lpstr>PageRank Algorithm</vt:lpstr>
      <vt:lpstr>Eigenvector Formulation</vt:lpstr>
      <vt:lpstr>Example</vt:lpstr>
      <vt:lpstr>Power Iteration</vt:lpstr>
      <vt:lpstr>Example</vt:lpstr>
      <vt:lpstr>Problems</vt:lpstr>
      <vt:lpstr>Example: Trap</vt:lpstr>
      <vt:lpstr>Solution: Random Teleports</vt:lpstr>
      <vt:lpstr>Prolem: Dead Ends</vt:lpstr>
      <vt:lpstr>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 Log Example</vt:lpstr>
      <vt:lpstr>Pre-Processing</vt:lpstr>
      <vt:lpstr>Pre-Processing</vt:lpstr>
      <vt:lpstr>Pre-Processing</vt:lpstr>
      <vt:lpstr>Pre-Processing</vt:lpstr>
      <vt:lpstr>Construct User Browsing Graph</vt:lpstr>
      <vt:lpstr>PowerPoint 演示文稿</vt:lpstr>
      <vt:lpstr>Estimate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6-1 Page Rank</dc:title>
  <dc:creator/>
  <cp:lastModifiedBy>user</cp:lastModifiedBy>
  <cp:revision>65</cp:revision>
  <dcterms:created xsi:type="dcterms:W3CDTF">2017-12-14T02:11:00Z</dcterms:created>
  <dcterms:modified xsi:type="dcterms:W3CDTF">2017-12-18T09:34:44Z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