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14" r:id="rId39"/>
    <p:sldId id="315" r:id="rId40"/>
    <p:sldId id="316"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30" r:id="rId55"/>
    <p:sldId id="331" r:id="rId56"/>
    <p:sldId id="332" r:id="rId57"/>
    <p:sldId id="333" r:id="rId58"/>
    <p:sldId id="334" r:id="rId59"/>
    <p:sldId id="335" r:id="rId60"/>
    <p:sldId id="336"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Chapter 6-2 Recommendation</a:t>
            </a:r>
            <a:endParaRPr lang="en-US" altLang="zh-CN"/>
          </a:p>
        </p:txBody>
      </p:sp>
      <p:sp>
        <p:nvSpPr>
          <p:cNvPr id="3" name="副标题 2"/>
          <p:cNvSpPr>
            <a:spLocks noGrp="1"/>
          </p:cNvSpPr>
          <p:nvPr>
            <p:ph type="subTitle" idx="1"/>
          </p:nvPr>
        </p:nvSpPr>
        <p:spPr/>
        <p:txBody>
          <a:bodyPr/>
          <a:p>
            <a:r>
              <a:rPr lang="en-US" altLang="zh-CN"/>
              <a:t>Dr. Dai Yu</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Basic Methods</a:t>
            </a:r>
            <a:endParaRPr lang="en-US" altLang="zh-CN"/>
          </a:p>
        </p:txBody>
      </p:sp>
      <p:sp>
        <p:nvSpPr>
          <p:cNvPr id="3" name="内容占位符 2"/>
          <p:cNvSpPr>
            <a:spLocks noGrp="1"/>
          </p:cNvSpPr>
          <p:nvPr>
            <p:ph idx="1"/>
          </p:nvPr>
        </p:nvSpPr>
        <p:spPr/>
        <p:txBody>
          <a:bodyPr/>
          <a:p>
            <a:r>
              <a:rPr lang="en-US" altLang="zh-CN"/>
              <a:t>Content based recommendations</a:t>
            </a:r>
            <a:endParaRPr lang="en-US" altLang="zh-CN"/>
          </a:p>
          <a:p>
            <a:pPr lvl="1"/>
            <a:r>
              <a:rPr lang="en-US" altLang="zh-CN"/>
              <a:t>The user will be recommended items similar to the ones the user preferred in the past;</a:t>
            </a:r>
            <a:endParaRPr lang="en-US" altLang="zh-CN"/>
          </a:p>
          <a:p>
            <a:pPr lvl="0"/>
            <a:r>
              <a:rPr lang="en-US" altLang="zh-CN"/>
              <a:t>Collaborative filtering</a:t>
            </a:r>
            <a:endParaRPr lang="en-US" altLang="zh-CN"/>
          </a:p>
          <a:p>
            <a:pPr lvl="1"/>
            <a:r>
              <a:rPr lang="en-US" altLang="zh-CN"/>
              <a:t>The user will be recommended items that people with similar tastes and preference</a:t>
            </a:r>
            <a:endParaRPr lang="en-US" altLang="zh-CN"/>
          </a:p>
          <a:p>
            <a:pPr lvl="0"/>
            <a:r>
              <a:rPr lang="en-US" altLang="zh-CN"/>
              <a:t>Hybrids</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Content based recommendations</a:t>
            </a:r>
            <a:br>
              <a:rPr lang="en-US" altLang="zh-CN"/>
            </a:br>
            <a:endParaRPr lang="zh-CN" altLang="en-US"/>
          </a:p>
        </p:txBody>
      </p:sp>
      <p:pic>
        <p:nvPicPr>
          <p:cNvPr id="4" name="内容占位符 3"/>
          <p:cNvPicPr>
            <a:picLocks noChangeAspect="1"/>
          </p:cNvPicPr>
          <p:nvPr>
            <p:ph idx="1"/>
          </p:nvPr>
        </p:nvPicPr>
        <p:blipFill>
          <a:blip r:embed="rId1"/>
          <a:stretch>
            <a:fillRect/>
          </a:stretch>
        </p:blipFill>
        <p:spPr>
          <a:xfrm>
            <a:off x="259715" y="1487805"/>
            <a:ext cx="8298815" cy="4571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Content based recommendations</a:t>
            </a:r>
            <a:br>
              <a:rPr lang="en-US" altLang="zh-CN">
                <a:sym typeface="+mn-ea"/>
              </a:rPr>
            </a:br>
            <a:r>
              <a:rPr lang="en-US" altLang="zh-CN"/>
              <a:t>LIBRA</a:t>
            </a:r>
            <a:endParaRPr lang="en-US" altLang="zh-CN"/>
          </a:p>
        </p:txBody>
      </p:sp>
      <p:sp>
        <p:nvSpPr>
          <p:cNvPr id="3" name="内容占位符 2"/>
          <p:cNvSpPr>
            <a:spLocks noGrp="1"/>
          </p:cNvSpPr>
          <p:nvPr>
            <p:ph idx="1"/>
          </p:nvPr>
        </p:nvSpPr>
        <p:spPr/>
        <p:txBody>
          <a:bodyPr>
            <a:normAutofit lnSpcReduction="20000"/>
          </a:bodyPr>
          <a:p>
            <a:r>
              <a:rPr lang="en-US" altLang="zh-CN"/>
              <a:t>Content based recommender for books using information about titles from amazon</a:t>
            </a:r>
            <a:endParaRPr lang="en-US" altLang="zh-CN"/>
          </a:p>
          <a:p>
            <a:r>
              <a:rPr lang="en-US" altLang="zh-CN"/>
              <a:t>Use information extraction from the web to organize text into fields</a:t>
            </a:r>
            <a:endParaRPr lang="en-US" altLang="zh-CN"/>
          </a:p>
          <a:p>
            <a:pPr lvl="1"/>
            <a:r>
              <a:rPr lang="en-US" altLang="zh-CN"/>
              <a:t>Author</a:t>
            </a:r>
            <a:endParaRPr lang="en-US" altLang="zh-CN"/>
          </a:p>
          <a:p>
            <a:pPr lvl="1"/>
            <a:r>
              <a:rPr lang="en-US" altLang="zh-CN"/>
              <a:t>Title</a:t>
            </a:r>
            <a:endParaRPr lang="en-US" altLang="zh-CN"/>
          </a:p>
          <a:p>
            <a:pPr lvl="1"/>
            <a:r>
              <a:rPr lang="en-US" altLang="zh-CN"/>
              <a:t>Editorial Reviews</a:t>
            </a:r>
            <a:endParaRPr lang="en-US" altLang="zh-CN"/>
          </a:p>
          <a:p>
            <a:pPr lvl="1"/>
            <a:r>
              <a:rPr lang="en-US" altLang="zh-CN"/>
              <a:t>Customer Comments</a:t>
            </a:r>
            <a:endParaRPr lang="en-US" altLang="zh-CN"/>
          </a:p>
          <a:p>
            <a:pPr lvl="1"/>
            <a:r>
              <a:rPr lang="en-US" altLang="zh-CN"/>
              <a:t>Subject Terms</a:t>
            </a:r>
            <a:endParaRPr lang="en-US" altLang="zh-CN"/>
          </a:p>
          <a:p>
            <a:pPr lvl="1"/>
            <a:r>
              <a:rPr lang="en-US" altLang="zh-CN"/>
              <a:t>Related Authors</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LIBRA</a:t>
            </a:r>
            <a:endParaRPr lang="en-US" altLang="zh-CN"/>
          </a:p>
        </p:txBody>
      </p:sp>
      <p:pic>
        <p:nvPicPr>
          <p:cNvPr id="4" name="内容占位符 3"/>
          <p:cNvPicPr>
            <a:picLocks noChangeAspect="1"/>
          </p:cNvPicPr>
          <p:nvPr>
            <p:ph idx="1"/>
          </p:nvPr>
        </p:nvPicPr>
        <p:blipFill>
          <a:blip r:embed="rId1"/>
          <a:stretch>
            <a:fillRect/>
          </a:stretch>
        </p:blipFill>
        <p:spPr>
          <a:xfrm>
            <a:off x="706120" y="1248410"/>
            <a:ext cx="7731125" cy="5295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Sample extracted Information</a:t>
            </a:r>
            <a:endParaRPr lang="en-US" altLang="zh-CN"/>
          </a:p>
        </p:txBody>
      </p:sp>
      <p:pic>
        <p:nvPicPr>
          <p:cNvPr id="4" name="内容占位符 3"/>
          <p:cNvPicPr>
            <a:picLocks noChangeAspect="1"/>
          </p:cNvPicPr>
          <p:nvPr>
            <p:ph idx="1"/>
          </p:nvPr>
        </p:nvPicPr>
        <p:blipFill>
          <a:blip r:embed="rId1"/>
          <a:stretch>
            <a:fillRect/>
          </a:stretch>
        </p:blipFill>
        <p:spPr>
          <a:xfrm>
            <a:off x="110490" y="1851025"/>
            <a:ext cx="8795385" cy="4010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LIBRA Content Information</a:t>
            </a:r>
            <a:endParaRPr lang="en-US" altLang="zh-CN"/>
          </a:p>
        </p:txBody>
      </p:sp>
      <p:sp>
        <p:nvSpPr>
          <p:cNvPr id="3" name="内容占位符 2"/>
          <p:cNvSpPr>
            <a:spLocks noGrp="1"/>
          </p:cNvSpPr>
          <p:nvPr>
            <p:ph idx="1"/>
          </p:nvPr>
        </p:nvSpPr>
        <p:spPr/>
        <p:txBody>
          <a:bodyPr/>
          <a:p>
            <a:r>
              <a:rPr lang="en-US" altLang="zh-CN"/>
              <a:t>Libra uses this extracted information to form “bag of words”</a:t>
            </a:r>
            <a:endParaRPr lang="en-US" altLang="zh-CN"/>
          </a:p>
          <a:p>
            <a:pPr lvl="1"/>
            <a:r>
              <a:rPr lang="en-US" altLang="zh-CN"/>
              <a:t>Author</a:t>
            </a:r>
            <a:endParaRPr lang="en-US" altLang="zh-CN"/>
          </a:p>
          <a:p>
            <a:pPr lvl="1"/>
            <a:r>
              <a:rPr lang="en-US" altLang="zh-CN"/>
              <a:t>Title</a:t>
            </a:r>
            <a:endParaRPr lang="en-US" altLang="zh-CN"/>
          </a:p>
          <a:p>
            <a:pPr lvl="1"/>
            <a:r>
              <a:rPr lang="en-US" altLang="zh-CN"/>
              <a:t>Description</a:t>
            </a:r>
            <a:endParaRPr lang="en-US" altLang="zh-CN"/>
          </a:p>
          <a:p>
            <a:pPr lvl="1"/>
            <a:r>
              <a:rPr lang="en-US" altLang="zh-CN"/>
              <a:t>Subjects</a:t>
            </a:r>
            <a:endParaRPr lang="en-US" altLang="zh-CN"/>
          </a:p>
          <a:p>
            <a:pPr lvl="1"/>
            <a:r>
              <a:rPr lang="en-US" altLang="zh-CN"/>
              <a:t>Related Titles</a:t>
            </a:r>
            <a:endParaRPr lang="en-US" altLang="zh-CN"/>
          </a:p>
          <a:p>
            <a:pPr lvl="1"/>
            <a:r>
              <a:rPr lang="en-US" altLang="zh-CN"/>
              <a:t>Related Authors</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Highlights</a:t>
            </a:r>
            <a:endParaRPr lang="en-US" altLang="zh-CN"/>
          </a:p>
        </p:txBody>
      </p:sp>
      <p:sp>
        <p:nvSpPr>
          <p:cNvPr id="3" name="内容占位符 2"/>
          <p:cNvSpPr>
            <a:spLocks noGrp="1"/>
          </p:cNvSpPr>
          <p:nvPr>
            <p:ph idx="1"/>
          </p:nvPr>
        </p:nvSpPr>
        <p:spPr/>
        <p:txBody>
          <a:bodyPr/>
          <a:p>
            <a:r>
              <a:rPr lang="en-US" altLang="zh-CN"/>
              <a:t>Recommend items similar to those users preferred in the past</a:t>
            </a:r>
            <a:endParaRPr lang="en-US" altLang="zh-CN"/>
          </a:p>
          <a:p>
            <a:r>
              <a:rPr lang="en-US" altLang="zh-CN"/>
              <a:t>User profilling is the key</a:t>
            </a:r>
            <a:endParaRPr lang="en-US" altLang="zh-CN"/>
          </a:p>
          <a:p>
            <a:r>
              <a:rPr lang="en-US" altLang="zh-CN"/>
              <a:t>Items/content usually denoted by the keywords</a:t>
            </a:r>
            <a:endParaRPr lang="en-US" altLang="zh-CN"/>
          </a:p>
          <a:p>
            <a:r>
              <a:rPr lang="en-US" altLang="zh-CN"/>
              <a:t>Matching “user preferences” with “item characteristics” </a:t>
            </a:r>
            <a:endParaRPr lang="en-US" altLang="zh-CN"/>
          </a:p>
          <a:p>
            <a:r>
              <a:rPr lang="en-US" altLang="zh-CN"/>
              <a:t>Vector space model widely used</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Limitations</a:t>
            </a:r>
            <a:endParaRPr lang="en-US" altLang="zh-CN"/>
          </a:p>
        </p:txBody>
      </p:sp>
      <p:sp>
        <p:nvSpPr>
          <p:cNvPr id="3" name="内容占位符 2"/>
          <p:cNvSpPr>
            <a:spLocks noGrp="1"/>
          </p:cNvSpPr>
          <p:nvPr>
            <p:ph idx="1"/>
          </p:nvPr>
        </p:nvSpPr>
        <p:spPr/>
        <p:txBody>
          <a:bodyPr>
            <a:normAutofit fontScale="90000"/>
          </a:bodyPr>
          <a:p>
            <a:r>
              <a:rPr lang="en-US" altLang="zh-CN"/>
              <a:t>Not all content is well represented by keywords, e.g. images</a:t>
            </a:r>
            <a:endParaRPr lang="en-US" altLang="zh-CN"/>
          </a:p>
          <a:p>
            <a:r>
              <a:rPr lang="en-US" altLang="zh-CN"/>
              <a:t>Items represented by same set of features are indistignushable</a:t>
            </a:r>
            <a:endParaRPr lang="en-US" altLang="zh-CN"/>
          </a:p>
          <a:p>
            <a:r>
              <a:rPr lang="en-US" altLang="zh-CN"/>
              <a:t>Overspecificalization: unrated items not shown.</a:t>
            </a:r>
            <a:endParaRPr lang="en-US" altLang="zh-CN"/>
          </a:p>
          <a:p>
            <a:r>
              <a:rPr lang="en-US" altLang="zh-CN"/>
              <a:t>Users with thousands of purchases is a problem</a:t>
            </a:r>
            <a:endParaRPr lang="en-US" altLang="zh-CN"/>
          </a:p>
          <a:p>
            <a:r>
              <a:rPr lang="en-US" altLang="zh-CN"/>
              <a:t>New User: No history available</a:t>
            </a:r>
            <a:endParaRPr lang="en-US" altLang="zh-CN"/>
          </a:p>
          <a:p>
            <a:r>
              <a:rPr lang="en-US" altLang="zh-CN"/>
              <a:t> </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Collaborative Filtering</a:t>
            </a:r>
            <a:endParaRPr lang="en-US" altLang="zh-CN"/>
          </a:p>
        </p:txBody>
      </p:sp>
      <p:sp>
        <p:nvSpPr>
          <p:cNvPr id="3" name="内容占位符 2"/>
          <p:cNvSpPr>
            <a:spLocks noGrp="1"/>
          </p:cNvSpPr>
          <p:nvPr>
            <p:ph idx="1"/>
          </p:nvPr>
        </p:nvSpPr>
        <p:spPr/>
        <p:txBody>
          <a:bodyPr>
            <a:normAutofit lnSpcReduction="10000"/>
          </a:bodyPr>
          <a:p>
            <a:r>
              <a:rPr lang="en-US" altLang="zh-CN"/>
              <a:t>Collarborative filtering is perhaps the most studied and also the most widely-used recommendation method in practice.</a:t>
            </a:r>
            <a:endParaRPr lang="en-US" altLang="zh-CN"/>
          </a:p>
          <a:p>
            <a:pPr lvl="1"/>
            <a:r>
              <a:rPr lang="en-US" altLang="zh-CN"/>
              <a:t>k-nearest neighbor</a:t>
            </a:r>
            <a:endParaRPr lang="en-US" altLang="zh-CN"/>
          </a:p>
          <a:p>
            <a:pPr lvl="1"/>
            <a:r>
              <a:rPr lang="en-US" altLang="zh-CN"/>
              <a:t>association rule based prediction</a:t>
            </a:r>
            <a:endParaRPr lang="en-US" altLang="zh-CN"/>
          </a:p>
          <a:p>
            <a:pPr lvl="1"/>
            <a:r>
              <a:rPr lang="en-US" altLang="zh-CN"/>
              <a:t>matrix factorization</a:t>
            </a:r>
            <a:endParaRPr lang="en-US" altLang="zh-CN"/>
          </a:p>
          <a:p>
            <a:pPr lvl="0"/>
            <a:r>
              <a:rPr lang="en-US" altLang="zh-CN"/>
              <a:t>Key characteristics: it predicts the utility of items for a user based on the items previously rated by other like-minded users.</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Collaborative Filtering</a:t>
            </a:r>
            <a:endParaRPr lang="en-US" altLang="zh-CN"/>
          </a:p>
        </p:txBody>
      </p:sp>
      <p:pic>
        <p:nvPicPr>
          <p:cNvPr id="4" name="内容占位符 3"/>
          <p:cNvPicPr>
            <a:picLocks noChangeAspect="1"/>
          </p:cNvPicPr>
          <p:nvPr>
            <p:ph idx="1"/>
          </p:nvPr>
        </p:nvPicPr>
        <p:blipFill>
          <a:blip r:embed="rId1"/>
          <a:stretch>
            <a:fillRect/>
          </a:stretch>
        </p:blipFill>
        <p:spPr>
          <a:xfrm>
            <a:off x="596265" y="1241425"/>
            <a:ext cx="8112125" cy="53492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Recommendation?</a:t>
            </a:r>
            <a:endParaRPr lang="en-US" altLang="zh-CN"/>
          </a:p>
        </p:txBody>
      </p:sp>
      <p:sp>
        <p:nvSpPr>
          <p:cNvPr id="3" name="内容占位符 2"/>
          <p:cNvSpPr>
            <a:spLocks noGrp="1"/>
          </p:cNvSpPr>
          <p:nvPr>
            <p:ph idx="1"/>
          </p:nvPr>
        </p:nvSpPr>
        <p:spPr/>
        <p:txBody>
          <a:bodyPr>
            <a:normAutofit lnSpcReduction="10000"/>
          </a:bodyPr>
          <a:p>
            <a:r>
              <a:rPr lang="en-US" altLang="zh-CN"/>
              <a:t>Recommender systems are widely used on the web for recommending products and services to users.</a:t>
            </a:r>
            <a:endParaRPr lang="en-US" altLang="zh-CN"/>
          </a:p>
          <a:p>
            <a:r>
              <a:rPr lang="en-US" altLang="zh-CN"/>
              <a:t>Most e-commerce sites have such systems.</a:t>
            </a:r>
            <a:endParaRPr lang="en-US" altLang="zh-CN"/>
          </a:p>
          <a:p>
            <a:r>
              <a:rPr lang="en-US" altLang="zh-CN"/>
              <a:t>These systems serve two important functions.</a:t>
            </a:r>
            <a:endParaRPr lang="en-US" altLang="zh-CN"/>
          </a:p>
          <a:p>
            <a:pPr lvl="1"/>
            <a:r>
              <a:rPr lang="en-US" altLang="zh-CN"/>
              <a:t>They help users deal with the large amount of information</a:t>
            </a:r>
            <a:endParaRPr lang="en-US" altLang="zh-CN"/>
          </a:p>
          <a:p>
            <a:pPr lvl="1"/>
            <a:r>
              <a:rPr lang="en-US" altLang="zh-CN"/>
              <a:t>They help business make more profits, e.g. selling more products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Examples</a:t>
            </a:r>
            <a:endParaRPr lang="en-US" altLang="zh-CN"/>
          </a:p>
        </p:txBody>
      </p:sp>
      <p:sp>
        <p:nvSpPr>
          <p:cNvPr id="3" name="内容占位符 2"/>
          <p:cNvSpPr>
            <a:spLocks noGrp="1"/>
          </p:cNvSpPr>
          <p:nvPr>
            <p:ph idx="1"/>
          </p:nvPr>
        </p:nvSpPr>
        <p:spPr/>
        <p:txBody>
          <a:bodyPr>
            <a:normAutofit lnSpcReduction="10000"/>
          </a:bodyPr>
          <a:p>
            <a:r>
              <a:rPr lang="en-US" altLang="zh-CN"/>
              <a:t>Bestseller lists</a:t>
            </a:r>
            <a:endParaRPr lang="en-US" altLang="zh-CN"/>
          </a:p>
          <a:p>
            <a:r>
              <a:rPr lang="en-US" altLang="zh-CN"/>
              <a:t>Top 40 music lists</a:t>
            </a:r>
            <a:endParaRPr lang="en-US" altLang="zh-CN"/>
          </a:p>
          <a:p>
            <a:r>
              <a:rPr lang="en-US" altLang="zh-CN"/>
              <a:t>Recent returns shelf at the library</a:t>
            </a:r>
            <a:endParaRPr lang="en-US" altLang="zh-CN"/>
          </a:p>
          <a:p>
            <a:r>
              <a:rPr lang="en-US" altLang="zh-CN"/>
              <a:t>Popular weblogs</a:t>
            </a:r>
            <a:endParaRPr lang="en-US" altLang="zh-CN"/>
          </a:p>
          <a:p>
            <a:r>
              <a:rPr lang="en-US" altLang="zh-CN"/>
              <a:t>Read any good books lately?</a:t>
            </a:r>
            <a:endParaRPr lang="en-US" altLang="zh-CN"/>
          </a:p>
          <a:p>
            <a:pPr lvl="1"/>
            <a:r>
              <a:rPr lang="en-US" altLang="zh-CN"/>
              <a:t>Common insight</a:t>
            </a:r>
            <a:endParaRPr lang="en-US" altLang="zh-CN"/>
          </a:p>
          <a:p>
            <a:pPr lvl="1"/>
            <a:r>
              <a:rPr lang="en-US" altLang="zh-CN"/>
              <a:t>Personal tasts are correlated</a:t>
            </a:r>
            <a:endParaRPr lang="en-US" altLang="zh-CN"/>
          </a:p>
          <a:p>
            <a:pPr lvl="2"/>
            <a:r>
              <a:rPr lang="en-US" altLang="zh-CN"/>
              <a:t>If A and B both like X and A likes Y then B is likely to like Y</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People whol liked this also liked</a:t>
            </a:r>
            <a:endParaRPr lang="en-US" altLang="zh-CN"/>
          </a:p>
        </p:txBody>
      </p:sp>
      <p:pic>
        <p:nvPicPr>
          <p:cNvPr id="4" name="内容占位符 3"/>
          <p:cNvPicPr>
            <a:picLocks noChangeAspect="1"/>
          </p:cNvPicPr>
          <p:nvPr>
            <p:ph idx="1"/>
          </p:nvPr>
        </p:nvPicPr>
        <p:blipFill>
          <a:blip r:embed="rId1"/>
          <a:stretch>
            <a:fillRect/>
          </a:stretch>
        </p:blipFill>
        <p:spPr>
          <a:xfrm>
            <a:off x="100965" y="1555750"/>
            <a:ext cx="7727950" cy="3988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Collaborative Filtering</a:t>
            </a:r>
            <a:endParaRPr lang="en-US" altLang="zh-CN"/>
          </a:p>
        </p:txBody>
      </p:sp>
      <p:pic>
        <p:nvPicPr>
          <p:cNvPr id="4" name="内容占位符 3"/>
          <p:cNvPicPr>
            <a:picLocks noChangeAspect="1"/>
          </p:cNvPicPr>
          <p:nvPr>
            <p:ph idx="1"/>
          </p:nvPr>
        </p:nvPicPr>
        <p:blipFill>
          <a:blip r:embed="rId1"/>
          <a:stretch>
            <a:fillRect/>
          </a:stretch>
        </p:blipFill>
        <p:spPr>
          <a:xfrm>
            <a:off x="207645" y="2610485"/>
            <a:ext cx="7826375" cy="28314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Rating Activity</a:t>
            </a:r>
            <a:endParaRPr lang="en-US" altLang="zh-CN"/>
          </a:p>
        </p:txBody>
      </p:sp>
      <p:sp>
        <p:nvSpPr>
          <p:cNvPr id="3" name="内容占位符 2"/>
          <p:cNvSpPr>
            <a:spLocks noGrp="1"/>
          </p:cNvSpPr>
          <p:nvPr>
            <p:ph idx="1"/>
          </p:nvPr>
        </p:nvSpPr>
        <p:spPr/>
        <p:txBody>
          <a:bodyPr/>
          <a:p>
            <a:r>
              <a:rPr lang="en-US" altLang="zh-CN"/>
              <a:t>Explicit Rating</a:t>
            </a:r>
            <a:endParaRPr lang="en-US" altLang="zh-CN"/>
          </a:p>
          <a:p>
            <a:pPr lvl="1"/>
            <a:r>
              <a:rPr lang="en-US" altLang="zh-CN" sz="2800"/>
              <a:t>A rating that expresses the preference of a user to a specific item </a:t>
            </a:r>
            <a:endParaRPr lang="en-US" altLang="zh-CN" sz="2800"/>
          </a:p>
          <a:p>
            <a:r>
              <a:rPr lang="en-US" altLang="zh-CN"/>
              <a:t>Implicit Rating</a:t>
            </a:r>
            <a:endParaRPr lang="en-US" altLang="zh-CN"/>
          </a:p>
          <a:p>
            <a:pPr lvl="1"/>
            <a:r>
              <a:rPr lang="en-US" altLang="zh-CN"/>
              <a:t>Each explict rating of a user to a specific item implicitly identifies the user's preference to the categories that this item belongs to </a:t>
            </a:r>
            <a:endParaRPr lang="en-US" altLang="zh-CN"/>
          </a:p>
        </p:txBody>
      </p:sp>
      <p:pic>
        <p:nvPicPr>
          <p:cNvPr id="4" name="图片 3"/>
          <p:cNvPicPr>
            <a:picLocks noChangeAspect="1"/>
          </p:cNvPicPr>
          <p:nvPr/>
        </p:nvPicPr>
        <p:blipFill>
          <a:blip r:embed="rId1"/>
          <a:stretch>
            <a:fillRect/>
          </a:stretch>
        </p:blipFill>
        <p:spPr>
          <a:xfrm>
            <a:off x="1329055" y="5158105"/>
            <a:ext cx="6485890" cy="1219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Similarity Meausres</a:t>
            </a:r>
            <a:endParaRPr lang="en-US" altLang="zh-CN"/>
          </a:p>
        </p:txBody>
      </p:sp>
      <p:sp>
        <p:nvSpPr>
          <p:cNvPr id="3" name="内容占位符 2"/>
          <p:cNvSpPr>
            <a:spLocks noGrp="1"/>
          </p:cNvSpPr>
          <p:nvPr>
            <p:ph idx="1"/>
          </p:nvPr>
        </p:nvSpPr>
        <p:spPr/>
        <p:txBody>
          <a:bodyPr/>
          <a:p>
            <a:r>
              <a:rPr lang="en-US" altLang="zh-CN"/>
              <a:t>Distinctions</a:t>
            </a:r>
            <a:endParaRPr lang="en-US" altLang="zh-CN"/>
          </a:p>
          <a:p>
            <a:pPr lvl="1"/>
            <a:r>
              <a:rPr lang="en-US" altLang="zh-CN"/>
              <a:t>User-based vs. Item based similarity</a:t>
            </a:r>
            <a:endParaRPr lang="en-US" altLang="zh-CN"/>
          </a:p>
          <a:p>
            <a:pPr lvl="1"/>
            <a:r>
              <a:rPr lang="en-US" altLang="zh-CN"/>
              <a:t>Explicit Rating vs. Implicit Rating</a:t>
            </a:r>
            <a:endParaRPr lang="en-US" altLang="zh-CN"/>
          </a:p>
          <a:p>
            <a:pPr lvl="0"/>
            <a:r>
              <a:rPr lang="en-US" altLang="zh-CN"/>
              <a:t>Definition of three matrices</a:t>
            </a:r>
            <a:endParaRPr lang="en-US" altLang="zh-CN"/>
          </a:p>
          <a:p>
            <a:pPr lvl="1"/>
            <a:r>
              <a:rPr lang="en-US" altLang="zh-CN"/>
              <a:t>User-item,User-Category, Item-Categor</a:t>
            </a:r>
            <a:endParaRPr lang="en-US" altLang="zh-CN"/>
          </a:p>
        </p:txBody>
      </p:sp>
      <p:pic>
        <p:nvPicPr>
          <p:cNvPr id="4" name="图片 3"/>
          <p:cNvPicPr>
            <a:picLocks noChangeAspect="1"/>
          </p:cNvPicPr>
          <p:nvPr/>
        </p:nvPicPr>
        <p:blipFill>
          <a:blip r:embed="rId1"/>
          <a:stretch>
            <a:fillRect/>
          </a:stretch>
        </p:blipFill>
        <p:spPr>
          <a:xfrm>
            <a:off x="991235" y="4391660"/>
            <a:ext cx="6847840" cy="19145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Prediction Algorithm</a:t>
            </a:r>
            <a:br>
              <a:rPr lang="en-US" altLang="zh-CN"/>
            </a:br>
            <a:r>
              <a:rPr lang="en-US" altLang="zh-CN" sz="3600"/>
              <a:t>Prediction=Average+Ajustment</a:t>
            </a:r>
            <a:endParaRPr lang="en-US" altLang="zh-CN" sz="3600"/>
          </a:p>
        </p:txBody>
      </p:sp>
      <p:sp>
        <p:nvSpPr>
          <p:cNvPr id="3" name="内容占位符 2"/>
          <p:cNvSpPr>
            <a:spLocks noGrp="1"/>
          </p:cNvSpPr>
          <p:nvPr>
            <p:ph idx="1"/>
          </p:nvPr>
        </p:nvSpPr>
        <p:spPr/>
        <p:txBody>
          <a:bodyPr/>
          <a:p>
            <a:r>
              <a:rPr lang="en-US" altLang="zh-CN"/>
              <a:t>User-based</a:t>
            </a:r>
            <a:endParaRPr lang="en-US" altLang="zh-CN"/>
          </a:p>
          <a:p>
            <a:pPr lvl="1"/>
            <a:r>
              <a:rPr lang="en-US" altLang="zh-CN" sz="2800"/>
              <a:t>CF</a:t>
            </a:r>
            <a:r>
              <a:rPr lang="en-US" altLang="zh-CN" sz="2800" baseline="-25000"/>
              <a:t>UB-ER</a:t>
            </a:r>
            <a:r>
              <a:rPr lang="en-US" altLang="zh-CN" sz="2800"/>
              <a:t>: Explicit Rating</a:t>
            </a:r>
            <a:endParaRPr lang="en-US" altLang="zh-CN" sz="2800"/>
          </a:p>
          <a:p>
            <a:pPr lvl="1"/>
            <a:r>
              <a:rPr lang="en-US" altLang="zh-CN" sz="2800"/>
              <a:t>CF</a:t>
            </a:r>
            <a:r>
              <a:rPr lang="en-US" altLang="zh-CN" sz="2800" baseline="-25000"/>
              <a:t>UB-ER-CB</a:t>
            </a:r>
            <a:r>
              <a:rPr lang="en-US" altLang="zh-CN" sz="2800"/>
              <a:t>: Explicit Rating, Content Based</a:t>
            </a:r>
            <a:endParaRPr lang="en-US" altLang="zh-CN" sz="2800"/>
          </a:p>
          <a:p>
            <a:pPr lvl="1"/>
            <a:r>
              <a:rPr lang="en-US" altLang="zh-CN" sz="2800"/>
              <a:t>CF</a:t>
            </a:r>
            <a:r>
              <a:rPr lang="en-US" altLang="zh-CN" sz="2800" baseline="-25000"/>
              <a:t>UB-IR</a:t>
            </a:r>
            <a:r>
              <a:rPr lang="en-US" altLang="zh-CN" sz="2800"/>
              <a:t>: Implicit Rating</a:t>
            </a:r>
            <a:endParaRPr lang="en-US" altLang="zh-CN" sz="2800"/>
          </a:p>
          <a:p>
            <a:r>
              <a:rPr lang="en-US" altLang="zh-CN"/>
              <a:t>Item-based</a:t>
            </a:r>
            <a:endParaRPr lang="en-US" altLang="zh-CN"/>
          </a:p>
          <a:p>
            <a:pPr lvl="1"/>
            <a:r>
              <a:rPr lang="en-US" altLang="zh-CN"/>
              <a:t>CF</a:t>
            </a:r>
            <a:r>
              <a:rPr lang="en-US" altLang="zh-CN" baseline="-25000"/>
              <a:t>IB-ER</a:t>
            </a:r>
            <a:r>
              <a:rPr lang="en-US" altLang="zh-CN"/>
              <a:t>: Explicit Rating</a:t>
            </a:r>
            <a:endParaRPr lang="en-US" altLang="zh-CN"/>
          </a:p>
          <a:p>
            <a:pPr lvl="1"/>
            <a:r>
              <a:rPr lang="en-US" altLang="zh-CN"/>
              <a:t>CF</a:t>
            </a:r>
            <a:r>
              <a:rPr lang="en-US" altLang="zh-CN" baseline="-25000"/>
              <a:t>IB-IR</a:t>
            </a:r>
            <a:r>
              <a:rPr lang="en-US" altLang="zh-CN"/>
              <a:t>: Implicit Rating</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k-Nearest Neighbor</a:t>
            </a:r>
            <a:endParaRPr lang="en-US" altLang="zh-CN"/>
          </a:p>
        </p:txBody>
      </p:sp>
      <p:sp>
        <p:nvSpPr>
          <p:cNvPr id="3" name="内容占位符 2"/>
          <p:cNvSpPr>
            <a:spLocks noGrp="1"/>
          </p:cNvSpPr>
          <p:nvPr>
            <p:ph idx="1"/>
          </p:nvPr>
        </p:nvSpPr>
        <p:spPr/>
        <p:txBody>
          <a:bodyPr/>
          <a:p>
            <a:r>
              <a:rPr lang="en-US" altLang="zh-CN"/>
              <a:t>KNN utilizes the entire user-item databased to generate predictions directly, i.e. there is no model build</a:t>
            </a:r>
            <a:endParaRPr lang="en-US" altLang="zh-CN"/>
          </a:p>
          <a:p>
            <a:r>
              <a:rPr lang="en-US" altLang="zh-CN"/>
              <a:t>This method includes</a:t>
            </a:r>
            <a:endParaRPr lang="en-US" altLang="zh-CN"/>
          </a:p>
          <a:p>
            <a:pPr lvl="1"/>
            <a:r>
              <a:rPr lang="en-US" altLang="zh-CN" sz="2800"/>
              <a:t>User-based methods</a:t>
            </a:r>
            <a:endParaRPr lang="en-US" altLang="zh-CN" sz="2800"/>
          </a:p>
          <a:p>
            <a:pPr lvl="1"/>
            <a:r>
              <a:rPr lang="en-US" altLang="zh-CN" sz="2800"/>
              <a:t>Item-based methods</a:t>
            </a:r>
            <a:endParaRPr lang="en-US" altLang="zh-CN" sz="2800"/>
          </a:p>
          <a:p>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User-based KNN CF</a:t>
            </a:r>
            <a:endParaRPr lang="en-US" altLang="zh-CN"/>
          </a:p>
        </p:txBody>
      </p:sp>
      <p:sp>
        <p:nvSpPr>
          <p:cNvPr id="3" name="内容占位符 2"/>
          <p:cNvSpPr>
            <a:spLocks noGrp="1"/>
          </p:cNvSpPr>
          <p:nvPr>
            <p:ph idx="1"/>
          </p:nvPr>
        </p:nvSpPr>
        <p:spPr/>
        <p:txBody>
          <a:bodyPr/>
          <a:p>
            <a:r>
              <a:rPr lang="en-US" altLang="zh-CN"/>
              <a:t>A user-based KNN collaborative filtering method consists of 2 phases</a:t>
            </a:r>
            <a:endParaRPr lang="en-US" altLang="zh-CN"/>
          </a:p>
          <a:p>
            <a:pPr lvl="1"/>
            <a:r>
              <a:rPr lang="en-US" altLang="zh-CN"/>
              <a:t>the neighborhood formation phase</a:t>
            </a:r>
            <a:endParaRPr lang="en-US" altLang="zh-CN"/>
          </a:p>
          <a:p>
            <a:pPr lvl="1"/>
            <a:r>
              <a:rPr lang="en-US" altLang="zh-CN"/>
              <a:t>the recommendation phase</a:t>
            </a:r>
            <a:endParaRPr lang="en-US" altLang="zh-CN"/>
          </a:p>
          <a:p>
            <a:pPr lvl="0"/>
            <a:r>
              <a:rPr lang="en-US" altLang="zh-CN"/>
              <a:t>There are many specific methods for both.</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Neighborhood formation phase</a:t>
            </a:r>
            <a:endParaRPr lang="en-US" altLang="zh-CN"/>
          </a:p>
        </p:txBody>
      </p:sp>
      <p:pic>
        <p:nvPicPr>
          <p:cNvPr id="4" name="内容占位符 3"/>
          <p:cNvPicPr>
            <a:picLocks noChangeAspect="1"/>
          </p:cNvPicPr>
          <p:nvPr>
            <p:ph idx="1"/>
          </p:nvPr>
        </p:nvPicPr>
        <p:blipFill>
          <a:blip r:embed="rId1"/>
          <a:stretch>
            <a:fillRect/>
          </a:stretch>
        </p:blipFill>
        <p:spPr>
          <a:xfrm>
            <a:off x="318135" y="1329055"/>
            <a:ext cx="8434705" cy="5025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Recommendation Phase</a:t>
            </a:r>
            <a:endParaRPr lang="en-US" altLang="zh-CN"/>
          </a:p>
        </p:txBody>
      </p:sp>
      <p:sp>
        <p:nvSpPr>
          <p:cNvPr id="3" name="内容占位符 2"/>
          <p:cNvSpPr>
            <a:spLocks noGrp="1"/>
          </p:cNvSpPr>
          <p:nvPr>
            <p:ph idx="1"/>
          </p:nvPr>
        </p:nvSpPr>
        <p:spPr/>
        <p:txBody>
          <a:bodyPr/>
          <a:p>
            <a:r>
              <a:rPr lang="en-US" altLang="zh-CN"/>
              <a:t>Use the following formula to compute the rating prediction of item i for target user u</a:t>
            </a:r>
            <a:endParaRPr lang="en-US" altLang="zh-CN"/>
          </a:p>
        </p:txBody>
      </p:sp>
      <p:pic>
        <p:nvPicPr>
          <p:cNvPr id="4" name="图片 3"/>
          <p:cNvPicPr>
            <a:picLocks noChangeAspect="1"/>
          </p:cNvPicPr>
          <p:nvPr/>
        </p:nvPicPr>
        <p:blipFill>
          <a:blip r:embed="rId1"/>
          <a:stretch>
            <a:fillRect/>
          </a:stretch>
        </p:blipFill>
        <p:spPr>
          <a:xfrm>
            <a:off x="1334135" y="2879725"/>
            <a:ext cx="6266815"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pic>
        <p:nvPicPr>
          <p:cNvPr id="4" name="内容占位符 3"/>
          <p:cNvPicPr>
            <a:picLocks noChangeAspect="1"/>
          </p:cNvPicPr>
          <p:nvPr>
            <p:ph idx="1"/>
          </p:nvPr>
        </p:nvPicPr>
        <p:blipFill>
          <a:blip r:embed="rId1"/>
          <a:stretch>
            <a:fillRect/>
          </a:stretch>
        </p:blipFill>
        <p:spPr>
          <a:xfrm>
            <a:off x="581660" y="1517015"/>
            <a:ext cx="7468870" cy="51390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Item based CF algorithm</a:t>
            </a:r>
            <a:endParaRPr lang="en-US" altLang="zh-CN"/>
          </a:p>
        </p:txBody>
      </p:sp>
      <p:sp>
        <p:nvSpPr>
          <p:cNvPr id="3" name="内容占位符 2"/>
          <p:cNvSpPr>
            <a:spLocks noGrp="1"/>
          </p:cNvSpPr>
          <p:nvPr>
            <p:ph idx="1"/>
          </p:nvPr>
        </p:nvSpPr>
        <p:spPr/>
        <p:txBody>
          <a:bodyPr/>
          <a:p>
            <a:r>
              <a:rPr lang="en-US" altLang="zh-CN"/>
              <a:t>Looks into the set of items the target user has rated &amp; computes how similiar they are to the target item and then selects k most similar items.</a:t>
            </a:r>
            <a:endParaRPr lang="en-US" altLang="zh-CN"/>
          </a:p>
          <a:p>
            <a:r>
              <a:rPr lang="en-US" altLang="zh-CN"/>
              <a:t>Prediction is computed by taking a weighted average on the target user'sratings on the most similar items</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Item-based CF</a:t>
            </a:r>
            <a:endParaRPr lang="en-US" altLang="zh-CN"/>
          </a:p>
        </p:txBody>
      </p:sp>
      <p:sp>
        <p:nvSpPr>
          <p:cNvPr id="3" name="内容占位符 2"/>
          <p:cNvSpPr>
            <a:spLocks noGrp="1"/>
          </p:cNvSpPr>
          <p:nvPr>
            <p:ph idx="1"/>
          </p:nvPr>
        </p:nvSpPr>
        <p:spPr/>
        <p:txBody>
          <a:bodyPr/>
          <a:p>
            <a:r>
              <a:rPr lang="en-US" altLang="zh-CN"/>
              <a:t>The item-based method works by comparing items based on their pattern of ratings across users. The similarity of items i and j is computed as follows</a:t>
            </a:r>
            <a:endParaRPr lang="en-US" altLang="zh-CN"/>
          </a:p>
          <a:p>
            <a:endParaRPr lang="en-US" altLang="zh-CN"/>
          </a:p>
        </p:txBody>
      </p:sp>
      <p:pic>
        <p:nvPicPr>
          <p:cNvPr id="4" name="图片 3"/>
          <p:cNvPicPr>
            <a:picLocks noChangeAspect="1"/>
          </p:cNvPicPr>
          <p:nvPr/>
        </p:nvPicPr>
        <p:blipFill>
          <a:blip r:embed="rId1"/>
          <a:stretch>
            <a:fillRect/>
          </a:stretch>
        </p:blipFill>
        <p:spPr>
          <a:xfrm>
            <a:off x="1452245" y="4113530"/>
            <a:ext cx="5219065" cy="11906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Recommendation Phase</a:t>
            </a:r>
            <a:endParaRPr lang="en-US" altLang="zh-CN"/>
          </a:p>
        </p:txBody>
      </p:sp>
      <p:sp>
        <p:nvSpPr>
          <p:cNvPr id="3" name="内容占位符 2"/>
          <p:cNvSpPr>
            <a:spLocks noGrp="1"/>
          </p:cNvSpPr>
          <p:nvPr>
            <p:ph idx="1"/>
          </p:nvPr>
        </p:nvSpPr>
        <p:spPr/>
        <p:txBody>
          <a:bodyPr/>
          <a:p>
            <a:r>
              <a:rPr lang="en-US" altLang="zh-CN"/>
              <a:t>After computing the similarity between items we select a set of k most similar itemsto the target itm and generate a predicted value of user u's rating</a:t>
            </a:r>
            <a:endParaRPr lang="en-US" altLang="zh-CN"/>
          </a:p>
        </p:txBody>
      </p:sp>
      <p:pic>
        <p:nvPicPr>
          <p:cNvPr id="4" name="图片 3"/>
          <p:cNvPicPr>
            <a:picLocks noChangeAspect="1"/>
          </p:cNvPicPr>
          <p:nvPr/>
        </p:nvPicPr>
        <p:blipFill>
          <a:blip r:embed="rId1"/>
          <a:stretch>
            <a:fillRect/>
          </a:stretch>
        </p:blipFill>
        <p:spPr>
          <a:xfrm>
            <a:off x="1845945" y="4002405"/>
            <a:ext cx="4876165" cy="18573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Highlights</a:t>
            </a:r>
            <a:endParaRPr lang="en-US" altLang="zh-CN"/>
          </a:p>
        </p:txBody>
      </p:sp>
      <p:sp>
        <p:nvSpPr>
          <p:cNvPr id="3" name="内容占位符 2"/>
          <p:cNvSpPr>
            <a:spLocks noGrp="1"/>
          </p:cNvSpPr>
          <p:nvPr>
            <p:ph idx="1"/>
          </p:nvPr>
        </p:nvSpPr>
        <p:spPr/>
        <p:txBody>
          <a:bodyPr/>
          <a:p>
            <a:r>
              <a:rPr lang="en-US" altLang="zh-CN"/>
              <a:t>Use other users recommendations to judge item's utility</a:t>
            </a:r>
            <a:endParaRPr lang="en-US" altLang="zh-CN"/>
          </a:p>
          <a:p>
            <a:r>
              <a:rPr lang="en-US" altLang="zh-CN"/>
              <a:t>Key is to find users whose interests match with the current user</a:t>
            </a:r>
            <a:endParaRPr lang="en-US" altLang="zh-CN"/>
          </a:p>
          <a:p>
            <a:r>
              <a:rPr lang="en-US" altLang="zh-CN"/>
              <a:t>Vector space mode widely used</a:t>
            </a:r>
            <a:endParaRPr lang="en-US" altLang="zh-CN"/>
          </a:p>
          <a:p>
            <a:r>
              <a:rPr lang="en-US" altLang="zh-CN"/>
              <a:t>More users, more ratings: better rsults</a:t>
            </a:r>
            <a:endParaRPr lang="en-US" altLang="zh-CN"/>
          </a:p>
          <a:p>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Limitations</a:t>
            </a:r>
            <a:endParaRPr lang="en-US" altLang="zh-CN"/>
          </a:p>
        </p:txBody>
      </p:sp>
      <p:sp>
        <p:nvSpPr>
          <p:cNvPr id="3" name="内容占位符 2"/>
          <p:cNvSpPr>
            <a:spLocks noGrp="1"/>
          </p:cNvSpPr>
          <p:nvPr>
            <p:ph idx="1"/>
          </p:nvPr>
        </p:nvSpPr>
        <p:spPr/>
        <p:txBody>
          <a:bodyPr/>
          <a:p>
            <a:r>
              <a:rPr lang="en-US" altLang="zh-CN"/>
              <a:t>Finding similar users isnot very easy</a:t>
            </a:r>
            <a:endParaRPr lang="en-US" altLang="zh-CN"/>
          </a:p>
          <a:p>
            <a:r>
              <a:rPr lang="en-US" altLang="zh-CN"/>
              <a:t>Cold start problem</a:t>
            </a:r>
            <a:endParaRPr lang="en-US" altLang="zh-CN"/>
          </a:p>
          <a:p>
            <a:r>
              <a:rPr lang="en-US" altLang="zh-CN"/>
              <a:t>Multi-criteira ratings is required</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Other Variations</a:t>
            </a:r>
            <a:endParaRPr lang="en-US" altLang="zh-CN"/>
          </a:p>
        </p:txBody>
      </p:sp>
      <p:sp>
        <p:nvSpPr>
          <p:cNvPr id="3" name="内容占位符 2"/>
          <p:cNvSpPr>
            <a:spLocks noGrp="1"/>
          </p:cNvSpPr>
          <p:nvPr>
            <p:ph idx="1"/>
          </p:nvPr>
        </p:nvSpPr>
        <p:spPr/>
        <p:txBody>
          <a:bodyPr/>
          <a:p>
            <a:r>
              <a:rPr lang="en-US" altLang="zh-CN"/>
              <a:t>Cluster models</a:t>
            </a:r>
            <a:endParaRPr lang="en-US" altLang="zh-CN"/>
          </a:p>
          <a:p>
            <a:pPr lvl="1"/>
            <a:r>
              <a:rPr lang="en-US" altLang="zh-CN"/>
              <a:t>Create clusters</a:t>
            </a:r>
            <a:endParaRPr lang="en-US" altLang="zh-CN"/>
          </a:p>
          <a:p>
            <a:pPr lvl="1"/>
            <a:r>
              <a:rPr lang="en-US" altLang="zh-CN"/>
              <a:t>put a custormer into a category</a:t>
            </a:r>
            <a:endParaRPr lang="en-US" altLang="zh-CN"/>
          </a:p>
          <a:p>
            <a:pPr lvl="1"/>
            <a:r>
              <a:rPr lang="en-US" altLang="zh-CN"/>
              <a:t>Classification simplifies the task of user matching</a:t>
            </a:r>
            <a:endParaRPr lang="en-US" altLang="zh-CN"/>
          </a:p>
          <a:p>
            <a:pPr lvl="1"/>
            <a:r>
              <a:rPr lang="en-US" altLang="zh-CN"/>
              <a:t>More scalability and performance</a:t>
            </a:r>
            <a:endParaRPr lang="en-US" altLang="zh-CN"/>
          </a:p>
          <a:p>
            <a:pPr lvl="1"/>
            <a:r>
              <a:rPr lang="en-US" altLang="zh-CN"/>
              <a:t>Less accuracy than normal collaboratfiltering</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Association Rule Based Recommendation</a:t>
            </a:r>
            <a:endParaRPr lang="en-US" altLang="zh-CN"/>
          </a:p>
        </p:txBody>
      </p:sp>
      <p:sp>
        <p:nvSpPr>
          <p:cNvPr id="3" name="内容占位符 2"/>
          <p:cNvSpPr>
            <a:spLocks noGrp="1"/>
          </p:cNvSpPr>
          <p:nvPr>
            <p:ph idx="1"/>
          </p:nvPr>
        </p:nvSpPr>
        <p:spPr/>
        <p:txBody>
          <a:bodyPr/>
          <a:p>
            <a:pPr lvl="0"/>
            <a:r>
              <a:rPr lang="en-US" altLang="zh-CN"/>
              <a:t>Association rules obviously can be used for recommendation</a:t>
            </a:r>
            <a:endParaRPr lang="en-US" altLang="zh-CN"/>
          </a:p>
          <a:p>
            <a:pPr lvl="0"/>
            <a:r>
              <a:rPr lang="en-US" altLang="zh-CN"/>
              <a:t>Each transaction for association rule minis the set of items bought by a particular user</a:t>
            </a:r>
            <a:endParaRPr lang="en-US" altLang="zh-CN"/>
          </a:p>
          <a:p>
            <a:pPr lvl="0"/>
            <a:r>
              <a:rPr lang="en-US" altLang="zh-CN"/>
              <a:t>We can find item association rules</a:t>
            </a:r>
            <a:endParaRPr lang="en-US" altLang="zh-CN"/>
          </a:p>
          <a:p>
            <a:pPr lvl="1"/>
            <a:r>
              <a:rPr lang="en-US" altLang="zh-CN" sz="2800"/>
              <a:t>buy_X, buy_Y-&gt; Buy_Z</a:t>
            </a:r>
            <a:endParaRPr lang="en-US" altLang="zh-CN" sz="2800"/>
          </a:p>
          <a:p>
            <a:pPr lvl="0"/>
            <a:r>
              <a:rPr lang="en-US" altLang="zh-CN" sz="3200"/>
              <a:t>Rank items based on measures such as confidence</a:t>
            </a:r>
            <a:r>
              <a:rPr lang="en-US" altLang="zh-CN"/>
              <a:t> </a:t>
            </a:r>
            <a:endParaRPr lang="en-US" altLang="zh-CN"/>
          </a:p>
          <a:p>
            <a:pPr lvl="1"/>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Comparison Between Content-based and Collaborative Filtering</a:t>
            </a:r>
            <a:endParaRPr lang="en-US" altLang="zh-CN"/>
          </a:p>
        </p:txBody>
      </p:sp>
      <p:sp>
        <p:nvSpPr>
          <p:cNvPr id="5" name="内容占位符 4"/>
          <p:cNvSpPr/>
          <p:nvPr>
            <p:ph idx="1"/>
          </p:nvPr>
        </p:nvSpPr>
        <p:spPr/>
        <p:txBody>
          <a:bodyPr/>
          <a:p>
            <a:r>
              <a:rPr lang="en-US" altLang="zh-CN"/>
              <a:t>Content-based</a:t>
            </a:r>
            <a:endParaRPr lang="en-US" altLang="zh-CN"/>
          </a:p>
        </p:txBody>
      </p:sp>
      <p:pic>
        <p:nvPicPr>
          <p:cNvPr id="6" name="图片 5"/>
          <p:cNvPicPr>
            <a:picLocks noChangeAspect="1"/>
          </p:cNvPicPr>
          <p:nvPr/>
        </p:nvPicPr>
        <p:blipFill>
          <a:blip r:embed="rId1"/>
          <a:stretch>
            <a:fillRect/>
          </a:stretch>
        </p:blipFill>
        <p:spPr>
          <a:xfrm>
            <a:off x="1174750" y="2362200"/>
            <a:ext cx="6414770" cy="4060190"/>
          </a:xfrm>
          <a:prstGeom prst="rect">
            <a:avLst/>
          </a:prstGeom>
        </p:spPr>
      </p:pic>
      <p:sp>
        <p:nvSpPr>
          <p:cNvPr id="7" name="文本框 6"/>
          <p:cNvSpPr txBox="1"/>
          <p:nvPr/>
        </p:nvSpPr>
        <p:spPr>
          <a:xfrm>
            <a:off x="3205480" y="2936240"/>
            <a:ext cx="1161415" cy="368300"/>
          </a:xfrm>
          <a:prstGeom prst="rect">
            <a:avLst/>
          </a:prstGeom>
          <a:solidFill>
            <a:schemeClr val="bg1"/>
          </a:solidFill>
        </p:spPr>
        <p:txBody>
          <a:bodyPr wrap="square" rtlCol="0">
            <a:spAutoFit/>
          </a:bodyPr>
          <a:p>
            <a:r>
              <a:rPr lang="en-US" altLang="zh-CN"/>
              <a:t>Movie A</a:t>
            </a:r>
            <a:endParaRPr lang="en-US" altLang="zh-CN"/>
          </a:p>
        </p:txBody>
      </p:sp>
      <p:sp>
        <p:nvSpPr>
          <p:cNvPr id="8" name="文本框 7"/>
          <p:cNvSpPr txBox="1"/>
          <p:nvPr/>
        </p:nvSpPr>
        <p:spPr>
          <a:xfrm>
            <a:off x="3205480" y="4208145"/>
            <a:ext cx="1161415" cy="368300"/>
          </a:xfrm>
          <a:prstGeom prst="rect">
            <a:avLst/>
          </a:prstGeom>
          <a:solidFill>
            <a:schemeClr val="bg1"/>
          </a:solidFill>
        </p:spPr>
        <p:txBody>
          <a:bodyPr wrap="square" rtlCol="0">
            <a:spAutoFit/>
          </a:bodyPr>
          <a:p>
            <a:r>
              <a:rPr lang="en-US" altLang="zh-CN"/>
              <a:t>Movie B</a:t>
            </a:r>
            <a:endParaRPr lang="en-US" altLang="zh-CN"/>
          </a:p>
        </p:txBody>
      </p:sp>
      <p:sp>
        <p:nvSpPr>
          <p:cNvPr id="9" name="文本框 8"/>
          <p:cNvSpPr txBox="1"/>
          <p:nvPr/>
        </p:nvSpPr>
        <p:spPr>
          <a:xfrm>
            <a:off x="3101340" y="5503545"/>
            <a:ext cx="1161415" cy="368300"/>
          </a:xfrm>
          <a:prstGeom prst="rect">
            <a:avLst/>
          </a:prstGeom>
          <a:solidFill>
            <a:schemeClr val="bg1"/>
          </a:solidFill>
        </p:spPr>
        <p:txBody>
          <a:bodyPr wrap="square" rtlCol="0">
            <a:spAutoFit/>
          </a:bodyPr>
          <a:p>
            <a:r>
              <a:rPr lang="en-US" altLang="zh-CN"/>
              <a:t>Movie C</a:t>
            </a:r>
            <a:endParaRPr lang="en-US" altLang="zh-CN"/>
          </a:p>
        </p:txBody>
      </p:sp>
      <p:sp>
        <p:nvSpPr>
          <p:cNvPr id="10" name="文本框 9"/>
          <p:cNvSpPr txBox="1"/>
          <p:nvPr/>
        </p:nvSpPr>
        <p:spPr>
          <a:xfrm>
            <a:off x="4577080" y="2804795"/>
            <a:ext cx="1584325" cy="645160"/>
          </a:xfrm>
          <a:prstGeom prst="rect">
            <a:avLst/>
          </a:prstGeom>
          <a:solidFill>
            <a:schemeClr val="bg1"/>
          </a:solidFill>
        </p:spPr>
        <p:txBody>
          <a:bodyPr wrap="square" rtlCol="0">
            <a:spAutoFit/>
          </a:bodyPr>
          <a:p>
            <a:r>
              <a:rPr lang="en-US" altLang="zh-CN"/>
              <a:t>Love &amp; Romantic</a:t>
            </a:r>
            <a:endParaRPr lang="en-US" altLang="zh-CN"/>
          </a:p>
        </p:txBody>
      </p:sp>
      <p:sp>
        <p:nvSpPr>
          <p:cNvPr id="11" name="文本框 10"/>
          <p:cNvSpPr txBox="1"/>
          <p:nvPr/>
        </p:nvSpPr>
        <p:spPr>
          <a:xfrm>
            <a:off x="4577080" y="4076700"/>
            <a:ext cx="1584325" cy="645160"/>
          </a:xfrm>
          <a:prstGeom prst="rect">
            <a:avLst/>
          </a:prstGeom>
          <a:solidFill>
            <a:schemeClr val="bg1"/>
          </a:solidFill>
        </p:spPr>
        <p:txBody>
          <a:bodyPr wrap="square" rtlCol="0">
            <a:spAutoFit/>
          </a:bodyPr>
          <a:p>
            <a:r>
              <a:rPr lang="en-US" altLang="zh-CN"/>
              <a:t>Thrill </a:t>
            </a:r>
            <a:endParaRPr lang="en-US" altLang="zh-CN"/>
          </a:p>
          <a:p>
            <a:endParaRPr lang="en-US" altLang="zh-CN"/>
          </a:p>
        </p:txBody>
      </p:sp>
      <p:sp>
        <p:nvSpPr>
          <p:cNvPr id="12" name="文本框 11"/>
          <p:cNvSpPr txBox="1"/>
          <p:nvPr/>
        </p:nvSpPr>
        <p:spPr>
          <a:xfrm>
            <a:off x="4577080" y="5378450"/>
            <a:ext cx="1584325" cy="922020"/>
          </a:xfrm>
          <a:prstGeom prst="rect">
            <a:avLst/>
          </a:prstGeom>
          <a:solidFill>
            <a:schemeClr val="bg1"/>
          </a:solidFill>
        </p:spPr>
        <p:txBody>
          <a:bodyPr wrap="square" rtlCol="0">
            <a:spAutoFit/>
          </a:bodyPr>
          <a:p>
            <a:r>
              <a:rPr lang="en-US" altLang="zh-CN"/>
              <a:t>Love, Romantic &amp; Action </a:t>
            </a:r>
            <a:endParaRPr lang="en-US" altLang="zh-CN"/>
          </a:p>
        </p:txBody>
      </p:sp>
      <p:sp>
        <p:nvSpPr>
          <p:cNvPr id="13" name="文本框 12"/>
          <p:cNvSpPr txBox="1"/>
          <p:nvPr/>
        </p:nvSpPr>
        <p:spPr>
          <a:xfrm>
            <a:off x="6958965" y="4076700"/>
            <a:ext cx="1584325" cy="645160"/>
          </a:xfrm>
          <a:prstGeom prst="rect">
            <a:avLst/>
          </a:prstGeom>
          <a:solidFill>
            <a:schemeClr val="bg1"/>
          </a:solidFill>
        </p:spPr>
        <p:txBody>
          <a:bodyPr wrap="square" rtlCol="0">
            <a:spAutoFit/>
          </a:bodyPr>
          <a:p>
            <a:r>
              <a:rPr lang="en-US" altLang="zh-CN"/>
              <a:t>Similar</a:t>
            </a:r>
            <a:endParaRPr lang="en-US" altLang="zh-CN"/>
          </a:p>
          <a:p>
            <a:endParaRPr lang="en-US" altLang="zh-CN"/>
          </a:p>
        </p:txBody>
      </p:sp>
      <p:sp>
        <p:nvSpPr>
          <p:cNvPr id="14" name="文本框 13"/>
          <p:cNvSpPr txBox="1"/>
          <p:nvPr/>
        </p:nvSpPr>
        <p:spPr>
          <a:xfrm>
            <a:off x="1871345" y="2665095"/>
            <a:ext cx="942340" cy="368300"/>
          </a:xfrm>
          <a:prstGeom prst="rect">
            <a:avLst/>
          </a:prstGeom>
          <a:solidFill>
            <a:schemeClr val="bg1"/>
          </a:solidFill>
        </p:spPr>
        <p:txBody>
          <a:bodyPr wrap="square" rtlCol="0">
            <a:spAutoFit/>
          </a:bodyPr>
          <a:p>
            <a:r>
              <a:rPr lang="en-US" altLang="zh-CN"/>
              <a:t>Like</a:t>
            </a:r>
            <a:endParaRPr lang="en-US" altLang="zh-CN"/>
          </a:p>
        </p:txBody>
      </p:sp>
      <p:sp>
        <p:nvSpPr>
          <p:cNvPr id="15" name="文本框 14"/>
          <p:cNvSpPr txBox="1"/>
          <p:nvPr/>
        </p:nvSpPr>
        <p:spPr>
          <a:xfrm>
            <a:off x="1728470" y="3935095"/>
            <a:ext cx="544195" cy="368300"/>
          </a:xfrm>
          <a:prstGeom prst="rect">
            <a:avLst/>
          </a:prstGeom>
          <a:solidFill>
            <a:schemeClr val="bg1"/>
          </a:solidFill>
        </p:spPr>
        <p:txBody>
          <a:bodyPr wrap="square" rtlCol="0">
            <a:spAutoFit/>
          </a:bodyPr>
          <a:p>
            <a:r>
              <a:rPr lang="en-US" altLang="zh-CN"/>
              <a:t>Like</a:t>
            </a:r>
            <a:endParaRPr lang="en-US" altLang="zh-CN"/>
          </a:p>
        </p:txBody>
      </p:sp>
      <p:sp>
        <p:nvSpPr>
          <p:cNvPr id="16" name="文本框 15"/>
          <p:cNvSpPr txBox="1"/>
          <p:nvPr/>
        </p:nvSpPr>
        <p:spPr>
          <a:xfrm>
            <a:off x="2070735" y="5378450"/>
            <a:ext cx="544195" cy="368300"/>
          </a:xfrm>
          <a:prstGeom prst="rect">
            <a:avLst/>
          </a:prstGeom>
          <a:solidFill>
            <a:schemeClr val="bg1"/>
          </a:solidFill>
        </p:spPr>
        <p:txBody>
          <a:bodyPr wrap="square" rtlCol="0">
            <a:spAutoFit/>
          </a:bodyPr>
          <a:p>
            <a:r>
              <a:rPr lang="en-US" altLang="zh-CN"/>
              <a:t>Like</a:t>
            </a:r>
            <a:endParaRPr lang="en-US" altLang="zh-CN"/>
          </a:p>
        </p:txBody>
      </p:sp>
      <p:sp>
        <p:nvSpPr>
          <p:cNvPr id="17" name="文本框 16"/>
          <p:cNvSpPr txBox="1"/>
          <p:nvPr/>
        </p:nvSpPr>
        <p:spPr>
          <a:xfrm>
            <a:off x="2402840" y="3708400"/>
            <a:ext cx="1443355" cy="368300"/>
          </a:xfrm>
          <a:prstGeom prst="rect">
            <a:avLst/>
          </a:prstGeom>
          <a:solidFill>
            <a:schemeClr val="bg1"/>
          </a:solidFill>
        </p:spPr>
        <p:txBody>
          <a:bodyPr wrap="square" rtlCol="0">
            <a:spAutoFit/>
          </a:bodyPr>
          <a:p>
            <a:r>
              <a:rPr lang="en-US" altLang="zh-CN"/>
              <a:t>Recommend</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Between Content-based and Collaborative Filtering</a:t>
            </a:r>
            <a:br>
              <a:rPr lang="en-US" altLang="zh-CN"/>
            </a:br>
            <a:endParaRPr lang="zh-CN" altLang="en-US"/>
          </a:p>
        </p:txBody>
      </p:sp>
      <p:sp>
        <p:nvSpPr>
          <p:cNvPr id="3" name="内容占位符 2"/>
          <p:cNvSpPr>
            <a:spLocks noGrp="1"/>
          </p:cNvSpPr>
          <p:nvPr>
            <p:ph idx="1"/>
          </p:nvPr>
        </p:nvSpPr>
        <p:spPr/>
        <p:txBody>
          <a:bodyPr/>
          <a:p>
            <a:r>
              <a:rPr lang="en-US" altLang="zh-CN">
                <a:sym typeface="+mn-ea"/>
              </a:rPr>
              <a:t>Collaborative Filtering</a:t>
            </a:r>
            <a:endParaRPr lang="en-US" altLang="zh-CN">
              <a:sym typeface="+mn-ea"/>
            </a:endParaRPr>
          </a:p>
          <a:p>
            <a:pPr lvl="1"/>
            <a:r>
              <a:rPr lang="en-US" altLang="zh-CN"/>
              <a:t>User-User</a:t>
            </a:r>
            <a:endParaRPr lang="en-US" altLang="zh-CN"/>
          </a:p>
        </p:txBody>
      </p:sp>
      <p:pic>
        <p:nvPicPr>
          <p:cNvPr id="4" name="图片 3"/>
          <p:cNvPicPr>
            <a:picLocks noChangeAspect="1"/>
          </p:cNvPicPr>
          <p:nvPr/>
        </p:nvPicPr>
        <p:blipFill>
          <a:blip r:embed="rId1"/>
          <a:stretch>
            <a:fillRect/>
          </a:stretch>
        </p:blipFill>
        <p:spPr>
          <a:xfrm>
            <a:off x="2563495" y="2542540"/>
            <a:ext cx="4411980" cy="3756660"/>
          </a:xfrm>
          <a:prstGeom prst="rect">
            <a:avLst/>
          </a:prstGeom>
        </p:spPr>
      </p:pic>
      <p:sp>
        <p:nvSpPr>
          <p:cNvPr id="17" name="文本框 16"/>
          <p:cNvSpPr txBox="1"/>
          <p:nvPr/>
        </p:nvSpPr>
        <p:spPr>
          <a:xfrm>
            <a:off x="2327275" y="4236720"/>
            <a:ext cx="865505" cy="368300"/>
          </a:xfrm>
          <a:prstGeom prst="rect">
            <a:avLst/>
          </a:prstGeom>
          <a:solidFill>
            <a:schemeClr val="bg1"/>
          </a:solidFill>
        </p:spPr>
        <p:txBody>
          <a:bodyPr wrap="square" rtlCol="0">
            <a:spAutoFit/>
          </a:bodyPr>
          <a:p>
            <a:r>
              <a:rPr lang="en-US" altLang="zh-CN"/>
              <a:t>Similar</a:t>
            </a:r>
            <a:endParaRPr lang="en-US" altLang="zh-CN"/>
          </a:p>
        </p:txBody>
      </p:sp>
      <p:sp>
        <p:nvSpPr>
          <p:cNvPr id="5" name="文本框 4"/>
          <p:cNvSpPr txBox="1"/>
          <p:nvPr/>
        </p:nvSpPr>
        <p:spPr>
          <a:xfrm>
            <a:off x="2563495" y="5141595"/>
            <a:ext cx="865505" cy="368300"/>
          </a:xfrm>
          <a:prstGeom prst="rect">
            <a:avLst/>
          </a:prstGeom>
          <a:solidFill>
            <a:schemeClr val="bg1"/>
          </a:solidFill>
        </p:spPr>
        <p:txBody>
          <a:bodyPr wrap="square" rtlCol="0">
            <a:spAutoFit/>
          </a:bodyPr>
          <a:p>
            <a:r>
              <a:rPr lang="en-US" altLang="zh-CN"/>
              <a:t>Like</a:t>
            </a:r>
            <a:endParaRPr lang="en-US" altLang="zh-CN"/>
          </a:p>
        </p:txBody>
      </p:sp>
      <p:sp>
        <p:nvSpPr>
          <p:cNvPr id="6" name="文本框 5"/>
          <p:cNvSpPr txBox="1"/>
          <p:nvPr/>
        </p:nvSpPr>
        <p:spPr>
          <a:xfrm>
            <a:off x="979805" y="5627370"/>
            <a:ext cx="1571625" cy="368300"/>
          </a:xfrm>
          <a:prstGeom prst="rect">
            <a:avLst/>
          </a:prstGeom>
          <a:solidFill>
            <a:schemeClr val="bg1"/>
          </a:solidFill>
        </p:spPr>
        <p:txBody>
          <a:bodyPr wrap="square" rtlCol="0">
            <a:spAutoFit/>
          </a:bodyPr>
          <a:p>
            <a:r>
              <a:rPr lang="en-US" altLang="zh-CN"/>
              <a:t>Recommend</a:t>
            </a:r>
            <a:endParaRPr lang="en-US" altLang="zh-CN"/>
          </a:p>
        </p:txBody>
      </p:sp>
      <p:sp>
        <p:nvSpPr>
          <p:cNvPr id="7" name="文本框 6"/>
          <p:cNvSpPr txBox="1"/>
          <p:nvPr/>
        </p:nvSpPr>
        <p:spPr>
          <a:xfrm>
            <a:off x="5503545" y="3149600"/>
            <a:ext cx="865505" cy="368300"/>
          </a:xfrm>
          <a:prstGeom prst="rect">
            <a:avLst/>
          </a:prstGeom>
          <a:solidFill>
            <a:schemeClr val="bg1"/>
          </a:solidFill>
        </p:spPr>
        <p:txBody>
          <a:bodyPr wrap="square" rtlCol="0">
            <a:spAutoFit/>
          </a:bodyPr>
          <a:p>
            <a:r>
              <a:rPr lang="en-US" altLang="zh-CN"/>
              <a:t>Item A</a:t>
            </a:r>
            <a:endParaRPr lang="en-US" altLang="zh-CN"/>
          </a:p>
        </p:txBody>
      </p:sp>
      <p:sp>
        <p:nvSpPr>
          <p:cNvPr id="8" name="文本框 7"/>
          <p:cNvSpPr txBox="1"/>
          <p:nvPr/>
        </p:nvSpPr>
        <p:spPr>
          <a:xfrm>
            <a:off x="5617845" y="3970020"/>
            <a:ext cx="865505" cy="368300"/>
          </a:xfrm>
          <a:prstGeom prst="rect">
            <a:avLst/>
          </a:prstGeom>
          <a:solidFill>
            <a:schemeClr val="bg1"/>
          </a:solidFill>
        </p:spPr>
        <p:txBody>
          <a:bodyPr wrap="square" rtlCol="0">
            <a:spAutoFit/>
          </a:bodyPr>
          <a:p>
            <a:r>
              <a:rPr lang="en-US" altLang="zh-CN"/>
              <a:t>Item B</a:t>
            </a:r>
            <a:endParaRPr lang="en-US" altLang="zh-CN"/>
          </a:p>
        </p:txBody>
      </p:sp>
      <p:sp>
        <p:nvSpPr>
          <p:cNvPr id="9" name="文本框 8"/>
          <p:cNvSpPr txBox="1"/>
          <p:nvPr/>
        </p:nvSpPr>
        <p:spPr>
          <a:xfrm>
            <a:off x="5617845" y="4773295"/>
            <a:ext cx="865505" cy="368300"/>
          </a:xfrm>
          <a:prstGeom prst="rect">
            <a:avLst/>
          </a:prstGeom>
          <a:solidFill>
            <a:schemeClr val="bg1"/>
          </a:solidFill>
        </p:spPr>
        <p:txBody>
          <a:bodyPr wrap="square" rtlCol="0">
            <a:spAutoFit/>
          </a:bodyPr>
          <a:p>
            <a:r>
              <a:rPr lang="en-US" altLang="zh-CN"/>
              <a:t>Item C</a:t>
            </a:r>
            <a:endParaRPr lang="en-US" altLang="zh-CN"/>
          </a:p>
        </p:txBody>
      </p:sp>
      <p:sp>
        <p:nvSpPr>
          <p:cNvPr id="10" name="文本框 9"/>
          <p:cNvSpPr txBox="1"/>
          <p:nvPr/>
        </p:nvSpPr>
        <p:spPr>
          <a:xfrm>
            <a:off x="5503545" y="5509895"/>
            <a:ext cx="865505" cy="368300"/>
          </a:xfrm>
          <a:prstGeom prst="rect">
            <a:avLst/>
          </a:prstGeom>
          <a:solidFill>
            <a:schemeClr val="bg1"/>
          </a:solidFill>
        </p:spPr>
        <p:txBody>
          <a:bodyPr wrap="square" rtlCol="0">
            <a:spAutoFit/>
          </a:bodyPr>
          <a:p>
            <a:r>
              <a:rPr lang="en-US" altLang="zh-CN"/>
              <a:t>Item D</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Between Content-based and Collaborative Filtering</a:t>
            </a:r>
            <a:br>
              <a:rPr lang="en-US" altLang="zh-CN"/>
            </a:br>
            <a:endParaRPr lang="zh-CN" altLang="en-US"/>
          </a:p>
        </p:txBody>
      </p:sp>
      <p:sp>
        <p:nvSpPr>
          <p:cNvPr id="3" name="内容占位符 2"/>
          <p:cNvSpPr>
            <a:spLocks noGrp="1"/>
          </p:cNvSpPr>
          <p:nvPr>
            <p:ph idx="1"/>
          </p:nvPr>
        </p:nvSpPr>
        <p:spPr/>
        <p:txBody>
          <a:bodyPr/>
          <a:p>
            <a:r>
              <a:rPr lang="en-US" altLang="zh-CN">
                <a:sym typeface="+mn-ea"/>
              </a:rPr>
              <a:t>Collaborative Filtering</a:t>
            </a:r>
            <a:endParaRPr lang="en-US" altLang="zh-CN">
              <a:sym typeface="+mn-ea"/>
            </a:endParaRPr>
          </a:p>
          <a:p>
            <a:pPr lvl="1"/>
            <a:r>
              <a:rPr lang="en-US" altLang="zh-CN"/>
              <a:t>Item-Item</a:t>
            </a:r>
            <a:endParaRPr lang="en-US" altLang="zh-CN"/>
          </a:p>
        </p:txBody>
      </p:sp>
      <p:pic>
        <p:nvPicPr>
          <p:cNvPr id="5" name="图片 4"/>
          <p:cNvPicPr>
            <a:picLocks noChangeAspect="1"/>
          </p:cNvPicPr>
          <p:nvPr/>
        </p:nvPicPr>
        <p:blipFill>
          <a:blip r:embed="rId1"/>
          <a:stretch>
            <a:fillRect/>
          </a:stretch>
        </p:blipFill>
        <p:spPr>
          <a:xfrm>
            <a:off x="3224530" y="2385695"/>
            <a:ext cx="4832350" cy="3740785"/>
          </a:xfrm>
          <a:prstGeom prst="rect">
            <a:avLst/>
          </a:prstGeom>
        </p:spPr>
      </p:pic>
      <p:sp>
        <p:nvSpPr>
          <p:cNvPr id="9" name="文本框 8"/>
          <p:cNvSpPr txBox="1"/>
          <p:nvPr/>
        </p:nvSpPr>
        <p:spPr>
          <a:xfrm>
            <a:off x="5347970" y="2807970"/>
            <a:ext cx="865505" cy="368300"/>
          </a:xfrm>
          <a:prstGeom prst="rect">
            <a:avLst/>
          </a:prstGeom>
          <a:solidFill>
            <a:schemeClr val="bg1"/>
          </a:solidFill>
        </p:spPr>
        <p:txBody>
          <a:bodyPr wrap="square" rtlCol="0">
            <a:spAutoFit/>
          </a:bodyPr>
          <a:p>
            <a:r>
              <a:rPr lang="en-US" altLang="zh-CN"/>
              <a:t>Item A</a:t>
            </a:r>
            <a:endParaRPr lang="en-US" altLang="zh-CN"/>
          </a:p>
        </p:txBody>
      </p:sp>
      <p:sp>
        <p:nvSpPr>
          <p:cNvPr id="6" name="文本框 5"/>
          <p:cNvSpPr txBox="1"/>
          <p:nvPr/>
        </p:nvSpPr>
        <p:spPr>
          <a:xfrm>
            <a:off x="5347970" y="3962400"/>
            <a:ext cx="865505" cy="368300"/>
          </a:xfrm>
          <a:prstGeom prst="rect">
            <a:avLst/>
          </a:prstGeom>
          <a:solidFill>
            <a:schemeClr val="bg1"/>
          </a:solidFill>
        </p:spPr>
        <p:txBody>
          <a:bodyPr wrap="square" rtlCol="0">
            <a:spAutoFit/>
          </a:bodyPr>
          <a:p>
            <a:r>
              <a:rPr lang="en-US" altLang="zh-CN"/>
              <a:t>Item B</a:t>
            </a:r>
            <a:endParaRPr lang="en-US" altLang="zh-CN"/>
          </a:p>
        </p:txBody>
      </p:sp>
      <p:sp>
        <p:nvSpPr>
          <p:cNvPr id="7" name="文本框 6"/>
          <p:cNvSpPr txBox="1"/>
          <p:nvPr/>
        </p:nvSpPr>
        <p:spPr>
          <a:xfrm>
            <a:off x="5347970" y="5168265"/>
            <a:ext cx="865505" cy="368300"/>
          </a:xfrm>
          <a:prstGeom prst="rect">
            <a:avLst/>
          </a:prstGeom>
          <a:solidFill>
            <a:schemeClr val="bg1"/>
          </a:solidFill>
        </p:spPr>
        <p:txBody>
          <a:bodyPr wrap="square" rtlCol="0">
            <a:spAutoFit/>
          </a:bodyPr>
          <a:p>
            <a:r>
              <a:rPr lang="en-US" altLang="zh-CN"/>
              <a:t>Item C</a:t>
            </a:r>
            <a:endParaRPr lang="en-US" altLang="zh-CN"/>
          </a:p>
        </p:txBody>
      </p:sp>
      <p:sp>
        <p:nvSpPr>
          <p:cNvPr id="8" name="文本框 7"/>
          <p:cNvSpPr txBox="1"/>
          <p:nvPr/>
        </p:nvSpPr>
        <p:spPr>
          <a:xfrm>
            <a:off x="6913245" y="3962400"/>
            <a:ext cx="865505" cy="368300"/>
          </a:xfrm>
          <a:prstGeom prst="rect">
            <a:avLst/>
          </a:prstGeom>
          <a:solidFill>
            <a:schemeClr val="bg1"/>
          </a:solidFill>
        </p:spPr>
        <p:txBody>
          <a:bodyPr wrap="square" rtlCol="0">
            <a:spAutoFit/>
          </a:bodyPr>
          <a:p>
            <a:r>
              <a:rPr lang="en-US" altLang="zh-CN"/>
              <a:t>Similar</a:t>
            </a:r>
            <a:endParaRPr lang="en-US" altLang="zh-CN"/>
          </a:p>
        </p:txBody>
      </p:sp>
      <p:sp>
        <p:nvSpPr>
          <p:cNvPr id="10" name="文本框 9"/>
          <p:cNvSpPr txBox="1"/>
          <p:nvPr/>
        </p:nvSpPr>
        <p:spPr>
          <a:xfrm>
            <a:off x="7191375" y="4799965"/>
            <a:ext cx="865505" cy="368300"/>
          </a:xfrm>
          <a:prstGeom prst="rect">
            <a:avLst/>
          </a:prstGeom>
          <a:solidFill>
            <a:schemeClr val="bg1"/>
          </a:solidFill>
        </p:spPr>
        <p:txBody>
          <a:bodyPr wrap="square" rtlCol="0">
            <a:spAutoFit/>
          </a:bodyPr>
          <a:p>
            <a:r>
              <a:rPr lang="en-US" altLang="zh-CN"/>
              <a:t>Like</a:t>
            </a:r>
            <a:endParaRPr lang="en-US" altLang="zh-CN"/>
          </a:p>
        </p:txBody>
      </p:sp>
      <p:sp>
        <p:nvSpPr>
          <p:cNvPr id="11" name="文本框 10"/>
          <p:cNvSpPr txBox="1"/>
          <p:nvPr/>
        </p:nvSpPr>
        <p:spPr>
          <a:xfrm>
            <a:off x="6913245" y="5758180"/>
            <a:ext cx="1384300" cy="368300"/>
          </a:xfrm>
          <a:prstGeom prst="rect">
            <a:avLst/>
          </a:prstGeom>
          <a:solidFill>
            <a:schemeClr val="bg1"/>
          </a:solidFill>
        </p:spPr>
        <p:txBody>
          <a:bodyPr wrap="square" rtlCol="0">
            <a:spAutoFit/>
          </a:bodyPr>
          <a:p>
            <a:r>
              <a:rPr lang="en-US" altLang="zh-CN"/>
              <a:t>Recommend</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Movie Recommendation</a:t>
            </a:r>
            <a:endParaRPr lang="en-US" altLang="zh-CN"/>
          </a:p>
        </p:txBody>
      </p:sp>
      <p:sp>
        <p:nvSpPr>
          <p:cNvPr id="3" name="内容占位符 2"/>
          <p:cNvSpPr>
            <a:spLocks noGrp="1"/>
          </p:cNvSpPr>
          <p:nvPr>
            <p:ph idx="1"/>
          </p:nvPr>
        </p:nvSpPr>
        <p:spPr/>
        <p:txBody>
          <a:bodyPr/>
          <a:p>
            <a:r>
              <a:rPr lang="en-US" altLang="zh-CN"/>
              <a:t>The most common scenario is the following:</a:t>
            </a:r>
            <a:endParaRPr lang="en-US" altLang="zh-CN"/>
          </a:p>
          <a:p>
            <a:pPr lvl="1"/>
            <a:r>
              <a:rPr lang="en-US" altLang="zh-CN"/>
              <a:t>A set of users has initially rated some subset of movies that they have alread seen.</a:t>
            </a:r>
            <a:endParaRPr lang="en-US" altLang="zh-CN"/>
          </a:p>
          <a:p>
            <a:pPr lvl="1"/>
            <a:r>
              <a:rPr lang="en-US" altLang="zh-CN"/>
              <a:t>These ratings serve as the input. The recommendation system uses these known ratings to predict the ratings that each user would give to those not rated movies by him.</a:t>
            </a:r>
            <a:endParaRPr lang="en-US" altLang="zh-CN"/>
          </a:p>
          <a:p>
            <a:pPr lvl="1"/>
            <a:r>
              <a:rPr lang="en-US" altLang="zh-CN"/>
              <a:t>Recommendations of movies are then made to each user based on the predicted ratings.</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Hybrid Recommendation</a:t>
            </a:r>
            <a:endParaRPr lang="en-US" altLang="zh-CN"/>
          </a:p>
        </p:txBody>
      </p:sp>
      <p:sp>
        <p:nvSpPr>
          <p:cNvPr id="3" name="内容占位符 2"/>
          <p:cNvSpPr>
            <a:spLocks noGrp="1"/>
          </p:cNvSpPr>
          <p:nvPr>
            <p:ph idx="1"/>
          </p:nvPr>
        </p:nvSpPr>
        <p:spPr/>
        <p:txBody>
          <a:bodyPr/>
          <a:p>
            <a:r>
              <a:rPr lang="en-US" altLang="zh-CN"/>
              <a:t>Combination of multiple recommendation techniques together for producing output</a:t>
            </a:r>
            <a:endParaRPr lang="en-US" altLang="zh-CN"/>
          </a:p>
          <a:p>
            <a:pPr lvl="1"/>
            <a:r>
              <a:rPr lang="en-US" altLang="zh-CN"/>
              <a:t>Content+collaborative filtering</a:t>
            </a:r>
            <a:endParaRPr lang="en-US" altLang="zh-CN"/>
          </a:p>
          <a:p>
            <a:pPr lvl="0"/>
            <a:r>
              <a:rPr lang="en-US" altLang="zh-CN"/>
              <a:t>Different techniques of different types</a:t>
            </a:r>
            <a:endParaRPr lang="en-US" altLang="zh-CN"/>
          </a:p>
          <a:p>
            <a:pPr lvl="1"/>
            <a:r>
              <a:rPr lang="en-US" altLang="zh-CN"/>
              <a:t>most common implementations</a:t>
            </a:r>
            <a:endParaRPr lang="en-US" altLang="zh-CN"/>
          </a:p>
          <a:p>
            <a:pPr lvl="1"/>
            <a:r>
              <a:rPr lang="en-US" altLang="zh-CN"/>
              <a:t>Most promise to solve cold-start problem</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Combining Content and Collabortion</a:t>
            </a:r>
            <a:endParaRPr lang="en-US" altLang="zh-CN"/>
          </a:p>
        </p:txBody>
      </p:sp>
      <p:sp>
        <p:nvSpPr>
          <p:cNvPr id="3" name="内容占位符 2"/>
          <p:cNvSpPr>
            <a:spLocks noGrp="1"/>
          </p:cNvSpPr>
          <p:nvPr>
            <p:ph idx="1"/>
          </p:nvPr>
        </p:nvSpPr>
        <p:spPr/>
        <p:txBody>
          <a:bodyPr>
            <a:normAutofit lnSpcReduction="20000"/>
          </a:bodyPr>
          <a:p>
            <a:r>
              <a:rPr lang="en-US" altLang="zh-CN"/>
              <a:t>Content based and collaborative methods have complementary strenghts and weaknesses</a:t>
            </a:r>
            <a:endParaRPr lang="en-US" altLang="zh-CN"/>
          </a:p>
          <a:p>
            <a:r>
              <a:rPr lang="en-US" altLang="zh-CN"/>
              <a:t>Combine methods to obtain the best of both</a:t>
            </a:r>
            <a:endParaRPr lang="en-US" altLang="zh-CN"/>
          </a:p>
          <a:p>
            <a:r>
              <a:rPr lang="en-US" altLang="zh-CN"/>
              <a:t>Various hgybrid methodes:</a:t>
            </a:r>
            <a:endParaRPr lang="en-US" altLang="zh-CN"/>
          </a:p>
          <a:p>
            <a:pPr lvl="1"/>
            <a:r>
              <a:rPr lang="en-US" altLang="zh-CN"/>
              <a:t>Apply both methods and combine recommendations</a:t>
            </a:r>
            <a:endParaRPr lang="en-US" altLang="zh-CN"/>
          </a:p>
          <a:p>
            <a:pPr lvl="1"/>
            <a:r>
              <a:rPr lang="en-US" altLang="zh-CN"/>
              <a:t>use collaborative data as content</a:t>
            </a:r>
            <a:endParaRPr lang="en-US" altLang="zh-CN"/>
          </a:p>
          <a:p>
            <a:pPr lvl="1"/>
            <a:r>
              <a:rPr lang="en-US" altLang="zh-CN"/>
              <a:t>use content based predictor to complete collaborative data</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Content-Based Collaborative Filtering</a:t>
            </a:r>
            <a:endParaRPr lang="en-US" altLang="zh-CN"/>
          </a:p>
        </p:txBody>
      </p:sp>
      <p:pic>
        <p:nvPicPr>
          <p:cNvPr id="4" name="内容占位符 3"/>
          <p:cNvPicPr>
            <a:picLocks noChangeAspect="1"/>
          </p:cNvPicPr>
          <p:nvPr>
            <p:ph idx="1"/>
          </p:nvPr>
        </p:nvPicPr>
        <p:blipFill>
          <a:blip r:embed="rId1"/>
          <a:stretch>
            <a:fillRect/>
          </a:stretch>
        </p:blipFill>
        <p:spPr>
          <a:xfrm>
            <a:off x="776605" y="1417955"/>
            <a:ext cx="6154420" cy="472884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Context Based Recommendation</a:t>
            </a:r>
            <a:endParaRPr lang="en-US" altLang="zh-CN"/>
          </a:p>
        </p:txBody>
      </p:sp>
      <p:sp>
        <p:nvSpPr>
          <p:cNvPr id="3" name="内容占位符 2"/>
          <p:cNvSpPr>
            <a:spLocks noGrp="1"/>
          </p:cNvSpPr>
          <p:nvPr>
            <p:ph idx="1"/>
          </p:nvPr>
        </p:nvSpPr>
        <p:spPr/>
        <p:txBody>
          <a:bodyPr/>
          <a:p>
            <a:r>
              <a:rPr lang="en-US" altLang="zh-CN"/>
              <a:t>The recommendaer system uses additional data about the context of an item consumption</a:t>
            </a:r>
            <a:endParaRPr lang="en-US" altLang="zh-CN"/>
          </a:p>
          <a:p>
            <a:r>
              <a:rPr lang="en-US" altLang="zh-CN"/>
              <a:t>Example</a:t>
            </a:r>
            <a:endParaRPr lang="en-US" altLang="zh-CN"/>
          </a:p>
          <a:p>
            <a:pPr lvl="1"/>
            <a:r>
              <a:rPr lang="en-US" altLang="zh-CN"/>
              <a:t>A restaurant recommendation for a saturday evening when you go with your spous should be different than a restaurant recoomendation on a workday when you go with your co-worker.</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 Example</a:t>
            </a:r>
            <a:endParaRPr lang="en-US" altLang="zh-CN"/>
          </a:p>
        </p:txBody>
      </p:sp>
      <p:pic>
        <p:nvPicPr>
          <p:cNvPr id="4" name="内容占位符 3"/>
          <p:cNvPicPr>
            <a:picLocks noChangeAspect="1"/>
          </p:cNvPicPr>
          <p:nvPr>
            <p:ph idx="1"/>
          </p:nvPr>
        </p:nvPicPr>
        <p:blipFill>
          <a:blip r:embed="rId1"/>
          <a:stretch>
            <a:fillRect/>
          </a:stretch>
        </p:blipFill>
        <p:spPr>
          <a:xfrm>
            <a:off x="146685" y="1610360"/>
            <a:ext cx="8632190" cy="41395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What simple recommendation techniques ignore?</a:t>
            </a:r>
            <a:endParaRPr lang="en-US" altLang="zh-CN"/>
          </a:p>
        </p:txBody>
      </p:sp>
      <p:sp>
        <p:nvSpPr>
          <p:cNvPr id="3" name="内容占位符 2"/>
          <p:cNvSpPr>
            <a:spLocks noGrp="1"/>
          </p:cNvSpPr>
          <p:nvPr>
            <p:ph idx="1"/>
          </p:nvPr>
        </p:nvSpPr>
        <p:spPr/>
        <p:txBody>
          <a:bodyPr/>
          <a:p>
            <a:r>
              <a:rPr lang="en-US" altLang="zh-CN"/>
              <a:t>What is the user doing when asking for a recommendation?</a:t>
            </a:r>
            <a:endParaRPr lang="en-US" altLang="zh-CN"/>
          </a:p>
          <a:p>
            <a:r>
              <a:rPr lang="en-US" altLang="zh-CN"/>
              <a:t>Where and when the user is located?</a:t>
            </a:r>
            <a:endParaRPr lang="en-US" altLang="zh-CN"/>
          </a:p>
          <a:p>
            <a:r>
              <a:rPr lang="en-US" altLang="zh-CN"/>
              <a:t>What does the user really want?</a:t>
            </a:r>
            <a:endParaRPr lang="en-US" altLang="zh-CN"/>
          </a:p>
          <a:p>
            <a:r>
              <a:rPr lang="en-US" altLang="zh-CN"/>
              <a:t>Is the user alone or with other fellows?</a:t>
            </a:r>
            <a:endParaRPr lang="en-US" altLang="zh-CN"/>
          </a:p>
          <a:p>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Major Obstacle for context computing</a:t>
            </a:r>
            <a:endParaRPr lang="en-US" altLang="zh-CN"/>
          </a:p>
        </p:txBody>
      </p:sp>
      <p:sp>
        <p:nvSpPr>
          <p:cNvPr id="3" name="内容占位符 2"/>
          <p:cNvSpPr>
            <a:spLocks noGrp="1"/>
          </p:cNvSpPr>
          <p:nvPr>
            <p:ph idx="1"/>
          </p:nvPr>
        </p:nvSpPr>
        <p:spPr/>
        <p:txBody>
          <a:bodyPr/>
          <a:p>
            <a:r>
              <a:rPr lang="en-US" altLang="zh-CN"/>
              <a:t>Obtain sufficient and reliable data describing the user context</a:t>
            </a:r>
            <a:endParaRPr lang="en-US" altLang="zh-CN"/>
          </a:p>
          <a:p>
            <a:r>
              <a:rPr lang="en-US" altLang="zh-CN"/>
              <a:t>selecting the right information</a:t>
            </a:r>
            <a:endParaRPr lang="en-US" altLang="zh-CN"/>
          </a:p>
          <a:p>
            <a:r>
              <a:rPr lang="en-US" altLang="zh-CN"/>
              <a:t>understand the impact of content dimensions on the personalization process</a:t>
            </a:r>
            <a:endParaRPr lang="en-US" altLang="zh-CN"/>
          </a:p>
          <a:p>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Trust/Social Based Recommender</a:t>
            </a:r>
            <a:endParaRPr lang="en-US" altLang="zh-CN"/>
          </a:p>
        </p:txBody>
      </p:sp>
      <p:sp>
        <p:nvSpPr>
          <p:cNvPr id="3" name="内容占位符 2"/>
          <p:cNvSpPr>
            <a:spLocks noGrp="1"/>
          </p:cNvSpPr>
          <p:nvPr>
            <p:ph idx="1"/>
          </p:nvPr>
        </p:nvSpPr>
        <p:spPr/>
        <p:txBody>
          <a:bodyPr/>
          <a:p>
            <a:r>
              <a:rPr lang="en-US" altLang="zh-CN"/>
              <a:t>Users tend to recieve advice from people they trust</a:t>
            </a:r>
            <a:endParaRPr lang="en-US" altLang="zh-CN"/>
          </a:p>
          <a:p>
            <a:r>
              <a:rPr lang="en-US" altLang="zh-CN"/>
              <a:t>Trusted friends can be defined explicitly by the user or inferred from social networds they are registered to</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Trust Metrics</a:t>
            </a:r>
            <a:endParaRPr lang="en-US" altLang="zh-CN"/>
          </a:p>
        </p:txBody>
      </p:sp>
      <p:pic>
        <p:nvPicPr>
          <p:cNvPr id="4" name="内容占位符 3"/>
          <p:cNvPicPr>
            <a:picLocks noChangeAspect="1"/>
          </p:cNvPicPr>
          <p:nvPr>
            <p:ph idx="1"/>
          </p:nvPr>
        </p:nvPicPr>
        <p:blipFill>
          <a:blip r:embed="rId1"/>
          <a:stretch>
            <a:fillRect/>
          </a:stretch>
        </p:blipFill>
        <p:spPr>
          <a:xfrm>
            <a:off x="62865" y="1784350"/>
            <a:ext cx="7742555" cy="356933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Issues</a:t>
            </a:r>
            <a:endParaRPr lang="en-US" altLang="zh-CN"/>
          </a:p>
        </p:txBody>
      </p:sp>
      <p:sp>
        <p:nvSpPr>
          <p:cNvPr id="3" name="内容占位符 2"/>
          <p:cNvSpPr>
            <a:spLocks noGrp="1"/>
          </p:cNvSpPr>
          <p:nvPr>
            <p:ph idx="1"/>
          </p:nvPr>
        </p:nvSpPr>
        <p:spPr/>
        <p:txBody>
          <a:bodyPr>
            <a:noAutofit/>
          </a:bodyPr>
          <a:p>
            <a:r>
              <a:rPr lang="en-US" altLang="zh-CN" sz="2400"/>
              <a:t>Cold Start</a:t>
            </a:r>
            <a:endParaRPr lang="en-US" altLang="zh-CN" sz="2400"/>
          </a:p>
          <a:p>
            <a:r>
              <a:rPr lang="en-US" altLang="zh-CN" sz="2400"/>
              <a:t>Multiplicity of the results</a:t>
            </a:r>
            <a:endParaRPr lang="en-US" altLang="zh-CN" sz="2400"/>
          </a:p>
          <a:p>
            <a:pPr lvl="1"/>
            <a:r>
              <a:rPr lang="en-US" altLang="zh-CN" sz="2000"/>
              <a:t>Categories</a:t>
            </a:r>
            <a:endParaRPr lang="en-US" altLang="zh-CN" sz="2000"/>
          </a:p>
          <a:p>
            <a:pPr lvl="1"/>
            <a:r>
              <a:rPr lang="en-US" altLang="zh-CN" sz="2000"/>
              <a:t>Time Series</a:t>
            </a:r>
            <a:endParaRPr lang="en-US" altLang="zh-CN" sz="2000"/>
          </a:p>
          <a:p>
            <a:pPr lvl="0"/>
            <a:r>
              <a:rPr lang="en-US" altLang="zh-CN" sz="2400"/>
              <a:t>Context</a:t>
            </a:r>
            <a:endParaRPr lang="en-US" altLang="zh-CN" sz="2400"/>
          </a:p>
          <a:p>
            <a:pPr lvl="0"/>
            <a:r>
              <a:rPr lang="en-US" altLang="zh-CN" sz="2400"/>
              <a:t>Show of the results</a:t>
            </a:r>
            <a:endParaRPr lang="en-US" altLang="zh-CN" sz="2400"/>
          </a:p>
          <a:p>
            <a:pPr lvl="1"/>
            <a:r>
              <a:rPr lang="en-US" altLang="zh-CN" sz="2000"/>
              <a:t>select appropriate features</a:t>
            </a:r>
            <a:endParaRPr lang="en-US" altLang="zh-CN" sz="2000"/>
          </a:p>
          <a:p>
            <a:pPr lvl="0"/>
            <a:r>
              <a:rPr lang="en-US" altLang="zh-CN" sz="2400"/>
              <a:t>Community</a:t>
            </a:r>
            <a:endParaRPr lang="en-US" altLang="zh-CN" sz="2400"/>
          </a:p>
          <a:p>
            <a:pPr lvl="1"/>
            <a:r>
              <a:rPr lang="en-US" altLang="zh-CN" sz="2000"/>
              <a:t>Interest community </a:t>
            </a:r>
            <a:endParaRPr lang="en-US" altLang="zh-CN" sz="2000"/>
          </a:p>
          <a:p>
            <a:pPr lvl="0"/>
            <a:r>
              <a:rPr lang="en-US" altLang="zh-CN" sz="2400"/>
              <a:t>Response Time</a:t>
            </a:r>
            <a:endParaRPr lang="en-US" altLang="zh-CN" sz="2400"/>
          </a:p>
          <a:p>
            <a:pPr lvl="0"/>
            <a:r>
              <a:rPr lang="en-US" altLang="zh-CN" sz="2400"/>
              <a:t>Explaination to the recommended result</a:t>
            </a:r>
            <a:endParaRPr lang="en-US" altLang="zh-CN" sz="2400"/>
          </a:p>
          <a:p>
            <a:pPr lvl="0"/>
            <a:r>
              <a:rPr lang="en-US" altLang="zh-CN" sz="2400"/>
              <a:t>Ambigurity of the requirements</a:t>
            </a:r>
            <a:endParaRPr lang="en-US" altLang="zh-CN" sz="2400"/>
          </a:p>
          <a:p>
            <a:pPr lvl="0"/>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780415"/>
            <a:ext cx="7524115" cy="563689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Personalized Web Search</a:t>
            </a:r>
            <a:endParaRPr lang="en-US" altLang="zh-CN"/>
          </a:p>
        </p:txBody>
      </p:sp>
      <p:pic>
        <p:nvPicPr>
          <p:cNvPr id="4" name="内容占位符 3"/>
          <p:cNvPicPr>
            <a:picLocks noChangeAspect="1"/>
          </p:cNvPicPr>
          <p:nvPr>
            <p:ph idx="1"/>
          </p:nvPr>
        </p:nvPicPr>
        <p:blipFill>
          <a:blip r:embed="rId1"/>
          <a:stretch>
            <a:fillRect/>
          </a:stretch>
        </p:blipFill>
        <p:spPr>
          <a:xfrm>
            <a:off x="457835" y="1511300"/>
            <a:ext cx="8315960" cy="47542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Personalization</a:t>
            </a:r>
            <a:endParaRPr lang="en-US" altLang="zh-CN"/>
          </a:p>
        </p:txBody>
      </p:sp>
      <p:pic>
        <p:nvPicPr>
          <p:cNvPr id="4" name="内容占位符 3"/>
          <p:cNvPicPr>
            <a:picLocks noChangeAspect="1"/>
          </p:cNvPicPr>
          <p:nvPr>
            <p:ph idx="1"/>
          </p:nvPr>
        </p:nvPicPr>
        <p:blipFill>
          <a:blip r:embed="rId1"/>
          <a:stretch>
            <a:fillRect/>
          </a:stretch>
        </p:blipFill>
        <p:spPr>
          <a:xfrm>
            <a:off x="558800" y="1734185"/>
            <a:ext cx="6939915" cy="48418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Another Scenario</a:t>
            </a:r>
            <a:endParaRPr lang="en-US" altLang="zh-CN"/>
          </a:p>
        </p:txBody>
      </p:sp>
      <p:pic>
        <p:nvPicPr>
          <p:cNvPr id="4" name="内容占位符 3"/>
          <p:cNvPicPr>
            <a:picLocks noChangeAspect="1"/>
          </p:cNvPicPr>
          <p:nvPr>
            <p:ph idx="1"/>
          </p:nvPr>
        </p:nvPicPr>
        <p:blipFill>
          <a:blip r:embed="rId1"/>
          <a:stretch>
            <a:fillRect/>
          </a:stretch>
        </p:blipFill>
        <p:spPr>
          <a:xfrm>
            <a:off x="405765" y="1570355"/>
            <a:ext cx="8281035" cy="45573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Next Generation of Web Search</a:t>
            </a:r>
            <a:endParaRPr lang="en-US" altLang="zh-CN"/>
          </a:p>
        </p:txBody>
      </p:sp>
      <p:sp>
        <p:nvSpPr>
          <p:cNvPr id="3" name="内容占位符 2"/>
          <p:cNvSpPr>
            <a:spLocks noGrp="1"/>
          </p:cNvSpPr>
          <p:nvPr>
            <p:ph idx="1"/>
          </p:nvPr>
        </p:nvSpPr>
        <p:spPr/>
        <p:txBody>
          <a:bodyPr/>
          <a:p>
            <a:r>
              <a:rPr lang="en-US" altLang="zh-CN"/>
              <a:t>Guess</a:t>
            </a:r>
            <a:endParaRPr lang="en-US" altLang="zh-CN"/>
          </a:p>
          <a:p>
            <a:r>
              <a:rPr lang="en-US" altLang="zh-CN"/>
              <a:t>From the experience of yourself</a:t>
            </a:r>
            <a:endParaRPr lang="en-US" altLang="zh-CN"/>
          </a:p>
          <a:p>
            <a:pPr lvl="2"/>
            <a:r>
              <a:rPr lang="en-US" altLang="zh-CN"/>
              <a:t>Search in vedio/image</a:t>
            </a:r>
            <a:endParaRPr lang="en-US" altLang="zh-CN"/>
          </a:p>
          <a:p>
            <a:pPr lvl="3"/>
            <a:r>
              <a:rPr lang="en-US" altLang="zh-CN"/>
              <a:t>I want to know where is the key in the vedio</a:t>
            </a:r>
            <a:endParaRPr lang="en-US" altLang="zh-CN"/>
          </a:p>
          <a:p>
            <a:pPr lvl="2"/>
            <a:r>
              <a:rPr lang="en-US" altLang="zh-CN"/>
              <a:t>Intelligence is still a big problem</a:t>
            </a:r>
            <a:endParaRPr lang="en-US" altLang="zh-CN"/>
          </a:p>
          <a:p>
            <a:pPr lvl="2"/>
            <a:r>
              <a:rPr lang="en-US" altLang="zh-CN"/>
              <a:t>Except keywords what can be used to express the user's requirement</a:t>
            </a:r>
            <a:endParaRPr lang="en-US" altLang="zh-CN"/>
          </a:p>
          <a:p>
            <a:pPr lvl="2"/>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normAutofit fontScale="90000"/>
          </a:bodyPr>
          <a:p>
            <a:pPr marL="0" indent="0">
              <a:buNone/>
            </a:pPr>
            <a:r>
              <a:rPr lang="en-US" altLang="zh-CN"/>
              <a:t>1 Construct a data structure to store the inverse index. Give the inverse index of the following document.</a:t>
            </a:r>
            <a:endParaRPr lang="en-US" altLang="zh-CN"/>
          </a:p>
          <a:p>
            <a:pPr marL="0" indent="0">
              <a:buNone/>
            </a:pPr>
            <a:r>
              <a:rPr lang="en-US" altLang="zh-CN"/>
              <a:t>DOC1 a new mechanism for optimizing service composition on the web</a:t>
            </a:r>
            <a:endParaRPr lang="en-US" altLang="zh-CN"/>
          </a:p>
          <a:p>
            <a:pPr marL="0" indent="0">
              <a:buNone/>
            </a:pPr>
            <a:r>
              <a:rPr lang="en-US" altLang="zh-CN">
                <a:sym typeface="+mn-ea"/>
              </a:rPr>
              <a:t>DOC</a:t>
            </a:r>
            <a:r>
              <a:rPr lang="en-US" altLang="zh-CN"/>
              <a:t>2 service composition is a promising web application.</a:t>
            </a:r>
            <a:endParaRPr lang="en-US" altLang="zh-CN"/>
          </a:p>
          <a:p>
            <a:pPr marL="0" indent="0">
              <a:buNone/>
            </a:pPr>
            <a:r>
              <a:rPr lang="en-US" altLang="zh-CN">
                <a:sym typeface="+mn-ea"/>
              </a:rPr>
              <a:t>DOC</a:t>
            </a:r>
            <a:r>
              <a:rPr lang="en-US" altLang="zh-CN"/>
              <a:t>3 service composition is to compose the distributed services on the web</a:t>
            </a:r>
            <a:endParaRPr lang="en-US" altLang="zh-CN"/>
          </a:p>
          <a:p>
            <a:pPr marL="0" indent="0">
              <a:buNone/>
            </a:pPr>
            <a:r>
              <a:rPr lang="en-US" altLang="zh-CN">
                <a:sym typeface="+mn-ea"/>
              </a:rPr>
              <a:t>DOC</a:t>
            </a:r>
            <a:r>
              <a:rPr lang="en-US" altLang="zh-CN"/>
              <a:t>4 service economy has gained much attention</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normAutofit lnSpcReduction="10000"/>
          </a:bodyPr>
          <a:p>
            <a:r>
              <a:rPr lang="en-US" altLang="zh-CN"/>
              <a:t>2 Based on the constructed inverse index</a:t>
            </a:r>
            <a:r>
              <a:rPr lang="zh-CN" altLang="en-US"/>
              <a:t>，</a:t>
            </a:r>
            <a:r>
              <a:rPr lang="en-US" altLang="zh-CN"/>
              <a:t>design an algorithm to implement bool retrieval. Based on this algorithm, give the result when the query is “service composition AND web AND NOT optimization</a:t>
            </a:r>
            <a:r>
              <a:rPr lang="en-US"/>
              <a:t>“</a:t>
            </a:r>
            <a:r>
              <a:rPr lang="zh-CN" altLang="en-US"/>
              <a:t>。</a:t>
            </a:r>
            <a:endParaRPr lang="zh-CN" altLang="en-US"/>
          </a:p>
          <a:p>
            <a:r>
              <a:rPr lang="en-US" altLang="zh-CN"/>
              <a:t>3 Present at least 2 optimization policies for the bool retrieval based on inverse index. Take any one of the policy, give the detailed algorithm in this policy.</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p>
            <a:r>
              <a:rPr lang="en-US" altLang="zh-CN"/>
              <a:t>4 Please use single link and complete link methods to cluster the data points in the following. </a:t>
            </a:r>
            <a:endParaRPr lang="en-US" altLang="zh-CN"/>
          </a:p>
        </p:txBody>
      </p:sp>
      <p:pic>
        <p:nvPicPr>
          <p:cNvPr id="4" name="图片 3"/>
          <p:cNvPicPr>
            <a:picLocks noChangeAspect="1"/>
          </p:cNvPicPr>
          <p:nvPr/>
        </p:nvPicPr>
        <p:blipFill>
          <a:blip r:embed="rId1"/>
          <a:stretch>
            <a:fillRect/>
          </a:stretch>
        </p:blipFill>
        <p:spPr>
          <a:xfrm>
            <a:off x="998220" y="3515995"/>
            <a:ext cx="7454265" cy="9632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p>
            <a:r>
              <a:rPr lang="en-US" altLang="zh-CN"/>
              <a:t>5 Please illustrate the process of extract the news title and the content from the web page and classify the news into the predefined category. You can draw a diagram to describe this process and give a description of this process.</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normAutofit fontScale="90000"/>
          </a:bodyPr>
          <a:p>
            <a:r>
              <a:rPr lang="en-US" altLang="zh-CN"/>
              <a:t>6 Imagine you need to recommend a person the hotel he may like. Please give the process of the recommendation with the consideration of the past experience and the context of the person. You need to give the  historical data structure which you may use to do the recommendation. You need to consider both the trust and context when you do the recommendation. Besides, you need to discuss in detail by introducing the flow diagram of this process. </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a:t>
            </a:r>
            <a:endParaRPr lang="en-US" altLang="zh-CN"/>
          </a:p>
        </p:txBody>
      </p:sp>
      <p:sp>
        <p:nvSpPr>
          <p:cNvPr id="3" name="内容占位符 2"/>
          <p:cNvSpPr>
            <a:spLocks noGrp="1"/>
          </p:cNvSpPr>
          <p:nvPr>
            <p:ph idx="1"/>
          </p:nvPr>
        </p:nvSpPr>
        <p:spPr/>
        <p:txBody>
          <a:bodyPr/>
          <a:p>
            <a:r>
              <a:rPr lang="en-US" altLang="zh-CN"/>
              <a:t>7 Baidu recently annouced that current web search is based on web page, and the next generation of the web search is based on knowledge. What is the oppion of you? please give a detail description.</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65785" y="1231265"/>
            <a:ext cx="6776720" cy="4618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book should I buy?</a:t>
            </a:r>
            <a:endParaRPr lang="en-US" altLang="zh-CN"/>
          </a:p>
        </p:txBody>
      </p:sp>
      <p:pic>
        <p:nvPicPr>
          <p:cNvPr id="4" name="内容占位符 3"/>
          <p:cNvPicPr>
            <a:picLocks noChangeAspect="1"/>
          </p:cNvPicPr>
          <p:nvPr>
            <p:ph idx="1"/>
          </p:nvPr>
        </p:nvPicPr>
        <p:blipFill>
          <a:blip r:embed="rId1"/>
          <a:stretch>
            <a:fillRect/>
          </a:stretch>
        </p:blipFill>
        <p:spPr>
          <a:xfrm>
            <a:off x="666115" y="1255395"/>
            <a:ext cx="6574790" cy="4389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Recommendation Problem</a:t>
            </a:r>
            <a:endParaRPr lang="en-US" altLang="zh-CN"/>
          </a:p>
        </p:txBody>
      </p:sp>
      <p:pic>
        <p:nvPicPr>
          <p:cNvPr id="4" name="内容占位符 3"/>
          <p:cNvPicPr>
            <a:picLocks noChangeAspect="1"/>
          </p:cNvPicPr>
          <p:nvPr>
            <p:ph idx="1"/>
          </p:nvPr>
        </p:nvPicPr>
        <p:blipFill>
          <a:blip r:embed="rId1"/>
          <a:stretch>
            <a:fillRect/>
          </a:stretch>
        </p:blipFill>
        <p:spPr>
          <a:xfrm>
            <a:off x="205740" y="1591310"/>
            <a:ext cx="8659495" cy="4080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As Prediction</a:t>
            </a:r>
            <a:endParaRPr lang="en-US" altLang="zh-CN"/>
          </a:p>
        </p:txBody>
      </p:sp>
      <p:sp>
        <p:nvSpPr>
          <p:cNvPr id="3" name="内容占位符 2"/>
          <p:cNvSpPr>
            <a:spLocks noGrp="1"/>
          </p:cNvSpPr>
          <p:nvPr>
            <p:ph idx="1"/>
          </p:nvPr>
        </p:nvSpPr>
        <p:spPr/>
        <p:txBody>
          <a:bodyPr/>
          <a:p>
            <a:r>
              <a:rPr lang="en-US" altLang="zh-CN"/>
              <a:t>Rating prediction, predict the rating score that a user is likely to give to an item that he has not seen or used before. </a:t>
            </a:r>
            <a:endParaRPr lang="en-US" altLang="zh-CN"/>
          </a:p>
          <a:p>
            <a:pPr lvl="1"/>
            <a:r>
              <a:rPr lang="en-US" altLang="zh-CN"/>
              <a:t>rating on an unseen movie. In this case, the utility of item s to use u is the rating given to s by u.</a:t>
            </a:r>
            <a:endParaRPr lang="en-US" altLang="zh-CN"/>
          </a:p>
          <a:p>
            <a:pPr lvl="0"/>
            <a:r>
              <a:rPr lang="en-US" altLang="zh-CN"/>
              <a:t>Item prediction, predict a ranked list of items that a user is likely to buy or use. </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9654</Words>
  <Application>WPS 演示</Application>
  <PresentationFormat/>
  <Paragraphs>374</Paragraphs>
  <Slides>59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Arial</vt:lpstr>
      <vt:lpstr>宋体</vt:lpstr>
      <vt:lpstr>Wingdings</vt:lpstr>
      <vt:lpstr>Calibri</vt:lpstr>
      <vt:lpstr>微软雅黑</vt:lpstr>
      <vt:lpstr>Arial Unicode MS</vt:lpstr>
      <vt:lpstr>Office 主题</vt:lpstr>
      <vt:lpstr>Chapter 6-2 Recommendation</vt:lpstr>
      <vt:lpstr>Why Recommendation?</vt:lpstr>
      <vt:lpstr>Motivation</vt:lpstr>
      <vt:lpstr>Movie Recommendation</vt:lpstr>
      <vt:lpstr>PowerPoint 演示文稿</vt:lpstr>
      <vt:lpstr>PowerPoint 演示文稿</vt:lpstr>
      <vt:lpstr>What book should I buy?</vt:lpstr>
      <vt:lpstr>The Recommendation Problem</vt:lpstr>
      <vt:lpstr>As Prediction</vt:lpstr>
      <vt:lpstr>Basic Methods</vt:lpstr>
      <vt:lpstr>Content based recommendations </vt:lpstr>
      <vt:lpstr>Content based recommendations LIBRA</vt:lpstr>
      <vt:lpstr>LIBRA</vt:lpstr>
      <vt:lpstr>Sample extracted Information</vt:lpstr>
      <vt:lpstr>LIBRA Content Information</vt:lpstr>
      <vt:lpstr>Highlights</vt:lpstr>
      <vt:lpstr>Limitations</vt:lpstr>
      <vt:lpstr>Collaborative Filtering</vt:lpstr>
      <vt:lpstr>Collaborative Filtering</vt:lpstr>
      <vt:lpstr>Examples</vt:lpstr>
      <vt:lpstr>People whol liked this also liked</vt:lpstr>
      <vt:lpstr>Collaborative Filtering</vt:lpstr>
      <vt:lpstr>Rating Activity</vt:lpstr>
      <vt:lpstr>Similarity Meausres</vt:lpstr>
      <vt:lpstr>Prediction Algorithm Prediction=Average+Ajustment</vt:lpstr>
      <vt:lpstr>k-Nearest Neighbor</vt:lpstr>
      <vt:lpstr>User-based KNN CF</vt:lpstr>
      <vt:lpstr>Neighborhood formation phase</vt:lpstr>
      <vt:lpstr>Recommendation Phase</vt:lpstr>
      <vt:lpstr>Item based CF algorithm</vt:lpstr>
      <vt:lpstr>Item-based CF</vt:lpstr>
      <vt:lpstr>Recommendation Phase</vt:lpstr>
      <vt:lpstr>Highlights</vt:lpstr>
      <vt:lpstr>Limitations</vt:lpstr>
      <vt:lpstr>Other Variations</vt:lpstr>
      <vt:lpstr>Association Rule Based Recommendation</vt:lpstr>
      <vt:lpstr>Comparison Between Content-based and Collaborative Filtering</vt:lpstr>
      <vt:lpstr>Comparison Between Content-based and Collaborative Filtering </vt:lpstr>
      <vt:lpstr>Comparison Between Content-based and Collaborative Filtering </vt:lpstr>
      <vt:lpstr>Hybrid Recommendation</vt:lpstr>
      <vt:lpstr>Combining Content and Collabortion</vt:lpstr>
      <vt:lpstr>Content-Based Collaborative Filtering</vt:lpstr>
      <vt:lpstr>Context Based Recommendation</vt:lpstr>
      <vt:lpstr>Motivation Example</vt:lpstr>
      <vt:lpstr>What simple recommendation techniques ignore?</vt:lpstr>
      <vt:lpstr>Major Obstacle for context computing</vt:lpstr>
      <vt:lpstr>Trust/Social Based Recommender</vt:lpstr>
      <vt:lpstr>Trust Metrics</vt:lpstr>
      <vt:lpstr>Key Issues</vt:lpstr>
      <vt:lpstr>Personalized Web Search</vt:lpstr>
      <vt:lpstr>Why Personalization</vt:lpstr>
      <vt:lpstr>Another Scenario</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6-2 Recommendation</dc:title>
  <dc:creator/>
  <cp:lastModifiedBy>lenovo</cp:lastModifiedBy>
  <cp:revision>51</cp:revision>
  <dcterms:created xsi:type="dcterms:W3CDTF">2017-12-20T07:49:00Z</dcterms:created>
  <dcterms:modified xsi:type="dcterms:W3CDTF">2017-12-25T08:40:19Z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