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7" r:id="rId4"/>
    <p:sldId id="267" r:id="rId5"/>
    <p:sldId id="298" r:id="rId6"/>
    <p:sldId id="299" r:id="rId7"/>
    <p:sldId id="300" r:id="rId8"/>
    <p:sldId id="301" r:id="rId9"/>
    <p:sldId id="293" r:id="rId10"/>
    <p:sldId id="294" r:id="rId11"/>
    <p:sldId id="295" r:id="rId12"/>
    <p:sldId id="296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Chapter 3 Indexing and Retrieval</a:t>
            </a:r>
            <a:br>
              <a:rPr lang="en-US" altLang="zh-CN" b="1"/>
            </a:br>
            <a:r>
              <a:rPr lang="en-US" altLang="zh-CN" b="1"/>
              <a:t>----Sorting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 b="1"/>
              <a:t>Dr. Dai Yu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Lossy VS Lossless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Lossy Compression</a:t>
            </a:r>
            <a:endParaRPr lang="en-US" altLang="zh-CN"/>
          </a:p>
          <a:p>
            <a:pPr lvl="1"/>
            <a:r>
              <a:rPr lang="en-US" altLang="zh-CN"/>
              <a:t>discard some information</a:t>
            </a:r>
            <a:endParaRPr lang="en-US" altLang="zh-CN"/>
          </a:p>
          <a:p>
            <a:pPr lvl="1"/>
            <a:r>
              <a:rPr lang="en-US" altLang="zh-CN"/>
              <a:t>example: remove stoplist</a:t>
            </a:r>
            <a:endParaRPr lang="en-US" altLang="zh-CN"/>
          </a:p>
          <a:p>
            <a:pPr lvl="0"/>
            <a:r>
              <a:rPr lang="en-US" altLang="zh-CN"/>
              <a:t>Lossless Compression</a:t>
            </a:r>
            <a:endParaRPr lang="en-US" altLang="zh-CN"/>
          </a:p>
          <a:p>
            <a:pPr lvl="1"/>
            <a:r>
              <a:rPr lang="en-US" altLang="zh-CN"/>
              <a:t>always be used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Compress the Dictionary and Posting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size of the term list is a key in the compression of the dictionary</a:t>
            </a:r>
            <a:endParaRPr lang="en-US" altLang="zh-CN"/>
          </a:p>
          <a:p>
            <a:pPr lvl="1"/>
            <a:r>
              <a:rPr lang="en-US" altLang="zh-CN"/>
              <a:t>How to predict the size</a:t>
            </a:r>
            <a:r>
              <a:rPr lang="zh-CN" altLang="en-US"/>
              <a:t>？</a:t>
            </a:r>
            <a:endParaRPr lang="zh-CN" altLang="en-US"/>
          </a:p>
          <a:p>
            <a:pPr lvl="0"/>
            <a:r>
              <a:rPr lang="en-US" altLang="zh-CN"/>
              <a:t>The distribution of the word is the key in the compression of the posting list</a:t>
            </a:r>
            <a:endParaRPr lang="en-US" altLang="zh-CN"/>
          </a:p>
          <a:p>
            <a:pPr lvl="1"/>
            <a:r>
              <a:rPr lang="en-US" altLang="zh-CN"/>
              <a:t>How to estimate the distribution?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construct Inverted index?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1800" y="1691005"/>
            <a:ext cx="9086850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Construct Index in Memory By Sorting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7530" y="1228090"/>
            <a:ext cx="3302635" cy="5271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00595" y="2426970"/>
            <a:ext cx="3703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Needs large memory</a:t>
            </a:r>
            <a:endParaRPr lang="en-US" altLang="zh-CN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Construct in Disk?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Impossible</a:t>
            </a:r>
            <a:endParaRPr lang="en-US" altLang="zh-CN"/>
          </a:p>
          <a:p>
            <a:r>
              <a:rPr lang="en-US" altLang="zh-CN"/>
              <a:t>Frequently access to disk</a:t>
            </a:r>
            <a:endParaRPr lang="en-US" altLang="zh-CN"/>
          </a:p>
          <a:p>
            <a:r>
              <a:rPr lang="en-US" altLang="zh-CN"/>
              <a:t>External Sorting Algorithm is needed</a:t>
            </a:r>
            <a:endParaRPr lang="en-US" altLang="zh-CN"/>
          </a:p>
          <a:p>
            <a:r>
              <a:rPr lang="en-US" altLang="zh-CN"/>
              <a:t>Splitting a Document into Several Blocks</a:t>
            </a:r>
            <a:endParaRPr lang="en-US" altLang="zh-CN"/>
          </a:p>
          <a:p>
            <a:r>
              <a:rPr lang="en-US" altLang="zh-CN"/>
              <a:t>Sorting in the memory for each block</a:t>
            </a:r>
            <a:endParaRPr lang="en-US" altLang="zh-CN"/>
          </a:p>
          <a:p>
            <a:r>
              <a:rPr lang="en-US" altLang="zh-CN"/>
              <a:t>Combining the result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How to Construct in Disk?--BSBI (Block Sort-Based Indexing)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10" y="2281555"/>
            <a:ext cx="10515600" cy="4351338"/>
          </a:xfrm>
        </p:spPr>
        <p:txBody>
          <a:bodyPr/>
          <a:p>
            <a:r>
              <a:rPr lang="en-US" altLang="zh-CN"/>
              <a:t>Impossible</a:t>
            </a:r>
            <a:endParaRPr lang="en-US" altLang="zh-CN"/>
          </a:p>
          <a:p>
            <a:r>
              <a:rPr lang="en-US" altLang="zh-CN"/>
              <a:t>Frequently access to disk</a:t>
            </a:r>
            <a:endParaRPr lang="en-US" altLang="zh-CN"/>
          </a:p>
          <a:p>
            <a:r>
              <a:rPr lang="en-US" altLang="zh-CN"/>
              <a:t>External Sorting Algorithm is needed</a:t>
            </a:r>
            <a:endParaRPr lang="en-US" altLang="zh-CN"/>
          </a:p>
          <a:p>
            <a:r>
              <a:rPr lang="en-US" altLang="zh-CN"/>
              <a:t>Dividing a Document into Several Blocks</a:t>
            </a:r>
            <a:endParaRPr lang="en-US" altLang="zh-CN"/>
          </a:p>
          <a:p>
            <a:r>
              <a:rPr lang="en-US" altLang="zh-CN"/>
              <a:t>Sorting in the memory for each block</a:t>
            </a:r>
            <a:endParaRPr lang="en-US" altLang="zh-CN"/>
          </a:p>
          <a:p>
            <a:r>
              <a:rPr lang="en-US" altLang="zh-CN"/>
              <a:t>Combining the result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740535"/>
            <a:ext cx="9037955" cy="5175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0905" y="2331085"/>
            <a:ext cx="30778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Inverse Index to be Merged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69380" y="2146935"/>
            <a:ext cx="30778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The merged one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260465" y="6264910"/>
            <a:ext cx="9855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How to Construct in Disk?--BSBI (Block Sort-Based Indexing)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10" y="2281555"/>
            <a:ext cx="10515600" cy="4351338"/>
          </a:xfrm>
        </p:spPr>
        <p:txBody>
          <a:bodyPr/>
          <a:p>
            <a:r>
              <a:rPr lang="en-US" altLang="zh-CN"/>
              <a:t>Impossible</a:t>
            </a:r>
            <a:endParaRPr lang="en-US" altLang="zh-CN"/>
          </a:p>
          <a:p>
            <a:r>
              <a:rPr lang="en-US" altLang="zh-CN"/>
              <a:t>Frequently access to disk</a:t>
            </a:r>
            <a:endParaRPr lang="en-US" altLang="zh-CN"/>
          </a:p>
          <a:p>
            <a:r>
              <a:rPr lang="en-US" altLang="zh-CN"/>
              <a:t>External Sorting Algorithm is needed</a:t>
            </a:r>
            <a:endParaRPr lang="en-US" altLang="zh-CN"/>
          </a:p>
          <a:p>
            <a:r>
              <a:rPr lang="en-US" altLang="zh-CN"/>
              <a:t>Dividing a Document into Several Blocks</a:t>
            </a:r>
            <a:endParaRPr lang="en-US" altLang="zh-CN"/>
          </a:p>
          <a:p>
            <a:r>
              <a:rPr lang="en-US" altLang="zh-CN"/>
              <a:t>Sorting in the memory for each block</a:t>
            </a:r>
            <a:endParaRPr lang="en-US" altLang="zh-CN"/>
          </a:p>
          <a:p>
            <a:r>
              <a:rPr lang="en-US" altLang="zh-CN"/>
              <a:t>Combining the result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740535"/>
            <a:ext cx="9037955" cy="5175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0905" y="2331085"/>
            <a:ext cx="30778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Inverse Index to be Merged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69380" y="2146935"/>
            <a:ext cx="30778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The merged one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260465" y="6264910"/>
            <a:ext cx="9855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Step of BSBI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mapping the word in the document to docID</a:t>
            </a:r>
            <a:endParaRPr lang="en-US" altLang="zh-CN"/>
          </a:p>
          <a:p>
            <a:r>
              <a:rPr lang="en-US" altLang="zh-CN"/>
              <a:t>split the document into equal size</a:t>
            </a:r>
            <a:endParaRPr lang="en-US" altLang="zh-CN"/>
          </a:p>
          <a:p>
            <a:r>
              <a:rPr lang="en-US" altLang="zh-CN"/>
              <a:t>recording the pair</a:t>
            </a:r>
            <a:r>
              <a:rPr lang="en-US" altLang="zh-CN">
                <a:sym typeface="+mn-ea"/>
              </a:rPr>
              <a:t> &lt; term,docID&gt;</a:t>
            </a:r>
            <a:r>
              <a:rPr lang="en-US" altLang="zh-CN"/>
              <a:t> for each block</a:t>
            </a:r>
            <a:endParaRPr lang="en-US" altLang="zh-CN"/>
          </a:p>
          <a:p>
            <a:r>
              <a:rPr lang="en-US" altLang="zh-CN"/>
              <a:t>for each block, sorting the pair </a:t>
            </a:r>
            <a:r>
              <a:rPr lang="en-US" altLang="zh-CN">
                <a:sym typeface="+mn-ea"/>
              </a:rPr>
              <a:t> &lt; term,docID&gt;</a:t>
            </a:r>
            <a:endParaRPr lang="en-US" altLang="zh-CN"/>
          </a:p>
          <a:p>
            <a:r>
              <a:rPr lang="en-US" altLang="zh-CN"/>
              <a:t>merging the result of each block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 of BMBI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Need not to mapping the term to termID</a:t>
            </a:r>
            <a:endParaRPr lang="en-US" altLang="zh-CN"/>
          </a:p>
          <a:p>
            <a:r>
              <a:rPr lang="en-US" altLang="zh-CN"/>
              <a:t>Then SPIMI (Single Pass in Memory Indexing) is proposed</a:t>
            </a:r>
            <a:endParaRPr lang="en-US" altLang="zh-CN"/>
          </a:p>
          <a:p>
            <a:r>
              <a:rPr lang="en-US" altLang="zh-CN"/>
              <a:t>Basic Step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split the document into equal size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recording the pair &lt; term,docID&gt; for each block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for each block, sorting the pair  &lt; term,docID&gt;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merging the result of each block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Distributed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Why not to let more machine to do the indexing for each block in parallel?</a:t>
            </a:r>
            <a:endParaRPr lang="en-US" altLang="zh-CN"/>
          </a:p>
          <a:p>
            <a:pPr lvl="1"/>
            <a:r>
              <a:rPr lang="en-US" altLang="zh-CN"/>
              <a:t>Master to instruct the task</a:t>
            </a:r>
            <a:endParaRPr lang="en-US" altLang="zh-CN"/>
          </a:p>
          <a:p>
            <a:pPr lvl="1"/>
            <a:r>
              <a:rPr lang="en-US" altLang="zh-CN"/>
              <a:t>Slave to do the indexing and merging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disadvantage of bool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 sz="2800">
                <a:sym typeface="+mn-ea"/>
              </a:rPr>
              <a:t>We have introduced bool retrieval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matched or not matched</a:t>
            </a:r>
            <a:endParaRPr lang="en-US" altLang="zh-CN" sz="2800"/>
          </a:p>
          <a:p>
            <a:pPr lvl="0"/>
            <a:r>
              <a:rPr lang="en-US" altLang="zh-CN" sz="2800">
                <a:sym typeface="+mn-ea"/>
              </a:rPr>
              <a:t>Bool retrieval is hard for the most of users to be used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Most of the users cannot use bool expression 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Most of the users donot like to browse the found record one by one.</a:t>
            </a:r>
            <a:endParaRPr lang="en-US" altLang="zh-CN"/>
          </a:p>
          <a:p>
            <a:r>
              <a:rPr lang="en-US" altLang="zh-CN"/>
              <a:t>Bool retrieval can find too small or too big amount of the results</a:t>
            </a:r>
            <a:endParaRPr lang="en-US" altLang="zh-CN"/>
          </a:p>
          <a:p>
            <a:r>
              <a:rPr lang="en-US" altLang="zh-CN"/>
              <a:t>In the bool retrieval, one needs some skills to help them have the appropriate retrieval result.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Distributed Index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2060" y="1691005"/>
            <a:ext cx="7948295" cy="4927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6260" y="2632710"/>
            <a:ext cx="884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Split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007995" y="2632710"/>
            <a:ext cx="13163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Allocation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999480" y="2632710"/>
            <a:ext cx="12185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Allocation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35805" y="2531745"/>
            <a:ext cx="884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47330" y="2581275"/>
            <a:ext cx="15601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Inverted Index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768465" y="5757545"/>
            <a:ext cx="22472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Reduce Phase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86935" y="5757545"/>
            <a:ext cx="167576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The Middle Result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887980" y="575754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Map Phase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142615" y="354012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Parser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142615" y="419544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Parser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142615" y="512635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Parser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768465" y="354012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Indexer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768465" y="428942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Indexer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768465" y="503872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Indexer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Dynamic Indexing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One method</a:t>
            </a:r>
            <a:endParaRPr lang="en-US" altLang="zh-CN"/>
          </a:p>
          <a:p>
            <a:pPr lvl="1"/>
            <a:r>
              <a:rPr lang="en-US" altLang="zh-CN"/>
              <a:t>Keep the whole index in the disk</a:t>
            </a:r>
            <a:endParaRPr lang="en-US" altLang="zh-CN"/>
          </a:p>
          <a:p>
            <a:pPr lvl="1"/>
            <a:r>
              <a:rPr lang="en-US" altLang="zh-CN"/>
              <a:t>when one document is modified, record this in a small index in the memory</a:t>
            </a:r>
            <a:endParaRPr lang="en-US" altLang="zh-CN"/>
          </a:p>
          <a:p>
            <a:pPr lvl="1"/>
            <a:r>
              <a:rPr lang="en-US" altLang="zh-CN"/>
              <a:t>when searching, both search from the index in the disk and the one in the memory and combine the result</a:t>
            </a:r>
            <a:endParaRPr lang="en-US" altLang="zh-CN"/>
          </a:p>
          <a:p>
            <a:pPr lvl="1"/>
            <a:r>
              <a:rPr lang="en-US" altLang="zh-CN"/>
              <a:t>update the whole index in each time interval</a:t>
            </a:r>
            <a:endParaRPr lang="en-US" altLang="zh-CN"/>
          </a:p>
          <a:p>
            <a:pPr lvl="0"/>
            <a:r>
              <a:rPr lang="en-US" altLang="zh-CN"/>
              <a:t>Problem</a:t>
            </a:r>
            <a:endParaRPr lang="en-US" altLang="zh-CN"/>
          </a:p>
          <a:p>
            <a:pPr lvl="1"/>
            <a:r>
              <a:rPr lang="en-US" altLang="zh-CN"/>
              <a:t>Too frequency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Ranked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Ranked retrieval can avoid too big or too small result</a:t>
            </a:r>
            <a:endParaRPr lang="en-US" altLang="zh-CN"/>
          </a:p>
          <a:p>
            <a:pPr lvl="0"/>
            <a:r>
              <a:rPr lang="en-US" altLang="zh-CN"/>
              <a:t>It needs better sorting algorithm in order to maked the results ranked high have higher relevance than the results ranked low.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Scoring Techniques in Ranked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evaluate the relevenace  degree?</a:t>
            </a:r>
            <a:endParaRPr lang="en-US" altLang="zh-CN"/>
          </a:p>
          <a:p>
            <a:r>
              <a:rPr lang="en-US" altLang="zh-CN"/>
              <a:t>Always gives a score for each pair of query-document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Jaccard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Compute the cover degree between two sets</a:t>
            </a:r>
            <a:endParaRPr lang="en-US" altLang="zh-CN"/>
          </a:p>
          <a:p>
            <a:r>
              <a:rPr lang="en-US" altLang="zh-CN"/>
              <a:t>Imagine A and B are 2 sets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JACCARD(A,A)=1</a:t>
            </a:r>
            <a:endParaRPr lang="en-US" altLang="zh-CN"/>
          </a:p>
          <a:p>
            <a:r>
              <a:rPr lang="en-US" altLang="zh-CN"/>
              <a:t>If A</a:t>
            </a:r>
            <a:r>
              <a:rPr lang="en-US" altLang="zh-CN">
                <a:latin typeface="Arial" panose="020B0604020202020204" pitchFamily="34" charset="0"/>
              </a:rPr>
              <a:t>∩B=null, JACCARD(A, B)=0</a:t>
            </a:r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9430" y="2976245"/>
            <a:ext cx="3533140" cy="90487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3450" y="3365500"/>
          <a:ext cx="1651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65100" imgH="127000" progId="Equation.KSEE3">
                  <p:embed/>
                </p:oleObj>
              </mc:Choice>
              <mc:Fallback>
                <p:oleObj name="" r:id="rId2" imgW="1651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3450" y="3365500"/>
                        <a:ext cx="1651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3450" y="3365500"/>
          <a:ext cx="1651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65100" imgH="127000" progId="Equation.KSEE3">
                  <p:embed/>
                </p:oleObj>
              </mc:Choice>
              <mc:Fallback>
                <p:oleObj name="" r:id="rId4" imgW="1651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3450" y="3365500"/>
                        <a:ext cx="1651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 of Jaccard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Query: ides of March</a:t>
            </a:r>
            <a:endParaRPr lang="en-US" altLang="zh-CN"/>
          </a:p>
          <a:p>
            <a:r>
              <a:rPr lang="en-US" altLang="zh-CN"/>
              <a:t>Document: Caesar died in March</a:t>
            </a:r>
            <a:endParaRPr lang="en-US" altLang="zh-CN"/>
          </a:p>
          <a:p>
            <a:r>
              <a:rPr lang="en-US" altLang="zh-CN"/>
              <a:t>Jaccard(q, d)=1/6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Disadvantage of Jaccard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Not consider the frequency of the term, that is the number of the word occured in the document</a:t>
            </a:r>
            <a:endParaRPr lang="en-US" altLang="zh-CN"/>
          </a:p>
          <a:p>
            <a:r>
              <a:rPr lang="en-US" altLang="zh-CN"/>
              <a:t>The rare word has more information while Jaccard does not consider this situation</a:t>
            </a:r>
            <a:endParaRPr lang="en-US" altLang="zh-CN"/>
          </a:p>
          <a:p>
            <a:r>
              <a:rPr lang="en-US" altLang="zh-CN"/>
              <a:t>Not consider the length of the document</a:t>
            </a:r>
            <a:endParaRPr lang="en-US" altLang="zh-CN"/>
          </a:p>
          <a:p>
            <a:pPr lvl="1"/>
            <a:r>
              <a:rPr lang="en-US" altLang="zh-CN"/>
              <a:t>How to modify?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to compress?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Reduce the disk storage</a:t>
            </a:r>
            <a:endParaRPr lang="en-US" altLang="zh-CN"/>
          </a:p>
          <a:p>
            <a:r>
              <a:rPr lang="en-US" altLang="zh-CN"/>
              <a:t>Increase the content in the memory to speed up</a:t>
            </a:r>
            <a:endParaRPr lang="en-US" altLang="zh-CN"/>
          </a:p>
          <a:p>
            <a:r>
              <a:rPr lang="en-US" altLang="zh-CN"/>
              <a:t>Speed up the process of transmit the data from the disk to memory</a:t>
            </a:r>
            <a:endParaRPr lang="en-US" altLang="zh-CN"/>
          </a:p>
          <a:p>
            <a:pPr lvl="1"/>
            <a:r>
              <a:rPr lang="en-US" altLang="zh-CN"/>
              <a:t>The decompression should has the high efficiency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Why need compression in Information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Compress Dictionary</a:t>
            </a:r>
            <a:endParaRPr lang="en-US" altLang="zh-CN"/>
          </a:p>
          <a:p>
            <a:pPr lvl="1"/>
            <a:r>
              <a:rPr lang="en-US" altLang="zh-CN" sz="2400"/>
              <a:t>Read it in the memory as possible</a:t>
            </a:r>
            <a:endParaRPr lang="en-US" altLang="zh-CN" sz="2400"/>
          </a:p>
          <a:p>
            <a:r>
              <a:rPr lang="en-US" altLang="zh-CN"/>
              <a:t>Compress Posting List</a:t>
            </a:r>
            <a:endParaRPr lang="en-US" altLang="zh-CN"/>
          </a:p>
          <a:p>
            <a:pPr lvl="1"/>
            <a:r>
              <a:rPr lang="en-US" altLang="zh-CN"/>
              <a:t>Reduce the disk amount</a:t>
            </a:r>
            <a:endParaRPr lang="en-US" altLang="zh-CN"/>
          </a:p>
          <a:p>
            <a:pPr lvl="1"/>
            <a:r>
              <a:rPr lang="en-US" altLang="zh-CN"/>
              <a:t>Reduce the reading process from the disk to the memory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3916</Words>
  <Application>WPS 演示</Application>
  <PresentationFormat>宽屏</PresentationFormat>
  <Paragraphs>190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Calibri</vt:lpstr>
      <vt:lpstr>Arial Rounded MT Bold</vt:lpstr>
      <vt:lpstr>微软雅黑</vt:lpstr>
      <vt:lpstr>Arial Unicode MS</vt:lpstr>
      <vt:lpstr>Office 主题</vt:lpstr>
      <vt:lpstr>Equation.KSEE3</vt:lpstr>
      <vt:lpstr>Equation.KSEE3</vt:lpstr>
      <vt:lpstr>Chapter 3 Indexing and Retrieval ----Construct Index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construct Inverted index?</vt:lpstr>
      <vt:lpstr>Construct Index in Memory By Sorting</vt:lpstr>
      <vt:lpstr>How to Construct in Disk?</vt:lpstr>
      <vt:lpstr>How to Construct in Disk?--BSBI (Block Sort-Based Indexing)</vt:lpstr>
      <vt:lpstr>How to Construct in Disk?--BSBI (Block Sort-Based Indexing)</vt:lpstr>
      <vt:lpstr>Basic Step of BSBI</vt:lpstr>
      <vt:lpstr>Problems of BMBI</vt:lpstr>
      <vt:lpstr>Distributed Index</vt:lpstr>
      <vt:lpstr>Distributed Index</vt:lpstr>
      <vt:lpstr>Dynamic Indexing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user</cp:lastModifiedBy>
  <cp:revision>43</cp:revision>
  <dcterms:created xsi:type="dcterms:W3CDTF">2017-11-06T02:29:00Z</dcterms:created>
  <dcterms:modified xsi:type="dcterms:W3CDTF">2017-11-22T07:45:43Z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