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93" r:id="rId5"/>
    <p:sldId id="294" r:id="rId6"/>
    <p:sldId id="295" r:id="rId7"/>
    <p:sldId id="298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Chapter 3 Indexing and Retrieval</a:t>
            </a:r>
            <a:br>
              <a:rPr lang="en-US" altLang="zh-CN" b="1"/>
            </a:br>
            <a:r>
              <a:rPr lang="en-US" altLang="zh-CN" b="1"/>
              <a:t>----Ranking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 b="1"/>
              <a:t>Dr. Dai Yu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idf Weight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df</a:t>
            </a:r>
            <a:r>
              <a:rPr lang="en-US" altLang="zh-CN" baseline="-25000"/>
              <a:t>t</a:t>
            </a:r>
            <a:r>
              <a:rPr lang="en-US" altLang="zh-CN"/>
              <a:t> is the number of the documents which contain the term t</a:t>
            </a:r>
            <a:endParaRPr lang="en-US" altLang="zh-CN"/>
          </a:p>
          <a:p>
            <a:r>
              <a:rPr lang="en-US" altLang="zh-CN"/>
              <a:t>Rare word should be given a big weight. </a:t>
            </a:r>
            <a:endParaRPr lang="en-US" altLang="zh-CN"/>
          </a:p>
          <a:p>
            <a:r>
              <a:rPr lang="en-US" altLang="zh-CN"/>
              <a:t>Then, the weight idf must be an inverse ratio to df.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where, N is the number of the documents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555" y="3426460"/>
            <a:ext cx="21336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of idf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2940" y="1691005"/>
            <a:ext cx="6575425" cy="3666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6945" y="1996440"/>
            <a:ext cx="701675" cy="3987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000"/>
              <a:t>Term</a:t>
            </a:r>
            <a:endParaRPr lang="en-US" altLang="zh-CN" sz="2000"/>
          </a:p>
        </p:txBody>
      </p:sp>
      <p:pic>
        <p:nvPicPr>
          <p:cNvPr id="6" name="图片 5" descr="W48F62D28G7332B[)6(DF}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80" y="5542915"/>
            <a:ext cx="516445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Effect of idf on the Ranking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idf will affect the ranked result of the document according the query which contains at least 2 terms</a:t>
            </a:r>
            <a:endParaRPr lang="en-US" altLang="zh-CN"/>
          </a:p>
          <a:p>
            <a:r>
              <a:rPr lang="en-US" altLang="zh-CN"/>
              <a:t>Example</a:t>
            </a:r>
            <a:endParaRPr lang="en-US" altLang="zh-CN"/>
          </a:p>
          <a:p>
            <a:pPr lvl="1"/>
            <a:r>
              <a:rPr lang="en-US" altLang="zh-CN"/>
              <a:t>“arachnocentric line” idf will increase the weight of </a:t>
            </a:r>
            <a:r>
              <a:rPr lang="en-US" altLang="zh-CN">
                <a:sym typeface="+mn-ea"/>
              </a:rPr>
              <a:t>arachnocentric  while decrease the weigh of line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tf-idf Weight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combination of tf and idf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document much more relevant in that:</a:t>
            </a:r>
            <a:endParaRPr lang="en-US" altLang="zh-CN"/>
          </a:p>
          <a:p>
            <a:pPr lvl="1"/>
            <a:r>
              <a:rPr lang="en-US" altLang="zh-CN"/>
              <a:t>The term occured many times</a:t>
            </a:r>
            <a:endParaRPr lang="en-US" altLang="zh-CN"/>
          </a:p>
          <a:p>
            <a:pPr lvl="1"/>
            <a:r>
              <a:rPr lang="en-US" altLang="zh-CN"/>
              <a:t>Or, the term is rare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5460" y="2275840"/>
            <a:ext cx="5838825" cy="994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Space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 vector to express a document</a:t>
            </a:r>
            <a:endParaRPr lang="en-US" altLang="zh-CN"/>
          </a:p>
          <a:p>
            <a:r>
              <a:rPr lang="en-US" altLang="zh-CN"/>
              <a:t>In the vector, each element is a tf-idf between the document and the term</a:t>
            </a:r>
            <a:endParaRPr lang="en-US" altLang="zh-CN"/>
          </a:p>
          <a:p>
            <a:r>
              <a:rPr lang="en-US" altLang="zh-CN"/>
              <a:t>Then, if we have n term, the number of the dimention of the vector will be n</a:t>
            </a:r>
            <a:endParaRPr lang="en-US" altLang="zh-CN"/>
          </a:p>
          <a:p>
            <a:r>
              <a:rPr lang="en-US" altLang="zh-CN"/>
              <a:t>However, </a:t>
            </a:r>
            <a:endParaRPr lang="en-US" altLang="zh-CN"/>
          </a:p>
          <a:p>
            <a:pPr lvl="1"/>
            <a:r>
              <a:rPr lang="en-US" altLang="zh-CN"/>
              <a:t>High dimention, especially for web </a:t>
            </a:r>
            <a:endParaRPr lang="en-US" altLang="zh-CN"/>
          </a:p>
          <a:p>
            <a:pPr lvl="1"/>
            <a:r>
              <a:rPr lang="en-US" altLang="zh-CN"/>
              <a:t>Very Sparse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Query as Vector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When to  query by using the vector, how to do?</a:t>
            </a:r>
            <a:endParaRPr lang="en-US" altLang="zh-CN"/>
          </a:p>
          <a:p>
            <a:pPr lvl="1"/>
            <a:r>
              <a:rPr lang="en-US" altLang="zh-CN"/>
              <a:t>Express the query as the vector</a:t>
            </a:r>
            <a:endParaRPr lang="en-US" altLang="zh-CN"/>
          </a:p>
          <a:p>
            <a:pPr lvl="1"/>
            <a:r>
              <a:rPr lang="en-US" altLang="zh-CN"/>
              <a:t>matchmaking between 2 vector</a:t>
            </a:r>
            <a:endParaRPr lang="en-US" altLang="zh-CN"/>
          </a:p>
          <a:p>
            <a:pPr lvl="1"/>
            <a:r>
              <a:rPr lang="en-US" altLang="zh-CN"/>
              <a:t>ranking based on the match degree</a:t>
            </a:r>
            <a:endParaRPr lang="en-US" altLang="zh-CN"/>
          </a:p>
          <a:p>
            <a:pPr lvl="0"/>
            <a:r>
              <a:rPr lang="en-US" altLang="zh-CN"/>
              <a:t>The key is how to make the matchmaking?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Matchmaking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Compute the distance between 2 points</a:t>
            </a:r>
            <a:endParaRPr lang="en-US" altLang="zh-CN"/>
          </a:p>
          <a:p>
            <a:r>
              <a:rPr lang="en-US" altLang="zh-CN"/>
              <a:t>Euclidean distance</a:t>
            </a:r>
            <a:endParaRPr lang="en-US" altLang="zh-CN"/>
          </a:p>
          <a:p>
            <a:pPr lvl="1"/>
            <a:r>
              <a:rPr lang="en-US" altLang="zh-CN"/>
              <a:t>However, sensitive to the length of the vector</a:t>
            </a:r>
            <a:endParaRPr lang="en-US" altLang="zh-CN"/>
          </a:p>
          <a:p>
            <a:pPr lvl="0"/>
            <a:r>
              <a:rPr lang="en-US" altLang="zh-CN"/>
              <a:t>Use intersection angle but not the distance</a:t>
            </a:r>
            <a:endParaRPr lang="en-US" altLang="zh-CN"/>
          </a:p>
          <a:p>
            <a:pPr lvl="0"/>
            <a:r>
              <a:rPr lang="en-US" altLang="zh-CN"/>
              <a:t>Example</a:t>
            </a:r>
            <a:endParaRPr lang="en-US" altLang="zh-CN"/>
          </a:p>
          <a:p>
            <a:pPr lvl="1"/>
            <a:r>
              <a:rPr lang="en-US" altLang="zh-CN"/>
              <a:t>Copy d and connect the copied part at the end of the document d. Then, you can get d'</a:t>
            </a:r>
            <a:endParaRPr lang="en-US" altLang="zh-CN"/>
          </a:p>
          <a:p>
            <a:pPr lvl="1"/>
            <a:r>
              <a:rPr lang="en-US" altLang="zh-CN"/>
              <a:t>Infact d and d' is the same from the point view of the sementics</a:t>
            </a:r>
            <a:endParaRPr lang="en-US" altLang="zh-CN"/>
          </a:p>
          <a:p>
            <a:pPr lvl="1"/>
            <a:r>
              <a:rPr lang="en-US" altLang="zh-CN"/>
              <a:t>Their distance will be very big when using Eucidean distance</a:t>
            </a:r>
            <a:endParaRPr lang="en-US" altLang="zh-CN"/>
          </a:p>
          <a:p>
            <a:pPr lvl="1"/>
            <a:r>
              <a:rPr lang="en-US" altLang="zh-CN"/>
              <a:t>While if use the intersection angle, their angle will be close to 0.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Cosine to Compute the Angle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compute?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Here,</a:t>
            </a:r>
            <a:endParaRPr lang="en-US" altLang="zh-CN"/>
          </a:p>
          <a:p>
            <a:pPr lvl="1"/>
            <a:r>
              <a:rPr lang="en-US" altLang="zh-CN" sz="2400"/>
              <a:t>qi is the tf-idf weight of the i</a:t>
            </a:r>
            <a:r>
              <a:rPr lang="en-US" altLang="zh-CN" sz="2400" baseline="30000"/>
              <a:t>th</a:t>
            </a:r>
            <a:r>
              <a:rPr lang="en-US" altLang="zh-CN" sz="2400"/>
              <a:t> term in query q;</a:t>
            </a:r>
            <a:endParaRPr lang="en-US" altLang="zh-CN" sz="2400"/>
          </a:p>
          <a:p>
            <a:pPr lvl="1"/>
            <a:r>
              <a:rPr lang="en-US" altLang="zh-CN" sz="2400"/>
              <a:t>di is the tf-idf weigh of the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30000">
                <a:sym typeface="+mn-ea"/>
              </a:rPr>
              <a:t>th</a:t>
            </a:r>
            <a:r>
              <a:rPr lang="en-US" altLang="zh-CN">
                <a:sym typeface="+mn-ea"/>
              </a:rPr>
              <a:t> </a:t>
            </a:r>
            <a:r>
              <a:rPr lang="en-US" altLang="zh-CN" sz="2400"/>
              <a:t>term in document d</a:t>
            </a:r>
            <a:endParaRPr lang="en-US" altLang="zh-CN" sz="2400"/>
          </a:p>
          <a:p>
            <a:pPr lvl="1"/>
            <a:endParaRPr lang="en-US" altLang="zh-CN" sz="2400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6405" y="2743200"/>
            <a:ext cx="621919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Show the Result?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Using a List.</a:t>
            </a:r>
            <a:endParaRPr lang="en-US" altLang="zh-CN"/>
          </a:p>
          <a:p>
            <a:r>
              <a:rPr lang="en-US" altLang="zh-CN"/>
              <a:t>How to describe the documents in the list?</a:t>
            </a:r>
            <a:endParaRPr lang="en-US" altLang="zh-CN"/>
          </a:p>
          <a:p>
            <a:r>
              <a:rPr lang="en-US" altLang="zh-CN"/>
              <a:t>The description is very important</a:t>
            </a:r>
            <a:endParaRPr lang="en-US" altLang="zh-CN"/>
          </a:p>
          <a:p>
            <a:pPr lvl="1"/>
            <a:r>
              <a:rPr lang="en-US" altLang="zh-CN"/>
              <a:t>The user justify the result based on the description</a:t>
            </a:r>
            <a:endParaRPr lang="en-US" altLang="zh-CN"/>
          </a:p>
          <a:p>
            <a:pPr lvl="1"/>
            <a:r>
              <a:rPr lang="en-US" altLang="zh-CN"/>
              <a:t>Then, the user need not to click the document and browse the whole document</a:t>
            </a:r>
            <a:endParaRPr lang="en-US" altLang="zh-CN"/>
          </a:p>
          <a:p>
            <a:pPr lvl="0"/>
            <a:r>
              <a:rPr lang="en-US" altLang="zh-CN"/>
              <a:t>What to descirbe?</a:t>
            </a:r>
            <a:endParaRPr lang="en-US" altLang="zh-CN"/>
          </a:p>
          <a:p>
            <a:pPr lvl="1"/>
            <a:r>
              <a:rPr lang="en-US" altLang="zh-CN"/>
              <a:t>Title, </a:t>
            </a:r>
            <a:endParaRPr lang="en-US" altLang="zh-CN"/>
          </a:p>
          <a:p>
            <a:pPr lvl="1"/>
            <a:r>
              <a:rPr lang="en-US" altLang="zh-CN"/>
              <a:t>URL,</a:t>
            </a:r>
            <a:endParaRPr lang="en-US" altLang="zh-CN"/>
          </a:p>
          <a:p>
            <a:pPr lvl="1"/>
            <a:r>
              <a:rPr lang="en-US" altLang="zh-CN"/>
              <a:t>Metadata</a:t>
            </a:r>
            <a:endParaRPr lang="en-US" altLang="zh-CN"/>
          </a:p>
          <a:p>
            <a:pPr lvl="1"/>
            <a:r>
              <a:rPr lang="en-US" altLang="zh-CN"/>
              <a:t>Sometimes an abstract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Abstract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Two type: static one and dynamic one</a:t>
            </a:r>
            <a:endParaRPr lang="en-US" altLang="zh-CN"/>
          </a:p>
          <a:p>
            <a:r>
              <a:rPr lang="en-US" altLang="zh-CN"/>
              <a:t>Static abstract</a:t>
            </a:r>
            <a:endParaRPr lang="en-US" altLang="zh-CN"/>
          </a:p>
          <a:p>
            <a:pPr lvl="1"/>
            <a:r>
              <a:rPr lang="en-US" altLang="zh-CN"/>
              <a:t>No matter what you input, the abstract is still not changed</a:t>
            </a:r>
            <a:endParaRPr lang="en-US" altLang="zh-CN"/>
          </a:p>
          <a:p>
            <a:pPr lvl="0"/>
            <a:r>
              <a:rPr lang="en-US" altLang="zh-CN"/>
              <a:t>Dynamic abstract</a:t>
            </a:r>
            <a:endParaRPr lang="en-US" altLang="zh-CN"/>
          </a:p>
          <a:p>
            <a:pPr lvl="1"/>
            <a:r>
              <a:rPr lang="en-US" altLang="zh-CN"/>
              <a:t>depend on the query</a:t>
            </a:r>
            <a:endParaRPr lang="en-US" altLang="zh-CN"/>
          </a:p>
          <a:p>
            <a:pPr lvl="1"/>
            <a:r>
              <a:rPr lang="en-US" altLang="zh-CN"/>
              <a:t>try to explain why this document is returned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Usually, we may get a large number of results.</a:t>
            </a:r>
            <a:endParaRPr lang="en-US" altLang="zh-CN"/>
          </a:p>
          <a:p>
            <a:r>
              <a:rPr lang="en-US" altLang="zh-CN"/>
              <a:t>We donot want to browse each record one by one.</a:t>
            </a:r>
            <a:endParaRPr lang="en-US" altLang="zh-CN"/>
          </a:p>
          <a:p>
            <a:r>
              <a:rPr lang="en-US" altLang="zh-CN"/>
              <a:t>How to do?</a:t>
            </a:r>
            <a:endParaRPr lang="en-US" altLang="zh-CN"/>
          </a:p>
          <a:p>
            <a:pPr lvl="1"/>
            <a:r>
              <a:rPr lang="en-US" altLang="zh-CN"/>
              <a:t>The results ranked high should be much more closer to the query intent.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Abstract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static abstract is a sub set of the document</a:t>
            </a:r>
            <a:endParaRPr lang="en-US" altLang="zh-CN"/>
          </a:p>
          <a:p>
            <a:r>
              <a:rPr lang="en-US" altLang="zh-CN"/>
              <a:t>One method: return the top 50 words of the document</a:t>
            </a:r>
            <a:endParaRPr lang="en-US" altLang="zh-CN"/>
          </a:p>
          <a:p>
            <a:r>
              <a:rPr lang="en-US" altLang="zh-CN"/>
              <a:t>Another method: return the abstranct which contains some important sentences in the document</a:t>
            </a:r>
            <a:endParaRPr lang="en-US" altLang="zh-CN"/>
          </a:p>
          <a:p>
            <a:pPr lvl="1"/>
            <a:r>
              <a:rPr lang="en-US" altLang="zh-CN"/>
              <a:t>gives the score to each sentency by using some NLP method</a:t>
            </a:r>
            <a:endParaRPr lang="en-US" altLang="zh-CN"/>
          </a:p>
          <a:p>
            <a:pPr lvl="1"/>
            <a:r>
              <a:rPr lang="en-US" altLang="zh-CN"/>
              <a:t>composes the sentences with the high score</a:t>
            </a:r>
            <a:endParaRPr lang="en-US" altLang="zh-CN"/>
          </a:p>
          <a:p>
            <a:pPr lvl="0"/>
            <a:r>
              <a:rPr lang="en-US" altLang="zh-CN"/>
              <a:t>The other one:  uses some complex NLP methods. But the techniques still have not been matured.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Abstract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Google's method</a:t>
            </a:r>
            <a:endParaRPr lang="en-US" altLang="zh-CN"/>
          </a:p>
          <a:p>
            <a:r>
              <a:rPr lang="en-US" altLang="zh-CN"/>
              <a:t>Use location index</a:t>
            </a:r>
            <a:endParaRPr lang="en-US" altLang="zh-CN"/>
          </a:p>
          <a:p>
            <a:r>
              <a:rPr lang="en-US" altLang="zh-CN"/>
              <a:t>To improve the efficiency, store the document in the cache</a:t>
            </a:r>
            <a:endParaRPr lang="en-US" altLang="zh-CN"/>
          </a:p>
          <a:p>
            <a:r>
              <a:rPr lang="en-US" altLang="zh-CN"/>
              <a:t>Not put the whole document in the cache, but only store the pre-fix one.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improve recall?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Relevance Feedback</a:t>
            </a:r>
            <a:endParaRPr lang="en-US" altLang="zh-CN"/>
          </a:p>
          <a:p>
            <a:r>
              <a:rPr lang="en-US" altLang="zh-CN"/>
              <a:t>Query extension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Relevance Feedback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 idea:</a:t>
            </a:r>
            <a:endParaRPr lang="en-US" altLang="zh-CN"/>
          </a:p>
          <a:p>
            <a:pPr lvl="1"/>
            <a:r>
              <a:rPr lang="en-US" altLang="zh-CN"/>
              <a:t>User submit a query</a:t>
            </a:r>
            <a:endParaRPr lang="en-US" altLang="zh-CN"/>
          </a:p>
          <a:p>
            <a:pPr lvl="1"/>
            <a:r>
              <a:rPr lang="en-US" altLang="zh-CN"/>
              <a:t>The search engine will return a set of documents</a:t>
            </a:r>
            <a:endParaRPr lang="en-US" altLang="zh-CN"/>
          </a:p>
          <a:p>
            <a:pPr lvl="1"/>
            <a:r>
              <a:rPr lang="en-US" altLang="zh-CN"/>
              <a:t>The user will tag which document isrelevant and which one is not</a:t>
            </a:r>
            <a:endParaRPr lang="en-US" altLang="zh-CN"/>
          </a:p>
          <a:p>
            <a:pPr lvl="1"/>
            <a:r>
              <a:rPr lang="en-US" altLang="zh-CN"/>
              <a:t>The search engine will return a new 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 of relevance feedback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Explicit feedback</a:t>
            </a:r>
            <a:endParaRPr lang="en-US" altLang="zh-CN"/>
          </a:p>
          <a:p>
            <a:r>
              <a:rPr lang="en-US" altLang="zh-CN"/>
              <a:t>Implicit feedback: based on the user's behavior to predict the relevance</a:t>
            </a:r>
            <a:endParaRPr lang="en-US" altLang="zh-CN"/>
          </a:p>
          <a:p>
            <a:r>
              <a:rPr lang="en-US" altLang="zh-CN"/>
              <a:t>Pseudo feedback: with no user's participation, just guess.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890" y="1464310"/>
            <a:ext cx="9959975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5055" y="1151890"/>
            <a:ext cx="9641840" cy="5472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7765" y="1270000"/>
            <a:ext cx="9319895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1402715"/>
            <a:ext cx="852233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3485" y="1691005"/>
            <a:ext cx="6638290" cy="4796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Jaccard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Compute the covering degree between two sets</a:t>
            </a:r>
            <a:endParaRPr lang="en-US" altLang="zh-CN"/>
          </a:p>
          <a:p>
            <a:r>
              <a:rPr lang="en-US" altLang="zh-CN"/>
              <a:t>Imagine A and B are 2 sets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JACCARD(A, A)=1</a:t>
            </a:r>
            <a:endParaRPr lang="en-US" altLang="zh-CN"/>
          </a:p>
          <a:p>
            <a:r>
              <a:rPr lang="en-US" altLang="zh-CN"/>
              <a:t>JACCARD(A,B)=0 if A</a:t>
            </a:r>
            <a:r>
              <a:rPr lang="en-US" altLang="zh-CN">
                <a:latin typeface="Times New Roman" panose="02020603050405020304" charset="0"/>
              </a:rPr>
              <a:t>∩B=null</a:t>
            </a:r>
            <a:endParaRPr lang="en-US" altLang="zh-CN"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6505" y="3093720"/>
            <a:ext cx="428561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similarity between document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0565" y="1453515"/>
            <a:ext cx="7476490" cy="51320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User's Feedback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3780" y="1710055"/>
            <a:ext cx="7312025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5630" y="1691005"/>
            <a:ext cx="7286625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core of Relevance Feedback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Centroid</a:t>
            </a:r>
            <a:endParaRPr lang="en-US" altLang="zh-CN"/>
          </a:p>
          <a:p>
            <a:pPr lvl="1"/>
            <a:r>
              <a:rPr lang="en-US" altLang="zh-CN"/>
              <a:t>The central of a set of data points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D is a set of document </a:t>
            </a:r>
            <a:endParaRPr lang="en-US" altLang="zh-CN"/>
          </a:p>
          <a:p>
            <a:pPr lvl="1"/>
            <a:r>
              <a:rPr lang="en-US" altLang="zh-CN"/>
              <a:t>                  is the vector of the document</a:t>
            </a:r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825" y="2928620"/>
            <a:ext cx="2799715" cy="100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4281805"/>
            <a:ext cx="113347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6465" y="2024380"/>
            <a:ext cx="52578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Rocchio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a vector to diffentiate the relevance and non-relevenance document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2992120"/>
            <a:ext cx="7943215" cy="8743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About Search Engine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Does current search engine use Explicte Relevance Feedback?</a:t>
            </a:r>
            <a:endParaRPr lang="en-US" altLang="zh-CN"/>
          </a:p>
          <a:p>
            <a:r>
              <a:rPr lang="en-US" altLang="zh-CN"/>
              <a:t>Why?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Implicit Relvence Feedback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Observe the user's behavior</a:t>
            </a:r>
            <a:endParaRPr lang="en-US" altLang="zh-CN"/>
          </a:p>
          <a:p>
            <a:r>
              <a:rPr lang="en-US" altLang="zh-CN"/>
              <a:t>Estimate the user's query intent</a:t>
            </a:r>
            <a:endParaRPr lang="en-US" altLang="zh-CN"/>
          </a:p>
          <a:p>
            <a:r>
              <a:rPr lang="en-US" altLang="zh-CN"/>
              <a:t>Optimize the result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 of User's Behavior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Keyboard and mouse</a:t>
            </a:r>
            <a:endParaRPr lang="en-US" altLang="zh-CN"/>
          </a:p>
          <a:p>
            <a:pPr lvl="1"/>
            <a:r>
              <a:rPr lang="en-US" altLang="zh-CN" sz="2400"/>
              <a:t>click</a:t>
            </a:r>
            <a:endParaRPr lang="en-US" altLang="zh-CN" sz="2400"/>
          </a:p>
          <a:p>
            <a:pPr lvl="1"/>
            <a:r>
              <a:rPr lang="en-US" altLang="zh-CN" sz="2400"/>
              <a:t>add to favorites</a:t>
            </a:r>
            <a:endParaRPr lang="en-US" altLang="zh-CN" sz="2400"/>
          </a:p>
          <a:p>
            <a:pPr lvl="1"/>
            <a:r>
              <a:rPr lang="en-US" altLang="zh-CN" sz="2400"/>
              <a:t>copy</a:t>
            </a:r>
            <a:endParaRPr lang="en-US" altLang="zh-CN" sz="2400"/>
          </a:p>
          <a:p>
            <a:pPr lvl="1"/>
            <a:r>
              <a:rPr lang="en-US" altLang="zh-CN" sz="2400"/>
              <a:t>turn to another page</a:t>
            </a:r>
            <a:endParaRPr lang="en-US" altLang="zh-CN" sz="2400"/>
          </a:p>
          <a:p>
            <a:pPr lvl="1"/>
            <a:r>
              <a:rPr lang="en-US" altLang="zh-CN" sz="2400"/>
              <a:t>stop</a:t>
            </a:r>
            <a:endParaRPr lang="en-US" altLang="zh-CN" sz="2400"/>
          </a:p>
          <a:p>
            <a:r>
              <a:rPr lang="en-US" altLang="zh-CN"/>
              <a:t>eye motion</a:t>
            </a:r>
            <a:endParaRPr lang="en-US" altLang="zh-CN"/>
          </a:p>
          <a:p>
            <a:pPr lvl="1"/>
            <a:r>
              <a:rPr lang="en-US" altLang="zh-CN"/>
              <a:t>staring</a:t>
            </a:r>
            <a:endParaRPr lang="en-US" altLang="zh-CN"/>
          </a:p>
          <a:p>
            <a:pPr lvl="1"/>
            <a:r>
              <a:rPr lang="en-US" altLang="zh-CN"/>
              <a:t>move quickly..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Eye tracking by mouse simulation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691005"/>
            <a:ext cx="8340090" cy="4830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of Jaccard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Query “ides of March”</a:t>
            </a:r>
            <a:endParaRPr lang="en-US" altLang="zh-CN"/>
          </a:p>
          <a:p>
            <a:r>
              <a:rPr lang="en-US" altLang="zh-CN"/>
              <a:t>Document “Caesar died in March”</a:t>
            </a:r>
            <a:endParaRPr lang="en-US" altLang="zh-CN"/>
          </a:p>
          <a:p>
            <a:r>
              <a:rPr lang="en-US" altLang="zh-CN"/>
              <a:t>Jaccard(q,d)=1/6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Eye Tracking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1893570"/>
            <a:ext cx="10057130" cy="415163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Disadvantage of Implicit Relevance feedback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difficult to understand the user's intent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Pseudo-Relevance Feedback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Return result according to uer's query</a:t>
            </a:r>
            <a:endParaRPr lang="en-US" altLang="zh-CN"/>
          </a:p>
          <a:p>
            <a:r>
              <a:rPr lang="en-US" altLang="zh-CN"/>
              <a:t>imagine the top-k is relevant</a:t>
            </a:r>
            <a:endParaRPr lang="en-US" altLang="zh-CN"/>
          </a:p>
          <a:p>
            <a:r>
              <a:rPr lang="en-US" altLang="zh-CN"/>
              <a:t>feedback by using </a:t>
            </a:r>
            <a:r>
              <a:rPr lang="en-US" altLang="zh-CN">
                <a:sym typeface="+mn-ea"/>
              </a:rPr>
              <a:t>Rocchio algorithm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Query Expansion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By using thesaurus</a:t>
            </a:r>
            <a:endParaRPr lang="en-US" altLang="zh-CN"/>
          </a:p>
          <a:p>
            <a:pPr lvl="1"/>
            <a:r>
              <a:rPr lang="en-US" altLang="zh-CN" sz="2400"/>
              <a:t>Hospital-Medical</a:t>
            </a:r>
            <a:endParaRPr lang="en-US" altLang="zh-CN" sz="2400"/>
          </a:p>
          <a:p>
            <a:r>
              <a:rPr lang="en-US" altLang="zh-CN"/>
              <a:t>How to construct thesaurus?</a:t>
            </a:r>
            <a:endParaRPr lang="en-US" altLang="zh-CN"/>
          </a:p>
          <a:p>
            <a:pPr lvl="1"/>
            <a:r>
              <a:rPr lang="en-US" altLang="zh-CN"/>
              <a:t>Manually</a:t>
            </a:r>
            <a:endParaRPr lang="en-US" altLang="zh-CN"/>
          </a:p>
          <a:p>
            <a:pPr lvl="1"/>
            <a:r>
              <a:rPr lang="en-US" altLang="zh-CN"/>
              <a:t>automatically </a:t>
            </a:r>
            <a:endParaRPr lang="en-US" altLang="zh-CN"/>
          </a:p>
          <a:p>
            <a:pPr lvl="2"/>
            <a:r>
              <a:rPr lang="en-US" altLang="zh-CN"/>
              <a:t>Export--based on words co-occurence</a:t>
            </a:r>
            <a:endParaRPr lang="en-US" altLang="zh-CN"/>
          </a:p>
          <a:p>
            <a:pPr lvl="3"/>
            <a:r>
              <a:rPr lang="en-US" altLang="zh-CN" sz="1800"/>
              <a:t>car and motorcycle. both of them co-occured with license, road...</a:t>
            </a:r>
            <a:endParaRPr lang="en-US" altLang="zh-CN" sz="1800"/>
          </a:p>
          <a:p>
            <a:pPr lvl="3"/>
            <a:r>
              <a:rPr lang="en-US" altLang="zh-CN" sz="1800"/>
              <a:t>How to do?</a:t>
            </a:r>
            <a:endParaRPr lang="en-US" altLang="zh-CN" sz="1800"/>
          </a:p>
          <a:p>
            <a:pPr lvl="2"/>
            <a:r>
              <a:rPr lang="en-US" altLang="zh-CN"/>
              <a:t>Mining-based on equivilance class mining in the query log</a:t>
            </a:r>
            <a:endParaRPr lang="en-US" altLang="zh-CN"/>
          </a:p>
          <a:p>
            <a:pPr lvl="3"/>
            <a:r>
              <a:rPr lang="en-US" altLang="zh-CN" sz="1800"/>
              <a:t>query “flower pix” usually click the same URL as query “flower clipart” </a:t>
            </a:r>
            <a:endParaRPr lang="en-US" altLang="zh-CN" sz="1800"/>
          </a:p>
          <a:p>
            <a:pPr lvl="3"/>
            <a:r>
              <a:rPr lang="en-US" altLang="zh-CN" sz="1800"/>
              <a:t>after submit query “herbs”, the user always search “herbal remedies”</a:t>
            </a:r>
            <a:endParaRPr lang="en-US" altLang="zh-CN" sz="1800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Disadvantage of Jaccard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Not consider the frequency of the term, that is, the number of occurences  of the term in the document</a:t>
            </a:r>
            <a:endParaRPr lang="en-US" altLang="zh-CN"/>
          </a:p>
          <a:p>
            <a:r>
              <a:rPr lang="en-US" altLang="zh-CN"/>
              <a:t>Rare or infrequent word has much more information, while Jaccard does not consider this situation</a:t>
            </a:r>
            <a:endParaRPr lang="en-US" altLang="zh-CN"/>
          </a:p>
          <a:p>
            <a:r>
              <a:rPr lang="en-US" altLang="zh-CN"/>
              <a:t>Not consider the length of the document carefully</a:t>
            </a:r>
            <a:endParaRPr lang="en-US" altLang="zh-CN"/>
          </a:p>
          <a:p>
            <a:pPr lvl="1"/>
            <a:r>
              <a:rPr lang="en-US" altLang="zh-CN"/>
              <a:t>if the document is too long, what happened?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1869440"/>
            <a:ext cx="1127633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Bag of Words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Not consider the sequence of the word occured in a document</a:t>
            </a:r>
            <a:endParaRPr lang="en-US" altLang="zh-CN"/>
          </a:p>
          <a:p>
            <a:pPr lvl="1"/>
            <a:r>
              <a:rPr lang="en-US" altLang="zh-CN"/>
              <a:t>John is quicker than Mary.</a:t>
            </a:r>
            <a:endParaRPr lang="en-US" altLang="zh-CN"/>
          </a:p>
          <a:p>
            <a:pPr lvl="1"/>
            <a:r>
              <a:rPr lang="en-US" altLang="zh-CN"/>
              <a:t>Mary is quicker than John.</a:t>
            </a:r>
            <a:endParaRPr lang="en-US" altLang="zh-CN"/>
          </a:p>
          <a:p>
            <a:pPr lvl="0"/>
            <a:r>
              <a:rPr lang="en-US" altLang="zh-CN"/>
              <a:t>tf-term frequency</a:t>
            </a:r>
            <a:endParaRPr lang="en-US" altLang="zh-CN"/>
          </a:p>
          <a:p>
            <a:pPr lvl="1"/>
            <a:r>
              <a:rPr lang="en-US" altLang="zh-CN"/>
              <a:t>tf</a:t>
            </a:r>
            <a:r>
              <a:rPr lang="en-US" altLang="zh-CN" baseline="-25000"/>
              <a:t>t,d</a:t>
            </a:r>
            <a:r>
              <a:rPr lang="en-US" altLang="zh-CN"/>
              <a:t> is the number of the term t occured in the document d</a:t>
            </a:r>
            <a:endParaRPr lang="en-US" altLang="zh-CN"/>
          </a:p>
          <a:p>
            <a:pPr lvl="0"/>
            <a:r>
              <a:rPr lang="en-US" altLang="zh-CN"/>
              <a:t>Use raw tf to give a score to a document</a:t>
            </a:r>
            <a:endParaRPr lang="en-US" altLang="zh-CN"/>
          </a:p>
          <a:p>
            <a:pPr lvl="0"/>
            <a:r>
              <a:rPr lang="en-US" altLang="zh-CN"/>
              <a:t>While raw tf is not appropriate</a:t>
            </a:r>
            <a:endParaRPr lang="en-US" altLang="zh-CN"/>
          </a:p>
          <a:p>
            <a:pPr lvl="1"/>
            <a:r>
              <a:rPr lang="en-US" altLang="zh-CN"/>
              <a:t>If some term occured 10 times in A, while occured 1 time in B, tfA=10, tfB=1</a:t>
            </a:r>
            <a:endParaRPr lang="en-US" altLang="zh-CN"/>
          </a:p>
          <a:p>
            <a:pPr lvl="1"/>
            <a:r>
              <a:rPr lang="en-US" altLang="zh-CN"/>
              <a:t>But we cannot say the relavance degree between the two document achieves 10 times</a:t>
            </a:r>
            <a:endParaRPr lang="en-US" altLang="zh-CN"/>
          </a:p>
          <a:p>
            <a:pPr lvl="0"/>
            <a:r>
              <a:rPr lang="en-US" altLang="zh-CN"/>
              <a:t>That is, relavence degree is not a ratio to the occured times.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Logarithmic word frequency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weigh of  Logarithmic word frequency of the term t in the document d can be defined as: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matching deggree beween the query and the document can be defined as: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175" y="2828925"/>
            <a:ext cx="481901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90" y="4894580"/>
            <a:ext cx="3825240" cy="683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Weight of  the Word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Rare word has more information.</a:t>
            </a:r>
            <a:endParaRPr lang="en-US" altLang="zh-CN"/>
          </a:p>
          <a:p>
            <a:r>
              <a:rPr lang="en-US" altLang="zh-CN"/>
              <a:t>A big weight should be given to the rare word when computing the matching degree.</a:t>
            </a:r>
            <a:endParaRPr lang="en-US" altLang="zh-CN"/>
          </a:p>
          <a:p>
            <a:r>
              <a:rPr lang="en-US" altLang="zh-CN"/>
              <a:t>How to compute the weight?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6014</Words>
  <Application>WPS 演示</Application>
  <PresentationFormat>宽屏</PresentationFormat>
  <Paragraphs>285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Calibri Light</vt:lpstr>
      <vt:lpstr>Calibri</vt:lpstr>
      <vt:lpstr>Arial Rounded MT Bold</vt:lpstr>
      <vt:lpstr>微软雅黑</vt:lpstr>
      <vt:lpstr>Arial Unicode MS</vt:lpstr>
      <vt:lpstr>Office 主题</vt:lpstr>
      <vt:lpstr>Chapter 3 Indexing and Retrieval ----Ranking</vt:lpstr>
      <vt:lpstr>Background</vt:lpstr>
      <vt:lpstr>Jaccard</vt:lpstr>
      <vt:lpstr>Example of Jaccard</vt:lpstr>
      <vt:lpstr>Disadvantage of Jaccard</vt:lpstr>
      <vt:lpstr>Exercise</vt:lpstr>
      <vt:lpstr>Bag of Words</vt:lpstr>
      <vt:lpstr>Logarithmic word frequency</vt:lpstr>
      <vt:lpstr>Weight of  the Word</vt:lpstr>
      <vt:lpstr>idf Weight</vt:lpstr>
      <vt:lpstr>Example of idf</vt:lpstr>
      <vt:lpstr>Effect of idf on the Ranking</vt:lpstr>
      <vt:lpstr>tf-idf Weight</vt:lpstr>
      <vt:lpstr>Vector Space</vt:lpstr>
      <vt:lpstr>Query as Vector</vt:lpstr>
      <vt:lpstr>Matchmaking</vt:lpstr>
      <vt:lpstr>Cosine to Compute the Angle</vt:lpstr>
      <vt:lpstr>How to Show the Result?</vt:lpstr>
      <vt:lpstr>Abstract</vt:lpstr>
      <vt:lpstr>Static Abstract</vt:lpstr>
      <vt:lpstr>Dynamic Abstract</vt:lpstr>
      <vt:lpstr>How to improve recall?</vt:lpstr>
      <vt:lpstr>Relevance Feedback</vt:lpstr>
      <vt:lpstr>Types of relevance feedback</vt:lpstr>
      <vt:lpstr>Examples</vt:lpstr>
      <vt:lpstr>Example</vt:lpstr>
      <vt:lpstr>Example</vt:lpstr>
      <vt:lpstr>Example</vt:lpstr>
      <vt:lpstr>Example</vt:lpstr>
      <vt:lpstr>Example: similarity between document</vt:lpstr>
      <vt:lpstr>Example: User's Feedback</vt:lpstr>
      <vt:lpstr>Result</vt:lpstr>
      <vt:lpstr>The core of Relevance Feedback</vt:lpstr>
      <vt:lpstr>Example</vt:lpstr>
      <vt:lpstr>Rocchio Algorithm</vt:lpstr>
      <vt:lpstr>About Search Engine</vt:lpstr>
      <vt:lpstr>Implicit Relvence Feedback</vt:lpstr>
      <vt:lpstr>Type of User's Behavior</vt:lpstr>
      <vt:lpstr>Eye tracking by mouse simulation</vt:lpstr>
      <vt:lpstr>Eye Tracking</vt:lpstr>
      <vt:lpstr>Disadvantage of Implicit Relevance feedback</vt:lpstr>
      <vt:lpstr>Pseudo-Relevance Feedback</vt:lpstr>
      <vt:lpstr>Query Expansion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user</cp:lastModifiedBy>
  <cp:revision>57</cp:revision>
  <dcterms:created xsi:type="dcterms:W3CDTF">2017-11-06T02:29:00Z</dcterms:created>
  <dcterms:modified xsi:type="dcterms:W3CDTF">2017-11-27T03:47:19Z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