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7" r:id="rId4"/>
    <p:sldId id="343" r:id="rId5"/>
    <p:sldId id="344"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366" r:id="rId2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en-US" altLang="zh-CN" b="1"/>
              <a:t>Chapter 3 Indexing and Retrieval</a:t>
            </a:r>
            <a:br>
              <a:rPr lang="en-US" altLang="zh-CN" b="1"/>
            </a:br>
            <a:r>
              <a:rPr lang="en-US" altLang="zh-CN" b="1"/>
              <a:t>----Probalilistic Information Retrieval</a:t>
            </a:r>
            <a:endParaRPr lang="en-US" altLang="zh-CN" b="1"/>
          </a:p>
        </p:txBody>
      </p:sp>
      <p:sp>
        <p:nvSpPr>
          <p:cNvPr id="3" name="副标题 2"/>
          <p:cNvSpPr>
            <a:spLocks noGrp="1"/>
          </p:cNvSpPr>
          <p:nvPr>
            <p:ph type="subTitle" idx="1"/>
          </p:nvPr>
        </p:nvSpPr>
        <p:spPr/>
        <p:txBody>
          <a:bodyPr/>
          <a:p>
            <a:r>
              <a:rPr lang="en-US" altLang="zh-CN" sz="3200" b="1"/>
              <a:t>Dr. Dai Yu</a:t>
            </a:r>
            <a:endParaRPr lang="en-US" altLang="zh-CN" sz="32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Probability Retrieval Models</a:t>
            </a:r>
            <a:endParaRPr lang="en-US" altLang="zh-CN"/>
          </a:p>
        </p:txBody>
      </p:sp>
      <p:sp>
        <p:nvSpPr>
          <p:cNvPr id="3" name="内容占位符 2"/>
          <p:cNvSpPr>
            <a:spLocks noGrp="1"/>
          </p:cNvSpPr>
          <p:nvPr>
            <p:ph idx="1"/>
          </p:nvPr>
        </p:nvSpPr>
        <p:spPr/>
        <p:txBody>
          <a:bodyPr/>
          <a:p>
            <a:r>
              <a:rPr lang="en-US" altLang="zh-CN"/>
              <a:t>Probability retrieval model based on Logistic regression</a:t>
            </a:r>
            <a:endParaRPr lang="en-US" altLang="zh-CN"/>
          </a:p>
          <a:p>
            <a:r>
              <a:rPr lang="en-US" altLang="zh-CN"/>
              <a:t>Binary independent probability model BIM </a:t>
            </a:r>
            <a:endParaRPr lang="en-US" altLang="zh-CN"/>
          </a:p>
          <a:p>
            <a:r>
              <a:rPr lang="en-US" altLang="zh-CN"/>
              <a:t>Bayesian</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Regression</a:t>
            </a:r>
            <a:endParaRPr lang="en-US" altLang="zh-CN"/>
          </a:p>
        </p:txBody>
      </p:sp>
      <p:sp>
        <p:nvSpPr>
          <p:cNvPr id="3" name="内容占位符 2"/>
          <p:cNvSpPr>
            <a:spLocks noGrp="1"/>
          </p:cNvSpPr>
          <p:nvPr>
            <p:ph idx="1"/>
          </p:nvPr>
        </p:nvSpPr>
        <p:spPr/>
        <p:txBody>
          <a:bodyPr/>
          <a:p>
            <a:r>
              <a:rPr lang="en-US" altLang="zh-CN"/>
              <a:t>Regression is a tool for dealing with the relevant relation between variables. The result of the regression can be used for prediction or classification</a:t>
            </a:r>
            <a:endParaRPr lang="en-US" altLang="zh-CN"/>
          </a:p>
          <a:p>
            <a:r>
              <a:rPr lang="en-US" altLang="zh-CN"/>
              <a:t>Simple linear regression: according to the observed data points fiiting a line in oder to make the loss the minimum</a:t>
            </a:r>
            <a:endParaRPr lang="en-US" altLang="zh-CN"/>
          </a:p>
          <a:p>
            <a:r>
              <a:rPr lang="en-US" altLang="zh-CN"/>
              <a:t>Multiple linear regression:</a:t>
            </a:r>
            <a:endParaRPr lang="en-US" altLang="zh-CN"/>
          </a:p>
          <a:p>
            <a:endParaRPr lang="en-US" altLang="zh-CN"/>
          </a:p>
        </p:txBody>
      </p:sp>
      <p:pic>
        <p:nvPicPr>
          <p:cNvPr id="4" name="图片 3"/>
          <p:cNvPicPr>
            <a:picLocks noChangeAspect="1"/>
          </p:cNvPicPr>
          <p:nvPr/>
        </p:nvPicPr>
        <p:blipFill>
          <a:blip r:embed="rId1"/>
          <a:stretch>
            <a:fillRect/>
          </a:stretch>
        </p:blipFill>
        <p:spPr>
          <a:xfrm>
            <a:off x="4685665" y="4493895"/>
            <a:ext cx="2066925" cy="733425"/>
          </a:xfrm>
          <a:prstGeom prst="rect">
            <a:avLst/>
          </a:prstGeom>
        </p:spPr>
      </p:pic>
      <p:pic>
        <p:nvPicPr>
          <p:cNvPr id="5" name="图片 4"/>
          <p:cNvPicPr>
            <a:picLocks noChangeAspect="1"/>
          </p:cNvPicPr>
          <p:nvPr/>
        </p:nvPicPr>
        <p:blipFill>
          <a:blip r:embed="rId2"/>
          <a:stretch>
            <a:fillRect/>
          </a:stretch>
        </p:blipFill>
        <p:spPr>
          <a:xfrm>
            <a:off x="6978015" y="3890010"/>
            <a:ext cx="4742815" cy="27806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Logistic Regression</a:t>
            </a:r>
            <a:endParaRPr lang="en-US" altLang="zh-CN"/>
          </a:p>
        </p:txBody>
      </p:sp>
      <p:sp>
        <p:nvSpPr>
          <p:cNvPr id="3" name="内容占位符 2"/>
          <p:cNvSpPr>
            <a:spLocks noGrp="1"/>
          </p:cNvSpPr>
          <p:nvPr>
            <p:ph idx="1"/>
          </p:nvPr>
        </p:nvSpPr>
        <p:spPr/>
        <p:txBody>
          <a:bodyPr/>
          <a:p>
            <a:r>
              <a:rPr lang="en-US" altLang="zh-CN"/>
              <a:t>Logistic regression is a non-linear regression</a:t>
            </a:r>
            <a:endParaRPr lang="en-US" altLang="zh-CN"/>
          </a:p>
          <a:p>
            <a:r>
              <a:rPr lang="en-US" altLang="zh-CN"/>
              <a:t>Logistic which is also called as Sigmoid function</a:t>
            </a:r>
            <a:endParaRPr lang="en-US" altLang="zh-CN"/>
          </a:p>
          <a:p>
            <a:endParaRPr lang="en-US" altLang="zh-CN"/>
          </a:p>
          <a:p>
            <a:endParaRPr lang="en-US" altLang="zh-CN"/>
          </a:p>
          <a:p>
            <a:endParaRPr lang="en-US" altLang="zh-CN"/>
          </a:p>
          <a:p>
            <a:endParaRPr lang="en-US" altLang="zh-CN"/>
          </a:p>
          <a:p>
            <a:r>
              <a:rPr lang="en-US" altLang="zh-CN"/>
              <a:t>A non-linear regression can be transformed to a linear regression</a:t>
            </a:r>
            <a:endParaRPr lang="en-US" altLang="zh-CN"/>
          </a:p>
          <a:p>
            <a:endParaRPr lang="en-US" altLang="zh-CN"/>
          </a:p>
        </p:txBody>
      </p:sp>
      <p:pic>
        <p:nvPicPr>
          <p:cNvPr id="4" name="图片 3"/>
          <p:cNvPicPr>
            <a:picLocks noChangeAspect="1"/>
          </p:cNvPicPr>
          <p:nvPr/>
        </p:nvPicPr>
        <p:blipFill>
          <a:blip r:embed="rId1"/>
          <a:stretch>
            <a:fillRect/>
          </a:stretch>
        </p:blipFill>
        <p:spPr>
          <a:xfrm>
            <a:off x="3011170" y="3161030"/>
            <a:ext cx="4009390" cy="838200"/>
          </a:xfrm>
          <a:prstGeom prst="rect">
            <a:avLst/>
          </a:prstGeom>
        </p:spPr>
      </p:pic>
      <p:pic>
        <p:nvPicPr>
          <p:cNvPr id="5" name="图片 4"/>
          <p:cNvPicPr>
            <a:picLocks noChangeAspect="1"/>
          </p:cNvPicPr>
          <p:nvPr/>
        </p:nvPicPr>
        <p:blipFill>
          <a:blip r:embed="rId2"/>
          <a:stretch>
            <a:fillRect/>
          </a:stretch>
        </p:blipFill>
        <p:spPr>
          <a:xfrm>
            <a:off x="8176260" y="3072765"/>
            <a:ext cx="2923540" cy="1857375"/>
          </a:xfrm>
          <a:prstGeom prst="rect">
            <a:avLst/>
          </a:prstGeom>
        </p:spPr>
      </p:pic>
      <p:pic>
        <p:nvPicPr>
          <p:cNvPr id="6" name="图片 5"/>
          <p:cNvPicPr>
            <a:picLocks noChangeAspect="1"/>
          </p:cNvPicPr>
          <p:nvPr/>
        </p:nvPicPr>
        <p:blipFill>
          <a:blip r:embed="rId3"/>
          <a:stretch>
            <a:fillRect/>
          </a:stretch>
        </p:blipFill>
        <p:spPr>
          <a:xfrm>
            <a:off x="3838575" y="5234305"/>
            <a:ext cx="4514215" cy="9429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Logistic Regression IR</a:t>
            </a:r>
            <a:endParaRPr lang="en-US" altLang="zh-CN"/>
          </a:p>
        </p:txBody>
      </p:sp>
      <p:sp>
        <p:nvSpPr>
          <p:cNvPr id="3" name="内容占位符 2"/>
          <p:cNvSpPr>
            <a:spLocks noGrp="1"/>
          </p:cNvSpPr>
          <p:nvPr>
            <p:ph idx="1"/>
          </p:nvPr>
        </p:nvSpPr>
        <p:spPr/>
        <p:txBody>
          <a:bodyPr/>
          <a:p>
            <a:r>
              <a:rPr lang="en-US" altLang="zh-CN"/>
              <a:t>Basic idea: in order to compute the probabiliy of Q and D, that is,  P(R=1|Q,D). Then, we can define several feature functions fi(Q, D) and takes the P(R=1|Q, D) as the combination of these functions.</a:t>
            </a:r>
            <a:endParaRPr lang="en-US" altLang="zh-CN"/>
          </a:p>
          <a:p>
            <a:r>
              <a:rPr lang="en-US" altLang="zh-CN"/>
              <a:t>Cooper proposed a method:</a:t>
            </a:r>
            <a:endParaRPr lang="en-US" altLang="zh-CN"/>
          </a:p>
          <a:p>
            <a:pPr lvl="1"/>
            <a:r>
              <a:rPr lang="en-US" altLang="zh-CN"/>
              <a:t>We can define log(P/(1-P)) as a combination of several feature functions. Then, P is a logistic function. That is, </a:t>
            </a:r>
            <a:endParaRPr lang="en-US" altLang="zh-CN"/>
          </a:p>
          <a:p>
            <a:pPr lvl="1"/>
            <a:endParaRPr lang="en-US" altLang="zh-CN"/>
          </a:p>
        </p:txBody>
      </p:sp>
      <p:pic>
        <p:nvPicPr>
          <p:cNvPr id="4" name="图片 3"/>
          <p:cNvPicPr>
            <a:picLocks noChangeAspect="1"/>
          </p:cNvPicPr>
          <p:nvPr/>
        </p:nvPicPr>
        <p:blipFill>
          <a:blip r:embed="rId1"/>
          <a:stretch>
            <a:fillRect/>
          </a:stretch>
        </p:blipFill>
        <p:spPr>
          <a:xfrm>
            <a:off x="4243705" y="4606290"/>
            <a:ext cx="3704590" cy="19621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Choice of feature function fi</a:t>
            </a:r>
            <a:endParaRPr lang="en-US" altLang="zh-CN"/>
          </a:p>
        </p:txBody>
      </p:sp>
      <p:pic>
        <p:nvPicPr>
          <p:cNvPr id="4" name="内容占位符 3"/>
          <p:cNvPicPr>
            <a:picLocks noChangeAspect="1"/>
          </p:cNvPicPr>
          <p:nvPr>
            <p:ph idx="1"/>
          </p:nvPr>
        </p:nvPicPr>
        <p:blipFill>
          <a:blip r:embed="rId1"/>
          <a:stretch>
            <a:fillRect/>
          </a:stretch>
        </p:blipFill>
        <p:spPr>
          <a:xfrm>
            <a:off x="838200" y="1691005"/>
            <a:ext cx="3327400" cy="43516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Logistic Regression IR </a:t>
            </a:r>
            <a:endParaRPr lang="en-US" altLang="zh-CN"/>
          </a:p>
        </p:txBody>
      </p:sp>
      <p:sp>
        <p:nvSpPr>
          <p:cNvPr id="3" name="内容占位符 2"/>
          <p:cNvSpPr>
            <a:spLocks noGrp="1"/>
          </p:cNvSpPr>
          <p:nvPr>
            <p:ph idx="1"/>
          </p:nvPr>
        </p:nvSpPr>
        <p:spPr/>
        <p:txBody>
          <a:bodyPr/>
          <a:p>
            <a:r>
              <a:rPr lang="en-US" altLang="zh-CN"/>
              <a:t>The process</a:t>
            </a:r>
            <a:endParaRPr lang="en-US" altLang="zh-CN"/>
          </a:p>
          <a:p>
            <a:pPr lvl="1"/>
            <a:r>
              <a:rPr lang="en-US" altLang="zh-CN"/>
              <a:t>get the coeffiicent                  , then for a new document, compute the probability P by the formula</a:t>
            </a:r>
            <a:endParaRPr lang="en-US" altLang="zh-CN"/>
          </a:p>
          <a:p>
            <a:pPr lvl="0"/>
            <a:r>
              <a:rPr lang="en-US" altLang="zh-CN" sz="2800"/>
              <a:t>Advantage</a:t>
            </a:r>
            <a:endParaRPr lang="en-US" altLang="zh-CN" sz="2800"/>
          </a:p>
          <a:p>
            <a:pPr lvl="1"/>
            <a:r>
              <a:rPr lang="en-US" altLang="zh-CN" sz="2400"/>
              <a:t>easy to understand by using mathematics</a:t>
            </a:r>
            <a:endParaRPr lang="en-US" altLang="zh-CN" sz="2400"/>
          </a:p>
          <a:p>
            <a:pPr lvl="0"/>
            <a:r>
              <a:rPr lang="en-US" altLang="zh-CN" sz="2800"/>
              <a:t>Disadvantage</a:t>
            </a:r>
            <a:endParaRPr lang="en-US" altLang="zh-CN" sz="2800"/>
          </a:p>
          <a:p>
            <a:pPr lvl="1"/>
            <a:r>
              <a:rPr lang="en-US" altLang="zh-CN" sz="2400"/>
              <a:t>difficult to choose feature and has not good effect</a:t>
            </a:r>
            <a:r>
              <a:rPr lang="en-US" altLang="zh-CN"/>
              <a:t>  </a:t>
            </a:r>
            <a:endParaRPr lang="en-US" altLang="zh-CN"/>
          </a:p>
        </p:txBody>
      </p:sp>
      <p:pic>
        <p:nvPicPr>
          <p:cNvPr id="4" name="图片 3"/>
          <p:cNvPicPr>
            <a:picLocks noChangeAspect="1"/>
          </p:cNvPicPr>
          <p:nvPr/>
        </p:nvPicPr>
        <p:blipFill>
          <a:blip r:embed="rId1"/>
          <a:stretch>
            <a:fillRect/>
          </a:stretch>
        </p:blipFill>
        <p:spPr>
          <a:xfrm>
            <a:off x="3999230" y="2167255"/>
            <a:ext cx="1038225" cy="5143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Binary Independence Model--BIM</a:t>
            </a:r>
            <a:endParaRPr lang="en-US" altLang="zh-CN"/>
          </a:p>
        </p:txBody>
      </p:sp>
      <p:sp>
        <p:nvSpPr>
          <p:cNvPr id="3" name="内容占位符 2"/>
          <p:cNvSpPr>
            <a:spLocks noGrp="1"/>
          </p:cNvSpPr>
          <p:nvPr>
            <p:ph idx="1"/>
          </p:nvPr>
        </p:nvSpPr>
        <p:spPr/>
        <p:txBody>
          <a:bodyPr/>
          <a:p>
            <a:r>
              <a:rPr lang="en-US" altLang="zh-CN"/>
              <a:t>Bayes</a:t>
            </a:r>
            <a:endParaRPr lang="en-US" altLang="zh-CN"/>
          </a:p>
          <a:p>
            <a:endParaRPr lang="en-US" altLang="zh-CN"/>
          </a:p>
          <a:p>
            <a:endParaRPr lang="en-US" altLang="zh-CN"/>
          </a:p>
          <a:p>
            <a:endParaRPr lang="en-US" altLang="zh-CN"/>
          </a:p>
          <a:p>
            <a:r>
              <a:rPr lang="en-US" altLang="zh-CN"/>
              <a:t>BIM uses Bayes formula to compute the conditional probability P(A|B)</a:t>
            </a:r>
            <a:endParaRPr lang="en-US" altLang="zh-CN"/>
          </a:p>
          <a:p>
            <a:r>
              <a:rPr lang="en-US" altLang="zh-CN"/>
              <a:t>For the same query Q, P(R=1|Q, D) can be simplified as P(R=1|D)</a:t>
            </a:r>
            <a:endParaRPr lang="zh-CN" altLang="en-US"/>
          </a:p>
          <a:p>
            <a:pPr lvl="1"/>
            <a:endParaRPr lang="en-US" altLang="zh-CN"/>
          </a:p>
        </p:txBody>
      </p:sp>
      <p:pic>
        <p:nvPicPr>
          <p:cNvPr id="4" name="图片 3"/>
          <p:cNvPicPr>
            <a:picLocks noChangeAspect="1"/>
          </p:cNvPicPr>
          <p:nvPr/>
        </p:nvPicPr>
        <p:blipFill>
          <a:blip r:embed="rId1"/>
          <a:stretch>
            <a:fillRect/>
          </a:stretch>
        </p:blipFill>
        <p:spPr>
          <a:xfrm>
            <a:off x="2553970" y="2334260"/>
            <a:ext cx="4923790" cy="11334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BIM</a:t>
            </a:r>
            <a:endParaRPr lang="en-US" altLang="zh-CN"/>
          </a:p>
        </p:txBody>
      </p:sp>
      <p:sp>
        <p:nvSpPr>
          <p:cNvPr id="3" name="内容占位符 2"/>
          <p:cNvSpPr>
            <a:spLocks noGrp="1"/>
          </p:cNvSpPr>
          <p:nvPr>
            <p:ph idx="1"/>
          </p:nvPr>
        </p:nvSpPr>
        <p:spPr/>
        <p:txBody>
          <a:bodyPr>
            <a:normAutofit lnSpcReduction="20000"/>
          </a:bodyPr>
          <a:p>
            <a:r>
              <a:rPr lang="en-US" altLang="zh-CN"/>
              <a:t>For each Q, a ranking function RSV(Q, D) can be defined as:</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en-US" altLang="zh-CN"/>
              <a:t>where, P(D|R=1) and P(D|R=0) are the probability of generating D under the situation of revlevance and non-relevance. The ranking as the same increasing ratio with P(R=1|D). </a:t>
            </a:r>
            <a:endParaRPr lang="en-US" altLang="zh-CN"/>
          </a:p>
        </p:txBody>
      </p:sp>
      <p:pic>
        <p:nvPicPr>
          <p:cNvPr id="4" name="图片 3"/>
          <p:cNvPicPr>
            <a:picLocks noChangeAspect="1"/>
          </p:cNvPicPr>
          <p:nvPr/>
        </p:nvPicPr>
        <p:blipFill>
          <a:blip r:embed="rId1"/>
          <a:stretch>
            <a:fillRect/>
          </a:stretch>
        </p:blipFill>
        <p:spPr>
          <a:xfrm>
            <a:off x="2864485" y="2240280"/>
            <a:ext cx="6750050" cy="2221865"/>
          </a:xfrm>
          <a:prstGeom prst="rect">
            <a:avLst/>
          </a:prstGeom>
        </p:spPr>
      </p:pic>
      <p:sp>
        <p:nvSpPr>
          <p:cNvPr id="5" name="文本框 4"/>
          <p:cNvSpPr txBox="1"/>
          <p:nvPr/>
        </p:nvSpPr>
        <p:spPr>
          <a:xfrm>
            <a:off x="9726295" y="3540125"/>
            <a:ext cx="1565910" cy="922020"/>
          </a:xfrm>
          <a:prstGeom prst="rect">
            <a:avLst/>
          </a:prstGeom>
          <a:noFill/>
        </p:spPr>
        <p:txBody>
          <a:bodyPr wrap="square" rtlCol="0">
            <a:spAutoFit/>
          </a:bodyPr>
          <a:p>
            <a:r>
              <a:rPr lang="en-US" altLang="zh-CN"/>
              <a:t>For a same query, it is a constant</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How to generate a document?</a:t>
            </a:r>
            <a:endParaRPr lang="en-US" altLang="zh-CN"/>
          </a:p>
        </p:txBody>
      </p:sp>
      <p:sp>
        <p:nvSpPr>
          <p:cNvPr id="3" name="内容占位符 2"/>
          <p:cNvSpPr>
            <a:spLocks noGrp="1"/>
          </p:cNvSpPr>
          <p:nvPr>
            <p:ph idx="1"/>
          </p:nvPr>
        </p:nvSpPr>
        <p:spPr/>
        <p:txBody>
          <a:bodyPr/>
          <a:p>
            <a:pPr lvl="0"/>
            <a:r>
              <a:rPr lang="en-US" altLang="zh-CN"/>
              <a:t>Basic Idea</a:t>
            </a:r>
            <a:endParaRPr lang="en-US" altLang="zh-CN"/>
          </a:p>
          <a:p>
            <a:pPr lvl="1"/>
            <a:r>
              <a:rPr lang="en-US" altLang="zh-CN"/>
              <a:t>The terms follow some distribution</a:t>
            </a:r>
            <a:endParaRPr lang="en-US" altLang="zh-CN"/>
          </a:p>
          <a:p>
            <a:pPr lvl="1"/>
            <a:r>
              <a:rPr lang="en-US" altLang="zh-CN"/>
              <a:t>Sampling from the distribution</a:t>
            </a:r>
            <a:endParaRPr lang="en-US" altLang="zh-CN"/>
          </a:p>
          <a:p>
            <a:pPr lvl="1"/>
            <a:r>
              <a:rPr lang="en-US" altLang="zh-CN"/>
              <a:t>The terms sampled from the distribution will be combined together to form a document</a:t>
            </a:r>
            <a:endParaRPr lang="en-US" altLang="zh-CN"/>
          </a:p>
          <a:p>
            <a:pPr lvl="1"/>
            <a:r>
              <a:rPr lang="en-US" altLang="zh-CN"/>
              <a:t>For P(D|R=1) or P(D|R=0), we can imagine the terms follow the distribution and generate D by sampling.</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Two Distributions in Widely Use</a:t>
            </a:r>
            <a:endParaRPr lang="en-US" altLang="zh-CN"/>
          </a:p>
        </p:txBody>
      </p:sp>
      <p:sp>
        <p:nvSpPr>
          <p:cNvPr id="3" name="内容占位符 2"/>
          <p:cNvSpPr>
            <a:spLocks noGrp="1"/>
          </p:cNvSpPr>
          <p:nvPr>
            <p:ph idx="1"/>
          </p:nvPr>
        </p:nvSpPr>
        <p:spPr/>
        <p:txBody>
          <a:bodyPr>
            <a:normAutofit fontScale="90000" lnSpcReduction="20000"/>
          </a:bodyPr>
          <a:p>
            <a:r>
              <a:rPr lang="en-US" altLang="zh-CN"/>
              <a:t>Multi variate Bernoulli distribution</a:t>
            </a:r>
            <a:endParaRPr lang="en-US" altLang="zh-CN"/>
          </a:p>
          <a:p>
            <a:pPr lvl="1"/>
            <a:r>
              <a:rPr lang="en-US" altLang="zh-CN"/>
              <a:t>The size of the dictionary is M</a:t>
            </a:r>
            <a:endParaRPr lang="en-US" altLang="zh-CN"/>
          </a:p>
          <a:p>
            <a:pPr lvl="1"/>
            <a:r>
              <a:rPr lang="en-US" altLang="zh-CN"/>
              <a:t>M coins corresponds to M terms</a:t>
            </a:r>
            <a:endParaRPr lang="en-US" altLang="zh-CN"/>
          </a:p>
          <a:p>
            <a:pPr lvl="1"/>
            <a:r>
              <a:rPr lang="en-US" altLang="zh-CN"/>
              <a:t>The probability of i</a:t>
            </a:r>
            <a:r>
              <a:rPr lang="en-US" altLang="zh-CN" baseline="30000"/>
              <a:t>th </a:t>
            </a:r>
            <a:r>
              <a:rPr lang="en-US" altLang="zh-CN"/>
              <a:t>coins with the head is pi</a:t>
            </a:r>
            <a:endParaRPr lang="en-US" altLang="zh-CN"/>
          </a:p>
          <a:p>
            <a:pPr lvl="1"/>
            <a:r>
              <a:rPr lang="en-US" altLang="zh-CN"/>
              <a:t>Imagine M=4 (The terms are</a:t>
            </a:r>
            <a:r>
              <a:rPr lang="zh-CN" altLang="en-US"/>
              <a:t>：</a:t>
            </a:r>
            <a:r>
              <a:rPr lang="en-US" altLang="zh-CN"/>
              <a:t> I you  can fly), p1=0.7, p2=0.4, p3=0.1, p4=0.05, </a:t>
            </a:r>
            <a:endParaRPr lang="en-US" altLang="zh-CN"/>
          </a:p>
          <a:p>
            <a:pPr lvl="1"/>
            <a:r>
              <a:rPr lang="en-US" altLang="zh-CN"/>
              <a:t>then, P(I can fly fly)=0.7*(1-0.4)*0.1*0.05</a:t>
            </a:r>
            <a:endParaRPr lang="en-US" altLang="zh-CN"/>
          </a:p>
          <a:p>
            <a:pPr lvl="0"/>
            <a:r>
              <a:rPr lang="en-US" altLang="zh-CN"/>
              <a:t>Multinomial distribution</a:t>
            </a:r>
            <a:endParaRPr lang="en-US" altLang="zh-CN"/>
          </a:p>
          <a:p>
            <a:pPr lvl="1"/>
            <a:r>
              <a:rPr lang="en-US" altLang="zh-CN"/>
              <a:t>The size of the dictionary is M</a:t>
            </a:r>
            <a:endParaRPr lang="en-US" altLang="zh-CN"/>
          </a:p>
          <a:p>
            <a:pPr lvl="1"/>
            <a:r>
              <a:rPr lang="en-US" altLang="zh-CN"/>
              <a:t>The dice has M sides, each side correponds to a term</a:t>
            </a:r>
            <a:endParaRPr lang="en-US" altLang="zh-CN"/>
          </a:p>
          <a:p>
            <a:pPr lvl="1"/>
            <a:r>
              <a:rPr lang="en-US" altLang="zh-CN"/>
              <a:t>The ith side in the front with the probability pi</a:t>
            </a:r>
            <a:endParaRPr lang="en-US" altLang="zh-CN"/>
          </a:p>
          <a:p>
            <a:pPr lvl="1"/>
            <a:r>
              <a:rPr lang="en-US" altLang="zh-CN"/>
              <a:t>Imagine M=4 ( I you can fly), p1=0.4, p2=0.3, p3=0.2, p4=0.1</a:t>
            </a:r>
            <a:endParaRPr lang="en-US" altLang="zh-CN"/>
          </a:p>
          <a:p>
            <a:pPr lvl="1"/>
            <a:r>
              <a:rPr lang="en-US" altLang="zh-CN"/>
              <a:t>then, P(I can fly fly)=0.4*0.2*0.1*0.1</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Basic Probability Conception</a:t>
            </a:r>
            <a:endParaRPr lang="en-US" altLang="zh-CN"/>
          </a:p>
        </p:txBody>
      </p:sp>
      <p:pic>
        <p:nvPicPr>
          <p:cNvPr id="4" name="内容占位符 3"/>
          <p:cNvPicPr>
            <a:picLocks noChangeAspect="1"/>
          </p:cNvPicPr>
          <p:nvPr>
            <p:ph idx="1"/>
          </p:nvPr>
        </p:nvPicPr>
        <p:blipFill>
          <a:blip r:embed="rId1"/>
          <a:stretch>
            <a:fillRect/>
          </a:stretch>
        </p:blipFill>
        <p:spPr>
          <a:xfrm>
            <a:off x="1050925" y="1227455"/>
            <a:ext cx="8279765" cy="544131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Compute P(D|R=1) or P(D|R=0)</a:t>
            </a:r>
            <a:endParaRPr lang="en-US" altLang="zh-CN"/>
          </a:p>
        </p:txBody>
      </p:sp>
      <p:sp>
        <p:nvSpPr>
          <p:cNvPr id="3" name="内容占位符 2"/>
          <p:cNvSpPr>
            <a:spLocks noGrp="1"/>
          </p:cNvSpPr>
          <p:nvPr>
            <p:ph idx="1"/>
          </p:nvPr>
        </p:nvSpPr>
        <p:spPr/>
        <p:txBody>
          <a:bodyPr>
            <a:normAutofit lnSpcReduction="10000"/>
          </a:bodyPr>
          <a:p>
            <a:r>
              <a:rPr lang="en-US" altLang="zh-CN"/>
              <a:t>M independent test (</a:t>
            </a:r>
            <a:r>
              <a:rPr lang="en-US" altLang="zh-CN">
                <a:sym typeface="+mn-ea"/>
              </a:rPr>
              <a:t>Multi variate Bernoulli</a:t>
            </a:r>
            <a:r>
              <a:rPr lang="en-US" altLang="zh-CN"/>
              <a:t>)</a:t>
            </a:r>
            <a:endParaRPr lang="en-US" altLang="zh-CN"/>
          </a:p>
          <a:p>
            <a:pPr lvl="1"/>
            <a:r>
              <a:rPr lang="en-US" altLang="zh-CN"/>
              <a:t>There are M terms in the space which corresondes to M coins.</a:t>
            </a:r>
            <a:endParaRPr lang="en-US" altLang="zh-CN"/>
          </a:p>
          <a:p>
            <a:pPr lvl="1"/>
            <a:r>
              <a:rPr lang="en-US" altLang="zh-CN"/>
              <a:t>The ith coin correspond to the ith term</a:t>
            </a:r>
            <a:endParaRPr lang="en-US" altLang="zh-CN"/>
          </a:p>
          <a:p>
            <a:pPr lvl="1"/>
            <a:r>
              <a:rPr lang="en-US" altLang="zh-CN"/>
              <a:t>The head means the term occurs, if not otherwise</a:t>
            </a:r>
            <a:endParaRPr lang="en-US" altLang="zh-CN"/>
          </a:p>
          <a:p>
            <a:pPr lvl="1"/>
            <a:r>
              <a:rPr lang="en-US" altLang="zh-CN"/>
              <a:t>Throw the M coins independently.</a:t>
            </a:r>
            <a:endParaRPr lang="en-US" altLang="zh-CN"/>
          </a:p>
          <a:p>
            <a:pPr lvl="1"/>
            <a:r>
              <a:rPr lang="en-US" altLang="zh-CN"/>
              <a:t>Record the terms with the head of the coins </a:t>
            </a:r>
            <a:endParaRPr lang="en-US" altLang="zh-CN"/>
          </a:p>
          <a:p>
            <a:pPr lvl="1"/>
            <a:r>
              <a:rPr lang="en-US" altLang="zh-CN"/>
              <a:t>Then, these terms compose the document D</a:t>
            </a:r>
            <a:endParaRPr lang="en-US" altLang="zh-CN"/>
          </a:p>
          <a:p>
            <a:pPr lvl="0"/>
            <a:r>
              <a:rPr lang="en-US" altLang="zh-CN"/>
              <a:t>Then to compute P(D|R) is to compute the probability of throwing the coins to get the document D.</a:t>
            </a:r>
            <a:endParaRPr lang="en-US" altLang="zh-CN"/>
          </a:p>
          <a:p>
            <a:pPr lvl="0"/>
            <a:r>
              <a:rPr lang="en-US" altLang="zh-CN"/>
              <a:t>P(D|R=1) and P(D|R=0) corresponds to 2 sets of coins which  needs 2M parameters. </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Induce of BIM</a:t>
            </a:r>
            <a:endParaRPr lang="en-US" altLang="zh-CN"/>
          </a:p>
        </p:txBody>
      </p:sp>
      <p:sp>
        <p:nvSpPr>
          <p:cNvPr id="3" name="内容占位符 2"/>
          <p:cNvSpPr>
            <a:spLocks noGrp="1"/>
          </p:cNvSpPr>
          <p:nvPr>
            <p:ph idx="1"/>
          </p:nvPr>
        </p:nvSpPr>
        <p:spPr/>
        <p:txBody>
          <a:bodyPr/>
          <a:p>
            <a:r>
              <a:rPr lang="en-US" altLang="zh-CN"/>
              <a:t>D can be seen as</a:t>
            </a:r>
            <a:endParaRPr lang="en-US" altLang="zh-CN"/>
          </a:p>
          <a:p>
            <a:endParaRPr lang="en-US" altLang="zh-CN"/>
          </a:p>
          <a:p>
            <a:r>
              <a:rPr lang="en-US" altLang="zh-CN"/>
              <a:t> </a:t>
            </a:r>
            <a:endParaRPr lang="en-US" altLang="zh-CN"/>
          </a:p>
        </p:txBody>
      </p:sp>
      <p:pic>
        <p:nvPicPr>
          <p:cNvPr id="4" name="图片 3"/>
          <p:cNvPicPr>
            <a:picLocks noChangeAspect="1"/>
          </p:cNvPicPr>
          <p:nvPr/>
        </p:nvPicPr>
        <p:blipFill>
          <a:blip r:embed="rId1"/>
          <a:stretch>
            <a:fillRect/>
          </a:stretch>
        </p:blipFill>
        <p:spPr>
          <a:xfrm>
            <a:off x="4421505" y="1691005"/>
            <a:ext cx="1592580" cy="862330"/>
          </a:xfrm>
          <a:prstGeom prst="rect">
            <a:avLst/>
          </a:prstGeom>
        </p:spPr>
      </p:pic>
      <p:pic>
        <p:nvPicPr>
          <p:cNvPr id="5" name="图片 4"/>
          <p:cNvPicPr>
            <a:picLocks noChangeAspect="1"/>
          </p:cNvPicPr>
          <p:nvPr/>
        </p:nvPicPr>
        <p:blipFill>
          <a:blip r:embed="rId2"/>
          <a:stretch>
            <a:fillRect/>
          </a:stretch>
        </p:blipFill>
        <p:spPr>
          <a:xfrm>
            <a:off x="1277620" y="2553335"/>
            <a:ext cx="7726680" cy="3795395"/>
          </a:xfrm>
          <a:prstGeom prst="rect">
            <a:avLst/>
          </a:prstGeom>
        </p:spPr>
      </p:pic>
      <p:pic>
        <p:nvPicPr>
          <p:cNvPr id="6" name="图片 5"/>
          <p:cNvPicPr>
            <a:picLocks noChangeAspect="1"/>
          </p:cNvPicPr>
          <p:nvPr/>
        </p:nvPicPr>
        <p:blipFill>
          <a:blip r:embed="rId3"/>
          <a:stretch>
            <a:fillRect/>
          </a:stretch>
        </p:blipFill>
        <p:spPr>
          <a:xfrm>
            <a:off x="9885680" y="3168015"/>
            <a:ext cx="1934210" cy="10737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Example</a:t>
            </a:r>
            <a:endParaRPr lang="en-US" altLang="zh-CN"/>
          </a:p>
        </p:txBody>
      </p:sp>
      <p:sp>
        <p:nvSpPr>
          <p:cNvPr id="3" name="内容占位符 2"/>
          <p:cNvSpPr>
            <a:spLocks noGrp="1"/>
          </p:cNvSpPr>
          <p:nvPr>
            <p:ph idx="1"/>
          </p:nvPr>
        </p:nvSpPr>
        <p:spPr/>
        <p:txBody>
          <a:bodyPr/>
          <a:p>
            <a:r>
              <a:rPr lang="en-US" altLang="zh-CN"/>
              <a:t>Query: Information Retrieval Couse Book Slides</a:t>
            </a:r>
            <a:endParaRPr lang="en-US" altLang="zh-CN"/>
          </a:p>
          <a:p>
            <a:endParaRPr lang="en-US" altLang="zh-CN"/>
          </a:p>
          <a:p>
            <a:endParaRPr lang="en-US" altLang="zh-CN"/>
          </a:p>
          <a:p>
            <a:endParaRPr lang="en-US" altLang="zh-CN"/>
          </a:p>
          <a:p>
            <a:endParaRPr lang="en-US" altLang="zh-CN"/>
          </a:p>
          <a:p>
            <a:r>
              <a:rPr lang="en-US" altLang="zh-CN"/>
              <a:t>Document: Retrieval Slides</a:t>
            </a:r>
            <a:endParaRPr lang="en-US" altLang="zh-CN"/>
          </a:p>
          <a:p>
            <a:endParaRPr lang="en-US" altLang="zh-CN"/>
          </a:p>
        </p:txBody>
      </p:sp>
      <p:pic>
        <p:nvPicPr>
          <p:cNvPr id="4" name="图片 3"/>
          <p:cNvPicPr>
            <a:picLocks noChangeAspect="1"/>
          </p:cNvPicPr>
          <p:nvPr/>
        </p:nvPicPr>
        <p:blipFill>
          <a:blip r:embed="rId1"/>
          <a:stretch>
            <a:fillRect/>
          </a:stretch>
        </p:blipFill>
        <p:spPr>
          <a:xfrm>
            <a:off x="1656715" y="2567305"/>
            <a:ext cx="8275955" cy="1371600"/>
          </a:xfrm>
          <a:prstGeom prst="rect">
            <a:avLst/>
          </a:prstGeom>
        </p:spPr>
      </p:pic>
      <p:pic>
        <p:nvPicPr>
          <p:cNvPr id="5" name="图片 4"/>
          <p:cNvPicPr>
            <a:picLocks noChangeAspect="1"/>
          </p:cNvPicPr>
          <p:nvPr/>
        </p:nvPicPr>
        <p:blipFill>
          <a:blip r:embed="rId2"/>
          <a:stretch>
            <a:fillRect/>
          </a:stretch>
        </p:blipFill>
        <p:spPr>
          <a:xfrm>
            <a:off x="2771140" y="4910455"/>
            <a:ext cx="6047740" cy="1266825"/>
          </a:xfrm>
          <a:prstGeom prst="rect">
            <a:avLst/>
          </a:prstGeom>
        </p:spPr>
      </p:pic>
      <p:sp>
        <p:nvSpPr>
          <p:cNvPr id="6" name="文本框 5"/>
          <p:cNvSpPr txBox="1"/>
          <p:nvPr/>
        </p:nvSpPr>
        <p:spPr>
          <a:xfrm>
            <a:off x="1762125" y="2686050"/>
            <a:ext cx="1732915" cy="368300"/>
          </a:xfrm>
          <a:prstGeom prst="rect">
            <a:avLst/>
          </a:prstGeom>
          <a:solidFill>
            <a:schemeClr val="bg1"/>
          </a:solidFill>
          <a:ln w="12700" cmpd="sng">
            <a:solidFill>
              <a:schemeClr val="tx1"/>
            </a:solidFill>
            <a:prstDash val="solid"/>
          </a:ln>
        </p:spPr>
        <p:txBody>
          <a:bodyPr wrap="square" rtlCol="0">
            <a:spAutoFit/>
          </a:bodyPr>
          <a:p>
            <a:r>
              <a:rPr lang="en-US" altLang="zh-CN"/>
              <a:t>Term</a:t>
            </a:r>
            <a:endParaRPr lang="en-US" altLang="zh-CN"/>
          </a:p>
        </p:txBody>
      </p:sp>
      <p:sp>
        <p:nvSpPr>
          <p:cNvPr id="7" name="文本框 6"/>
          <p:cNvSpPr txBox="1"/>
          <p:nvPr/>
        </p:nvSpPr>
        <p:spPr>
          <a:xfrm>
            <a:off x="3495040" y="2686050"/>
            <a:ext cx="1199515" cy="337185"/>
          </a:xfrm>
          <a:prstGeom prst="rect">
            <a:avLst/>
          </a:prstGeom>
          <a:solidFill>
            <a:schemeClr val="bg1"/>
          </a:solidFill>
          <a:ln w="12700" cmpd="sng">
            <a:solidFill>
              <a:schemeClr val="tx1"/>
            </a:solidFill>
            <a:prstDash val="solid"/>
          </a:ln>
        </p:spPr>
        <p:txBody>
          <a:bodyPr wrap="square" rtlCol="0">
            <a:spAutoFit/>
          </a:bodyPr>
          <a:p>
            <a:r>
              <a:rPr lang="en-US" altLang="zh-CN" sz="1600"/>
              <a:t>Information</a:t>
            </a:r>
            <a:endParaRPr lang="en-US" altLang="zh-CN" sz="1600"/>
          </a:p>
        </p:txBody>
      </p:sp>
      <p:sp>
        <p:nvSpPr>
          <p:cNvPr id="8" name="文本框 7"/>
          <p:cNvSpPr txBox="1"/>
          <p:nvPr/>
        </p:nvSpPr>
        <p:spPr>
          <a:xfrm>
            <a:off x="4694555" y="2686050"/>
            <a:ext cx="1551940" cy="337185"/>
          </a:xfrm>
          <a:prstGeom prst="rect">
            <a:avLst/>
          </a:prstGeom>
          <a:solidFill>
            <a:schemeClr val="bg1"/>
          </a:solidFill>
          <a:ln w="12700" cmpd="sng">
            <a:solidFill>
              <a:schemeClr val="tx1"/>
            </a:solidFill>
            <a:prstDash val="solid"/>
          </a:ln>
        </p:spPr>
        <p:txBody>
          <a:bodyPr wrap="square" rtlCol="0">
            <a:spAutoFit/>
          </a:bodyPr>
          <a:p>
            <a:r>
              <a:rPr lang="en-US" altLang="zh-CN" sz="1600"/>
              <a:t>Retrieval</a:t>
            </a:r>
            <a:endParaRPr lang="en-US" altLang="zh-CN" sz="1600"/>
          </a:p>
        </p:txBody>
      </p:sp>
      <p:sp>
        <p:nvSpPr>
          <p:cNvPr id="9" name="文本框 8"/>
          <p:cNvSpPr txBox="1"/>
          <p:nvPr/>
        </p:nvSpPr>
        <p:spPr>
          <a:xfrm>
            <a:off x="6246495" y="2686050"/>
            <a:ext cx="1082040" cy="337185"/>
          </a:xfrm>
          <a:prstGeom prst="rect">
            <a:avLst/>
          </a:prstGeom>
          <a:solidFill>
            <a:schemeClr val="bg1"/>
          </a:solidFill>
          <a:ln w="12700" cmpd="sng">
            <a:solidFill>
              <a:schemeClr val="tx1"/>
            </a:solidFill>
            <a:prstDash val="solid"/>
          </a:ln>
        </p:spPr>
        <p:txBody>
          <a:bodyPr wrap="square" rtlCol="0">
            <a:spAutoFit/>
          </a:bodyPr>
          <a:p>
            <a:r>
              <a:rPr lang="en-US" altLang="zh-CN" sz="1600"/>
              <a:t>Book</a:t>
            </a:r>
            <a:endParaRPr lang="en-US" altLang="zh-CN" sz="1600"/>
          </a:p>
        </p:txBody>
      </p:sp>
      <p:sp>
        <p:nvSpPr>
          <p:cNvPr id="10" name="文本框 9"/>
          <p:cNvSpPr txBox="1"/>
          <p:nvPr/>
        </p:nvSpPr>
        <p:spPr>
          <a:xfrm>
            <a:off x="7328535" y="2686050"/>
            <a:ext cx="1221740" cy="337185"/>
          </a:xfrm>
          <a:prstGeom prst="rect">
            <a:avLst/>
          </a:prstGeom>
          <a:solidFill>
            <a:schemeClr val="bg1"/>
          </a:solidFill>
          <a:ln w="12700" cmpd="sng">
            <a:solidFill>
              <a:schemeClr val="tx1"/>
            </a:solidFill>
            <a:prstDash val="solid"/>
          </a:ln>
        </p:spPr>
        <p:txBody>
          <a:bodyPr wrap="square" rtlCol="0">
            <a:spAutoFit/>
          </a:bodyPr>
          <a:p>
            <a:r>
              <a:rPr lang="en-US" altLang="zh-CN" sz="1600"/>
              <a:t>Course</a:t>
            </a:r>
            <a:endParaRPr lang="en-US" altLang="zh-CN" sz="1600"/>
          </a:p>
        </p:txBody>
      </p:sp>
      <p:sp>
        <p:nvSpPr>
          <p:cNvPr id="11" name="文本框 10"/>
          <p:cNvSpPr txBox="1"/>
          <p:nvPr/>
        </p:nvSpPr>
        <p:spPr>
          <a:xfrm>
            <a:off x="8550275" y="2686050"/>
            <a:ext cx="1285240" cy="337185"/>
          </a:xfrm>
          <a:prstGeom prst="rect">
            <a:avLst/>
          </a:prstGeom>
          <a:solidFill>
            <a:schemeClr val="bg1"/>
          </a:solidFill>
          <a:ln w="12700" cmpd="sng">
            <a:solidFill>
              <a:schemeClr val="tx1"/>
            </a:solidFill>
            <a:prstDash val="solid"/>
          </a:ln>
        </p:spPr>
        <p:txBody>
          <a:bodyPr wrap="square" rtlCol="0">
            <a:spAutoFit/>
          </a:bodyPr>
          <a:p>
            <a:r>
              <a:rPr lang="en-US" altLang="zh-CN" sz="1600"/>
              <a:t>Slide</a:t>
            </a:r>
            <a:endParaRPr lang="en-US" altLang="zh-CN" sz="1600"/>
          </a:p>
        </p:txBody>
      </p:sp>
      <p:sp>
        <p:nvSpPr>
          <p:cNvPr id="12" name="文本框 11"/>
          <p:cNvSpPr txBox="1"/>
          <p:nvPr/>
        </p:nvSpPr>
        <p:spPr>
          <a:xfrm>
            <a:off x="1762125" y="3043555"/>
            <a:ext cx="1732915" cy="368300"/>
          </a:xfrm>
          <a:prstGeom prst="rect">
            <a:avLst/>
          </a:prstGeom>
          <a:solidFill>
            <a:schemeClr val="bg1"/>
          </a:solidFill>
          <a:ln w="12700" cmpd="sng">
            <a:solidFill>
              <a:schemeClr val="tx1"/>
            </a:solidFill>
            <a:prstDash val="solid"/>
          </a:ln>
        </p:spPr>
        <p:txBody>
          <a:bodyPr wrap="square" rtlCol="0">
            <a:spAutoFit/>
          </a:bodyPr>
          <a:p>
            <a:r>
              <a:rPr lang="en-US" altLang="zh-CN"/>
              <a:t>Pi with R=1</a:t>
            </a:r>
            <a:endParaRPr lang="en-US" altLang="zh-CN"/>
          </a:p>
        </p:txBody>
      </p:sp>
      <p:sp>
        <p:nvSpPr>
          <p:cNvPr id="13" name="文本框 12"/>
          <p:cNvSpPr txBox="1"/>
          <p:nvPr/>
        </p:nvSpPr>
        <p:spPr>
          <a:xfrm>
            <a:off x="1762125" y="3411855"/>
            <a:ext cx="1732915" cy="368300"/>
          </a:xfrm>
          <a:prstGeom prst="rect">
            <a:avLst/>
          </a:prstGeom>
          <a:solidFill>
            <a:schemeClr val="bg1"/>
          </a:solidFill>
          <a:ln w="12700" cmpd="sng">
            <a:solidFill>
              <a:schemeClr val="tx1"/>
            </a:solidFill>
            <a:prstDash val="solid"/>
          </a:ln>
        </p:spPr>
        <p:txBody>
          <a:bodyPr wrap="square" rtlCol="0">
            <a:spAutoFit/>
          </a:bodyPr>
          <a:p>
            <a:r>
              <a:rPr lang="en-US" altLang="zh-CN"/>
              <a:t>qi with R=0</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How to compute pi, qi</a:t>
            </a:r>
            <a:endParaRPr lang="en-US" altLang="zh-CN"/>
          </a:p>
        </p:txBody>
      </p:sp>
      <p:sp>
        <p:nvSpPr>
          <p:cNvPr id="3" name="内容占位符 2"/>
          <p:cNvSpPr>
            <a:spLocks noGrp="1"/>
          </p:cNvSpPr>
          <p:nvPr>
            <p:ph idx="1"/>
          </p:nvPr>
        </p:nvSpPr>
        <p:spPr/>
        <p:txBody>
          <a:bodyPr/>
          <a:p>
            <a:r>
              <a:rPr lang="en-US" altLang="zh-CN"/>
              <a:t>For each query, we cannot get the relevant document set and non-relevant document set. We need to estimate</a:t>
            </a:r>
            <a:endParaRPr lang="en-US" altLang="zh-CN"/>
          </a:p>
          <a:p>
            <a:r>
              <a:rPr lang="en-US" altLang="zh-CN"/>
              <a:t>Method</a:t>
            </a:r>
            <a:endParaRPr lang="en-US" altLang="zh-CN"/>
          </a:p>
          <a:p>
            <a:pPr lvl="1"/>
            <a:r>
              <a:rPr lang="en-US" altLang="zh-CN"/>
              <a:t>Initial retrieval: estimate before the first time of the retrieval</a:t>
            </a:r>
            <a:endParaRPr lang="en-US" altLang="zh-CN"/>
          </a:p>
          <a:p>
            <a:pPr lvl="1"/>
            <a:r>
              <a:rPr lang="en-US" altLang="zh-CN"/>
              <a:t>Based on result: estimate based on the last time retrieval result</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Compute pi, qi</a:t>
            </a:r>
            <a:endParaRPr lang="en-US" altLang="zh-CN"/>
          </a:p>
        </p:txBody>
      </p:sp>
      <p:sp>
        <p:nvSpPr>
          <p:cNvPr id="3" name="内容占位符 2"/>
          <p:cNvSpPr>
            <a:spLocks noGrp="1"/>
          </p:cNvSpPr>
          <p:nvPr>
            <p:ph idx="1"/>
          </p:nvPr>
        </p:nvSpPr>
        <p:spPr/>
        <p:txBody>
          <a:bodyPr/>
          <a:p>
            <a:r>
              <a:rPr lang="en-US" altLang="zh-CN"/>
              <a:t>Initial retrieval: pi is a constant, qi is the distribution of the term i in all the documents.</a:t>
            </a:r>
            <a:endParaRPr lang="en-US" altLang="zh-CN"/>
          </a:p>
          <a:p>
            <a:endParaRPr lang="en-US" altLang="zh-CN"/>
          </a:p>
        </p:txBody>
      </p:sp>
      <p:pic>
        <p:nvPicPr>
          <p:cNvPr id="4" name="图片 3"/>
          <p:cNvPicPr>
            <a:picLocks noChangeAspect="1"/>
          </p:cNvPicPr>
          <p:nvPr/>
        </p:nvPicPr>
        <p:blipFill>
          <a:blip r:embed="rId1"/>
          <a:stretch>
            <a:fillRect/>
          </a:stretch>
        </p:blipFill>
        <p:spPr>
          <a:xfrm>
            <a:off x="3224530" y="3178175"/>
            <a:ext cx="4838065" cy="276161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Compute pi, qi</a:t>
            </a:r>
            <a:endParaRPr lang="en-US" altLang="zh-CN"/>
          </a:p>
        </p:txBody>
      </p:sp>
      <p:sp>
        <p:nvSpPr>
          <p:cNvPr id="3" name="内容占位符 2"/>
          <p:cNvSpPr>
            <a:spLocks noGrp="1"/>
          </p:cNvSpPr>
          <p:nvPr>
            <p:ph idx="1"/>
          </p:nvPr>
        </p:nvSpPr>
        <p:spPr/>
        <p:txBody>
          <a:bodyPr/>
          <a:p>
            <a:r>
              <a:rPr lang="en-US" altLang="zh-CN"/>
              <a:t>Based on results: imagine the result set is V, if the set Vi contains term i</a:t>
            </a:r>
            <a:endParaRPr lang="en-US" altLang="zh-CN"/>
          </a:p>
          <a:p>
            <a:r>
              <a:rPr lang="en-US" altLang="zh-CN"/>
              <a:t>Then, </a:t>
            </a:r>
            <a:endParaRPr lang="en-US" altLang="zh-CN"/>
          </a:p>
        </p:txBody>
      </p:sp>
      <p:pic>
        <p:nvPicPr>
          <p:cNvPr id="5" name="图片 4"/>
          <p:cNvPicPr>
            <a:picLocks noChangeAspect="1"/>
          </p:cNvPicPr>
          <p:nvPr/>
        </p:nvPicPr>
        <p:blipFill>
          <a:blip r:embed="rId1"/>
          <a:stretch>
            <a:fillRect/>
          </a:stretch>
        </p:blipFill>
        <p:spPr>
          <a:xfrm>
            <a:off x="3268345" y="3053715"/>
            <a:ext cx="2339975" cy="259778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Characteristics of BIM</a:t>
            </a:r>
            <a:endParaRPr lang="en-US" altLang="zh-CN"/>
          </a:p>
        </p:txBody>
      </p:sp>
      <p:sp>
        <p:nvSpPr>
          <p:cNvPr id="3" name="内容占位符 2"/>
          <p:cNvSpPr>
            <a:spLocks noGrp="1"/>
          </p:cNvSpPr>
          <p:nvPr>
            <p:ph idx="1"/>
          </p:nvPr>
        </p:nvSpPr>
        <p:spPr/>
        <p:txBody>
          <a:bodyPr/>
          <a:p>
            <a:r>
              <a:rPr lang="en-US" altLang="zh-CN"/>
              <a:t>Advantages</a:t>
            </a:r>
            <a:endParaRPr lang="en-US" altLang="zh-CN"/>
          </a:p>
          <a:p>
            <a:pPr lvl="1"/>
            <a:r>
              <a:rPr lang="en-US" altLang="zh-CN" sz="2400"/>
              <a:t>based on mathematics</a:t>
            </a:r>
            <a:endParaRPr lang="en-US" altLang="zh-CN" sz="2400"/>
          </a:p>
          <a:p>
            <a:r>
              <a:rPr lang="en-US" altLang="zh-CN"/>
              <a:t>Disadvantages</a:t>
            </a:r>
            <a:endParaRPr lang="en-US" altLang="zh-CN"/>
          </a:p>
          <a:p>
            <a:pPr lvl="1"/>
            <a:r>
              <a:rPr lang="en-US" altLang="zh-CN"/>
              <a:t>Estimate parameters</a:t>
            </a:r>
            <a:endParaRPr lang="en-US" altLang="zh-CN"/>
          </a:p>
          <a:p>
            <a:pPr lvl="1"/>
            <a:r>
              <a:rPr lang="en-US" altLang="zh-CN"/>
              <a:t>Not consider TF and the length of the document</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Random Test and Event</a:t>
            </a:r>
            <a:endParaRPr lang="en-US" altLang="zh-CN"/>
          </a:p>
        </p:txBody>
      </p:sp>
      <p:sp>
        <p:nvSpPr>
          <p:cNvPr id="3" name="内容占位符 2"/>
          <p:cNvSpPr>
            <a:spLocks noGrp="1"/>
          </p:cNvSpPr>
          <p:nvPr>
            <p:ph idx="1"/>
          </p:nvPr>
        </p:nvSpPr>
        <p:spPr/>
        <p:txBody>
          <a:bodyPr/>
          <a:p>
            <a:r>
              <a:rPr lang="en-US" altLang="zh-CN"/>
              <a:t>Random Test: under the same situation, the test can be done several times; The results can be different, but we can know all the potential results; however, the result of one test can not be determined before the test.</a:t>
            </a:r>
            <a:endParaRPr lang="en-US" altLang="zh-CN"/>
          </a:p>
          <a:p>
            <a:pPr lvl="1"/>
            <a:r>
              <a:rPr lang="en-US" altLang="zh-CN"/>
              <a:t>a coin </a:t>
            </a:r>
            <a:endParaRPr lang="en-US" altLang="zh-CN"/>
          </a:p>
          <a:p>
            <a:pPr lvl="0"/>
            <a:r>
              <a:rPr lang="en-US" altLang="zh-CN"/>
              <a:t>Random Event: in a random test, we call the situation happened in the random test as the random event.</a:t>
            </a:r>
            <a:endParaRPr lang="en-US" altLang="zh-CN"/>
          </a:p>
          <a:p>
            <a:pPr lvl="1"/>
            <a:r>
              <a:rPr lang="en-US" altLang="zh-CN"/>
              <a:t>flip for a coin, head side or reverse side</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Probability and Conditional Probability</a:t>
            </a:r>
            <a:endParaRPr lang="en-US" altLang="zh-CN"/>
          </a:p>
        </p:txBody>
      </p:sp>
      <p:sp>
        <p:nvSpPr>
          <p:cNvPr id="3" name="内容占位符 2"/>
          <p:cNvSpPr>
            <a:spLocks noGrp="1"/>
          </p:cNvSpPr>
          <p:nvPr>
            <p:ph idx="1"/>
          </p:nvPr>
        </p:nvSpPr>
        <p:spPr/>
        <p:txBody>
          <a:bodyPr/>
          <a:p>
            <a:r>
              <a:rPr lang="en-US" altLang="zh-CN"/>
              <a:t>Probability: the probability of the event A is the probability that A happens, signified as P(A)</a:t>
            </a:r>
            <a:endParaRPr lang="en-US" altLang="zh-CN"/>
          </a:p>
          <a:p>
            <a:pPr lvl="1"/>
            <a:r>
              <a:rPr lang="en-US" altLang="zh-CN"/>
              <a:t>flip for a coin, the probability of head side</a:t>
            </a:r>
            <a:endParaRPr lang="en-US" altLang="zh-CN"/>
          </a:p>
          <a:p>
            <a:pPr lvl="0"/>
            <a:r>
              <a:rPr lang="en-US" altLang="zh-CN"/>
              <a:t>Conditional Probability: Under the situation that the event A happens, the probability of the occurence of the event B is called as the conditional probability of B under A, signified as P(B|A)</a:t>
            </a:r>
            <a:endParaRPr lang="en-US" altLang="zh-CN"/>
          </a:p>
          <a:p>
            <a:pPr lvl="1"/>
            <a:r>
              <a:rPr lang="en-US" altLang="zh-CN"/>
              <a:t>we have 30 red balls and 40 black balls, if in the first time we pick up the red ball, what is the probability that  the second time we pick the black ball?</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Bayesian Formula</a:t>
            </a:r>
            <a:endParaRPr lang="en-US" altLang="zh-CN"/>
          </a:p>
        </p:txBody>
      </p:sp>
      <p:sp>
        <p:nvSpPr>
          <p:cNvPr id="3" name="内容占位符 2"/>
          <p:cNvSpPr>
            <a:spLocks noGrp="1"/>
          </p:cNvSpPr>
          <p:nvPr>
            <p:ph idx="1"/>
          </p:nvPr>
        </p:nvSpPr>
        <p:spPr/>
        <p:txBody>
          <a:bodyPr/>
          <a:p>
            <a:r>
              <a:rPr lang="en-US" altLang="zh-CN"/>
              <a:t>Multiply</a:t>
            </a:r>
            <a:endParaRPr lang="en-US" altLang="zh-CN"/>
          </a:p>
          <a:p>
            <a:pPr lvl="1"/>
            <a:r>
              <a:rPr lang="en-US" altLang="zh-CN"/>
              <a:t>P(AB)=P(A)P(B|A)</a:t>
            </a:r>
            <a:endParaRPr lang="en-US" altLang="zh-CN"/>
          </a:p>
          <a:p>
            <a:pPr lvl="1"/>
            <a:r>
              <a:rPr lang="en-US" altLang="zh-CN"/>
              <a:t>P(A1A2....An)=P(A1)P(A2|A1)...P(An|A1)</a:t>
            </a:r>
            <a:endParaRPr lang="en-US" altLang="zh-CN"/>
          </a:p>
          <a:p>
            <a:pPr lvl="0"/>
            <a:r>
              <a:rPr lang="en-US" altLang="zh-CN"/>
              <a:t>Full Probability: A1, A2, ...An is a partition of the sample space</a:t>
            </a:r>
            <a:endParaRPr lang="en-US" altLang="zh-CN"/>
          </a:p>
          <a:p>
            <a:pPr lvl="0"/>
            <a:endParaRPr lang="en-US" altLang="zh-CN"/>
          </a:p>
          <a:p>
            <a:pPr lvl="0"/>
            <a:r>
              <a:rPr lang="en-US" altLang="zh-CN"/>
              <a:t>Bayesian: </a:t>
            </a:r>
            <a:r>
              <a:rPr lang="en-US" altLang="zh-CN">
                <a:sym typeface="+mn-ea"/>
              </a:rPr>
              <a:t>A1, A2, ...An is a partition of the sample space</a:t>
            </a:r>
            <a:endParaRPr lang="en-US" altLang="zh-CN"/>
          </a:p>
          <a:p>
            <a:pPr lvl="0"/>
            <a:endParaRPr lang="en-US" altLang="zh-CN"/>
          </a:p>
        </p:txBody>
      </p:sp>
      <p:pic>
        <p:nvPicPr>
          <p:cNvPr id="4" name="图片 3"/>
          <p:cNvPicPr>
            <a:picLocks noChangeAspect="1"/>
          </p:cNvPicPr>
          <p:nvPr/>
        </p:nvPicPr>
        <p:blipFill>
          <a:blip r:embed="rId1"/>
          <a:stretch>
            <a:fillRect/>
          </a:stretch>
        </p:blipFill>
        <p:spPr>
          <a:xfrm>
            <a:off x="4204335" y="3649345"/>
            <a:ext cx="2476500" cy="704850"/>
          </a:xfrm>
          <a:prstGeom prst="rect">
            <a:avLst/>
          </a:prstGeom>
        </p:spPr>
      </p:pic>
      <p:pic>
        <p:nvPicPr>
          <p:cNvPr id="5" name="图片 4"/>
          <p:cNvPicPr>
            <a:picLocks noChangeAspect="1"/>
          </p:cNvPicPr>
          <p:nvPr/>
        </p:nvPicPr>
        <p:blipFill>
          <a:blip r:embed="rId2"/>
          <a:stretch>
            <a:fillRect/>
          </a:stretch>
        </p:blipFill>
        <p:spPr>
          <a:xfrm>
            <a:off x="3862705" y="5005705"/>
            <a:ext cx="4466590" cy="11715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Independence of the Events</a:t>
            </a:r>
            <a:endParaRPr lang="en-US" altLang="zh-CN"/>
          </a:p>
        </p:txBody>
      </p:sp>
      <p:sp>
        <p:nvSpPr>
          <p:cNvPr id="3" name="内容占位符 2"/>
          <p:cNvSpPr>
            <a:spLocks noGrp="1"/>
          </p:cNvSpPr>
          <p:nvPr>
            <p:ph idx="1"/>
          </p:nvPr>
        </p:nvSpPr>
        <p:spPr/>
        <p:txBody>
          <a:bodyPr/>
          <a:p>
            <a:r>
              <a:rPr lang="en-US" altLang="zh-CN"/>
              <a:t>Independence of two Events: For the event A and B, if P(AB)=P(A)P(B), then A and B are independent.</a:t>
            </a:r>
            <a:endParaRPr lang="en-US" altLang="zh-CN"/>
          </a:p>
          <a:p>
            <a:r>
              <a:rPr lang="en-US" altLang="zh-CN"/>
              <a:t>Independence of 3 Events: For the events A, B, and C, if </a:t>
            </a:r>
            <a:endParaRPr lang="en-US" altLang="zh-CN"/>
          </a:p>
          <a:p>
            <a:pPr lvl="1"/>
            <a:r>
              <a:rPr lang="en-US" altLang="zh-CN"/>
              <a:t>P(AB)=P(A)P(B)</a:t>
            </a:r>
            <a:endParaRPr lang="en-US" altLang="zh-CN"/>
          </a:p>
          <a:p>
            <a:pPr lvl="1"/>
            <a:r>
              <a:rPr lang="en-US" altLang="zh-CN"/>
              <a:t>P(AC)=P(A)P(C)</a:t>
            </a:r>
            <a:endParaRPr lang="en-US" altLang="zh-CN"/>
          </a:p>
          <a:p>
            <a:pPr lvl="1"/>
            <a:r>
              <a:rPr lang="en-US" altLang="zh-CN"/>
              <a:t>P(BC)=P(B)P(C)</a:t>
            </a:r>
            <a:endParaRPr lang="en-US" altLang="zh-CN"/>
          </a:p>
          <a:p>
            <a:pPr lvl="1"/>
            <a:r>
              <a:rPr lang="en-US" altLang="zh-CN"/>
              <a:t>P(ABC)=P(A)P(B)P(C)</a:t>
            </a:r>
            <a:endParaRPr lang="en-US" altLang="zh-CN"/>
          </a:p>
          <a:p>
            <a:pPr lvl="1"/>
            <a:r>
              <a:rPr lang="en-US" altLang="zh-CN"/>
              <a:t>Then, A, B, and C are independent</a:t>
            </a:r>
            <a:endParaRPr lang="en-US" altLang="zh-CN"/>
          </a:p>
          <a:p>
            <a:pPr lvl="0"/>
            <a:r>
              <a:rPr lang="en-US" altLang="zh-CN"/>
              <a:t>Independence of many Events: every 2 events are independent, every 3 events are independent,...</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Random Variable</a:t>
            </a:r>
            <a:endParaRPr lang="en-US" altLang="zh-CN"/>
          </a:p>
        </p:txBody>
      </p:sp>
      <p:sp>
        <p:nvSpPr>
          <p:cNvPr id="3" name="内容占位符 2"/>
          <p:cNvSpPr>
            <a:spLocks noGrp="1"/>
          </p:cNvSpPr>
          <p:nvPr>
            <p:ph idx="1"/>
          </p:nvPr>
        </p:nvSpPr>
        <p:spPr/>
        <p:txBody>
          <a:bodyPr/>
          <a:p>
            <a:r>
              <a:rPr lang="en-US" altLang="zh-CN"/>
              <a:t>Random variable: if the various results in the random test can be expressed as a value of a variable, then, this variable is called as random variable, which can be expressed as X, Y, Z.</a:t>
            </a:r>
            <a:endParaRPr lang="en-US" altLang="zh-CN"/>
          </a:p>
          <a:p>
            <a:pPr lvl="1"/>
            <a:r>
              <a:rPr lang="en-US" altLang="zh-CN"/>
              <a:t>discrete random variable</a:t>
            </a:r>
            <a:endParaRPr lang="en-US" altLang="zh-CN"/>
          </a:p>
          <a:p>
            <a:pPr lvl="2"/>
            <a:r>
              <a:rPr lang="en-US" altLang="zh-CN" sz="2000"/>
              <a:t>flip for a coin. The result can be 0 or 1, where 0 is the reverse side and 1 is the head side</a:t>
            </a:r>
            <a:endParaRPr lang="en-US" altLang="zh-CN" sz="2000"/>
          </a:p>
          <a:p>
            <a:pPr lvl="1"/>
            <a:r>
              <a:rPr lang="en-US" altLang="zh-CN"/>
              <a:t>continous random variable</a:t>
            </a:r>
            <a:endParaRPr lang="en-US" altLang="zh-CN"/>
          </a:p>
          <a:p>
            <a:pPr lvl="2"/>
            <a:r>
              <a:rPr lang="en-US" altLang="zh-CN"/>
              <a:t>the tempreature of Shenyang (-30, 35)</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Probability Retrieval</a:t>
            </a:r>
            <a:endParaRPr lang="en-US" altLang="zh-CN"/>
          </a:p>
        </p:txBody>
      </p:sp>
      <p:sp>
        <p:nvSpPr>
          <p:cNvPr id="3" name="内容占位符 2"/>
          <p:cNvSpPr>
            <a:spLocks noGrp="1"/>
          </p:cNvSpPr>
          <p:nvPr>
            <p:ph idx="1"/>
          </p:nvPr>
        </p:nvSpPr>
        <p:spPr/>
        <p:txBody>
          <a:bodyPr/>
          <a:p>
            <a:r>
              <a:rPr lang="en-US" altLang="zh-CN"/>
              <a:t>In a retrieval system, for a query, compute the relevant degree of each document</a:t>
            </a:r>
            <a:endParaRPr lang="en-US" altLang="zh-CN"/>
          </a:p>
          <a:p>
            <a:r>
              <a:rPr lang="en-US" altLang="zh-CN"/>
              <a:t>The  understanding of the user's query is uncertain </a:t>
            </a:r>
            <a:endParaRPr lang="en-US" altLang="zh-CN"/>
          </a:p>
          <a:p>
            <a:r>
              <a:rPr lang="en-US" altLang="zh-CN"/>
              <a:t>The guess of whether the results matched the query is also uncertain</a:t>
            </a:r>
            <a:endParaRPr lang="en-US" altLang="zh-CN"/>
          </a:p>
          <a:p>
            <a:r>
              <a:rPr lang="en-US" altLang="zh-CN"/>
              <a:t>Probability retrieval is used for computing the probability of the relevance between the query and the document</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Probability Retrieval</a:t>
            </a:r>
            <a:br>
              <a:rPr lang="en-US" altLang="zh-CN"/>
            </a:br>
            <a:endParaRPr lang="zh-CN" altLang="en-US"/>
          </a:p>
        </p:txBody>
      </p:sp>
      <p:sp>
        <p:nvSpPr>
          <p:cNvPr id="3" name="内容占位符 2"/>
          <p:cNvSpPr>
            <a:spLocks noGrp="1"/>
          </p:cNvSpPr>
          <p:nvPr>
            <p:ph idx="1"/>
          </p:nvPr>
        </p:nvSpPr>
        <p:spPr/>
        <p:txBody>
          <a:bodyPr/>
          <a:p>
            <a:r>
              <a:rPr lang="en-US" altLang="zh-CN"/>
              <a:t>Probability retrieval uses the probability to combine the query and document together</a:t>
            </a:r>
            <a:endParaRPr lang="en-US" altLang="zh-CN"/>
          </a:p>
          <a:p>
            <a:pPr lvl="1"/>
            <a:r>
              <a:rPr lang="en-US" altLang="zh-CN"/>
              <a:t>define 3 random variable R, Q, D</a:t>
            </a:r>
            <a:endParaRPr lang="en-US" altLang="zh-CN"/>
          </a:p>
          <a:p>
            <a:pPr lvl="1"/>
            <a:r>
              <a:rPr lang="en-US" altLang="zh-CN"/>
              <a:t>relevant degree R={0, 1}</a:t>
            </a:r>
            <a:endParaRPr lang="en-US" altLang="zh-CN"/>
          </a:p>
          <a:p>
            <a:pPr lvl="1"/>
            <a:r>
              <a:rPr lang="en-US" altLang="zh-CN"/>
              <a:t>query Q={q1, q2,...}</a:t>
            </a:r>
            <a:endParaRPr lang="en-US" altLang="zh-CN"/>
          </a:p>
          <a:p>
            <a:pPr lvl="1"/>
            <a:r>
              <a:rPr lang="en-US" altLang="zh-CN"/>
              <a:t>document D={d1, d2,...}</a:t>
            </a:r>
            <a:endParaRPr lang="en-US" altLang="zh-CN"/>
          </a:p>
          <a:p>
            <a:pPr lvl="1"/>
            <a:r>
              <a:rPr lang="en-US" altLang="zh-CN"/>
              <a:t>Then the conditional probability P(R=1|Q=q, D=d) is used for evaluate the relevant degree between a document and a query.</a:t>
            </a:r>
            <a:endParaRPr lang="en-US" altLang="zh-CN"/>
          </a:p>
          <a:p>
            <a:pPr lvl="0"/>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6455</Words>
  <Application>WPS 演示</Application>
  <PresentationFormat>宽屏</PresentationFormat>
  <Paragraphs>223</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Arial</vt:lpstr>
      <vt:lpstr>宋体</vt:lpstr>
      <vt:lpstr>Wingdings</vt:lpstr>
      <vt:lpstr>Calibri Light</vt:lpstr>
      <vt:lpstr>Calibri</vt:lpstr>
      <vt:lpstr>微软雅黑</vt:lpstr>
      <vt:lpstr>Arial Unicode MS</vt:lpstr>
      <vt:lpstr>Office 主题</vt:lpstr>
      <vt:lpstr>Chapter 3 Indexing and Retrieval ----Probalilistic Information Retrieval</vt:lpstr>
      <vt:lpstr>Basic Probability Conception</vt:lpstr>
      <vt:lpstr>Random Test and Event</vt:lpstr>
      <vt:lpstr>Probability and Conditional Probability</vt:lpstr>
      <vt:lpstr>Bayesian Formula</vt:lpstr>
      <vt:lpstr>Independence of the Events</vt:lpstr>
      <vt:lpstr>Random Variable</vt:lpstr>
      <vt:lpstr>Probability Retrieval</vt:lpstr>
      <vt:lpstr>Probability Retrieval </vt:lpstr>
      <vt:lpstr>Probability Retrieval Models</vt:lpstr>
      <vt:lpstr>Regression</vt:lpstr>
      <vt:lpstr>Logistic Regression</vt:lpstr>
      <vt:lpstr>Logistic Regression IR</vt:lpstr>
      <vt:lpstr>Choice of feature function fi</vt:lpstr>
      <vt:lpstr>Logistic Regression IR </vt:lpstr>
      <vt:lpstr>Binary Independence Model--BIM</vt:lpstr>
      <vt:lpstr>BIM</vt:lpstr>
      <vt:lpstr>How to generate a document?</vt:lpstr>
      <vt:lpstr>Two Distributions in Widely Use</vt:lpstr>
      <vt:lpstr>Compute P(D|R=1) or P(D|R=0)</vt:lpstr>
      <vt:lpstr>Induce of BIM</vt:lpstr>
      <vt:lpstr>Example</vt:lpstr>
      <vt:lpstr>How to compute pi, qi</vt:lpstr>
      <vt:lpstr>Compute pi, qi</vt:lpstr>
      <vt:lpstr>Compute pi, qi</vt:lpstr>
      <vt:lpstr>Characteristics of BIM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106</cp:revision>
  <dcterms:created xsi:type="dcterms:W3CDTF">2017-11-06T02:29:00Z</dcterms:created>
  <dcterms:modified xsi:type="dcterms:W3CDTF">2017-11-30T05:34:32Z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