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b="1"/>
              <a:t>Chapter 3 Term Vocabulary &amp; Skip Pointer</a:t>
            </a:r>
            <a:endParaRPr lang="en-US" altLang="zh-CN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 sz="3200" b="1"/>
              <a:t>Dr. Dai Yu</a:t>
            </a:r>
            <a:endParaRPr lang="en-US" altLang="zh-CN" sz="32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Skip Pointer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An Example. Imagine the pointers points to 8.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5710" y="2383155"/>
            <a:ext cx="6056630" cy="1141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710" y="3987800"/>
            <a:ext cx="6798945" cy="139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Skip Pointer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How to set the skip pointer?</a:t>
            </a:r>
            <a:endParaRPr lang="en-US" altLang="zh-CN"/>
          </a:p>
          <a:p>
            <a:pPr lvl="1"/>
            <a:r>
              <a:rPr lang="en-US" altLang="zh-CN" sz="2400"/>
              <a:t>The more skip pointers, the shorter steps</a:t>
            </a:r>
            <a:endParaRPr lang="en-US" altLang="zh-CN" sz="2400"/>
          </a:p>
          <a:p>
            <a:pPr lvl="0"/>
            <a:r>
              <a:rPr lang="en-US" altLang="zh-CN" sz="2800"/>
              <a:t>If the pointers are in uniform distribution, the actual distribution will be overlooked.</a:t>
            </a:r>
            <a:endParaRPr lang="en-US" altLang="zh-CN" sz="2800"/>
          </a:p>
          <a:p>
            <a:pPr lvl="0"/>
            <a:r>
              <a:rPr lang="en-US" altLang="zh-CN" sz="2800"/>
              <a:t> If the index is static not changing, then, uniform distribution can be used</a:t>
            </a:r>
            <a:endParaRPr lang="en-US" altLang="zh-CN" sz="2800"/>
          </a:p>
          <a:p>
            <a:pPr lvl="0"/>
            <a:r>
              <a:rPr lang="en-US" altLang="zh-CN" sz="2800"/>
              <a:t>If the length of the index list changes all the time, maintaining the uniform distribution is not an easy task.</a:t>
            </a:r>
            <a:endParaRPr lang="en-US" altLang="zh-CN" sz="2800"/>
          </a:p>
          <a:p>
            <a:pPr lvl="1"/>
            <a:endParaRPr lang="en-US" altLang="zh-CN" sz="2400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6630" y="25400"/>
            <a:ext cx="5933440" cy="18002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Inverted Index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 sz="2800"/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724025"/>
            <a:ext cx="10095230" cy="45745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Tokenization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Input “Friends, Romans and Countrymen”</a:t>
            </a:r>
            <a:endParaRPr lang="en-US" altLang="zh-CN"/>
          </a:p>
          <a:p>
            <a:r>
              <a:rPr lang="en-US" altLang="zh-CN"/>
              <a:t>Output: Token</a:t>
            </a:r>
            <a:endParaRPr lang="en-US" altLang="zh-CN"/>
          </a:p>
          <a:p>
            <a:pPr lvl="1"/>
            <a:r>
              <a:rPr lang="en-US" altLang="zh-CN"/>
              <a:t>Friends</a:t>
            </a:r>
            <a:endParaRPr lang="en-US" altLang="zh-CN"/>
          </a:p>
          <a:p>
            <a:pPr lvl="1"/>
            <a:r>
              <a:rPr lang="en-US" altLang="zh-CN"/>
              <a:t>Romans</a:t>
            </a:r>
            <a:endParaRPr lang="en-US" altLang="zh-CN"/>
          </a:p>
          <a:p>
            <a:pPr lvl="1"/>
            <a:r>
              <a:rPr lang="en-US" altLang="zh-CN"/>
              <a:t>Countrymen</a:t>
            </a:r>
            <a:endParaRPr lang="en-US" altLang="zh-CN"/>
          </a:p>
          <a:p>
            <a:pPr lvl="0"/>
            <a:r>
              <a:rPr lang="en-US" altLang="zh-CN"/>
              <a:t>Token is an instance of string</a:t>
            </a:r>
            <a:endParaRPr lang="en-US" altLang="zh-CN"/>
          </a:p>
          <a:p>
            <a:pPr lvl="0"/>
            <a:r>
              <a:rPr lang="en-US" altLang="zh-CN"/>
              <a:t>Token will be inserted into the inverted index</a:t>
            </a:r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Problems in Tokenization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800">
                <a:sym typeface="+mn-ea"/>
              </a:rPr>
              <a:t>How to generate Token?</a:t>
            </a:r>
            <a:endParaRPr lang="en-US" altLang="zh-CN" sz="2800"/>
          </a:p>
          <a:p>
            <a:pPr lvl="1"/>
            <a:r>
              <a:rPr lang="en-US" altLang="zh-CN" sz="2800">
                <a:sym typeface="+mn-ea"/>
              </a:rPr>
              <a:t>Hewlett-Packard</a:t>
            </a:r>
            <a:endParaRPr lang="en-US" altLang="zh-CN" sz="2800"/>
          </a:p>
          <a:p>
            <a:pPr lvl="1"/>
            <a:r>
              <a:rPr lang="en-US" altLang="zh-CN" sz="2800">
                <a:sym typeface="+mn-ea"/>
              </a:rPr>
              <a:t>San Francisco</a:t>
            </a:r>
            <a:endParaRPr lang="en-US" altLang="zh-CN" sz="2800"/>
          </a:p>
          <a:p>
            <a:r>
              <a:rPr lang="en-US" altLang="zh-CN"/>
              <a:t>How to deal with number?</a:t>
            </a:r>
            <a:endParaRPr lang="en-US" altLang="zh-CN"/>
          </a:p>
          <a:p>
            <a:r>
              <a:rPr lang="en-US" altLang="zh-CN"/>
              <a:t>How to deal with multiple language?</a:t>
            </a:r>
            <a:endParaRPr lang="en-US" altLang="zh-CN"/>
          </a:p>
          <a:p>
            <a:pPr lvl="1"/>
            <a:r>
              <a:rPr lang="en-US" altLang="zh-CN"/>
              <a:t>French</a:t>
            </a:r>
            <a:endParaRPr lang="en-US" altLang="zh-CN"/>
          </a:p>
          <a:p>
            <a:pPr lvl="2"/>
            <a:r>
              <a:rPr lang="en-US" altLang="zh-CN" sz="2000"/>
              <a:t>L‘ensemble</a:t>
            </a:r>
            <a:endParaRPr lang="en-US" altLang="zh-CN" sz="2000"/>
          </a:p>
          <a:p>
            <a:pPr lvl="1"/>
            <a:r>
              <a:rPr lang="en-US" altLang="zh-CN"/>
              <a:t>Chinese</a:t>
            </a:r>
            <a:endParaRPr lang="en-US" altLang="zh-CN"/>
          </a:p>
          <a:p>
            <a:pPr lvl="2"/>
            <a:r>
              <a:rPr lang="en-US" altLang="zh-CN"/>
              <a:t>there is no space between words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Segmentation of Chinese Word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For Chinese, the aim of segmentation is to find the indexing unit.</a:t>
            </a:r>
            <a:endParaRPr lang="en-US" altLang="zh-CN"/>
          </a:p>
          <a:p>
            <a:r>
              <a:rPr lang="en-US" altLang="zh-CN"/>
              <a:t>For example, </a:t>
            </a:r>
            <a:r>
              <a:rPr lang="zh-CN" altLang="en-US"/>
              <a:t>李明天天都准时上班</a:t>
            </a:r>
            <a:endParaRPr lang="zh-CN" altLang="en-US"/>
          </a:p>
          <a:p>
            <a:r>
              <a:rPr lang="en-US" altLang="zh-CN"/>
              <a:t>indexing unit</a:t>
            </a:r>
            <a:endParaRPr lang="en-US" altLang="zh-CN"/>
          </a:p>
          <a:p>
            <a:pPr lvl="1"/>
            <a:r>
              <a:rPr lang="zh-CN" altLang="en-US"/>
              <a:t>字：李 明 天 天 都 准 时 上 班</a:t>
            </a:r>
            <a:endParaRPr lang="zh-CN" altLang="en-US"/>
          </a:p>
          <a:p>
            <a:pPr lvl="2"/>
            <a:r>
              <a:rPr lang="en-US" altLang="zh-CN"/>
              <a:t>the big indexing list</a:t>
            </a:r>
            <a:endParaRPr lang="en-US" altLang="zh-CN"/>
          </a:p>
          <a:p>
            <a:pPr lvl="2"/>
            <a:r>
              <a:rPr lang="en-US" altLang="zh-CN"/>
              <a:t>good recall but poor precision. “</a:t>
            </a:r>
            <a:r>
              <a:rPr lang="zh-CN" altLang="en-US"/>
              <a:t>明天</a:t>
            </a:r>
            <a:r>
              <a:rPr lang="en-US" altLang="zh-CN"/>
              <a:t>”</a:t>
            </a:r>
            <a:endParaRPr lang="en-US" altLang="zh-CN"/>
          </a:p>
          <a:p>
            <a:pPr lvl="1"/>
            <a:r>
              <a:rPr lang="zh-CN" altLang="en-US"/>
              <a:t>词：李明 天天 都 准时 上班</a:t>
            </a:r>
            <a:endParaRPr lang="zh-CN" altLang="en-US"/>
          </a:p>
          <a:p>
            <a:pPr lvl="2"/>
            <a:r>
              <a:rPr lang="en-US" altLang="zh-CN"/>
              <a:t>appropriate indexiing list</a:t>
            </a:r>
            <a:endParaRPr lang="en-US" altLang="zh-CN"/>
          </a:p>
          <a:p>
            <a:pPr lvl="2"/>
            <a:r>
              <a:rPr lang="en-US" altLang="zh-CN"/>
              <a:t>good precision but rely on the effect of the segmentation</a:t>
            </a:r>
            <a:endParaRPr lang="en-US" altLang="zh-CN"/>
          </a:p>
          <a:p>
            <a:pPr lvl="1"/>
            <a:r>
              <a:rPr lang="en-US" altLang="zh-CN"/>
              <a:t>mix of </a:t>
            </a:r>
            <a:r>
              <a:rPr lang="zh-CN" altLang="en-US"/>
              <a:t>字 词</a:t>
            </a:r>
            <a:endParaRPr lang="zh-CN" altLang="en-US"/>
          </a:p>
          <a:p>
            <a:pPr lvl="1"/>
            <a:r>
              <a:rPr lang="en-US" altLang="zh-CN"/>
              <a:t>fine grained 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Problems in Tokenization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Stop list</a:t>
            </a:r>
            <a:endParaRPr lang="en-US" altLang="zh-CN"/>
          </a:p>
          <a:p>
            <a:pPr lvl="1"/>
            <a:r>
              <a:rPr lang="en-US" altLang="zh-CN"/>
              <a:t>According to the stop list, delete the word in the word dictionary</a:t>
            </a:r>
            <a:endParaRPr lang="en-US" altLang="zh-CN"/>
          </a:p>
          <a:p>
            <a:pPr lvl="2"/>
            <a:r>
              <a:rPr lang="en-US" altLang="zh-CN"/>
              <a:t>the a and to be</a:t>
            </a:r>
            <a:endParaRPr lang="en-US" altLang="zh-CN"/>
          </a:p>
          <a:p>
            <a:pPr lvl="1"/>
            <a:r>
              <a:rPr lang="en-US" altLang="zh-CN"/>
              <a:t>But current methods suggest to keep the stop list</a:t>
            </a:r>
            <a:endParaRPr lang="en-US" altLang="zh-CN"/>
          </a:p>
          <a:p>
            <a:pPr lvl="1"/>
            <a:r>
              <a:rPr lang="en-US" altLang="zh-CN"/>
              <a:t>some stop list is not useless</a:t>
            </a:r>
            <a:endParaRPr lang="en-US" altLang="zh-CN"/>
          </a:p>
          <a:p>
            <a:pPr lvl="0"/>
            <a:r>
              <a:rPr lang="en-US" altLang="zh-CN"/>
              <a:t>Normalization</a:t>
            </a:r>
            <a:endParaRPr lang="en-US" altLang="zh-CN"/>
          </a:p>
          <a:p>
            <a:pPr lvl="1"/>
            <a:r>
              <a:rPr lang="en-US" altLang="zh-CN"/>
              <a:t>use the same type to express the same meaning</a:t>
            </a:r>
            <a:endParaRPr lang="en-US" altLang="zh-CN"/>
          </a:p>
          <a:p>
            <a:pPr lvl="2"/>
            <a:r>
              <a:rPr lang="en-US" altLang="zh-CN"/>
              <a:t>U.S.A USA</a:t>
            </a:r>
            <a:endParaRPr lang="en-US" altLang="zh-CN"/>
          </a:p>
          <a:p>
            <a:pPr lvl="2"/>
            <a:r>
              <a:rPr lang="en-US" altLang="zh-CN"/>
              <a:t>anti-discriminatory, antidiscriminatory</a:t>
            </a:r>
            <a:endParaRPr lang="en-US" altLang="zh-CN"/>
          </a:p>
          <a:p>
            <a:pPr lvl="2"/>
            <a:r>
              <a:rPr lang="en-US" altLang="zh-CN"/>
              <a:t>Datetime type</a:t>
            </a:r>
            <a:endParaRPr lang="en-US" altLang="zh-CN"/>
          </a:p>
          <a:p>
            <a:pPr lvl="3"/>
            <a:r>
              <a:rPr lang="en-US" altLang="zh-CN"/>
              <a:t>30th July  VS  7/30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Problems in Tokenization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Captitalization</a:t>
            </a:r>
            <a:endParaRPr lang="en-US" altLang="zh-CN"/>
          </a:p>
          <a:p>
            <a:pPr lvl="1"/>
            <a:r>
              <a:rPr lang="en-US" altLang="zh-CN"/>
              <a:t>Convert all letters to lowercase</a:t>
            </a:r>
            <a:endParaRPr lang="en-US" altLang="zh-CN"/>
          </a:p>
          <a:p>
            <a:pPr lvl="2"/>
            <a:r>
              <a:rPr lang="en-US" altLang="zh-CN"/>
              <a:t>Fed (Federal Reserve) vs. fed</a:t>
            </a:r>
            <a:endParaRPr lang="en-US" altLang="zh-CN"/>
          </a:p>
          <a:p>
            <a:pPr lvl="2"/>
            <a:r>
              <a:rPr lang="en-US" altLang="zh-CN"/>
              <a:t>example of google. C.A.T. The result is cat not caterpillar</a:t>
            </a:r>
            <a:endParaRPr lang="en-US" altLang="zh-CN"/>
          </a:p>
          <a:p>
            <a:pPr lvl="1"/>
            <a:r>
              <a:rPr lang="en-US" altLang="zh-CN"/>
              <a:t>Extension</a:t>
            </a:r>
            <a:endParaRPr lang="en-US" altLang="zh-CN"/>
          </a:p>
          <a:p>
            <a:pPr lvl="2"/>
            <a:r>
              <a:rPr lang="en-US" altLang="zh-CN"/>
              <a:t>window-&gt;windows</a:t>
            </a:r>
            <a:endParaRPr lang="en-US" altLang="zh-CN"/>
          </a:p>
          <a:p>
            <a:pPr lvl="0"/>
            <a:r>
              <a:rPr lang="en-US" altLang="zh-CN"/>
              <a:t>homonym</a:t>
            </a:r>
            <a:endParaRPr lang="en-US" altLang="zh-CN"/>
          </a:p>
          <a:p>
            <a:pPr lvl="1"/>
            <a:r>
              <a:rPr lang="en-US" altLang="zh-CN"/>
              <a:t>car=automobile</a:t>
            </a:r>
            <a:endParaRPr lang="en-US" altLang="zh-CN"/>
          </a:p>
          <a:p>
            <a:pPr lvl="1"/>
            <a:r>
              <a:rPr lang="en-US" altLang="zh-CN"/>
              <a:t>construct the dictionary manually</a:t>
            </a:r>
            <a:endParaRPr lang="en-US" altLang="zh-CN"/>
          </a:p>
          <a:p>
            <a:pPr lvl="0"/>
            <a:r>
              <a:rPr lang="en-US" altLang="zh-CN"/>
              <a:t>Spelling Error</a:t>
            </a:r>
            <a:endParaRPr lang="en-US" altLang="zh-CN"/>
          </a:p>
          <a:p>
            <a:pPr lvl="1"/>
            <a:r>
              <a:rPr lang="en-US" altLang="zh-CN"/>
              <a:t>soundex based method</a:t>
            </a:r>
            <a:endParaRPr lang="en-US" altLang="zh-CN"/>
          </a:p>
          <a:p>
            <a:pPr lvl="1"/>
            <a:r>
              <a:rPr lang="en-US" altLang="zh-CN"/>
              <a:t>Clinton--&gt;Klinton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Problems in Tokenization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Oringinal Shape</a:t>
            </a:r>
            <a:endParaRPr lang="en-US" altLang="zh-CN"/>
          </a:p>
          <a:p>
            <a:pPr lvl="1"/>
            <a:r>
              <a:rPr lang="en-US" altLang="zh-CN"/>
              <a:t>Turn the variant form into the oringinal shape</a:t>
            </a:r>
            <a:endParaRPr lang="en-US" altLang="zh-CN"/>
          </a:p>
          <a:p>
            <a:pPr lvl="1"/>
            <a:r>
              <a:rPr lang="en-US" altLang="zh-CN"/>
              <a:t>am, are, is -&gt;be</a:t>
            </a:r>
            <a:endParaRPr lang="en-US" altLang="zh-CN"/>
          </a:p>
          <a:p>
            <a:pPr lvl="1"/>
            <a:r>
              <a:rPr lang="en-US" altLang="zh-CN"/>
              <a:t>car, cars, car's- car</a:t>
            </a:r>
            <a:endParaRPr lang="en-US" altLang="zh-CN"/>
          </a:p>
          <a:p>
            <a:pPr lvl="1"/>
            <a:r>
              <a:rPr lang="en-US" altLang="zh-CN"/>
              <a:t>the boy's cars are different colors - boy car be different color</a:t>
            </a:r>
            <a:endParaRPr lang="en-US" altLang="zh-CN"/>
          </a:p>
          <a:p>
            <a:pPr lvl="0"/>
            <a:r>
              <a:rPr lang="en-US" altLang="zh-CN"/>
              <a:t>Merge part of speech</a:t>
            </a:r>
            <a:endParaRPr lang="en-US" altLang="zh-CN"/>
          </a:p>
          <a:p>
            <a:pPr lvl="1"/>
            <a:r>
              <a:rPr lang="en-US" altLang="zh-CN"/>
              <a:t>found-&gt;find found</a:t>
            </a:r>
            <a:endParaRPr lang="en-US" altLang="zh-CN"/>
          </a:p>
          <a:p>
            <a:pPr lvl="0"/>
            <a:r>
              <a:rPr lang="en-US" altLang="zh-CN"/>
              <a:t>reduce the word to the stem</a:t>
            </a:r>
            <a:endParaRPr lang="en-US" altLang="zh-CN"/>
          </a:p>
          <a:p>
            <a:pPr lvl="1"/>
            <a:r>
              <a:rPr lang="en-US" altLang="zh-CN"/>
              <a:t>automate, automatic, automation-&gt;automat</a:t>
            </a:r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Skip Pointer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Review of Inverted Index</a:t>
            </a:r>
            <a:endParaRPr lang="en-US" altLang="zh-CN"/>
          </a:p>
          <a:p>
            <a:r>
              <a:rPr lang="en-US" altLang="zh-CN"/>
              <a:t>Brutus AND Caesar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Can we speed up the comparing process?</a:t>
            </a:r>
            <a:endParaRPr lang="en-US" altLang="zh-CN"/>
          </a:p>
          <a:p>
            <a:pPr lvl="1"/>
            <a:r>
              <a:rPr lang="en-US" altLang="zh-CN" sz="2400"/>
              <a:t>Skip the nodes which cannot be the result</a:t>
            </a:r>
            <a:endParaRPr lang="en-US" altLang="zh-CN" sz="2400"/>
          </a:p>
          <a:p>
            <a:pPr lvl="1"/>
            <a:endParaRPr lang="en-US" altLang="zh-CN" sz="2400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3265" y="2895600"/>
            <a:ext cx="7866380" cy="14954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2193</Words>
  <Application>WPS 演示</Application>
  <PresentationFormat>宽屏</PresentationFormat>
  <Paragraphs>123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Chapter 2 Bool Retrieval &amp; Index</vt:lpstr>
      <vt:lpstr>What is Bool Retrieval</vt:lpstr>
      <vt:lpstr>An Example</vt:lpstr>
      <vt:lpstr>PowerPoint 演示文稿</vt:lpstr>
      <vt:lpstr>PowerPoint 演示文稿</vt:lpstr>
      <vt:lpstr>PowerPoint 演示文稿</vt:lpstr>
      <vt:lpstr>Problems in Tokenization</vt:lpstr>
      <vt:lpstr>Problems in Tokenization</vt:lpstr>
      <vt:lpstr>PowerPoint 演示文稿</vt:lpstr>
      <vt:lpstr>Skip Pointer</vt:lpstr>
      <vt:lpstr>Skip Pointer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6</cp:revision>
  <dcterms:created xsi:type="dcterms:W3CDTF">2017-11-06T02:29:00Z</dcterms:created>
  <dcterms:modified xsi:type="dcterms:W3CDTF">2017-11-07T09:01:48Z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