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3" r:id="rId4"/>
    <p:sldId id="386" r:id="rId5"/>
    <p:sldId id="387" r:id="rId6"/>
    <p:sldId id="388" r:id="rId7"/>
    <p:sldId id="389" r:id="rId8"/>
    <p:sldId id="344" r:id="rId9"/>
    <p:sldId id="374" r:id="rId10"/>
    <p:sldId id="375" r:id="rId11"/>
    <p:sldId id="376" r:id="rId12"/>
    <p:sldId id="377" r:id="rId13"/>
    <p:sldId id="378" r:id="rId14"/>
    <p:sldId id="379" r:id="rId15"/>
    <p:sldId id="380" r:id="rId16"/>
    <p:sldId id="381" r:id="rId17"/>
    <p:sldId id="390" r:id="rId18"/>
    <p:sldId id="391" r:id="rId19"/>
    <p:sldId id="392" r:id="rId20"/>
    <p:sldId id="394" r:id="rId21"/>
    <p:sldId id="393" r:id="rId22"/>
    <p:sldId id="395"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114"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a:t>Chapter </a:t>
            </a:r>
            <a:r>
              <a:rPr lang="en-US" altLang="zh-CN" b="1" smtClean="0"/>
              <a:t>4 </a:t>
            </a:r>
            <a:r>
              <a:rPr lang="en-US" altLang="zh-CN" b="1"/>
              <a:t>Classification</a:t>
            </a:r>
            <a:br>
              <a:rPr lang="en-US" altLang="zh-CN" b="1"/>
            </a:br>
            <a:endParaRPr lang="en-US" altLang="zh-CN" b="1"/>
          </a:p>
        </p:txBody>
      </p:sp>
      <p:sp>
        <p:nvSpPr>
          <p:cNvPr id="3" name="副标题 2"/>
          <p:cNvSpPr>
            <a:spLocks noGrp="1"/>
          </p:cNvSpPr>
          <p:nvPr>
            <p:ph type="subTitle" idx="1"/>
          </p:nvPr>
        </p:nvSpPr>
        <p:spPr/>
        <p:txBody>
          <a:bodyPr/>
          <a:lstStyle/>
          <a:p>
            <a:r>
              <a:rPr lang="en-US" altLang="zh-CN" sz="3200" b="1"/>
              <a:t>Dr. Dai Yu</a:t>
            </a:r>
            <a:endParaRPr lang="en-US" altLang="zh-CN"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Classify with the high dimension objects</a:t>
            </a:r>
            <a:endParaRPr lang="en-US" altLang="zh-CN"/>
          </a:p>
        </p:txBody>
      </p:sp>
      <p:sp>
        <p:nvSpPr>
          <p:cNvPr id="3" name="内容占位符 2"/>
          <p:cNvSpPr>
            <a:spLocks noGrp="1"/>
          </p:cNvSpPr>
          <p:nvPr>
            <p:ph idx="1"/>
          </p:nvPr>
        </p:nvSpPr>
        <p:spPr/>
        <p:txBody>
          <a:bodyPr/>
          <a:lstStyle/>
          <a:p>
            <a:r>
              <a:rPr lang="en-US" altLang="zh-CN"/>
              <a:t>High dimension may cause over-fitting</a:t>
            </a:r>
            <a:endParaRPr lang="en-US" altLang="zh-CN"/>
          </a:p>
          <a:p>
            <a:r>
              <a:rPr lang="en-US" altLang="zh-CN"/>
              <a:t>Example, ARACHNOCENTRIC wehter belong to China category</a:t>
            </a:r>
            <a:endParaRPr lang="en-US" altLang="zh-CN"/>
          </a:p>
          <a:p>
            <a:pPr lvl="1"/>
            <a:r>
              <a:rPr lang="en-US" altLang="zh-CN"/>
              <a:t>If in the training set, the occurence of ARACHNOCENTRIC always company with China</a:t>
            </a:r>
            <a:endParaRPr lang="en-US" altLang="zh-CN"/>
          </a:p>
          <a:p>
            <a:pPr lvl="1"/>
            <a:r>
              <a:rPr lang="en-US" altLang="zh-CN"/>
              <a:t>Then, the term will be classified to China</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Feature Selection</a:t>
            </a:r>
            <a:endParaRPr lang="en-US" altLang="zh-CN"/>
          </a:p>
        </p:txBody>
      </p:sp>
      <p:sp>
        <p:nvSpPr>
          <p:cNvPr id="3" name="内容占位符 2"/>
          <p:cNvSpPr>
            <a:spLocks noGrp="1"/>
          </p:cNvSpPr>
          <p:nvPr>
            <p:ph idx="1"/>
          </p:nvPr>
        </p:nvSpPr>
        <p:spPr/>
        <p:txBody>
          <a:bodyPr/>
          <a:lstStyle/>
          <a:p>
            <a:r>
              <a:rPr lang="en-US" altLang="zh-CN"/>
              <a:t>Select the most important features which will affect the classified results</a:t>
            </a:r>
            <a:endParaRPr lang="en-US" altLang="zh-CN"/>
          </a:p>
          <a:p>
            <a:r>
              <a:rPr lang="en-US" altLang="zh-CN"/>
              <a:t>Factors to be considered:</a:t>
            </a:r>
            <a:endParaRPr lang="en-US" altLang="zh-CN"/>
          </a:p>
          <a:p>
            <a:pPr lvl="1"/>
            <a:r>
              <a:rPr lang="en-US" altLang="zh-CN"/>
              <a:t>frequency of the term</a:t>
            </a:r>
            <a:endParaRPr lang="en-US" altLang="zh-CN"/>
          </a:p>
          <a:p>
            <a:pPr lvl="1"/>
            <a:r>
              <a:rPr lang="en-US" altLang="zh-CN"/>
              <a:t>mutual information (information gain)</a:t>
            </a:r>
            <a:endParaRPr lang="en-US" altLang="zh-CN"/>
          </a:p>
          <a:p>
            <a:pPr lvl="1"/>
            <a:r>
              <a:rPr lang="en-US" altLang="zh-CN"/>
              <a:t>Chi-square</a:t>
            </a:r>
            <a:endParaRPr lang="en-US" altLang="zh-CN"/>
          </a:p>
          <a:p>
            <a:pPr lvl="1"/>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Mutual Information</a:t>
            </a:r>
            <a:endParaRPr lang="en-US" altLang="zh-CN"/>
          </a:p>
        </p:txBody>
      </p:sp>
      <p:sp>
        <p:nvSpPr>
          <p:cNvPr id="3" name="内容占位符 2"/>
          <p:cNvSpPr>
            <a:spLocks noGrp="1"/>
          </p:cNvSpPr>
          <p:nvPr>
            <p:ph idx="1"/>
          </p:nvPr>
        </p:nvSpPr>
        <p:spPr>
          <a:xfrm>
            <a:off x="838200" y="1691005"/>
            <a:ext cx="10515600" cy="4351338"/>
          </a:xfrm>
        </p:spPr>
        <p:txBody>
          <a:bodyPr/>
          <a:lstStyle/>
          <a:p>
            <a:r>
              <a:rPr lang="en-US" altLang="zh-CN"/>
              <a:t>A(t, c) is to compute the mutual information between the term t and the categoryc.</a:t>
            </a:r>
            <a:endParaRPr lang="en-US" altLang="zh-CN"/>
          </a:p>
          <a:p>
            <a:endParaRPr lang="en-US" altLang="zh-CN"/>
          </a:p>
          <a:p>
            <a:endParaRPr lang="en-US" altLang="zh-CN"/>
          </a:p>
          <a:p>
            <a:endParaRPr lang="en-US" altLang="zh-CN"/>
          </a:p>
          <a:p>
            <a:r>
              <a:rPr lang="en-US" altLang="zh-CN"/>
              <a:t>If the term does not affect the classification, then the mutual information will be low.</a:t>
            </a:r>
            <a:endParaRPr lang="en-US" altLang="zh-CN"/>
          </a:p>
          <a:p>
            <a:r>
              <a:rPr lang="en-US" altLang="zh-CN"/>
              <a:t>Also you can use entropy to compute.</a:t>
            </a:r>
            <a:endParaRPr lang="en-US" altLang="zh-CN"/>
          </a:p>
          <a:p>
            <a:endParaRPr lang="en-US" altLang="zh-CN"/>
          </a:p>
        </p:txBody>
      </p:sp>
      <p:pic>
        <p:nvPicPr>
          <p:cNvPr id="4" name="图片 3"/>
          <p:cNvPicPr>
            <a:picLocks noChangeAspect="1"/>
          </p:cNvPicPr>
          <p:nvPr/>
        </p:nvPicPr>
        <p:blipFill>
          <a:blip r:embed="rId1"/>
          <a:stretch>
            <a:fillRect/>
          </a:stretch>
        </p:blipFill>
        <p:spPr>
          <a:xfrm>
            <a:off x="2738755" y="3009900"/>
            <a:ext cx="6714490" cy="838200"/>
          </a:xfrm>
          <a:prstGeom prst="rect">
            <a:avLst/>
          </a:prstGeom>
        </p:spPr>
      </p:pic>
      <p:pic>
        <p:nvPicPr>
          <p:cNvPr id="5" name="图片 4"/>
          <p:cNvPicPr>
            <a:picLocks noChangeAspect="1"/>
          </p:cNvPicPr>
          <p:nvPr/>
        </p:nvPicPr>
        <p:blipFill>
          <a:blip r:embed="rId2"/>
          <a:stretch>
            <a:fillRect/>
          </a:stretch>
        </p:blipFill>
        <p:spPr>
          <a:xfrm>
            <a:off x="2348230" y="5448300"/>
            <a:ext cx="7495540" cy="133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Classification</a:t>
            </a:r>
            <a:endParaRPr lang="en-US" altLang="zh-CN"/>
          </a:p>
        </p:txBody>
      </p:sp>
      <p:pic>
        <p:nvPicPr>
          <p:cNvPr id="4" name="内容占位符 3"/>
          <p:cNvPicPr>
            <a:picLocks noGrp="1" noChangeAspect="1"/>
          </p:cNvPicPr>
          <p:nvPr>
            <p:ph idx="1"/>
          </p:nvPr>
        </p:nvPicPr>
        <p:blipFill>
          <a:blip r:embed="rId1"/>
          <a:stretch>
            <a:fillRect/>
          </a:stretch>
        </p:blipFill>
        <p:spPr>
          <a:xfrm>
            <a:off x="2671445" y="1691005"/>
            <a:ext cx="6961505" cy="5005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 for Classification</a:t>
            </a:r>
            <a:endParaRPr lang="en-US" altLang="zh-CN"/>
          </a:p>
        </p:txBody>
      </p:sp>
      <p:sp>
        <p:nvSpPr>
          <p:cNvPr id="3" name="内容占位符 2"/>
          <p:cNvSpPr>
            <a:spLocks noGrp="1"/>
          </p:cNvSpPr>
          <p:nvPr>
            <p:ph idx="1"/>
          </p:nvPr>
        </p:nvSpPr>
        <p:spPr/>
        <p:txBody>
          <a:bodyPr/>
          <a:lstStyle/>
          <a:p>
            <a:r>
              <a:rPr lang="en-US" altLang="zh-CN"/>
              <a:t>Relevance Feedback</a:t>
            </a:r>
            <a:endParaRPr lang="en-US" altLang="zh-CN"/>
          </a:p>
          <a:p>
            <a:pPr lvl="1"/>
            <a:r>
              <a:rPr lang="en-US" altLang="zh-CN"/>
              <a:t>tag the document as relevance or non-revelance</a:t>
            </a:r>
            <a:endParaRPr lang="en-US" altLang="zh-CN"/>
          </a:p>
          <a:p>
            <a:pPr lvl="1"/>
            <a:r>
              <a:rPr lang="en-US" altLang="zh-CN"/>
              <a:t>Then, extract the feature value of the category based on the documents contained in it.</a:t>
            </a:r>
            <a:endParaRPr lang="en-US" altLang="zh-CN"/>
          </a:p>
          <a:p>
            <a:pPr lvl="1"/>
            <a:r>
              <a:rPr lang="en-US" altLang="zh-CN"/>
              <a:t>Turn the problem as an optimization problem.</a:t>
            </a:r>
            <a:endParaRPr lang="en-US" altLang="zh-CN"/>
          </a:p>
          <a:p>
            <a:pPr lvl="1"/>
            <a:r>
              <a:rPr lang="en-US" altLang="zh-CN"/>
              <a:t>To set the data points in order to make the overall distance between the points to the centroid of the category they belongs to the minimum.</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 for Classification</a:t>
            </a:r>
            <a:endParaRPr lang="en-US" altLang="zh-CN"/>
          </a:p>
        </p:txBody>
      </p:sp>
      <p:sp>
        <p:nvSpPr>
          <p:cNvPr id="3" name="内容占位符 2"/>
          <p:cNvSpPr>
            <a:spLocks noGrp="1"/>
          </p:cNvSpPr>
          <p:nvPr>
            <p:ph idx="1"/>
          </p:nvPr>
        </p:nvSpPr>
        <p:spPr/>
        <p:txBody>
          <a:bodyPr/>
          <a:lstStyle/>
          <a:p>
            <a:r>
              <a:rPr lang="en-US" altLang="zh-CN"/>
              <a:t>Linear Regression</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Composition of Classifiers</a:t>
            </a:r>
            <a:endParaRPr lang="en-US" altLang="zh-CN"/>
          </a:p>
        </p:txBody>
      </p:sp>
      <p:pic>
        <p:nvPicPr>
          <p:cNvPr id="4" name="内容占位符 3"/>
          <p:cNvPicPr>
            <a:picLocks noChangeAspect="1"/>
          </p:cNvPicPr>
          <p:nvPr>
            <p:ph idx="1"/>
          </p:nvPr>
        </p:nvPicPr>
        <p:blipFill>
          <a:blip r:embed="rId1"/>
          <a:stretch>
            <a:fillRect/>
          </a:stretch>
        </p:blipFill>
        <p:spPr>
          <a:xfrm>
            <a:off x="3036570" y="1691005"/>
            <a:ext cx="6983095" cy="4610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Compose?</a:t>
            </a:r>
            <a:endParaRPr lang="en-US" altLang="zh-CN"/>
          </a:p>
        </p:txBody>
      </p:sp>
      <p:sp>
        <p:nvSpPr>
          <p:cNvPr id="3" name="内容占位符 2"/>
          <p:cNvSpPr>
            <a:spLocks noGrp="1"/>
          </p:cNvSpPr>
          <p:nvPr>
            <p:ph idx="1"/>
          </p:nvPr>
        </p:nvSpPr>
        <p:spPr/>
        <p:txBody>
          <a:bodyPr/>
          <a:p>
            <a:r>
              <a:rPr lang="en-US" altLang="zh-CN"/>
              <a:t>Optimization</a:t>
            </a:r>
            <a:endParaRPr lang="en-US" altLang="zh-CN"/>
          </a:p>
          <a:p>
            <a:r>
              <a:rPr lang="en-US" altLang="zh-CN"/>
              <a:t>Learn</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a:xfrm>
            <a:off x="737235" y="1407160"/>
            <a:ext cx="10515600" cy="4986655"/>
          </a:xfrm>
        </p:spPr>
        <p:txBody>
          <a:bodyPr>
            <a:noAutofit/>
          </a:bodyPr>
          <a:p>
            <a:r>
              <a:rPr lang="en-US" altLang="zh-CN" sz="2400"/>
              <a:t>“Take photoes and Gain” is a new service model. Users can download the APP and register. Then, the user can get the task from the APP such as take photoes of the commodities of some supermarket. Then, the user can be paid for this task. This kind of outsourcing platform can save the cost of the company to do the business investigation. But the pricing model of the platform is very important. If the price of the task is very low, then the user may not like to take this task. </a:t>
            </a:r>
            <a:endParaRPr lang="en-US" altLang="zh-CN" sz="2400"/>
          </a:p>
          <a:p>
            <a:r>
              <a:rPr lang="en-US" altLang="zh-CN" sz="2400"/>
              <a:t>Table 1 is a list of tasks which has been finished, including the location, pricie and the implement status of the task</a:t>
            </a:r>
            <a:endParaRPr lang="en-US" altLang="zh-CN" sz="2400"/>
          </a:p>
          <a:p>
            <a:r>
              <a:rPr lang="en-US" altLang="zh-CN" sz="2400"/>
              <a:t>Table 2 is about the user's information, include the location, reputation, the start time to book a task and the number limits of the task. The user with the high reputation has the opportunity to select the task early and the limits is big also.</a:t>
            </a:r>
            <a:endParaRPr lang="en-US" altLang="zh-CN" sz="2400"/>
          </a:p>
          <a:p>
            <a:r>
              <a:rPr lang="en-US" altLang="zh-CN" sz="2400"/>
              <a:t>Analyze why some tasks have not been finished.</a:t>
            </a:r>
            <a:endParaRPr lang="en-US" altLang="zh-CN" sz="2400"/>
          </a:p>
          <a:p>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pic>
        <p:nvPicPr>
          <p:cNvPr id="4" name="内容占位符 3"/>
          <p:cNvPicPr>
            <a:picLocks noChangeAspect="1"/>
          </p:cNvPicPr>
          <p:nvPr>
            <p:ph idx="1"/>
          </p:nvPr>
        </p:nvPicPr>
        <p:blipFill>
          <a:blip r:embed="rId1"/>
          <a:stretch>
            <a:fillRect/>
          </a:stretch>
        </p:blipFill>
        <p:spPr>
          <a:xfrm>
            <a:off x="2763520" y="508635"/>
            <a:ext cx="6720840" cy="6082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Why Classify</a:t>
            </a:r>
            <a:endParaRPr lang="en-US" altLang="zh-CN"/>
          </a:p>
        </p:txBody>
      </p:sp>
      <p:sp>
        <p:nvSpPr>
          <p:cNvPr id="3" name="内容占位符 2"/>
          <p:cNvSpPr>
            <a:spLocks noGrp="1"/>
          </p:cNvSpPr>
          <p:nvPr>
            <p:ph idx="1"/>
          </p:nvPr>
        </p:nvSpPr>
        <p:spPr/>
        <p:txBody>
          <a:bodyPr/>
          <a:lstStyle/>
          <a:p>
            <a:r>
              <a:rPr lang="en-US" altLang="zh-CN"/>
              <a:t>Help for information retrieval</a:t>
            </a:r>
            <a:endParaRPr lang="en-US" altLang="zh-CN"/>
          </a:p>
          <a:p>
            <a:r>
              <a:rPr lang="en-US" altLang="zh-CN"/>
              <a:t>Documents with the same topics will be classified into one class.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pic>
        <p:nvPicPr>
          <p:cNvPr id="4" name="内容占位符 3"/>
          <p:cNvPicPr>
            <a:picLocks noChangeAspect="1"/>
          </p:cNvPicPr>
          <p:nvPr>
            <p:ph idx="1"/>
          </p:nvPr>
        </p:nvPicPr>
        <p:blipFill>
          <a:blip r:embed="rId1"/>
          <a:stretch>
            <a:fillRect/>
          </a:stretch>
        </p:blipFill>
        <p:spPr>
          <a:xfrm>
            <a:off x="838200" y="1575435"/>
            <a:ext cx="10404475" cy="4733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the Proess to solve this problem?</a:t>
            </a:r>
            <a:endParaRPr lang="en-US" altLang="zh-CN"/>
          </a:p>
        </p:txBody>
      </p:sp>
      <p:sp>
        <p:nvSpPr>
          <p:cNvPr id="3" name="内容占位符 2"/>
          <p:cNvSpPr>
            <a:spLocks noGrp="1"/>
          </p:cNvSpPr>
          <p:nvPr>
            <p:ph idx="1"/>
          </p:nvPr>
        </p:nvSpPr>
        <p:spPr/>
        <p:txBody>
          <a:bodyPr/>
          <a:p>
            <a:r>
              <a:rPr lang="en-US" altLang="zh-CN"/>
              <a:t>Classify</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 Spam Filter</a:t>
            </a:r>
            <a:endParaRPr lang="en-US" altLang="zh-CN"/>
          </a:p>
        </p:txBody>
      </p:sp>
      <p:sp>
        <p:nvSpPr>
          <p:cNvPr id="5" name="内容占位符 4"/>
          <p:cNvSpPr/>
          <p:nvPr>
            <p:ph idx="1"/>
          </p:nvPr>
        </p:nvSpPr>
        <p:spPr>
          <a:xfrm>
            <a:off x="838200" y="1825625"/>
            <a:ext cx="5262880" cy="4351655"/>
          </a:xfrm>
        </p:spPr>
        <p:txBody>
          <a:bodyPr>
            <a:normAutofit lnSpcReduction="20000"/>
          </a:bodyPr>
          <a:p>
            <a:r>
              <a:rPr lang="en-US" altLang="zh-CN"/>
              <a:t>Input: email</a:t>
            </a:r>
            <a:endParaRPr lang="en-US" altLang="zh-CN"/>
          </a:p>
          <a:p>
            <a:r>
              <a:rPr lang="en-US" altLang="zh-CN"/>
              <a:t>Output: spam</a:t>
            </a:r>
            <a:endParaRPr lang="en-US" altLang="zh-CN"/>
          </a:p>
          <a:p>
            <a:r>
              <a:rPr lang="en-US" altLang="zh-CN"/>
              <a:t>Process</a:t>
            </a:r>
            <a:endParaRPr lang="en-US" altLang="zh-CN"/>
          </a:p>
          <a:p>
            <a:pPr lvl="1"/>
            <a:r>
              <a:rPr lang="en-US" altLang="zh-CN"/>
              <a:t>get a large collection of example emails, each labeled spam</a:t>
            </a:r>
            <a:endParaRPr lang="en-US" altLang="zh-CN"/>
          </a:p>
          <a:p>
            <a:pPr lvl="1"/>
            <a:r>
              <a:rPr lang="en-US" altLang="zh-CN"/>
              <a:t>someone has to hand label all this data</a:t>
            </a:r>
            <a:endParaRPr lang="en-US" altLang="zh-CN"/>
          </a:p>
          <a:p>
            <a:pPr lvl="1"/>
            <a:r>
              <a:rPr lang="en-US" altLang="zh-CN"/>
              <a:t>want to learn to predict labels of new, future emails</a:t>
            </a:r>
            <a:endParaRPr lang="en-US" altLang="zh-CN"/>
          </a:p>
          <a:p>
            <a:pPr lvl="0"/>
            <a:r>
              <a:rPr lang="en-US" altLang="zh-CN"/>
              <a:t>Feartures: the attributes used to make the spam decision</a:t>
            </a:r>
            <a:endParaRPr lang="en-US" altLang="zh-CN"/>
          </a:p>
          <a:p>
            <a:pPr lvl="1"/>
            <a:r>
              <a:rPr lang="en-US" altLang="zh-CN"/>
              <a:t>words: Free</a:t>
            </a:r>
            <a:r>
              <a:rPr lang="zh-CN" altLang="en-US"/>
              <a:t>！</a:t>
            </a:r>
            <a:endParaRPr lang="zh-CN" altLang="en-US"/>
          </a:p>
        </p:txBody>
      </p:sp>
      <p:pic>
        <p:nvPicPr>
          <p:cNvPr id="6" name="图片 5"/>
          <p:cNvPicPr>
            <a:picLocks noChangeAspect="1"/>
          </p:cNvPicPr>
          <p:nvPr/>
        </p:nvPicPr>
        <p:blipFill>
          <a:blip r:embed="rId1"/>
          <a:stretch>
            <a:fillRect/>
          </a:stretch>
        </p:blipFill>
        <p:spPr>
          <a:xfrm>
            <a:off x="7325360" y="1369060"/>
            <a:ext cx="4028440" cy="4466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Training &amp; Validation</a:t>
            </a:r>
            <a:endParaRPr lang="en-US" altLang="zh-CN"/>
          </a:p>
        </p:txBody>
      </p:sp>
      <p:sp>
        <p:nvSpPr>
          <p:cNvPr id="3" name="内容占位符 2"/>
          <p:cNvSpPr>
            <a:spLocks noGrp="1"/>
          </p:cNvSpPr>
          <p:nvPr>
            <p:ph idx="1"/>
          </p:nvPr>
        </p:nvSpPr>
        <p:spPr/>
        <p:txBody>
          <a:bodyPr/>
          <a:p>
            <a:r>
              <a:rPr lang="en-US" altLang="zh-CN"/>
              <a:t>Data: labeled instances, e.g. emails maked spam</a:t>
            </a:r>
            <a:endParaRPr lang="en-US" altLang="zh-CN"/>
          </a:p>
          <a:p>
            <a:r>
              <a:rPr lang="en-US" altLang="zh-CN"/>
              <a:t>Training</a:t>
            </a:r>
            <a:endParaRPr lang="en-US" altLang="zh-CN"/>
          </a:p>
          <a:p>
            <a:pPr lvl="1"/>
            <a:r>
              <a:rPr lang="en-US" altLang="zh-CN"/>
              <a:t>Estimate parameters</a:t>
            </a:r>
            <a:endParaRPr lang="en-US" altLang="zh-CN"/>
          </a:p>
          <a:p>
            <a:pPr lvl="1"/>
            <a:r>
              <a:rPr lang="en-US" altLang="zh-CN"/>
              <a:t>Tune parameters</a:t>
            </a:r>
            <a:endParaRPr lang="en-US" altLang="zh-CN"/>
          </a:p>
          <a:p>
            <a:pPr lvl="1"/>
            <a:r>
              <a:rPr lang="en-US" altLang="zh-CN"/>
              <a:t>Report results with over-optimization</a:t>
            </a:r>
            <a:endParaRPr lang="en-US" altLang="zh-CN"/>
          </a:p>
          <a:p>
            <a:pPr lvl="0"/>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Some State of the art classifiers</a:t>
            </a:r>
            <a:endParaRPr lang="en-US" altLang="zh-CN"/>
          </a:p>
        </p:txBody>
      </p:sp>
      <p:sp>
        <p:nvSpPr>
          <p:cNvPr id="3" name="内容占位符 2"/>
          <p:cNvSpPr>
            <a:spLocks noGrp="1"/>
          </p:cNvSpPr>
          <p:nvPr>
            <p:ph idx="1"/>
          </p:nvPr>
        </p:nvSpPr>
        <p:spPr/>
        <p:txBody>
          <a:bodyPr/>
          <a:p>
            <a:r>
              <a:rPr lang="en-US" altLang="zh-CN"/>
              <a:t>Support vector machine</a:t>
            </a:r>
            <a:endParaRPr lang="en-US" altLang="zh-CN"/>
          </a:p>
          <a:p>
            <a:r>
              <a:rPr lang="en-US" altLang="zh-CN"/>
              <a:t>Regression</a:t>
            </a:r>
            <a:endParaRPr lang="en-US" altLang="zh-CN"/>
          </a:p>
          <a:p>
            <a:r>
              <a:rPr lang="en-US" altLang="zh-CN"/>
              <a:t>Bayesian</a:t>
            </a:r>
            <a:endParaRPr lang="en-US" altLang="zh-CN"/>
          </a:p>
          <a:p>
            <a:r>
              <a:rPr lang="en-US" altLang="zh-CN"/>
              <a:t>Decision Tree and Random Forests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Intutitive Picture of Classification</a:t>
            </a:r>
            <a:endParaRPr lang="en-US" altLang="zh-CN"/>
          </a:p>
        </p:txBody>
      </p:sp>
      <p:pic>
        <p:nvPicPr>
          <p:cNvPr id="4" name="内容占位符 3"/>
          <p:cNvPicPr>
            <a:picLocks noChangeAspect="1"/>
          </p:cNvPicPr>
          <p:nvPr>
            <p:ph idx="1"/>
          </p:nvPr>
        </p:nvPicPr>
        <p:blipFill>
          <a:blip r:embed="rId1"/>
          <a:stretch>
            <a:fillRect/>
          </a:stretch>
        </p:blipFill>
        <p:spPr>
          <a:xfrm>
            <a:off x="2138045" y="1986280"/>
            <a:ext cx="7915275" cy="4029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How to Classify?</a:t>
            </a:r>
            <a:endParaRPr lang="en-US" altLang="zh-CN"/>
          </a:p>
        </p:txBody>
      </p:sp>
      <p:sp>
        <p:nvSpPr>
          <p:cNvPr id="3" name="内容占位符 2"/>
          <p:cNvSpPr>
            <a:spLocks noGrp="1"/>
          </p:cNvSpPr>
          <p:nvPr>
            <p:ph idx="1"/>
          </p:nvPr>
        </p:nvSpPr>
        <p:spPr/>
        <p:txBody>
          <a:bodyPr/>
          <a:lstStyle/>
          <a:p>
            <a:r>
              <a:rPr lang="en-US" altLang="zh-CN"/>
              <a:t>Example from the reality</a:t>
            </a:r>
            <a:endParaRPr lang="en-US" altLang="zh-CN"/>
          </a:p>
          <a:p>
            <a:pPr lvl="1"/>
            <a:r>
              <a:rPr lang="en-US" altLang="zh-CN"/>
              <a:t>How to know someone is sad?</a:t>
            </a:r>
            <a:endParaRPr lang="en-US" altLang="zh-CN"/>
          </a:p>
          <a:p>
            <a:pPr lvl="1"/>
            <a:r>
              <a:rPr lang="en-US" altLang="zh-CN"/>
              <a:t>How to know it is a cat?</a:t>
            </a:r>
            <a:endParaRPr lang="en-US" altLang="zh-CN"/>
          </a:p>
          <a:p>
            <a:pPr lvl="1"/>
            <a:r>
              <a:rPr lang="en-US" altLang="zh-CN"/>
              <a:t>How to differentiate a cat from a dog?</a:t>
            </a:r>
            <a:endParaRPr lang="en-US" altLang="zh-CN"/>
          </a:p>
          <a:p>
            <a:pPr lvl="0"/>
            <a:r>
              <a:rPr lang="en-US" altLang="zh-CN"/>
              <a:t>Lean by features.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feature?</a:t>
            </a:r>
            <a:endParaRPr lang="en-US" altLang="zh-CN"/>
          </a:p>
        </p:txBody>
      </p:sp>
      <p:sp>
        <p:nvSpPr>
          <p:cNvPr id="3" name="内容占位符 2"/>
          <p:cNvSpPr>
            <a:spLocks noGrp="1"/>
          </p:cNvSpPr>
          <p:nvPr>
            <p:ph idx="1"/>
          </p:nvPr>
        </p:nvSpPr>
        <p:spPr/>
        <p:txBody>
          <a:bodyPr/>
          <a:lstStyle/>
          <a:p>
            <a:r>
              <a:rPr lang="en-US" altLang="zh-CN"/>
              <a:t>Feature is an information about an object from some point of view.</a:t>
            </a:r>
            <a:endParaRPr lang="en-US" altLang="zh-CN"/>
          </a:p>
          <a:p>
            <a:r>
              <a:rPr lang="en-US" altLang="zh-CN"/>
              <a:t>Example</a:t>
            </a:r>
            <a:endParaRPr lang="en-US" altLang="zh-CN"/>
          </a:p>
          <a:p>
            <a:pPr lvl="1"/>
            <a:r>
              <a:rPr lang="en-US" altLang="zh-CN"/>
              <a:t>The shape of the eyes</a:t>
            </a:r>
            <a:endParaRPr lang="en-US" altLang="zh-CN"/>
          </a:p>
          <a:p>
            <a:pPr lvl="1"/>
            <a:r>
              <a:rPr lang="en-US" altLang="zh-CN"/>
              <a:t>The shape of the ears</a:t>
            </a:r>
            <a:endParaRPr lang="en-US" altLang="zh-CN"/>
          </a:p>
          <a:p>
            <a:pPr lvl="1"/>
            <a:r>
              <a:rPr lang="en-US" altLang="zh-CN"/>
              <a:t>The color of the eyes</a:t>
            </a:r>
            <a:endParaRPr lang="en-US" altLang="zh-CN"/>
          </a:p>
          <a:p>
            <a:pPr lvl="1"/>
            <a:r>
              <a:rPr lang="en-US" altLang="zh-CN"/>
              <a:t>The color of the face</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Classify for the documents</a:t>
            </a:r>
            <a:endParaRPr lang="en-US" altLang="zh-CN"/>
          </a:p>
        </p:txBody>
      </p:sp>
      <p:sp>
        <p:nvSpPr>
          <p:cNvPr id="3" name="内容占位符 2"/>
          <p:cNvSpPr>
            <a:spLocks noGrp="1"/>
          </p:cNvSpPr>
          <p:nvPr>
            <p:ph idx="1"/>
          </p:nvPr>
        </p:nvSpPr>
        <p:spPr/>
        <p:txBody>
          <a:bodyPr/>
          <a:lstStyle/>
          <a:p>
            <a:r>
              <a:rPr lang="en-US" altLang="zh-CN"/>
              <a:t>A document can be expressed as a vector of the terms or words</a:t>
            </a:r>
            <a:endParaRPr lang="en-US" altLang="zh-CN"/>
          </a:p>
          <a:p>
            <a:r>
              <a:rPr lang="en-US" altLang="zh-CN"/>
              <a:t>Classify will be done on a set of documents, we mean, on a set of vectors</a:t>
            </a:r>
            <a:endParaRPr lang="en-US" altLang="zh-CN"/>
          </a:p>
          <a:p>
            <a:r>
              <a:rPr lang="en-US" altLang="zh-CN"/>
              <a:t>Similar documents may be classified into one category.</a:t>
            </a:r>
            <a:endParaRPr lang="en-US" altLang="zh-CN"/>
          </a:p>
          <a:p>
            <a:r>
              <a:rPr lang="en-US" altLang="zh-CN"/>
              <a:t>A document may contain a lot of words</a:t>
            </a:r>
            <a:endParaRPr lang="en-US" altLang="zh-CN"/>
          </a:p>
          <a:p>
            <a:r>
              <a:rPr lang="en-US" altLang="zh-CN"/>
              <a:t>The vector of a document may be a high dimention one.</a:t>
            </a:r>
            <a:endParaRPr lang="en-US" altLang="zh-CN"/>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3416</Words>
  <Application>WPS 演示</Application>
  <PresentationFormat>自定义</PresentationFormat>
  <Paragraphs>127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 Light</vt:lpstr>
      <vt:lpstr>Calibri</vt:lpstr>
      <vt:lpstr>微软雅黑</vt:lpstr>
      <vt:lpstr>Arial Unicode MS</vt:lpstr>
      <vt:lpstr>Office 主题</vt:lpstr>
      <vt:lpstr>Chapter 4 Classification </vt:lpstr>
      <vt:lpstr>Why Classify</vt:lpstr>
      <vt:lpstr>Example: Spam Filter</vt:lpstr>
      <vt:lpstr>Training &amp; Validation</vt:lpstr>
      <vt:lpstr>Some State of the art classifiers</vt:lpstr>
      <vt:lpstr>Intutitive Picture of Classification</vt:lpstr>
      <vt:lpstr>How to Classify?</vt:lpstr>
      <vt:lpstr>What is feature?</vt:lpstr>
      <vt:lpstr>Classify for the documents</vt:lpstr>
      <vt:lpstr>Classify with the high dimension objects</vt:lpstr>
      <vt:lpstr>Feature Selection</vt:lpstr>
      <vt:lpstr>Mutual Information</vt:lpstr>
      <vt:lpstr>Classification</vt:lpstr>
      <vt:lpstr>Method for Classification</vt:lpstr>
      <vt:lpstr>Method for Classification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107</cp:revision>
  <dcterms:created xsi:type="dcterms:W3CDTF">2017-11-06T02:29:00Z</dcterms:created>
  <dcterms:modified xsi:type="dcterms:W3CDTF">2017-12-04T09:09:52Z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