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36" r:id="rId41"/>
    <p:sldId id="337" r:id="rId42"/>
    <p:sldId id="338" r:id="rId43"/>
    <p:sldId id="339" r:id="rId44"/>
    <p:sldId id="340" r:id="rId45"/>
    <p:sldId id="341" r:id="rId46"/>
    <p:sldId id="342" r:id="rId47"/>
    <p:sldId id="343" r:id="rId48"/>
    <p:sldId id="344" r:id="rId49"/>
    <p:sldId id="257" r:id="rId50"/>
    <p:sldId id="258"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345"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Chapter 4-2 Clustering</a:t>
            </a:r>
            <a:endParaRPr lang="en-US" altLang="zh-CN"/>
          </a:p>
        </p:txBody>
      </p:sp>
      <p:sp>
        <p:nvSpPr>
          <p:cNvPr id="3" name="副标题 2"/>
          <p:cNvSpPr>
            <a:spLocks noGrp="1"/>
          </p:cNvSpPr>
          <p:nvPr>
            <p:ph type="subTitle" idx="1"/>
          </p:nvPr>
        </p:nvSpPr>
        <p:spPr/>
        <p:txBody>
          <a:bodyPr/>
          <a:p>
            <a:r>
              <a:rPr lang="en-US" altLang="zh-CN"/>
              <a:t>Dr. Dai Yu</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Flat Clustering </a:t>
            </a:r>
            <a:r>
              <a:rPr lang="en-US" altLang="zh-CN" b="1"/>
              <a:t>VS </a:t>
            </a:r>
            <a:r>
              <a:rPr lang="en-US" altLang="zh-CN">
                <a:sym typeface="+mn-ea"/>
              </a:rPr>
              <a:t>Hierachical Clustering</a:t>
            </a:r>
            <a:r>
              <a:rPr lang="en-US" altLang="zh-CN" b="1"/>
              <a:t> </a:t>
            </a:r>
            <a:endParaRPr lang="en-US" altLang="zh-CN" b="1"/>
          </a:p>
        </p:txBody>
      </p:sp>
      <p:sp>
        <p:nvSpPr>
          <p:cNvPr id="3" name="内容占位符 2"/>
          <p:cNvSpPr>
            <a:spLocks noGrp="1"/>
          </p:cNvSpPr>
          <p:nvPr>
            <p:ph idx="1"/>
          </p:nvPr>
        </p:nvSpPr>
        <p:spPr/>
        <p:txBody>
          <a:bodyPr/>
          <a:p>
            <a:r>
              <a:rPr lang="en-US" altLang="zh-CN"/>
              <a:t>Flat clustering</a:t>
            </a:r>
            <a:endParaRPr lang="en-US" altLang="zh-CN"/>
          </a:p>
          <a:p>
            <a:pPr lvl="1"/>
            <a:r>
              <a:rPr lang="en-US" altLang="zh-CN"/>
              <a:t>Group all or part of the documents</a:t>
            </a:r>
            <a:endParaRPr lang="en-US" altLang="zh-CN"/>
          </a:p>
          <a:p>
            <a:pPr lvl="1"/>
            <a:r>
              <a:rPr lang="en-US" altLang="zh-CN"/>
              <a:t>Modification with multiple iteration</a:t>
            </a:r>
            <a:endParaRPr lang="en-US" altLang="zh-CN"/>
          </a:p>
          <a:p>
            <a:pPr lvl="1"/>
            <a:r>
              <a:rPr lang="en-US" altLang="zh-CN"/>
              <a:t>Example: K-means clustering algorithm</a:t>
            </a:r>
            <a:endParaRPr lang="en-US" altLang="zh-CN"/>
          </a:p>
          <a:p>
            <a:pPr lvl="0"/>
            <a:r>
              <a:rPr lang="en-US" altLang="zh-CN">
                <a:sym typeface="+mn-ea"/>
              </a:rPr>
              <a:t>Hierachical Clustering</a:t>
            </a:r>
            <a:r>
              <a:rPr lang="en-US" altLang="zh-CN" b="1">
                <a:sym typeface="+mn-ea"/>
              </a:rPr>
              <a:t> </a:t>
            </a:r>
            <a:endParaRPr lang="en-US" altLang="zh-CN" b="1">
              <a:sym typeface="+mn-ea"/>
            </a:endParaRPr>
          </a:p>
          <a:p>
            <a:pPr lvl="1"/>
            <a:r>
              <a:rPr lang="en-US" altLang="zh-CN">
                <a:sym typeface="+mn-ea"/>
              </a:rPr>
              <a:t>Construct the clusters with hierachical structure</a:t>
            </a:r>
            <a:endParaRPr lang="en-US" altLang="zh-CN"/>
          </a:p>
          <a:p>
            <a:pPr lvl="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Flat Clustering</a:t>
            </a:r>
            <a:endParaRPr lang="en-US" altLang="zh-CN"/>
          </a:p>
        </p:txBody>
      </p:sp>
      <p:sp>
        <p:nvSpPr>
          <p:cNvPr id="3" name="内容占位符 2"/>
          <p:cNvSpPr>
            <a:spLocks noGrp="1"/>
          </p:cNvSpPr>
          <p:nvPr>
            <p:ph idx="1"/>
          </p:nvPr>
        </p:nvSpPr>
        <p:spPr/>
        <p:txBody>
          <a:bodyPr>
            <a:normAutofit fontScale="90000" lnSpcReduction="10000"/>
          </a:bodyPr>
          <a:p>
            <a:r>
              <a:rPr lang="en-US" altLang="zh-CN"/>
              <a:t>The aim is to Group N documents into K clusters</a:t>
            </a:r>
            <a:endParaRPr lang="en-US" altLang="zh-CN"/>
          </a:p>
          <a:p>
            <a:r>
              <a:rPr lang="en-US" altLang="zh-CN"/>
              <a:t>Given a set of documents and the number of the clusters k</a:t>
            </a:r>
            <a:endParaRPr lang="en-US" altLang="zh-CN"/>
          </a:p>
          <a:p>
            <a:r>
              <a:rPr lang="en-US" altLang="zh-CN"/>
              <a:t>The algorithm will find the optimal partition of the set in order to make the documents with high similarity with the one in the same cluster while make the documents with less similarity with the one in the other cluster.</a:t>
            </a:r>
            <a:endParaRPr lang="en-US" altLang="zh-CN"/>
          </a:p>
          <a:p>
            <a:r>
              <a:rPr lang="en-US" altLang="zh-CN"/>
              <a:t>Global optmization? Heuristic Algorithm?</a:t>
            </a:r>
            <a:endParaRPr lang="en-US" altLang="zh-CN"/>
          </a:p>
          <a:p>
            <a:r>
              <a:rPr lang="en-US" altLang="zh-CN"/>
              <a:t>K-means clustering</a:t>
            </a:r>
            <a:endParaRPr lang="en-US" altLang="zh-CN"/>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K-means Clustering</a:t>
            </a:r>
            <a:endParaRPr lang="en-US" altLang="zh-CN"/>
          </a:p>
        </p:txBody>
      </p:sp>
      <p:sp>
        <p:nvSpPr>
          <p:cNvPr id="3" name="内容占位符 2"/>
          <p:cNvSpPr>
            <a:spLocks noGrp="1"/>
          </p:cNvSpPr>
          <p:nvPr>
            <p:ph idx="1"/>
          </p:nvPr>
        </p:nvSpPr>
        <p:spPr/>
        <p:txBody>
          <a:bodyPr/>
          <a:p>
            <a:r>
              <a:rPr lang="en-US" altLang="zh-CN"/>
              <a:t>most famous one</a:t>
            </a:r>
            <a:endParaRPr lang="en-US" altLang="zh-CN"/>
          </a:p>
          <a:p>
            <a:r>
              <a:rPr lang="en-US" altLang="zh-CN"/>
              <a:t>simple and better result</a:t>
            </a:r>
            <a:endParaRPr lang="en-US" altLang="zh-CN"/>
          </a:p>
          <a:p>
            <a:r>
              <a:rPr lang="en-US" altLang="zh-CN"/>
              <a:t>default algorithm for clustering the doucments</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express the document?</a:t>
            </a:r>
            <a:endParaRPr lang="en-US" altLang="zh-CN"/>
          </a:p>
        </p:txBody>
      </p:sp>
      <p:sp>
        <p:nvSpPr>
          <p:cNvPr id="3" name="内容占位符 2"/>
          <p:cNvSpPr>
            <a:spLocks noGrp="1"/>
          </p:cNvSpPr>
          <p:nvPr>
            <p:ph idx="1"/>
          </p:nvPr>
        </p:nvSpPr>
        <p:spPr/>
        <p:txBody>
          <a:bodyPr/>
          <a:p>
            <a:r>
              <a:rPr lang="en-US" altLang="zh-CN"/>
              <a:t>Vector Space Model</a:t>
            </a:r>
            <a:endParaRPr lang="en-US" altLang="zh-CN"/>
          </a:p>
          <a:p>
            <a:r>
              <a:rPr lang="en-US" altLang="zh-CN"/>
              <a:t>How to compute the similarity degree between the documents?</a:t>
            </a:r>
            <a:endParaRPr lang="en-US" altLang="zh-CN"/>
          </a:p>
          <a:p>
            <a:r>
              <a:rPr lang="en-US" altLang="zh-CN"/>
              <a:t>Euclidean distance</a:t>
            </a:r>
            <a:endParaRPr lang="en-US" altLang="zh-CN"/>
          </a:p>
          <a:p>
            <a:pPr lvl="1"/>
            <a:r>
              <a:rPr lang="en-US" altLang="zh-CN"/>
              <a:t>similiar to the cosine distance when the length of the two vectors are the same</a:t>
            </a:r>
            <a:endParaRPr lang="en-US" altLang="zh-CN"/>
          </a:p>
          <a:p>
            <a:pPr lvl="1"/>
            <a:r>
              <a:rPr lang="en-US" altLang="zh-CN"/>
              <a:t>normalization can be used</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K-Means Clustering Algorithm</a:t>
            </a:r>
            <a:endParaRPr lang="en-US" altLang="zh-CN"/>
          </a:p>
        </p:txBody>
      </p:sp>
      <p:sp>
        <p:nvSpPr>
          <p:cNvPr id="3" name="内容占位符 2"/>
          <p:cNvSpPr>
            <a:spLocks noGrp="1"/>
          </p:cNvSpPr>
          <p:nvPr>
            <p:ph idx="1"/>
          </p:nvPr>
        </p:nvSpPr>
        <p:spPr/>
        <p:txBody>
          <a:bodyPr>
            <a:normAutofit lnSpcReduction="20000"/>
          </a:bodyPr>
          <a:p>
            <a:r>
              <a:rPr lang="en-US" altLang="zh-CN"/>
              <a:t>Compute the vector of the centroid for each cluster</a:t>
            </a:r>
            <a:endParaRPr lang="en-US" altLang="zh-CN"/>
          </a:p>
          <a:p>
            <a:endParaRPr lang="en-US" altLang="zh-CN"/>
          </a:p>
          <a:p>
            <a:pPr lvl="1"/>
            <a:r>
              <a:rPr lang="en-US" altLang="zh-CN"/>
              <a:t>w is a cluster</a:t>
            </a:r>
            <a:endParaRPr lang="en-US" altLang="zh-CN"/>
          </a:p>
          <a:p>
            <a:r>
              <a:rPr lang="en-US" altLang="zh-CN"/>
              <a:t>Partition: to make the document with the shortest distance with the centroid.</a:t>
            </a:r>
            <a:endParaRPr lang="en-US" altLang="zh-CN"/>
          </a:p>
          <a:p>
            <a:r>
              <a:rPr lang="en-US" altLang="zh-CN"/>
              <a:t>Step:</a:t>
            </a:r>
            <a:endParaRPr lang="en-US" altLang="zh-CN"/>
          </a:p>
          <a:p>
            <a:pPr lvl="1"/>
            <a:r>
              <a:rPr lang="en-US" altLang="zh-CN" sz="2800"/>
              <a:t>re-assignment: assign the document to the cluster which is close to it.</a:t>
            </a:r>
            <a:endParaRPr lang="en-US" altLang="zh-CN" sz="2800"/>
          </a:p>
          <a:p>
            <a:pPr lvl="1"/>
            <a:r>
              <a:rPr lang="en-US" altLang="zh-CN" sz="2800"/>
              <a:t>re-computation: compute the centroid </a:t>
            </a:r>
            <a:endParaRPr lang="en-US" altLang="zh-CN" sz="2800"/>
          </a:p>
          <a:p>
            <a:endParaRPr lang="en-US" altLang="zh-CN"/>
          </a:p>
          <a:p>
            <a:endParaRPr lang="en-US" altLang="zh-CN"/>
          </a:p>
        </p:txBody>
      </p:sp>
      <p:pic>
        <p:nvPicPr>
          <p:cNvPr id="4" name="图片 3"/>
          <p:cNvPicPr>
            <a:picLocks noChangeAspect="1"/>
          </p:cNvPicPr>
          <p:nvPr/>
        </p:nvPicPr>
        <p:blipFill>
          <a:blip r:embed="rId1"/>
          <a:stretch>
            <a:fillRect/>
          </a:stretch>
        </p:blipFill>
        <p:spPr>
          <a:xfrm>
            <a:off x="2986405" y="2468880"/>
            <a:ext cx="1924050" cy="781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1351915" y="1270635"/>
            <a:ext cx="6223635" cy="5120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Random select 2 seeds (K=2)</a:t>
            </a:r>
            <a:endParaRPr lang="en-US" altLang="zh-CN"/>
          </a:p>
        </p:txBody>
      </p:sp>
      <p:pic>
        <p:nvPicPr>
          <p:cNvPr id="4" name="图片 3"/>
          <p:cNvPicPr>
            <a:picLocks noChangeAspect="1"/>
          </p:cNvPicPr>
          <p:nvPr/>
        </p:nvPicPr>
        <p:blipFill>
          <a:blip r:embed="rId1"/>
          <a:stretch>
            <a:fillRect/>
          </a:stretch>
        </p:blipFill>
        <p:spPr>
          <a:xfrm>
            <a:off x="1944370" y="2409825"/>
            <a:ext cx="5514340" cy="3799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Assign the documents to the centroid close to it.</a:t>
            </a:r>
            <a:endParaRPr lang="en-US" altLang="zh-CN"/>
          </a:p>
        </p:txBody>
      </p:sp>
      <p:pic>
        <p:nvPicPr>
          <p:cNvPr id="4" name="图片 3"/>
          <p:cNvPicPr>
            <a:picLocks noChangeAspect="1"/>
          </p:cNvPicPr>
          <p:nvPr/>
        </p:nvPicPr>
        <p:blipFill>
          <a:blip r:embed="rId1"/>
          <a:stretch>
            <a:fillRect/>
          </a:stretch>
        </p:blipFill>
        <p:spPr>
          <a:xfrm>
            <a:off x="2276475" y="2185035"/>
            <a:ext cx="4959985" cy="4072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The first iteration</a:t>
            </a:r>
            <a:endParaRPr lang="en-US" altLang="zh-CN"/>
          </a:p>
        </p:txBody>
      </p:sp>
      <p:pic>
        <p:nvPicPr>
          <p:cNvPr id="4" name="图片 3"/>
          <p:cNvPicPr>
            <a:picLocks noChangeAspect="1"/>
          </p:cNvPicPr>
          <p:nvPr/>
        </p:nvPicPr>
        <p:blipFill>
          <a:blip r:embed="rId1"/>
          <a:stretch>
            <a:fillRect/>
          </a:stretch>
        </p:blipFill>
        <p:spPr>
          <a:xfrm>
            <a:off x="2108200" y="2244090"/>
            <a:ext cx="5144135" cy="4048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Re-compute</a:t>
            </a:r>
            <a:endParaRPr lang="en-US" altLang="zh-CN"/>
          </a:p>
        </p:txBody>
      </p:sp>
      <p:pic>
        <p:nvPicPr>
          <p:cNvPr id="4" name="图片 3"/>
          <p:cNvPicPr>
            <a:picLocks noChangeAspect="1"/>
          </p:cNvPicPr>
          <p:nvPr/>
        </p:nvPicPr>
        <p:blipFill>
          <a:blip r:embed="rId1"/>
          <a:stretch>
            <a:fillRect/>
          </a:stretch>
        </p:blipFill>
        <p:spPr>
          <a:xfrm>
            <a:off x="1654810" y="2343785"/>
            <a:ext cx="4858385" cy="37826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Clustering</a:t>
            </a:r>
            <a:endParaRPr lang="en-US" altLang="zh-CN"/>
          </a:p>
        </p:txBody>
      </p:sp>
      <p:sp>
        <p:nvSpPr>
          <p:cNvPr id="3" name="内容占位符 2"/>
          <p:cNvSpPr>
            <a:spLocks noGrp="1"/>
          </p:cNvSpPr>
          <p:nvPr>
            <p:ph idx="1"/>
          </p:nvPr>
        </p:nvSpPr>
        <p:spPr/>
        <p:txBody>
          <a:bodyPr/>
          <a:p>
            <a:r>
              <a:rPr lang="en-US" altLang="zh-CN"/>
              <a:t>Clustering is to group a set of documents with high similarity</a:t>
            </a:r>
            <a:endParaRPr lang="en-US" altLang="zh-CN"/>
          </a:p>
          <a:p>
            <a:r>
              <a:rPr lang="en-US" altLang="zh-CN"/>
              <a:t>Documents in a cluster are similar</a:t>
            </a:r>
            <a:endParaRPr lang="en-US" altLang="zh-CN"/>
          </a:p>
          <a:p>
            <a:r>
              <a:rPr lang="en-US" altLang="zh-CN"/>
              <a:t>Documents in different clusters are not similar</a:t>
            </a:r>
            <a:endParaRPr lang="en-US" altLang="zh-CN"/>
          </a:p>
          <a:p>
            <a:r>
              <a:rPr lang="en-US" altLang="zh-CN"/>
              <a:t>Un-supervised Learning.</a:t>
            </a:r>
            <a:endParaRPr lang="en-US" altLang="zh-CN"/>
          </a:p>
          <a:p>
            <a:pPr lvl="2"/>
            <a:r>
              <a:rPr lang="en-US" altLang="zh-CN"/>
              <a:t>data needs not to be labeled</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Re-assignment</a:t>
            </a:r>
            <a:endParaRPr lang="en-US" altLang="zh-CN"/>
          </a:p>
        </p:txBody>
      </p:sp>
      <p:pic>
        <p:nvPicPr>
          <p:cNvPr id="4" name="图片 3"/>
          <p:cNvPicPr>
            <a:picLocks noChangeAspect="1"/>
          </p:cNvPicPr>
          <p:nvPr/>
        </p:nvPicPr>
        <p:blipFill>
          <a:blip r:embed="rId1"/>
          <a:stretch>
            <a:fillRect/>
          </a:stretch>
        </p:blipFill>
        <p:spPr>
          <a:xfrm>
            <a:off x="1010920" y="2261235"/>
            <a:ext cx="5495925" cy="41344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Result</a:t>
            </a:r>
            <a:endParaRPr lang="en-US" altLang="zh-CN"/>
          </a:p>
        </p:txBody>
      </p:sp>
      <p:pic>
        <p:nvPicPr>
          <p:cNvPr id="4" name="图片 3"/>
          <p:cNvPicPr>
            <a:picLocks noChangeAspect="1"/>
          </p:cNvPicPr>
          <p:nvPr/>
        </p:nvPicPr>
        <p:blipFill>
          <a:blip r:embed="rId1"/>
          <a:stretch>
            <a:fillRect/>
          </a:stretch>
        </p:blipFill>
        <p:spPr>
          <a:xfrm>
            <a:off x="2224405" y="2216150"/>
            <a:ext cx="4152265" cy="3295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Final Example</a:t>
            </a:r>
            <a:endParaRPr lang="en-US" altLang="zh-CN"/>
          </a:p>
        </p:txBody>
      </p:sp>
      <p:pic>
        <p:nvPicPr>
          <p:cNvPr id="4" name="图片 3"/>
          <p:cNvPicPr>
            <a:picLocks noChangeAspect="1"/>
          </p:cNvPicPr>
          <p:nvPr/>
        </p:nvPicPr>
        <p:blipFill>
          <a:blip r:embed="rId1"/>
          <a:stretch>
            <a:fillRect/>
          </a:stretch>
        </p:blipFill>
        <p:spPr>
          <a:xfrm>
            <a:off x="1898015" y="2257425"/>
            <a:ext cx="4695825" cy="39712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K-means clustering is covergent</a:t>
            </a:r>
            <a:endParaRPr lang="en-US" altLang="zh-CN"/>
          </a:p>
        </p:txBody>
      </p:sp>
      <p:sp>
        <p:nvSpPr>
          <p:cNvPr id="3" name="内容占位符 2"/>
          <p:cNvSpPr>
            <a:spLocks noGrp="1"/>
          </p:cNvSpPr>
          <p:nvPr>
            <p:ph idx="1"/>
          </p:nvPr>
        </p:nvSpPr>
        <p:spPr/>
        <p:txBody>
          <a:bodyPr/>
          <a:p>
            <a:r>
              <a:rPr lang="en-US" altLang="zh-CN"/>
              <a:t>But donot know the time to be convergent</a:t>
            </a:r>
            <a:endParaRPr lang="en-US" altLang="zh-CN"/>
          </a:p>
          <a:p>
            <a:r>
              <a:rPr lang="en-US" altLang="zh-CN"/>
              <a:t>The number of the iterations may be very big.</a:t>
            </a:r>
            <a:endParaRPr lang="en-US" altLang="zh-CN"/>
          </a:p>
          <a:p>
            <a:r>
              <a:rPr lang="en-US" altLang="zh-CN"/>
              <a:t>The result is affected by </a:t>
            </a:r>
            <a:endParaRPr lang="en-US" altLang="zh-CN"/>
          </a:p>
          <a:p>
            <a:pPr lvl="1"/>
            <a:r>
              <a:rPr lang="en-US" altLang="zh-CN"/>
              <a:t>the seeds</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Initialization of K-means </a:t>
            </a:r>
            <a:endParaRPr lang="en-US" altLang="zh-CN"/>
          </a:p>
        </p:txBody>
      </p:sp>
      <p:sp>
        <p:nvSpPr>
          <p:cNvPr id="3" name="内容占位符 2"/>
          <p:cNvSpPr>
            <a:spLocks noGrp="1"/>
          </p:cNvSpPr>
          <p:nvPr>
            <p:ph idx="1"/>
          </p:nvPr>
        </p:nvSpPr>
        <p:spPr/>
        <p:txBody>
          <a:bodyPr/>
          <a:p>
            <a:r>
              <a:rPr lang="en-US" altLang="zh-CN"/>
              <a:t>The selection of the seeds</a:t>
            </a:r>
            <a:endParaRPr lang="en-US" altLang="zh-CN"/>
          </a:p>
          <a:p>
            <a:pPr lvl="1"/>
            <a:r>
              <a:rPr lang="en-US" altLang="zh-CN"/>
              <a:t>Filter out some outlier</a:t>
            </a:r>
            <a:endParaRPr lang="en-US" altLang="zh-CN"/>
          </a:p>
          <a:p>
            <a:pPr lvl="1"/>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How to evaluate the clustering result</a:t>
            </a:r>
            <a:endParaRPr lang="en-US" altLang="zh-CN"/>
          </a:p>
        </p:txBody>
      </p:sp>
      <p:sp>
        <p:nvSpPr>
          <p:cNvPr id="3" name="内容占位符 2"/>
          <p:cNvSpPr>
            <a:spLocks noGrp="1"/>
          </p:cNvSpPr>
          <p:nvPr>
            <p:ph idx="1"/>
          </p:nvPr>
        </p:nvSpPr>
        <p:spPr/>
        <p:txBody>
          <a:bodyPr>
            <a:normAutofit fontScale="90000" lnSpcReduction="20000"/>
          </a:bodyPr>
          <a:p>
            <a:r>
              <a:rPr lang="en-US" altLang="zh-CN"/>
              <a:t>Internal criteria</a:t>
            </a:r>
            <a:endParaRPr lang="en-US" altLang="zh-CN"/>
          </a:p>
          <a:p>
            <a:pPr lvl="1"/>
            <a:r>
              <a:rPr lang="en-US" altLang="zh-CN" sz="2800"/>
              <a:t>Evaluate RSS</a:t>
            </a:r>
            <a:endParaRPr lang="en-US" altLang="zh-CN" sz="2800"/>
          </a:p>
          <a:p>
            <a:pPr lvl="1"/>
            <a:r>
              <a:rPr lang="en-US" altLang="zh-CN" sz="2800"/>
              <a:t>RSS is the sum of the distance between each document to the centroid in the same cluster.</a:t>
            </a:r>
            <a:endParaRPr lang="en-US" altLang="zh-CN" sz="2800"/>
          </a:p>
          <a:p>
            <a:r>
              <a:rPr lang="en-US" altLang="zh-CN"/>
              <a:t>External criteria</a:t>
            </a:r>
            <a:endParaRPr lang="en-US" altLang="zh-CN"/>
          </a:p>
          <a:p>
            <a:pPr lvl="1"/>
            <a:r>
              <a:rPr lang="en-US" altLang="zh-CN"/>
              <a:t>Evaluate the algorithm with a pre-taged data set</a:t>
            </a:r>
            <a:endParaRPr lang="en-US" altLang="zh-CN"/>
          </a:p>
          <a:p>
            <a:pPr lvl="1"/>
            <a:r>
              <a:rPr lang="en-US" altLang="zh-CN"/>
              <a:t>Purity</a:t>
            </a:r>
            <a:endParaRPr lang="en-US" altLang="zh-CN"/>
          </a:p>
          <a:p>
            <a:pPr lvl="1"/>
            <a:r>
              <a:rPr lang="en-US" altLang="zh-CN"/>
              <a:t>                           </a:t>
            </a:r>
            <a:endParaRPr lang="en-US" altLang="zh-CN"/>
          </a:p>
          <a:p>
            <a:pPr lvl="1"/>
            <a:r>
              <a:rPr lang="en-US" altLang="zh-CN"/>
              <a:t>                                         is the set of the clusters. C is the set of the class. For each cluster wk, find a class cj which contains the most data points in wk. </a:t>
            </a:r>
            <a:endParaRPr lang="en-US" altLang="zh-CN"/>
          </a:p>
          <a:p>
            <a:pPr lvl="1"/>
            <a:endParaRPr lang="en-US" altLang="zh-CN"/>
          </a:p>
        </p:txBody>
      </p:sp>
      <p:pic>
        <p:nvPicPr>
          <p:cNvPr id="4" name="图片 3"/>
          <p:cNvPicPr>
            <a:picLocks noChangeAspect="1"/>
          </p:cNvPicPr>
          <p:nvPr/>
        </p:nvPicPr>
        <p:blipFill>
          <a:blip r:embed="rId1"/>
          <a:stretch>
            <a:fillRect/>
          </a:stretch>
        </p:blipFill>
        <p:spPr>
          <a:xfrm>
            <a:off x="2512060" y="3943350"/>
            <a:ext cx="3789680" cy="658495"/>
          </a:xfrm>
          <a:prstGeom prst="rect">
            <a:avLst/>
          </a:prstGeom>
        </p:spPr>
      </p:pic>
      <p:pic>
        <p:nvPicPr>
          <p:cNvPr id="5" name="图片 4"/>
          <p:cNvPicPr>
            <a:picLocks noChangeAspect="1"/>
          </p:cNvPicPr>
          <p:nvPr/>
        </p:nvPicPr>
        <p:blipFill>
          <a:blip r:embed="rId2"/>
          <a:stretch>
            <a:fillRect/>
          </a:stretch>
        </p:blipFill>
        <p:spPr>
          <a:xfrm>
            <a:off x="1608455" y="4601845"/>
            <a:ext cx="2219325" cy="381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1454150" y="1629410"/>
            <a:ext cx="6679565" cy="3190240"/>
          </a:xfrm>
          <a:prstGeom prst="rect">
            <a:avLst/>
          </a:prstGeom>
        </p:spPr>
      </p:pic>
      <p:pic>
        <p:nvPicPr>
          <p:cNvPr id="5" name="图片 4"/>
          <p:cNvPicPr>
            <a:picLocks noChangeAspect="1"/>
          </p:cNvPicPr>
          <p:nvPr/>
        </p:nvPicPr>
        <p:blipFill>
          <a:blip r:embed="rId2"/>
          <a:stretch>
            <a:fillRect/>
          </a:stretch>
        </p:blipFill>
        <p:spPr>
          <a:xfrm>
            <a:off x="1776730" y="4656455"/>
            <a:ext cx="5591175" cy="1242695"/>
          </a:xfrm>
          <a:prstGeom prst="rect">
            <a:avLst/>
          </a:prstGeom>
        </p:spPr>
      </p:pic>
      <p:pic>
        <p:nvPicPr>
          <p:cNvPr id="6" name="图片 5"/>
          <p:cNvPicPr>
            <a:picLocks noChangeAspect="1"/>
          </p:cNvPicPr>
          <p:nvPr/>
        </p:nvPicPr>
        <p:blipFill>
          <a:blip r:embed="rId3"/>
          <a:stretch>
            <a:fillRect/>
          </a:stretch>
        </p:blipFill>
        <p:spPr>
          <a:xfrm>
            <a:off x="1919605" y="6169660"/>
            <a:ext cx="2685415" cy="3238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Determine the number of the cluster</a:t>
            </a:r>
            <a:endParaRPr lang="en-US" altLang="zh-CN"/>
          </a:p>
        </p:txBody>
      </p:sp>
      <p:sp>
        <p:nvSpPr>
          <p:cNvPr id="3" name="内容占位符 2"/>
          <p:cNvSpPr>
            <a:spLocks noGrp="1"/>
          </p:cNvSpPr>
          <p:nvPr>
            <p:ph idx="1"/>
          </p:nvPr>
        </p:nvSpPr>
        <p:spPr/>
        <p:txBody>
          <a:bodyPr>
            <a:normAutofit lnSpcReduction="10000"/>
          </a:bodyPr>
          <a:p>
            <a:r>
              <a:rPr lang="en-US" altLang="zh-CN"/>
              <a:t>K is predefined always</a:t>
            </a:r>
            <a:endParaRPr lang="en-US" altLang="zh-CN"/>
          </a:p>
          <a:p>
            <a:pPr lvl="1"/>
            <a:r>
              <a:rPr lang="en-US" altLang="zh-CN"/>
              <a:t>according to the application</a:t>
            </a:r>
            <a:endParaRPr lang="en-US" altLang="zh-CN"/>
          </a:p>
          <a:p>
            <a:pPr lvl="1"/>
            <a:r>
              <a:rPr lang="en-US" altLang="zh-CN"/>
              <a:t>according to the size of the screen</a:t>
            </a:r>
            <a:endParaRPr lang="en-US" altLang="zh-CN"/>
          </a:p>
          <a:p>
            <a:pPr lvl="0"/>
            <a:r>
              <a:rPr lang="en-US" altLang="zh-CN"/>
              <a:t>Another method</a:t>
            </a:r>
            <a:endParaRPr lang="en-US" altLang="zh-CN"/>
          </a:p>
          <a:p>
            <a:pPr lvl="1"/>
            <a:r>
              <a:rPr lang="en-US" altLang="zh-CN"/>
              <a:t>try one by one</a:t>
            </a:r>
            <a:endParaRPr lang="en-US" altLang="zh-CN"/>
          </a:p>
          <a:p>
            <a:pPr lvl="1"/>
            <a:r>
              <a:rPr lang="en-US" altLang="zh-CN"/>
              <a:t>begin with K=1 to n</a:t>
            </a:r>
            <a:endParaRPr lang="en-US" altLang="zh-CN"/>
          </a:p>
          <a:p>
            <a:pPr lvl="1"/>
            <a:r>
              <a:rPr lang="en-US" altLang="zh-CN"/>
              <a:t>define a punishment function</a:t>
            </a:r>
            <a:endParaRPr lang="en-US" altLang="zh-CN"/>
          </a:p>
          <a:p>
            <a:pPr lvl="1"/>
            <a:r>
              <a:rPr lang="en-US" altLang="zh-CN"/>
              <a:t>evaluate the punishment and RSS</a:t>
            </a:r>
            <a:endParaRPr lang="en-US" altLang="zh-CN"/>
          </a:p>
          <a:p>
            <a:pPr lvl="1"/>
            <a:r>
              <a:rPr lang="en-US" altLang="zh-CN"/>
              <a:t>select appropriate K.</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Interactively K-Means Clustering</a:t>
            </a:r>
            <a:endParaRPr lang="en-US" altLang="zh-CN"/>
          </a:p>
        </p:txBody>
      </p:sp>
      <p:sp>
        <p:nvSpPr>
          <p:cNvPr id="3" name="内容占位符 2"/>
          <p:cNvSpPr>
            <a:spLocks noGrp="1"/>
          </p:cNvSpPr>
          <p:nvPr>
            <p:ph idx="1"/>
          </p:nvPr>
        </p:nvSpPr>
        <p:spPr/>
        <p:txBody>
          <a:bodyPr/>
          <a:p>
            <a:endParaRPr lang="zh-CN" altLang="en-US"/>
          </a:p>
        </p:txBody>
      </p:sp>
      <p:graphicFrame>
        <p:nvGraphicFramePr>
          <p:cNvPr id="4" name="对象 -2147482624"/>
          <p:cNvGraphicFramePr/>
          <p:nvPr/>
        </p:nvGraphicFramePr>
        <p:xfrm>
          <a:off x="457200" y="1828800"/>
          <a:ext cx="8141335" cy="3983990"/>
        </p:xfrm>
        <a:graphic>
          <a:graphicData uri="http://schemas.openxmlformats.org/presentationml/2006/ole">
            <mc:AlternateContent xmlns:mc="http://schemas.openxmlformats.org/markup-compatibility/2006">
              <mc:Choice xmlns:v="urn:schemas-microsoft-com:vml" Requires="v">
                <p:oleObj spid="_x0000_s3076" name="" r:id="rId1" imgW="4806315" imgH="2121535" progId="Visio.Drawing.11">
                  <p:embed/>
                </p:oleObj>
              </mc:Choice>
              <mc:Fallback>
                <p:oleObj name="" r:id="rId1" imgW="4806315" imgH="2121535" progId="Visio.Drawing.11">
                  <p:embed/>
                  <p:pic>
                    <p:nvPicPr>
                      <p:cNvPr id="0" name="图片 3075"/>
                      <p:cNvPicPr/>
                      <p:nvPr/>
                    </p:nvPicPr>
                    <p:blipFill>
                      <a:blip r:embed="rId2"/>
                      <a:stretch>
                        <a:fillRect/>
                      </a:stretch>
                    </p:blipFill>
                    <p:spPr>
                      <a:xfrm>
                        <a:off x="457200" y="1828800"/>
                        <a:ext cx="8141335" cy="398399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Hierachical Clustering</a:t>
            </a:r>
            <a:endParaRPr lang="en-US" altLang="zh-CN"/>
          </a:p>
        </p:txBody>
      </p:sp>
      <p:sp>
        <p:nvSpPr>
          <p:cNvPr id="3" name="内容占位符 2"/>
          <p:cNvSpPr>
            <a:spLocks noGrp="1"/>
          </p:cNvSpPr>
          <p:nvPr>
            <p:ph idx="1"/>
          </p:nvPr>
        </p:nvSpPr>
        <p:spPr/>
        <p:txBody>
          <a:bodyPr/>
          <a:p>
            <a:r>
              <a:rPr lang="en-US" altLang="zh-CN"/>
              <a:t>Generate a hierachical structure</a:t>
            </a:r>
            <a:endParaRPr lang="en-US" altLang="zh-CN"/>
          </a:p>
          <a:p>
            <a:r>
              <a:rPr lang="en-US" altLang="zh-CN"/>
              <a:t>Famous Method: hierarchical agglomerative clustering, HAC</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1883410" y="1417955"/>
            <a:ext cx="5663565" cy="50615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HAC</a:t>
            </a:r>
            <a:endParaRPr lang="en-US" altLang="zh-CN"/>
          </a:p>
        </p:txBody>
      </p:sp>
      <p:sp>
        <p:nvSpPr>
          <p:cNvPr id="3" name="内容占位符 2"/>
          <p:cNvSpPr>
            <a:spLocks noGrp="1"/>
          </p:cNvSpPr>
          <p:nvPr>
            <p:ph idx="1"/>
          </p:nvPr>
        </p:nvSpPr>
        <p:spPr/>
        <p:txBody>
          <a:bodyPr/>
          <a:p>
            <a:r>
              <a:rPr lang="en-US" altLang="zh-CN"/>
              <a:t>Initially, each document is a cluster.</a:t>
            </a:r>
            <a:endParaRPr lang="en-US" altLang="zh-CN"/>
          </a:p>
          <a:p>
            <a:r>
              <a:rPr lang="en-US" altLang="zh-CN"/>
              <a:t>Then, merge two similar clusters into one</a:t>
            </a:r>
            <a:endParaRPr lang="en-US" altLang="zh-CN"/>
          </a:p>
          <a:p>
            <a:r>
              <a:rPr lang="en-US" altLang="zh-CN"/>
              <a:t>Repeat until there is one cluster</a:t>
            </a:r>
            <a:endParaRPr lang="en-US" altLang="zh-CN"/>
          </a:p>
          <a:p>
            <a:r>
              <a:rPr lang="en-US" altLang="zh-CN"/>
              <a:t>Dendrogram is used to describe this structure.</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Dendrogram </a:t>
            </a:r>
            <a:endParaRPr lang="zh-CN" altLang="en-US"/>
          </a:p>
        </p:txBody>
      </p:sp>
      <p:pic>
        <p:nvPicPr>
          <p:cNvPr id="4" name="内容占位符 3"/>
          <p:cNvPicPr>
            <a:picLocks noChangeAspect="1"/>
          </p:cNvPicPr>
          <p:nvPr>
            <p:ph idx="1"/>
          </p:nvPr>
        </p:nvPicPr>
        <p:blipFill>
          <a:blip r:embed="rId1"/>
          <a:stretch>
            <a:fillRect/>
          </a:stretch>
        </p:blipFill>
        <p:spPr>
          <a:xfrm>
            <a:off x="728980" y="1052830"/>
            <a:ext cx="5629275" cy="56616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The Key is to define similarity degree between clusters</a:t>
            </a:r>
            <a:endParaRPr lang="en-US" altLang="zh-CN"/>
          </a:p>
        </p:txBody>
      </p:sp>
      <p:sp>
        <p:nvSpPr>
          <p:cNvPr id="3" name="内容占位符 2"/>
          <p:cNvSpPr>
            <a:spLocks noGrp="1"/>
          </p:cNvSpPr>
          <p:nvPr>
            <p:ph idx="1"/>
          </p:nvPr>
        </p:nvSpPr>
        <p:spPr>
          <a:xfrm>
            <a:off x="34925" y="1264285"/>
            <a:ext cx="9112250" cy="5333365"/>
          </a:xfrm>
        </p:spPr>
        <p:txBody>
          <a:bodyPr>
            <a:noAutofit/>
          </a:bodyPr>
          <a:p>
            <a:r>
              <a:rPr lang="en-US" altLang="zh-CN" sz="2800"/>
              <a:t>Single-link</a:t>
            </a:r>
            <a:endParaRPr lang="en-US" altLang="zh-CN" sz="2800"/>
          </a:p>
          <a:p>
            <a:pPr lvl="1"/>
            <a:r>
              <a:rPr lang="en-US" altLang="zh-CN" sz="2400"/>
              <a:t>the maximum similarity degree between the documents in two clusters.</a:t>
            </a:r>
            <a:endParaRPr lang="en-US" altLang="zh-CN" sz="2400"/>
          </a:p>
          <a:p>
            <a:r>
              <a:rPr lang="en-US" altLang="zh-CN" sz="2800"/>
              <a:t>Complete-link</a:t>
            </a:r>
            <a:endParaRPr lang="en-US" altLang="zh-CN" sz="2800"/>
          </a:p>
          <a:p>
            <a:pPr lvl="1"/>
            <a:r>
              <a:rPr lang="en-US" altLang="zh-CN" sz="2400"/>
              <a:t>the minimum similarity degree between the documents in two clusters.</a:t>
            </a:r>
            <a:endParaRPr lang="en-US" altLang="zh-CN" sz="2400"/>
          </a:p>
          <a:p>
            <a:r>
              <a:rPr lang="en-US" altLang="zh-CN" sz="2800"/>
              <a:t>Centroid</a:t>
            </a:r>
            <a:endParaRPr lang="en-US" altLang="zh-CN" sz="2800"/>
          </a:p>
          <a:p>
            <a:pPr lvl="1"/>
            <a:r>
              <a:rPr lang="en-US" altLang="zh-CN" sz="2400"/>
              <a:t>the average similarity degree between the centroid in the two clusters.</a:t>
            </a:r>
            <a:endParaRPr lang="en-US" altLang="zh-CN" sz="2400"/>
          </a:p>
          <a:p>
            <a:r>
              <a:rPr lang="en-US" altLang="zh-CN" sz="2800"/>
              <a:t>Group-average</a:t>
            </a:r>
            <a:endParaRPr lang="en-US" altLang="zh-CN" sz="2800"/>
          </a:p>
          <a:p>
            <a:pPr lvl="1"/>
            <a:r>
              <a:rPr lang="en-US" altLang="zh-CN" sz="2400"/>
              <a:t>the average similarity degree between all the documents in the clusters which also include the similarity between the documents in the same cluster.</a:t>
            </a:r>
            <a:endParaRPr lang="en-US" altLang="zh-CN"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Example--Single link(shortest distance)</a:t>
            </a:r>
            <a:endParaRPr lang="en-US" altLang="zh-CN"/>
          </a:p>
        </p:txBody>
      </p:sp>
      <p:pic>
        <p:nvPicPr>
          <p:cNvPr id="4" name="内容占位符 3"/>
          <p:cNvPicPr>
            <a:picLocks noChangeAspect="1"/>
          </p:cNvPicPr>
          <p:nvPr>
            <p:ph idx="1"/>
          </p:nvPr>
        </p:nvPicPr>
        <p:blipFill>
          <a:blip r:embed="rId1"/>
          <a:stretch>
            <a:fillRect/>
          </a:stretch>
        </p:blipFill>
        <p:spPr>
          <a:xfrm>
            <a:off x="1293495" y="1752600"/>
            <a:ext cx="7063105" cy="45834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Complete link: longest distance</a:t>
            </a:r>
            <a:endParaRPr lang="en-US" altLang="zh-CN"/>
          </a:p>
        </p:txBody>
      </p:sp>
      <p:pic>
        <p:nvPicPr>
          <p:cNvPr id="4" name="内容占位符 3"/>
          <p:cNvPicPr>
            <a:picLocks noChangeAspect="1"/>
          </p:cNvPicPr>
          <p:nvPr>
            <p:ph idx="1"/>
          </p:nvPr>
        </p:nvPicPr>
        <p:blipFill>
          <a:blip r:embed="rId1"/>
          <a:stretch>
            <a:fillRect/>
          </a:stretch>
        </p:blipFill>
        <p:spPr>
          <a:xfrm>
            <a:off x="457200" y="1584325"/>
            <a:ext cx="7453630" cy="4839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Centroid</a:t>
            </a:r>
            <a:endParaRPr lang="en-US" altLang="zh-CN"/>
          </a:p>
        </p:txBody>
      </p:sp>
      <p:pic>
        <p:nvPicPr>
          <p:cNvPr id="4" name="内容占位符 3"/>
          <p:cNvPicPr>
            <a:picLocks noChangeAspect="1"/>
          </p:cNvPicPr>
          <p:nvPr>
            <p:ph idx="1"/>
          </p:nvPr>
        </p:nvPicPr>
        <p:blipFill>
          <a:blip r:embed="rId1"/>
          <a:stretch>
            <a:fillRect/>
          </a:stretch>
        </p:blipFill>
        <p:spPr>
          <a:xfrm>
            <a:off x="457200" y="1417955"/>
            <a:ext cx="7330440" cy="45567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Group-average</a:t>
            </a:r>
            <a:endParaRPr lang="en-US" altLang="zh-CN"/>
          </a:p>
        </p:txBody>
      </p:sp>
      <p:pic>
        <p:nvPicPr>
          <p:cNvPr id="4" name="内容占位符 3"/>
          <p:cNvPicPr>
            <a:picLocks noChangeAspect="1"/>
          </p:cNvPicPr>
          <p:nvPr>
            <p:ph idx="1"/>
          </p:nvPr>
        </p:nvPicPr>
        <p:blipFill>
          <a:blip r:embed="rId1"/>
          <a:stretch>
            <a:fillRect/>
          </a:stretch>
        </p:blipFill>
        <p:spPr>
          <a:xfrm>
            <a:off x="1334770" y="1589405"/>
            <a:ext cx="7139940" cy="46424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How to Use single link and complete link </a:t>
            </a:r>
            <a:endParaRPr lang="en-US" altLang="zh-CN"/>
          </a:p>
        </p:txBody>
      </p:sp>
      <p:pic>
        <p:nvPicPr>
          <p:cNvPr id="4" name="内容占位符 3"/>
          <p:cNvPicPr>
            <a:picLocks noChangeAspect="1"/>
          </p:cNvPicPr>
          <p:nvPr>
            <p:ph idx="1"/>
          </p:nvPr>
        </p:nvPicPr>
        <p:blipFill>
          <a:blip r:embed="rId1"/>
          <a:stretch>
            <a:fillRect/>
          </a:stretch>
        </p:blipFill>
        <p:spPr>
          <a:xfrm>
            <a:off x="1574800" y="1711325"/>
            <a:ext cx="5994400" cy="5003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a:t>
            </a:r>
            <a:endParaRPr lang="en-US" altLang="zh-CN"/>
          </a:p>
        </p:txBody>
      </p:sp>
      <p:pic>
        <p:nvPicPr>
          <p:cNvPr id="4" name="内容占位符 3"/>
          <p:cNvPicPr>
            <a:picLocks noChangeAspect="1"/>
          </p:cNvPicPr>
          <p:nvPr>
            <p:ph idx="1"/>
          </p:nvPr>
        </p:nvPicPr>
        <p:blipFill>
          <a:blip r:embed="rId1"/>
          <a:stretch>
            <a:fillRect/>
          </a:stretch>
        </p:blipFill>
        <p:spPr>
          <a:xfrm>
            <a:off x="294005" y="1952625"/>
            <a:ext cx="8725535" cy="36855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 Analysis</a:t>
            </a:r>
            <a:endParaRPr lang="en-US" altLang="zh-CN"/>
          </a:p>
        </p:txBody>
      </p:sp>
      <p:sp>
        <p:nvSpPr>
          <p:cNvPr id="3" name="内容占位符 2"/>
          <p:cNvSpPr>
            <a:spLocks noGrp="1"/>
          </p:cNvSpPr>
          <p:nvPr>
            <p:ph idx="1"/>
          </p:nvPr>
        </p:nvSpPr>
        <p:spPr/>
        <p:txBody>
          <a:bodyPr/>
          <a:p>
            <a:r>
              <a:rPr lang="en-US" altLang="zh-CN">
                <a:sym typeface="+mn-ea"/>
              </a:rPr>
              <a:t>Single link always generate a long and mess cluster. </a:t>
            </a:r>
            <a:endParaRPr lang="en-US" altLang="zh-CN">
              <a:sym typeface="+mn-ea"/>
            </a:endParaRPr>
          </a:p>
          <a:p>
            <a:r>
              <a:rPr lang="en-US" altLang="zh-CN"/>
              <a:t>Complete link is sensitive to the outlier</a:t>
            </a:r>
            <a:endParaRPr lang="en-US" altLang="zh-CN"/>
          </a:p>
          <a:p>
            <a:pPr lvl="1"/>
            <a:r>
              <a:rPr lang="en-US" altLang="zh-CN"/>
              <a:t>it seperates d2 with the right neighbor.</a:t>
            </a:r>
            <a:endParaRPr lang="en-US" altLang="zh-CN"/>
          </a:p>
          <a:p>
            <a:pPr lvl="1"/>
            <a:r>
              <a:rPr lang="en-US" altLang="zh-CN"/>
              <a:t>because there exists the outlier d1</a:t>
            </a:r>
            <a:endParaRPr lang="en-US" altLang="zh-CN"/>
          </a:p>
        </p:txBody>
      </p:sp>
      <p:pic>
        <p:nvPicPr>
          <p:cNvPr id="4" name="图片 3"/>
          <p:cNvPicPr>
            <a:picLocks noChangeAspect="1"/>
          </p:cNvPicPr>
          <p:nvPr/>
        </p:nvPicPr>
        <p:blipFill>
          <a:blip r:embed="rId1"/>
          <a:stretch>
            <a:fillRect/>
          </a:stretch>
        </p:blipFill>
        <p:spPr>
          <a:xfrm>
            <a:off x="2630805" y="4381500"/>
            <a:ext cx="3152140" cy="1476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Classification VS Clustering</a:t>
            </a:r>
            <a:endParaRPr lang="en-US" altLang="zh-CN"/>
          </a:p>
        </p:txBody>
      </p:sp>
      <p:sp>
        <p:nvSpPr>
          <p:cNvPr id="3" name="内容占位符 2"/>
          <p:cNvSpPr>
            <a:spLocks noGrp="1"/>
          </p:cNvSpPr>
          <p:nvPr>
            <p:ph idx="1"/>
          </p:nvPr>
        </p:nvSpPr>
        <p:spPr/>
        <p:txBody>
          <a:bodyPr/>
          <a:p>
            <a:r>
              <a:rPr lang="en-US" altLang="zh-CN"/>
              <a:t>Classification: supervised learning</a:t>
            </a:r>
            <a:endParaRPr lang="en-US" altLang="zh-CN"/>
          </a:p>
          <a:p>
            <a:pPr lvl="1"/>
            <a:r>
              <a:rPr lang="en-US" altLang="zh-CN" sz="2800"/>
              <a:t>label is predefined</a:t>
            </a:r>
            <a:endParaRPr lang="en-US" altLang="zh-CN" sz="2800"/>
          </a:p>
          <a:p>
            <a:r>
              <a:rPr lang="en-US" altLang="zh-CN"/>
              <a:t>Clustering: un-supervised learning</a:t>
            </a:r>
            <a:endParaRPr lang="en-US" altLang="zh-CN"/>
          </a:p>
          <a:p>
            <a:pPr lvl="1"/>
            <a:r>
              <a:rPr lang="en-US" altLang="zh-CN" sz="2800"/>
              <a:t>need no intervene from human beings</a:t>
            </a:r>
            <a:endParaRPr lang="en-US" altLang="zh-CN" sz="2800"/>
          </a:p>
          <a:p>
            <a:pPr lvl="1"/>
            <a:r>
              <a:rPr lang="en-US" altLang="zh-CN" sz="2800"/>
              <a:t>but affected by many factors: the number of the clusters, methods for computing similarity degree, the way to express the document</a:t>
            </a:r>
            <a:endParaRPr lang="en-US" altLang="zh-CN" sz="2800"/>
          </a:p>
          <a:p>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Centroid</a:t>
            </a:r>
            <a:endParaRPr lang="en-US" altLang="zh-CN"/>
          </a:p>
        </p:txBody>
      </p:sp>
      <p:sp>
        <p:nvSpPr>
          <p:cNvPr id="3" name="内容占位符 2"/>
          <p:cNvSpPr>
            <a:spLocks noGrp="1"/>
          </p:cNvSpPr>
          <p:nvPr>
            <p:ph idx="1"/>
          </p:nvPr>
        </p:nvSpPr>
        <p:spPr/>
        <p:txBody>
          <a:bodyPr/>
          <a:p>
            <a:r>
              <a:rPr lang="en-US" altLang="zh-CN"/>
              <a:t>Evaluate the similarity degree between the two clusters as the average of the similarity degree between each pair of the documents</a:t>
            </a:r>
            <a:endParaRPr lang="en-US" altLang="zh-CN"/>
          </a:p>
          <a:p>
            <a:r>
              <a:rPr lang="en-US" altLang="zh-CN"/>
              <a:t>Just as to evaluate the similarity degree between two centroids in the clusters</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1360170" y="1367155"/>
            <a:ext cx="6287135" cy="48863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2058035" y="1637030"/>
            <a:ext cx="5316220" cy="40735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Inversion of the similarity degree</a:t>
            </a:r>
            <a:endParaRPr lang="en-US" altLang="zh-CN"/>
          </a:p>
        </p:txBody>
      </p:sp>
      <p:pic>
        <p:nvPicPr>
          <p:cNvPr id="4" name="内容占位符 3"/>
          <p:cNvPicPr>
            <a:picLocks noChangeAspect="1"/>
          </p:cNvPicPr>
          <p:nvPr>
            <p:ph idx="1"/>
          </p:nvPr>
        </p:nvPicPr>
        <p:blipFill>
          <a:blip r:embed="rId1"/>
          <a:stretch>
            <a:fillRect/>
          </a:stretch>
        </p:blipFill>
        <p:spPr>
          <a:xfrm>
            <a:off x="347980" y="1955800"/>
            <a:ext cx="8338820" cy="41859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Group-average</a:t>
            </a:r>
            <a:br>
              <a:rPr lang="en-US" altLang="zh-CN"/>
            </a:br>
            <a:endParaRPr lang="zh-CN" altLang="en-US"/>
          </a:p>
        </p:txBody>
      </p:sp>
      <p:sp>
        <p:nvSpPr>
          <p:cNvPr id="3" name="内容占位符 2"/>
          <p:cNvSpPr>
            <a:spLocks noGrp="1"/>
          </p:cNvSpPr>
          <p:nvPr>
            <p:ph idx="1"/>
          </p:nvPr>
        </p:nvSpPr>
        <p:spPr/>
        <p:txBody>
          <a:bodyPr/>
          <a:p>
            <a:r>
              <a:rPr lang="en-US" altLang="zh-CN"/>
              <a:t>Compute the similarity degree of all the documents</a:t>
            </a:r>
            <a:endParaRPr lang="en-US" altLang="zh-CN"/>
          </a:p>
          <a:p>
            <a:r>
              <a:rPr lang="en-US" altLang="zh-CN"/>
              <a:t>Not cause inversion</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choose?</a:t>
            </a:r>
            <a:endParaRPr lang="en-US" altLang="zh-CN"/>
          </a:p>
        </p:txBody>
      </p:sp>
      <p:sp>
        <p:nvSpPr>
          <p:cNvPr id="3" name="内容占位符 2"/>
          <p:cNvSpPr>
            <a:spLocks noGrp="1"/>
          </p:cNvSpPr>
          <p:nvPr>
            <p:ph idx="1"/>
          </p:nvPr>
        </p:nvSpPr>
        <p:spPr/>
        <p:txBody>
          <a:bodyPr>
            <a:normAutofit lnSpcReduction="20000"/>
          </a:bodyPr>
          <a:p>
            <a:r>
              <a:rPr lang="en-US" altLang="zh-CN"/>
              <a:t>Centroid-&gt;if donot consider inversion</a:t>
            </a:r>
            <a:endParaRPr lang="en-US" altLang="zh-CN"/>
          </a:p>
          <a:p>
            <a:r>
              <a:rPr lang="en-US" altLang="zh-CN"/>
              <a:t>group average-&gt;not limit to chaining and outlier</a:t>
            </a:r>
            <a:endParaRPr lang="en-US" altLang="zh-CN"/>
          </a:p>
          <a:p>
            <a:r>
              <a:rPr lang="en-US" altLang="zh-CN"/>
              <a:t>group average uses vector to express a document</a:t>
            </a:r>
            <a:endParaRPr lang="en-US" altLang="zh-CN"/>
          </a:p>
          <a:p>
            <a:r>
              <a:rPr lang="en-US" altLang="zh-CN"/>
              <a:t>other expression, e.g. only know the similarity degree between a pair of documents, can use complete link.</a:t>
            </a:r>
            <a:endParaRPr lang="en-US" altLang="zh-CN"/>
          </a:p>
          <a:p>
            <a:r>
              <a:rPr lang="en-US" altLang="zh-CN"/>
              <a:t>However, some application can use sigle-line. </a:t>
            </a:r>
            <a:endParaRPr lang="en-US" altLang="zh-CN"/>
          </a:p>
          <a:p>
            <a:pPr lvl="1"/>
            <a:r>
              <a:rPr lang="en-US" altLang="zh-CN"/>
              <a:t>Repeatability detection</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Flat or Hierachical Clustering</a:t>
            </a:r>
            <a:endParaRPr lang="en-US" altLang="zh-CN"/>
          </a:p>
        </p:txBody>
      </p:sp>
      <p:sp>
        <p:nvSpPr>
          <p:cNvPr id="3" name="内容占位符 2"/>
          <p:cNvSpPr>
            <a:spLocks noGrp="1"/>
          </p:cNvSpPr>
          <p:nvPr>
            <p:ph idx="1"/>
          </p:nvPr>
        </p:nvSpPr>
        <p:spPr/>
        <p:txBody>
          <a:bodyPr/>
          <a:p>
            <a:r>
              <a:rPr lang="en-US" altLang="zh-CN"/>
              <a:t>To achieve effectiveness, use flat clustering</a:t>
            </a:r>
            <a:endParaRPr lang="en-US" altLang="zh-CN"/>
          </a:p>
          <a:p>
            <a:r>
              <a:rPr lang="en-US" altLang="zh-CN"/>
              <a:t>If cannot determine K, use hierachical clustering.</a:t>
            </a:r>
            <a:endParaRPr lang="en-US" altLang="zh-CN"/>
          </a:p>
          <a:p>
            <a:r>
              <a:rPr lang="en-US" altLang="zh-CN"/>
              <a:t>If needs hierachical structure, use hierachical clustering.</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generate clustering labels</a:t>
            </a:r>
            <a:endParaRPr lang="en-US" altLang="zh-CN"/>
          </a:p>
        </p:txBody>
      </p:sp>
      <p:sp>
        <p:nvSpPr>
          <p:cNvPr id="3" name="内容占位符 2"/>
          <p:cNvSpPr>
            <a:spLocks noGrp="1"/>
          </p:cNvSpPr>
          <p:nvPr>
            <p:ph idx="1"/>
          </p:nvPr>
        </p:nvSpPr>
        <p:spPr/>
        <p:txBody>
          <a:bodyPr/>
          <a:p>
            <a:r>
              <a:rPr lang="en-US" altLang="zh-CN"/>
              <a:t>give a meaning description for the clusters</a:t>
            </a:r>
            <a:endParaRPr lang="en-US" altLang="zh-CN"/>
          </a:p>
          <a:p>
            <a:r>
              <a:rPr lang="en-US" altLang="zh-CN"/>
              <a:t>Consider the difference between different clusters</a:t>
            </a:r>
            <a:endParaRPr lang="en-US" altLang="zh-CN"/>
          </a:p>
          <a:p>
            <a:pPr lvl="1"/>
            <a:r>
              <a:rPr lang="en-US" altLang="zh-CN"/>
              <a:t>feature selection</a:t>
            </a:r>
            <a:endParaRPr lang="en-US" altLang="zh-CN"/>
          </a:p>
          <a:p>
            <a:pPr lvl="0"/>
            <a:r>
              <a:rPr lang="en-US" altLang="zh-CN"/>
              <a:t>As for the clustering of the documents, title of the documents can be used.</a:t>
            </a:r>
            <a:endParaRPr lang="en-US" altLang="zh-CN"/>
          </a:p>
          <a:p>
            <a:pPr lvl="1"/>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Supervised Classfication &amp; un-Supervised Clustering</a:t>
            </a:r>
            <a:endParaRPr lang="en-US" altLang="zh-CN"/>
          </a:p>
        </p:txBody>
      </p:sp>
      <p:sp>
        <p:nvSpPr>
          <p:cNvPr id="3" name="内容占位符 2"/>
          <p:cNvSpPr>
            <a:spLocks noGrp="1"/>
          </p:cNvSpPr>
          <p:nvPr>
            <p:ph idx="1"/>
          </p:nvPr>
        </p:nvSpPr>
        <p:spPr/>
        <p:txBody>
          <a:bodyPr/>
          <a:p>
            <a:r>
              <a:rPr lang="en-US" altLang="zh-CN"/>
              <a:t>Unsupervised clustering</a:t>
            </a:r>
            <a:endParaRPr lang="en-US" altLang="zh-CN"/>
          </a:p>
          <a:p>
            <a:pPr lvl="1"/>
            <a:r>
              <a:rPr lang="en-US" altLang="zh-CN"/>
              <a:t>group similar objects together to find clusters</a:t>
            </a:r>
            <a:endParaRPr lang="en-US" altLang="zh-CN"/>
          </a:p>
          <a:p>
            <a:pPr lvl="2"/>
            <a:r>
              <a:rPr lang="en-US" altLang="zh-CN"/>
              <a:t>Minimize intra-class distance</a:t>
            </a:r>
            <a:endParaRPr lang="en-US" altLang="zh-CN"/>
          </a:p>
          <a:p>
            <a:pPr lvl="2"/>
            <a:r>
              <a:rPr lang="en-US" altLang="zh-CN"/>
              <a:t>Maximize inter-class distance</a:t>
            </a:r>
            <a:endParaRPr lang="en-US" altLang="zh-CN"/>
          </a:p>
          <a:p>
            <a:pPr lvl="0"/>
            <a:r>
              <a:rPr lang="en-US" altLang="zh-CN"/>
              <a:t>Supervised classification</a:t>
            </a:r>
            <a:endParaRPr lang="en-US" altLang="zh-CN"/>
          </a:p>
          <a:p>
            <a:pPr lvl="1"/>
            <a:r>
              <a:rPr lang="en-US" altLang="zh-CN"/>
              <a:t>class label for each training sample is given</a:t>
            </a:r>
            <a:endParaRPr lang="en-US" altLang="zh-CN"/>
          </a:p>
          <a:p>
            <a:pPr lvl="1"/>
            <a:r>
              <a:rPr lang="en-US" altLang="zh-CN"/>
              <a:t>Build a model from the training data</a:t>
            </a:r>
            <a:endParaRPr lang="en-US" altLang="zh-CN"/>
          </a:p>
          <a:p>
            <a:pPr lvl="1"/>
            <a:r>
              <a:rPr lang="en-US" altLang="zh-CN"/>
              <a:t>Predic class label on unseen future data point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Clustering?</a:t>
            </a:r>
            <a:endParaRPr lang="en-US" altLang="zh-CN"/>
          </a:p>
        </p:txBody>
      </p:sp>
      <p:sp>
        <p:nvSpPr>
          <p:cNvPr id="3" name="内容占位符 2"/>
          <p:cNvSpPr>
            <a:spLocks noGrp="1"/>
          </p:cNvSpPr>
          <p:nvPr>
            <p:ph idx="1"/>
          </p:nvPr>
        </p:nvSpPr>
        <p:spPr/>
        <p:txBody>
          <a:bodyPr/>
          <a:p>
            <a:r>
              <a:rPr lang="en-US" altLang="zh-CN"/>
              <a:t>Finding groups of objects such that objects in a group will be similar to one another and different from the objects in other groups</a:t>
            </a:r>
            <a:endParaRPr lang="en-US" altLang="zh-CN"/>
          </a:p>
        </p:txBody>
      </p:sp>
      <p:pic>
        <p:nvPicPr>
          <p:cNvPr id="4" name="图片 3"/>
          <p:cNvPicPr>
            <a:picLocks noChangeAspect="1"/>
          </p:cNvPicPr>
          <p:nvPr/>
        </p:nvPicPr>
        <p:blipFill>
          <a:blip r:embed="rId1"/>
          <a:stretch>
            <a:fillRect/>
          </a:stretch>
        </p:blipFill>
        <p:spPr>
          <a:xfrm>
            <a:off x="1700530" y="3227070"/>
            <a:ext cx="5952490" cy="2990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Clustering in IR</a:t>
            </a:r>
            <a:endParaRPr lang="en-US" altLang="zh-CN"/>
          </a:p>
        </p:txBody>
      </p:sp>
      <p:sp>
        <p:nvSpPr>
          <p:cNvPr id="3" name="内容占位符 2"/>
          <p:cNvSpPr>
            <a:spLocks noGrp="1"/>
          </p:cNvSpPr>
          <p:nvPr>
            <p:ph idx="1"/>
          </p:nvPr>
        </p:nvSpPr>
        <p:spPr/>
        <p:txBody>
          <a:bodyPr/>
          <a:p>
            <a:r>
              <a:rPr lang="en-US" altLang="zh-CN"/>
              <a:t>Assumption: </a:t>
            </a:r>
            <a:endParaRPr lang="en-US" altLang="zh-CN"/>
          </a:p>
          <a:p>
            <a:pPr lvl="1"/>
            <a:r>
              <a:rPr lang="en-US" altLang="zh-CN"/>
              <a:t>Documents in the same cluster are similar.</a:t>
            </a:r>
            <a:endParaRPr lang="en-US" altLang="zh-CN"/>
          </a:p>
          <a:p>
            <a:pPr lvl="0"/>
            <a:r>
              <a:rPr lang="en-US" altLang="zh-CN"/>
              <a:t>Application in IR</a:t>
            </a:r>
            <a:endParaRPr lang="en-US" altLang="zh-CN"/>
          </a:p>
          <a:p>
            <a:pPr lvl="1"/>
            <a:r>
              <a:rPr lang="en-US" altLang="zh-CN"/>
              <a:t>Retrieval based on clustering--&gt; speed up the process</a:t>
            </a:r>
            <a:endParaRPr lang="en-US" altLang="zh-CN"/>
          </a:p>
          <a:p>
            <a:pPr lvl="1"/>
            <a:r>
              <a:rPr lang="en-US" altLang="zh-CN"/>
              <a:t>visualization based on clustering--&gt;tell the user what is the most concerned keywords</a:t>
            </a:r>
            <a:endParaRPr lang="en-US" altLang="zh-CN"/>
          </a:p>
          <a:p>
            <a:pPr lvl="1"/>
            <a:r>
              <a:rPr lang="en-US" altLang="zh-CN"/>
              <a:t>Probe retrieval based on clustering--&gt;headline</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Classification?</a:t>
            </a:r>
            <a:endParaRPr lang="en-US" altLang="zh-CN"/>
          </a:p>
        </p:txBody>
      </p:sp>
      <p:pic>
        <p:nvPicPr>
          <p:cNvPr id="4" name="内容占位符 3"/>
          <p:cNvPicPr>
            <a:picLocks noChangeAspect="1"/>
          </p:cNvPicPr>
          <p:nvPr>
            <p:ph idx="1"/>
          </p:nvPr>
        </p:nvPicPr>
        <p:blipFill>
          <a:blip r:embed="rId1"/>
          <a:stretch>
            <a:fillRect/>
          </a:stretch>
        </p:blipFill>
        <p:spPr>
          <a:xfrm>
            <a:off x="764540" y="1641475"/>
            <a:ext cx="7018655" cy="44627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Clustering Algorithm</a:t>
            </a:r>
            <a:endParaRPr lang="en-US" altLang="zh-CN"/>
          </a:p>
        </p:txBody>
      </p:sp>
      <p:sp>
        <p:nvSpPr>
          <p:cNvPr id="3" name="内容占位符 2"/>
          <p:cNvSpPr>
            <a:spLocks noGrp="1"/>
          </p:cNvSpPr>
          <p:nvPr>
            <p:ph idx="1"/>
          </p:nvPr>
        </p:nvSpPr>
        <p:spPr/>
        <p:txBody>
          <a:bodyPr/>
          <a:p>
            <a:r>
              <a:rPr lang="en-US" altLang="zh-CN"/>
              <a:t>K-Means</a:t>
            </a:r>
            <a:endParaRPr lang="en-US" altLang="zh-CN"/>
          </a:p>
          <a:p>
            <a:r>
              <a:rPr lang="en-US" altLang="zh-CN"/>
              <a:t>Hierarchical Clustering</a:t>
            </a:r>
            <a:endParaRPr lang="en-US" altLang="zh-CN"/>
          </a:p>
          <a:p>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Classification Algorithm</a:t>
            </a:r>
            <a:endParaRPr lang="en-US" altLang="zh-CN"/>
          </a:p>
        </p:txBody>
      </p:sp>
      <p:sp>
        <p:nvSpPr>
          <p:cNvPr id="3" name="内容占位符 2"/>
          <p:cNvSpPr>
            <a:spLocks noGrp="1"/>
          </p:cNvSpPr>
          <p:nvPr>
            <p:ph idx="1"/>
          </p:nvPr>
        </p:nvSpPr>
        <p:spPr/>
        <p:txBody>
          <a:bodyPr/>
          <a:p>
            <a:r>
              <a:rPr lang="en-US" altLang="zh-CN"/>
              <a:t>Regression</a:t>
            </a:r>
            <a:endParaRPr lang="en-US" altLang="zh-CN"/>
          </a:p>
          <a:p>
            <a:r>
              <a:rPr lang="en-US" altLang="zh-CN"/>
              <a:t>Bayesian</a:t>
            </a:r>
            <a:endParaRPr lang="en-US" altLang="zh-CN"/>
          </a:p>
          <a:p>
            <a:r>
              <a:rPr lang="en-US" altLang="zh-CN"/>
              <a:t>Decision Tree</a:t>
            </a:r>
            <a:endParaRPr lang="en-US" altLang="zh-CN"/>
          </a:p>
          <a:p>
            <a:r>
              <a:rPr lang="en-US" altLang="zh-CN"/>
              <a:t>K-Nearest-Neighbor Classification</a:t>
            </a:r>
            <a:endParaRPr lang="en-US" altLang="zh-CN"/>
          </a:p>
          <a:p>
            <a:r>
              <a:rPr lang="en-US" altLang="zh-CN"/>
              <a:t>Neural Networks</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Supervised Classification </a:t>
            </a:r>
            <a:endParaRPr lang="en-US" altLang="zh-CN"/>
          </a:p>
        </p:txBody>
      </p:sp>
      <p:pic>
        <p:nvPicPr>
          <p:cNvPr id="4" name="内容占位符 3"/>
          <p:cNvPicPr>
            <a:picLocks noChangeAspect="1"/>
          </p:cNvPicPr>
          <p:nvPr>
            <p:ph idx="1"/>
          </p:nvPr>
        </p:nvPicPr>
        <p:blipFill>
          <a:blip r:embed="rId1"/>
          <a:stretch>
            <a:fillRect/>
          </a:stretch>
        </p:blipFill>
        <p:spPr>
          <a:xfrm>
            <a:off x="1576070" y="2148205"/>
            <a:ext cx="5991225" cy="34290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Supervised Classifcation</a:t>
            </a:r>
            <a:endParaRPr lang="en-US" altLang="zh-CN"/>
          </a:p>
        </p:txBody>
      </p:sp>
      <p:pic>
        <p:nvPicPr>
          <p:cNvPr id="4" name="内容占位符 3"/>
          <p:cNvPicPr>
            <a:picLocks noChangeAspect="1"/>
          </p:cNvPicPr>
          <p:nvPr>
            <p:ph idx="1"/>
          </p:nvPr>
        </p:nvPicPr>
        <p:blipFill>
          <a:blip r:embed="rId1"/>
          <a:stretch>
            <a:fillRect/>
          </a:stretch>
        </p:blipFill>
        <p:spPr>
          <a:xfrm>
            <a:off x="1592580" y="2200275"/>
            <a:ext cx="7178675" cy="393319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Unsupervised Classification</a:t>
            </a:r>
            <a:endParaRPr lang="en-US" altLang="zh-CN"/>
          </a:p>
        </p:txBody>
      </p:sp>
      <p:pic>
        <p:nvPicPr>
          <p:cNvPr id="4" name="内容占位符 3"/>
          <p:cNvPicPr>
            <a:picLocks noChangeAspect="1"/>
          </p:cNvPicPr>
          <p:nvPr>
            <p:ph idx="1"/>
          </p:nvPr>
        </p:nvPicPr>
        <p:blipFill>
          <a:blip r:embed="rId1"/>
          <a:stretch>
            <a:fillRect/>
          </a:stretch>
        </p:blipFill>
        <p:spPr>
          <a:xfrm>
            <a:off x="931545" y="2007235"/>
            <a:ext cx="7499350" cy="410464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Unsupervised Clustering</a:t>
            </a:r>
            <a:endParaRPr lang="en-US" altLang="zh-CN"/>
          </a:p>
        </p:txBody>
      </p:sp>
      <p:pic>
        <p:nvPicPr>
          <p:cNvPr id="4" name="内容占位符 3"/>
          <p:cNvPicPr>
            <a:picLocks noChangeAspect="1"/>
          </p:cNvPicPr>
          <p:nvPr>
            <p:ph idx="1"/>
          </p:nvPr>
        </p:nvPicPr>
        <p:blipFill>
          <a:blip r:embed="rId1"/>
          <a:stretch>
            <a:fillRect/>
          </a:stretch>
        </p:blipFill>
        <p:spPr>
          <a:xfrm>
            <a:off x="1590040" y="2223770"/>
            <a:ext cx="5962650" cy="33051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Semi-Supervised Learning</a:t>
            </a:r>
            <a:endParaRPr lang="en-US" altLang="zh-CN"/>
          </a:p>
        </p:txBody>
      </p:sp>
      <p:sp>
        <p:nvSpPr>
          <p:cNvPr id="3" name="内容占位符 2"/>
          <p:cNvSpPr>
            <a:spLocks noGrp="1"/>
          </p:cNvSpPr>
          <p:nvPr>
            <p:ph idx="1"/>
          </p:nvPr>
        </p:nvSpPr>
        <p:spPr/>
        <p:txBody>
          <a:bodyPr/>
          <a:p>
            <a:r>
              <a:rPr lang="en-US" altLang="zh-CN"/>
              <a:t>Combines labeled and unlabeled data during training to improve performance</a:t>
            </a:r>
            <a:endParaRPr lang="en-US" altLang="zh-CN"/>
          </a:p>
          <a:p>
            <a:pPr lvl="1"/>
            <a:r>
              <a:rPr lang="en-US" altLang="zh-CN"/>
              <a:t>semi-supervised classification: training on labeled data, exploirts additional unlabeled data</a:t>
            </a:r>
            <a:endParaRPr lang="en-US" altLang="zh-CN"/>
          </a:p>
          <a:p>
            <a:pPr lvl="1"/>
            <a:r>
              <a:rPr lang="en-US" altLang="zh-CN"/>
              <a:t>semi-supervised clustering: uses small amount of labeled data to aid and bias the clustering of the unlabeled data.</a:t>
            </a:r>
            <a:endParaRPr lang="en-US" altLang="zh-CN"/>
          </a:p>
          <a:p>
            <a:pPr lvl="1"/>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Semi-supervised classification example</a:t>
            </a:r>
            <a:endParaRPr lang="en-US" altLang="zh-CN"/>
          </a:p>
        </p:txBody>
      </p:sp>
      <p:pic>
        <p:nvPicPr>
          <p:cNvPr id="4" name="内容占位符 3"/>
          <p:cNvPicPr>
            <a:picLocks noChangeAspect="1"/>
          </p:cNvPicPr>
          <p:nvPr>
            <p:ph idx="1"/>
          </p:nvPr>
        </p:nvPicPr>
        <p:blipFill>
          <a:blip r:embed="rId1"/>
          <a:stretch>
            <a:fillRect/>
          </a:stretch>
        </p:blipFill>
        <p:spPr>
          <a:xfrm>
            <a:off x="706120" y="1873250"/>
            <a:ext cx="7158355" cy="396811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Semi-supervised classification example</a:t>
            </a:r>
            <a:endParaRPr lang="en-US" altLang="zh-CN"/>
          </a:p>
        </p:txBody>
      </p:sp>
      <p:pic>
        <p:nvPicPr>
          <p:cNvPr id="4" name="内容占位符 3"/>
          <p:cNvPicPr>
            <a:picLocks noChangeAspect="1"/>
          </p:cNvPicPr>
          <p:nvPr>
            <p:ph idx="1"/>
          </p:nvPr>
        </p:nvPicPr>
        <p:blipFill>
          <a:blip r:embed="rId1"/>
          <a:stretch>
            <a:fillRect/>
          </a:stretch>
        </p:blipFill>
        <p:spPr>
          <a:xfrm>
            <a:off x="553720" y="2205355"/>
            <a:ext cx="7027545" cy="3869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1"/>
          </p:nvPr>
        </p:nvPicPr>
        <p:blipFill>
          <a:blip r:embed="rId1"/>
          <a:stretch>
            <a:fillRect/>
          </a:stretch>
        </p:blipFill>
        <p:spPr>
          <a:xfrm>
            <a:off x="457835" y="1416685"/>
            <a:ext cx="8335645" cy="495681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Semi-supervised clustering example</a:t>
            </a:r>
            <a:endParaRPr lang="en-US" altLang="zh-CN"/>
          </a:p>
        </p:txBody>
      </p:sp>
      <p:pic>
        <p:nvPicPr>
          <p:cNvPr id="4" name="内容占位符 3"/>
          <p:cNvPicPr>
            <a:picLocks noChangeAspect="1"/>
          </p:cNvPicPr>
          <p:nvPr>
            <p:ph idx="1"/>
          </p:nvPr>
        </p:nvPicPr>
        <p:blipFill>
          <a:blip r:embed="rId1"/>
          <a:stretch>
            <a:fillRect/>
          </a:stretch>
        </p:blipFill>
        <p:spPr>
          <a:xfrm>
            <a:off x="457200" y="2053590"/>
            <a:ext cx="7414895" cy="408876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Semi-Supervised Clustering Example</a:t>
            </a:r>
            <a:endParaRPr lang="en-US" altLang="zh-CN"/>
          </a:p>
        </p:txBody>
      </p:sp>
      <p:pic>
        <p:nvPicPr>
          <p:cNvPr id="4" name="内容占位符 3"/>
          <p:cNvPicPr>
            <a:picLocks noChangeAspect="1"/>
          </p:cNvPicPr>
          <p:nvPr>
            <p:ph idx="1"/>
          </p:nvPr>
        </p:nvPicPr>
        <p:blipFill>
          <a:blip r:embed="rId1"/>
          <a:stretch>
            <a:fillRect/>
          </a:stretch>
        </p:blipFill>
        <p:spPr>
          <a:xfrm>
            <a:off x="457200" y="1511300"/>
            <a:ext cx="7254875" cy="40398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semi-supervised classification</a:t>
            </a:r>
            <a:endParaRPr lang="zh-CN" altLang="en-US"/>
          </a:p>
        </p:txBody>
      </p:sp>
      <p:pic>
        <p:nvPicPr>
          <p:cNvPr id="4" name="内容占位符 3"/>
          <p:cNvPicPr>
            <a:picLocks noChangeAspect="1"/>
          </p:cNvPicPr>
          <p:nvPr>
            <p:ph idx="1"/>
          </p:nvPr>
        </p:nvPicPr>
        <p:blipFill>
          <a:blip r:embed="rId1"/>
          <a:stretch>
            <a:fillRect/>
          </a:stretch>
        </p:blipFill>
        <p:spPr>
          <a:xfrm>
            <a:off x="2021205" y="1600200"/>
            <a:ext cx="4678045" cy="4730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Improve Recall</a:t>
            </a:r>
            <a:endParaRPr lang="en-US" altLang="zh-CN"/>
          </a:p>
        </p:txBody>
      </p:sp>
      <p:sp>
        <p:nvSpPr>
          <p:cNvPr id="3" name="内容占位符 2"/>
          <p:cNvSpPr>
            <a:spLocks noGrp="1"/>
          </p:cNvSpPr>
          <p:nvPr>
            <p:ph idx="1"/>
          </p:nvPr>
        </p:nvSpPr>
        <p:spPr/>
        <p:txBody>
          <a:bodyPr/>
          <a:p>
            <a:r>
              <a:rPr lang="en-US" altLang="zh-CN"/>
              <a:t>Clustering the doucments</a:t>
            </a:r>
            <a:endParaRPr lang="en-US" altLang="zh-CN"/>
          </a:p>
          <a:p>
            <a:r>
              <a:rPr lang="en-US" altLang="zh-CN"/>
              <a:t>when the doucment d is matched with the query, return the other documents which are in the cluster of d</a:t>
            </a:r>
            <a:endParaRPr lang="en-US" altLang="zh-CN"/>
          </a:p>
          <a:p>
            <a:r>
              <a:rPr lang="en-US" altLang="zh-CN"/>
              <a:t>Then, when the document containing “car” is returned, then, the document containing “automobile” will be returned also.</a:t>
            </a:r>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find the clusters</a:t>
            </a:r>
            <a:endParaRPr lang="en-US" altLang="zh-CN"/>
          </a:p>
        </p:txBody>
      </p:sp>
      <p:pic>
        <p:nvPicPr>
          <p:cNvPr id="4" name="内容占位符 3"/>
          <p:cNvPicPr>
            <a:picLocks noChangeAspect="1"/>
          </p:cNvPicPr>
          <p:nvPr>
            <p:ph idx="1"/>
          </p:nvPr>
        </p:nvPicPr>
        <p:blipFill>
          <a:blip r:embed="rId1"/>
          <a:stretch>
            <a:fillRect/>
          </a:stretch>
        </p:blipFill>
        <p:spPr>
          <a:xfrm>
            <a:off x="2557145" y="2062480"/>
            <a:ext cx="4029075" cy="3600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Aim of the clustering</a:t>
            </a:r>
            <a:endParaRPr lang="en-US" altLang="zh-CN"/>
          </a:p>
        </p:txBody>
      </p:sp>
      <p:sp>
        <p:nvSpPr>
          <p:cNvPr id="3" name="内容占位符 2"/>
          <p:cNvSpPr>
            <a:spLocks noGrp="1"/>
          </p:cNvSpPr>
          <p:nvPr>
            <p:ph idx="1"/>
          </p:nvPr>
        </p:nvSpPr>
        <p:spPr/>
        <p:txBody>
          <a:bodyPr/>
          <a:p>
            <a:r>
              <a:rPr lang="en-US" altLang="zh-CN"/>
              <a:t>Aim: </a:t>
            </a:r>
            <a:endParaRPr lang="en-US" altLang="zh-CN"/>
          </a:p>
          <a:p>
            <a:pPr lvl="1"/>
            <a:r>
              <a:rPr lang="en-US" altLang="zh-CN"/>
              <a:t>group the similar documents into a cluster, while group not similar documents into different clusters</a:t>
            </a:r>
            <a:endParaRPr lang="en-US" altLang="zh-CN"/>
          </a:p>
          <a:p>
            <a:pPr lvl="2"/>
            <a:r>
              <a:rPr lang="en-US" altLang="zh-CN"/>
              <a:t>how to formlize the problem?</a:t>
            </a:r>
            <a:endParaRPr lang="en-US" altLang="zh-CN"/>
          </a:p>
          <a:p>
            <a:pPr lvl="1"/>
            <a:r>
              <a:rPr lang="en-US" altLang="zh-CN"/>
              <a:t>The number of the clusters should be appropriate</a:t>
            </a:r>
            <a:endParaRPr lang="en-US" altLang="zh-CN"/>
          </a:p>
          <a:p>
            <a:pPr lvl="2"/>
            <a:r>
              <a:rPr lang="en-US" altLang="zh-CN"/>
              <a:t>how to set this number?</a:t>
            </a:r>
            <a:endParaRPr lang="en-US" altLang="zh-CN"/>
          </a:p>
          <a:p>
            <a:pPr lvl="1"/>
            <a:r>
              <a:rPr lang="en-US" altLang="zh-CN"/>
              <a:t>avoid too large and too small cluster</a:t>
            </a:r>
            <a:endParaRPr lang="en-US" altLang="zh-CN"/>
          </a:p>
          <a:p>
            <a:pPr marL="457200" lvl="1" indent="0">
              <a:buNone/>
            </a:pP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7100</Words>
  <Application>WPS 演示</Application>
  <PresentationFormat/>
  <Paragraphs>308</Paragraphs>
  <Slides>62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0" baseType="lpstr">
      <vt:lpstr>Arial</vt:lpstr>
      <vt:lpstr>宋体</vt:lpstr>
      <vt:lpstr>Wingdings</vt:lpstr>
      <vt:lpstr>Calibri</vt:lpstr>
      <vt:lpstr>微软雅黑</vt:lpstr>
      <vt:lpstr>Arial Unicode MS</vt:lpstr>
      <vt:lpstr>Office 主题</vt:lpstr>
      <vt:lpstr>Visio.Drawing.11</vt:lpstr>
      <vt:lpstr>Chapter 4-2 Clustering</vt:lpstr>
      <vt:lpstr>Clustering</vt:lpstr>
      <vt:lpstr>Example</vt:lpstr>
      <vt:lpstr>Classification VS Clustering</vt:lpstr>
      <vt:lpstr>Clustering in IR</vt:lpstr>
      <vt:lpstr>Example</vt:lpstr>
      <vt:lpstr>Improve Recall</vt:lpstr>
      <vt:lpstr>How to find the clusters</vt:lpstr>
      <vt:lpstr>Aim of the clustering</vt:lpstr>
      <vt:lpstr>Flat Clustering VS Hierachical Clustering </vt:lpstr>
      <vt:lpstr>Flat Clustering</vt:lpstr>
      <vt:lpstr>K-means Clustering</vt:lpstr>
      <vt:lpstr>How to express the document?</vt:lpstr>
      <vt:lpstr>K-Means Clustering Algorithm</vt:lpstr>
      <vt:lpstr>Example</vt:lpstr>
      <vt:lpstr>Example</vt:lpstr>
      <vt:lpstr>Example</vt:lpstr>
      <vt:lpstr>Example</vt:lpstr>
      <vt:lpstr>Example</vt:lpstr>
      <vt:lpstr>Example</vt:lpstr>
      <vt:lpstr>Example</vt:lpstr>
      <vt:lpstr>Example</vt:lpstr>
      <vt:lpstr>K-means clustering is covergent</vt:lpstr>
      <vt:lpstr>Initialization of K-means </vt:lpstr>
      <vt:lpstr>How to evaluate the clustering result</vt:lpstr>
      <vt:lpstr>Example</vt:lpstr>
      <vt:lpstr>Determine the number of the cluster</vt:lpstr>
      <vt:lpstr>Interactively K-Means Clustering</vt:lpstr>
      <vt:lpstr>Hierachical Clustering</vt:lpstr>
      <vt:lpstr>HAC</vt:lpstr>
      <vt:lpstr>Dendrogram </vt:lpstr>
      <vt:lpstr>The Key is to define similarity degree between clusters</vt:lpstr>
      <vt:lpstr>Example--Single link(shortest distance)</vt:lpstr>
      <vt:lpstr>Complete link: longest distance</vt:lpstr>
      <vt:lpstr>Centroid</vt:lpstr>
      <vt:lpstr>Group-average</vt:lpstr>
      <vt:lpstr>How to Use single link and complete link </vt:lpstr>
      <vt:lpstr>Result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Supervised Classfication &amp; un-Supervised Clustering</vt:lpstr>
      <vt:lpstr>What is Clustering?</vt:lpstr>
      <vt:lpstr>What is Classification?</vt:lpstr>
      <vt:lpstr>Clustering Algorithm</vt:lpstr>
      <vt:lpstr>Classification Algorithm</vt:lpstr>
      <vt:lpstr>Supervised Classification </vt:lpstr>
      <vt:lpstr>Supervised Classifcation</vt:lpstr>
      <vt:lpstr>Unsupervised Classification</vt:lpstr>
      <vt:lpstr>Unsupervised Clustering</vt:lpstr>
      <vt:lpstr>Semi-Supervised Learning</vt:lpstr>
      <vt:lpstr>Semi-supervised classification example</vt:lpstr>
      <vt:lpstr>Semi-supervised classification example</vt:lpstr>
      <vt:lpstr>Semi-supervised clustering example</vt:lpstr>
      <vt:lpstr>Semi-Supervised Clustering Example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4-2 Clustering</dc:title>
  <dc:creator/>
  <cp:lastModifiedBy>lenovo</cp:lastModifiedBy>
  <cp:revision>53</cp:revision>
  <dcterms:created xsi:type="dcterms:W3CDTF">2017-12-06T05:35:00Z</dcterms:created>
  <dcterms:modified xsi:type="dcterms:W3CDTF">2017-12-11T08:17:38Z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