
<file path=[Content_Types].xml><?xml version="1.0" encoding="utf-8"?>
<Types xmlns="http://schemas.openxmlformats.org/package/2006/content-types">
  <Default Extension="png" ContentType="image/png"/>
  <Default Extension="tmp"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40"/>
  </p:notesMasterIdLst>
  <p:handoutMasterIdLst>
    <p:handoutMasterId r:id="rId41"/>
  </p:handoutMasterIdLst>
  <p:sldIdLst>
    <p:sldId id="256" r:id="rId2"/>
    <p:sldId id="390" r:id="rId3"/>
    <p:sldId id="391" r:id="rId4"/>
    <p:sldId id="392" r:id="rId5"/>
    <p:sldId id="393" r:id="rId6"/>
    <p:sldId id="496" r:id="rId7"/>
    <p:sldId id="394" r:id="rId8"/>
    <p:sldId id="395" r:id="rId9"/>
    <p:sldId id="396" r:id="rId10"/>
    <p:sldId id="479" r:id="rId11"/>
    <p:sldId id="399" r:id="rId12"/>
    <p:sldId id="480" r:id="rId13"/>
    <p:sldId id="467" r:id="rId14"/>
    <p:sldId id="468" r:id="rId15"/>
    <p:sldId id="469" r:id="rId16"/>
    <p:sldId id="447" r:id="rId17"/>
    <p:sldId id="448" r:id="rId18"/>
    <p:sldId id="449" r:id="rId19"/>
    <p:sldId id="450" r:id="rId20"/>
    <p:sldId id="400" r:id="rId21"/>
    <p:sldId id="457" r:id="rId22"/>
    <p:sldId id="458" r:id="rId23"/>
    <p:sldId id="460" r:id="rId24"/>
    <p:sldId id="461" r:id="rId25"/>
    <p:sldId id="462" r:id="rId26"/>
    <p:sldId id="504" r:id="rId27"/>
    <p:sldId id="463" r:id="rId28"/>
    <p:sldId id="464" r:id="rId29"/>
    <p:sldId id="481" r:id="rId30"/>
    <p:sldId id="503" r:id="rId31"/>
    <p:sldId id="495" r:id="rId32"/>
    <p:sldId id="506" r:id="rId33"/>
    <p:sldId id="505" r:id="rId34"/>
    <p:sldId id="478" r:id="rId35"/>
    <p:sldId id="429" r:id="rId36"/>
    <p:sldId id="443" r:id="rId37"/>
    <p:sldId id="470" r:id="rId38"/>
    <p:sldId id="502" r:id="rId39"/>
  </p:sldIdLst>
  <p:sldSz cx="9144000" cy="6858000" type="screen4x3"/>
  <p:notesSz cx="9601200" cy="7315200"/>
  <p:defaultTextStyle>
    <a:defPPr>
      <a:defRPr lang="el-GR"/>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默认节" id="{1C2AE2F9-635C-459F-8A53-4ECE274B677F}">
          <p14:sldIdLst>
            <p14:sldId id="256"/>
            <p14:sldId id="390"/>
            <p14:sldId id="391"/>
            <p14:sldId id="392"/>
            <p14:sldId id="393"/>
            <p14:sldId id="496"/>
            <p14:sldId id="394"/>
            <p14:sldId id="395"/>
            <p14:sldId id="396"/>
            <p14:sldId id="479"/>
            <p14:sldId id="399"/>
            <p14:sldId id="480"/>
            <p14:sldId id="467"/>
            <p14:sldId id="468"/>
            <p14:sldId id="469"/>
            <p14:sldId id="447"/>
            <p14:sldId id="448"/>
            <p14:sldId id="449"/>
            <p14:sldId id="450"/>
            <p14:sldId id="400"/>
            <p14:sldId id="457"/>
            <p14:sldId id="458"/>
            <p14:sldId id="460"/>
            <p14:sldId id="461"/>
            <p14:sldId id="462"/>
            <p14:sldId id="504"/>
            <p14:sldId id="463"/>
            <p14:sldId id="464"/>
            <p14:sldId id="481"/>
            <p14:sldId id="503"/>
            <p14:sldId id="495"/>
            <p14:sldId id="506"/>
            <p14:sldId id="505"/>
            <p14:sldId id="478"/>
            <p14:sldId id="429"/>
            <p14:sldId id="443"/>
            <p14:sldId id="470"/>
            <p14:sldId id="502"/>
          </p14:sldIdLst>
        </p14:section>
      </p14:sectionLst>
    </p:ext>
    <p:ext uri="{EFAFB233-063F-42B5-8137-9DF3F51BA10A}">
      <p15:sldGuideLst xmlns:p15="http://schemas.microsoft.com/office/powerpoint/2012/main">
        <p15:guide id="1" orient="horz" pos="2296">
          <p15:clr>
            <a:srgbClr val="A4A3A4"/>
          </p15:clr>
        </p15:guide>
        <p15:guide id="2" pos="4377">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eynep" initials="Z" lastIdx="6"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hiddenSlides="1" frameSlides="1"/>
  <p:clrMru>
    <a:srgbClr val="3366FF"/>
    <a:srgbClr val="000000"/>
    <a:srgbClr val="FF3399"/>
    <a:srgbClr val="99CCFF"/>
    <a:srgbClr val="FF0000"/>
    <a:srgbClr val="E7E7FF"/>
    <a:srgbClr val="0000CC"/>
    <a:srgbClr val="E1F4FF"/>
    <a:srgbClr val="5F5F5F"/>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026" autoAdjust="0"/>
    <p:restoredTop sz="93248" autoAdjust="0"/>
  </p:normalViewPr>
  <p:slideViewPr>
    <p:cSldViewPr>
      <p:cViewPr varScale="1">
        <p:scale>
          <a:sx n="98" d="100"/>
          <a:sy n="98" d="100"/>
        </p:scale>
        <p:origin x="562" y="72"/>
      </p:cViewPr>
      <p:guideLst>
        <p:guide orient="horz" pos="2296"/>
        <p:guide pos="4377"/>
      </p:guideLst>
    </p:cSldViewPr>
  </p:slideViewPr>
  <p:notesTextViewPr>
    <p:cViewPr>
      <p:scale>
        <a:sx n="100" d="100"/>
        <a:sy n="100" d="100"/>
      </p:scale>
      <p:origin x="0" y="0"/>
    </p:cViewPr>
  </p:notesTextViewPr>
  <p:sorterViewPr>
    <p:cViewPr>
      <p:scale>
        <a:sx n="100" d="100"/>
        <a:sy n="100" d="100"/>
      </p:scale>
      <p:origin x="0" y="12720"/>
    </p:cViewPr>
  </p:sorterViewPr>
  <p:notesViewPr>
    <p:cSldViewPr>
      <p:cViewPr varScale="1">
        <p:scale>
          <a:sx n="58" d="100"/>
          <a:sy n="58" d="100"/>
        </p:scale>
        <p:origin x="-852" y="-96"/>
      </p:cViewPr>
      <p:guideLst>
        <p:guide orient="horz" pos="2304"/>
        <p:guide pos="30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0338"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270339" name="Rectangle 3"/>
          <p:cNvSpPr>
            <a:spLocks noGrp="1" noChangeArrowheads="1"/>
          </p:cNvSpPr>
          <p:nvPr>
            <p:ph type="dt" sz="quarter" idx="1"/>
          </p:nvPr>
        </p:nvSpPr>
        <p:spPr bwMode="auto">
          <a:xfrm>
            <a:off x="5438775" y="0"/>
            <a:ext cx="4160838"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70340" name="Rectangle 4"/>
          <p:cNvSpPr>
            <a:spLocks noGrp="1" noChangeArrowheads="1"/>
          </p:cNvSpPr>
          <p:nvPr>
            <p:ph type="ftr" sz="quarter" idx="2"/>
          </p:nvPr>
        </p:nvSpPr>
        <p:spPr bwMode="auto">
          <a:xfrm>
            <a:off x="0" y="6948488"/>
            <a:ext cx="4160838" cy="365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270341" name="Rectangle 5"/>
          <p:cNvSpPr>
            <a:spLocks noGrp="1" noChangeArrowheads="1"/>
          </p:cNvSpPr>
          <p:nvPr>
            <p:ph type="sldNum" sz="quarter" idx="3"/>
          </p:nvPr>
        </p:nvSpPr>
        <p:spPr bwMode="auto">
          <a:xfrm>
            <a:off x="5438775" y="6948488"/>
            <a:ext cx="4160838" cy="365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6111585-4667-41EE-BD41-118EF412ED44}" type="slidenum">
              <a:rPr lang="en-US" altLang="zh-CN"/>
              <a:pPr>
                <a:defRPr/>
              </a:pPr>
              <a:t>‹#›</a:t>
            </a:fld>
            <a:endParaRPr lang="en-US" altLang="zh-CN"/>
          </a:p>
        </p:txBody>
      </p:sp>
    </p:spTree>
    <p:extLst>
      <p:ext uri="{BB962C8B-B14F-4D97-AF65-F5344CB8AC3E}">
        <p14:creationId xmlns:p14="http://schemas.microsoft.com/office/powerpoint/2010/main" val="40098417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vl1pPr>
          </a:lstStyle>
          <a:p>
            <a:pPr>
              <a:defRPr/>
            </a:pPr>
            <a:endParaRPr lang="en-US" altLang="zh-CN"/>
          </a:p>
        </p:txBody>
      </p:sp>
      <p:sp>
        <p:nvSpPr>
          <p:cNvPr id="39939" name="Rectangle 3"/>
          <p:cNvSpPr>
            <a:spLocks noGrp="1" noChangeArrowheads="1"/>
          </p:cNvSpPr>
          <p:nvPr>
            <p:ph type="dt" idx="1"/>
          </p:nvPr>
        </p:nvSpPr>
        <p:spPr bwMode="auto">
          <a:xfrm>
            <a:off x="5438775" y="0"/>
            <a:ext cx="4160838" cy="3651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5"/>
          <p:cNvSpPr>
            <a:spLocks noGrp="1" noChangeArrowheads="1"/>
          </p:cNvSpPr>
          <p:nvPr>
            <p:ph type="body" sz="quarter" idx="3"/>
          </p:nvPr>
        </p:nvSpPr>
        <p:spPr bwMode="auto">
          <a:xfrm>
            <a:off x="960438" y="3475038"/>
            <a:ext cx="7680325" cy="32908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l-GR" noProof="0"/>
              <a:t>Click to edit Master text styles</a:t>
            </a:r>
          </a:p>
          <a:p>
            <a:pPr lvl="1"/>
            <a:r>
              <a:rPr lang="el-GR" noProof="0"/>
              <a:t>Second level</a:t>
            </a:r>
          </a:p>
          <a:p>
            <a:pPr lvl="2"/>
            <a:r>
              <a:rPr lang="el-GR" noProof="0"/>
              <a:t>Third level</a:t>
            </a:r>
          </a:p>
          <a:p>
            <a:pPr lvl="3"/>
            <a:r>
              <a:rPr lang="el-GR" noProof="0"/>
              <a:t>Fourth level</a:t>
            </a:r>
          </a:p>
          <a:p>
            <a:pPr lvl="4"/>
            <a:r>
              <a:rPr lang="el-GR" noProof="0"/>
              <a:t>Fifth level</a:t>
            </a:r>
          </a:p>
        </p:txBody>
      </p:sp>
      <p:sp>
        <p:nvSpPr>
          <p:cNvPr id="39942" name="Rectangle 6"/>
          <p:cNvSpPr>
            <a:spLocks noGrp="1" noChangeArrowheads="1"/>
          </p:cNvSpPr>
          <p:nvPr>
            <p:ph type="ftr" sz="quarter" idx="4"/>
          </p:nvPr>
        </p:nvSpPr>
        <p:spPr bwMode="auto">
          <a:xfrm>
            <a:off x="0" y="6948488"/>
            <a:ext cx="4160838" cy="3651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vl1pPr>
          </a:lstStyle>
          <a:p>
            <a:pPr>
              <a:defRPr/>
            </a:pPr>
            <a:endParaRPr lang="en-US" altLang="zh-CN"/>
          </a:p>
        </p:txBody>
      </p:sp>
      <p:sp>
        <p:nvSpPr>
          <p:cNvPr id="39943" name="Rectangle 7"/>
          <p:cNvSpPr>
            <a:spLocks noGrp="1" noChangeArrowheads="1"/>
          </p:cNvSpPr>
          <p:nvPr>
            <p:ph type="sldNum" sz="quarter" idx="5"/>
          </p:nvPr>
        </p:nvSpPr>
        <p:spPr bwMode="auto">
          <a:xfrm>
            <a:off x="5438775" y="6948488"/>
            <a:ext cx="4160838" cy="3651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pPr>
              <a:defRPr/>
            </a:pPr>
            <a:fld id="{9CA4FF63-108E-4331-BE5B-EAEB49858606}" type="slidenum">
              <a:rPr lang="el-GR" altLang="zh-CN"/>
              <a:pPr>
                <a:defRPr/>
              </a:pPr>
              <a:t>‹#›</a:t>
            </a:fld>
            <a:endParaRPr lang="el-GR" altLang="zh-CN"/>
          </a:p>
        </p:txBody>
      </p:sp>
    </p:spTree>
    <p:extLst>
      <p:ext uri="{BB962C8B-B14F-4D97-AF65-F5344CB8AC3E}">
        <p14:creationId xmlns:p14="http://schemas.microsoft.com/office/powerpoint/2010/main" val="15233605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65" charset="0"/>
        <a:ea typeface="ＭＳ Ｐゴシック"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pitchFamily="-65" charset="0"/>
        <a:ea typeface="ＭＳ Ｐゴシック"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itchFamily="-65" charset="0"/>
        <a:ea typeface="ＭＳ Ｐゴシック"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itchFamily="-65" charset="0"/>
        <a:ea typeface="ＭＳ Ｐゴシック"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itchFamily="-65" charset="0"/>
        <a:ea typeface="ＭＳ Ｐゴシック"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defTabSz="966788">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defTabSz="966788">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defTabSz="966788">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defTabSz="966788">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B0B36B43-15A7-4929-9267-9E887C687C11}" type="slidenum">
              <a:rPr lang="el-GR" altLang="zh-CN" sz="1300" smtClean="0"/>
              <a:pPr>
                <a:spcBef>
                  <a:spcPct val="0"/>
                </a:spcBef>
              </a:pPr>
              <a:t>1</a:t>
            </a:fld>
            <a:endParaRPr lang="el-GR" altLang="zh-CN" sz="130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panose="020B0604020202020204" pitchFamily="34" charset="0"/>
            </a:endParaRPr>
          </a:p>
        </p:txBody>
      </p:sp>
    </p:spTree>
    <p:extLst>
      <p:ext uri="{BB962C8B-B14F-4D97-AF65-F5344CB8AC3E}">
        <p14:creationId xmlns:p14="http://schemas.microsoft.com/office/powerpoint/2010/main" val="675538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11</a:t>
            </a:fld>
            <a:endParaRPr lang="de-DE"/>
          </a:p>
        </p:txBody>
      </p:sp>
    </p:spTree>
    <p:extLst>
      <p:ext uri="{BB962C8B-B14F-4D97-AF65-F5344CB8AC3E}">
        <p14:creationId xmlns:p14="http://schemas.microsoft.com/office/powerpoint/2010/main" val="3598133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20</a:t>
            </a:fld>
            <a:endParaRPr lang="de-DE"/>
          </a:p>
        </p:txBody>
      </p:sp>
    </p:spTree>
    <p:extLst>
      <p:ext uri="{BB962C8B-B14F-4D97-AF65-F5344CB8AC3E}">
        <p14:creationId xmlns:p14="http://schemas.microsoft.com/office/powerpoint/2010/main" val="2505568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r>
              <a:rPr lang="en-US" altLang="zh-CN" sz="1200" i="1" dirty="0">
                <a:solidFill>
                  <a:schemeClr val="tx2"/>
                </a:solidFill>
              </a:rPr>
              <a:t>Item-based collaborative filtering recommendation algorithms</a:t>
            </a:r>
            <a:r>
              <a:rPr lang="en-US" altLang="zh-CN" sz="1200" dirty="0">
                <a:solidFill>
                  <a:schemeClr val="tx2"/>
                </a:solidFill>
              </a:rPr>
              <a:t>, B. </a:t>
            </a:r>
            <a:r>
              <a:rPr lang="en-US" altLang="zh-CN" sz="1200" dirty="0" err="1">
                <a:solidFill>
                  <a:schemeClr val="tx2"/>
                </a:solidFill>
              </a:rPr>
              <a:t>Sarwar</a:t>
            </a:r>
            <a:r>
              <a:rPr lang="en-US" altLang="zh-CN" sz="1200" dirty="0">
                <a:solidFill>
                  <a:schemeClr val="tx2"/>
                </a:solidFill>
              </a:rPr>
              <a:t> et al., WWW 2001</a:t>
            </a:r>
            <a:endParaRPr lang="en-US"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21</a:t>
            </a:fld>
            <a:endParaRPr lang="de-DE"/>
          </a:p>
        </p:txBody>
      </p:sp>
    </p:spTree>
    <p:extLst>
      <p:ext uri="{BB962C8B-B14F-4D97-AF65-F5344CB8AC3E}">
        <p14:creationId xmlns:p14="http://schemas.microsoft.com/office/powerpoint/2010/main" val="3475119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22</a:t>
            </a:fld>
            <a:endParaRPr lang="de-DE"/>
          </a:p>
        </p:txBody>
      </p:sp>
    </p:spTree>
    <p:extLst>
      <p:ext uri="{BB962C8B-B14F-4D97-AF65-F5344CB8AC3E}">
        <p14:creationId xmlns:p14="http://schemas.microsoft.com/office/powerpoint/2010/main" val="435898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23</a:t>
            </a:fld>
            <a:endParaRPr lang="de-DE"/>
          </a:p>
        </p:txBody>
      </p:sp>
    </p:spTree>
    <p:extLst>
      <p:ext uri="{BB962C8B-B14F-4D97-AF65-F5344CB8AC3E}">
        <p14:creationId xmlns:p14="http://schemas.microsoft.com/office/powerpoint/2010/main" val="3269382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en-US"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24</a:t>
            </a:fld>
            <a:endParaRPr lang="de-DE"/>
          </a:p>
        </p:txBody>
      </p:sp>
    </p:spTree>
    <p:extLst>
      <p:ext uri="{BB962C8B-B14F-4D97-AF65-F5344CB8AC3E}">
        <p14:creationId xmlns:p14="http://schemas.microsoft.com/office/powerpoint/2010/main" val="28583338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25</a:t>
            </a:fld>
            <a:endParaRPr lang="de-DE"/>
          </a:p>
        </p:txBody>
      </p:sp>
    </p:spTree>
    <p:extLst>
      <p:ext uri="{BB962C8B-B14F-4D97-AF65-F5344CB8AC3E}">
        <p14:creationId xmlns:p14="http://schemas.microsoft.com/office/powerpoint/2010/main" val="2145252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比较有趣的一点是：数码相机与存储卡的型号存在兼容性的关系。如果手工去编辑产品与产品之间的</a:t>
            </a:r>
            <a:r>
              <a:rPr lang="zh-CN" altLang="en-US"/>
              <a:t>兼容性数据库（</a:t>
            </a:r>
            <a:r>
              <a:rPr lang="zh-CN" altLang="en-US" sz="1200" b="0" i="0" kern="1200">
                <a:solidFill>
                  <a:schemeClr val="tx1"/>
                </a:solidFill>
                <a:effectLst/>
                <a:latin typeface="Arial" pitchFamily="-65" charset="0"/>
                <a:ea typeface="ＭＳ Ｐゴシック" panose="020B0600070205080204" pitchFamily="34" charset="-128"/>
                <a:cs typeface="ＭＳ Ｐゴシック" charset="0"/>
              </a:rPr>
              <a:t>亚马逊的商品库中有几十万中存储卡</a:t>
            </a:r>
            <a:r>
              <a:rPr lang="zh-CN" altLang="en-US"/>
              <a:t>），</a:t>
            </a:r>
            <a:r>
              <a:rPr lang="zh-CN" altLang="en-US" dirty="0"/>
              <a:t>将会是非常昂贵且容易出错的。通过推荐</a:t>
            </a:r>
            <a:r>
              <a:rPr lang="zh-CN" altLang="en-US"/>
              <a:t>时物品之间的相关性，可以从用户的行为中学习出这种兼容性，使错误信号逐渐消失。</a:t>
            </a:r>
            <a:endParaRPr lang="zh-CN" altLang="en-US" dirty="0"/>
          </a:p>
        </p:txBody>
      </p:sp>
      <p:sp>
        <p:nvSpPr>
          <p:cNvPr id="4" name="灯片编号占位符 3"/>
          <p:cNvSpPr>
            <a:spLocks noGrp="1"/>
          </p:cNvSpPr>
          <p:nvPr>
            <p:ph type="sldNum" sz="quarter" idx="10"/>
          </p:nvPr>
        </p:nvSpPr>
        <p:spPr/>
        <p:txBody>
          <a:bodyPr/>
          <a:lstStyle/>
          <a:p>
            <a:pPr>
              <a:defRPr/>
            </a:pPr>
            <a:fld id="{9CA4FF63-108E-4331-BE5B-EAEB49858606}" type="slidenum">
              <a:rPr lang="el-GR" altLang="zh-CN" smtClean="0"/>
              <a:pPr>
                <a:defRPr/>
              </a:pPr>
              <a:t>26</a:t>
            </a:fld>
            <a:endParaRPr lang="el-GR" altLang="zh-CN"/>
          </a:p>
        </p:txBody>
      </p:sp>
    </p:spTree>
    <p:extLst>
      <p:ext uri="{BB962C8B-B14F-4D97-AF65-F5344CB8AC3E}">
        <p14:creationId xmlns:p14="http://schemas.microsoft.com/office/powerpoint/2010/main" val="4737530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Arial" pitchFamily="-65" charset="0"/>
                <a:ea typeface="ＭＳ Ｐゴシック" panose="020B0600070205080204" pitchFamily="34" charset="-128"/>
                <a:cs typeface="ＭＳ Ｐゴシック" charset="0"/>
              </a:rPr>
              <a:t>Intuitively, items tend to be classifiable in simple terms. For example, music tends to belong to a single genre. It is impossible, e.g., for a piece of music to be both 60’s rock and 1700’s baroque. On the other hand, there are individuals who like both 60’s rock and 1700’s baroque, and who buy examples of both types of music. </a:t>
            </a:r>
          </a:p>
          <a:p>
            <a:endParaRPr lang="en-US" altLang="zh-CN" sz="1200" b="0" i="0" u="none" strike="noStrike" kern="1200" baseline="0" dirty="0">
              <a:solidFill>
                <a:schemeClr val="tx1"/>
              </a:solidFill>
              <a:latin typeface="Arial" pitchFamily="-65" charset="0"/>
              <a:ea typeface="ＭＳ Ｐゴシック" panose="020B0600070205080204" pitchFamily="34" charset="-128"/>
              <a:cs typeface="ＭＳ Ｐゴシック" charset="0"/>
            </a:endParaRPr>
          </a:p>
        </p:txBody>
      </p:sp>
      <p:sp>
        <p:nvSpPr>
          <p:cNvPr id="4" name="灯片编号占位符 3"/>
          <p:cNvSpPr>
            <a:spLocks noGrp="1"/>
          </p:cNvSpPr>
          <p:nvPr>
            <p:ph type="sldNum" sz="quarter" idx="10"/>
          </p:nvPr>
        </p:nvSpPr>
        <p:spPr/>
        <p:txBody>
          <a:bodyPr/>
          <a:lstStyle/>
          <a:p>
            <a:pPr>
              <a:defRPr/>
            </a:pPr>
            <a:fld id="{9CA4FF63-108E-4331-BE5B-EAEB49858606}" type="slidenum">
              <a:rPr lang="el-GR" altLang="zh-CN" smtClean="0"/>
              <a:pPr>
                <a:defRPr/>
              </a:pPr>
              <a:t>28</a:t>
            </a:fld>
            <a:endParaRPr lang="el-GR" altLang="zh-CN"/>
          </a:p>
        </p:txBody>
      </p:sp>
    </p:spTree>
    <p:extLst>
      <p:ext uri="{BB962C8B-B14F-4D97-AF65-F5344CB8AC3E}">
        <p14:creationId xmlns:p14="http://schemas.microsoft.com/office/powerpoint/2010/main" val="3513902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CA4FF63-108E-4331-BE5B-EAEB49858606}" type="slidenum">
              <a:rPr lang="el-GR" altLang="zh-CN" smtClean="0"/>
              <a:pPr>
                <a:defRPr/>
              </a:pPr>
              <a:t>30</a:t>
            </a:fld>
            <a:endParaRPr lang="el-GR" altLang="zh-CN"/>
          </a:p>
        </p:txBody>
      </p:sp>
    </p:spTree>
    <p:extLst>
      <p:ext uri="{BB962C8B-B14F-4D97-AF65-F5344CB8AC3E}">
        <p14:creationId xmlns:p14="http://schemas.microsoft.com/office/powerpoint/2010/main" val="2751480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8CA830DC-26CF-4CEE-A68F-B1B386B81B4D}" type="slidenum">
              <a:rPr lang="de-DE" smtClean="0"/>
              <a:pPr/>
              <a:t>2</a:t>
            </a:fld>
            <a:endParaRPr lang="de-DE"/>
          </a:p>
        </p:txBody>
      </p:sp>
      <p:sp>
        <p:nvSpPr>
          <p:cNvPr id="83971" name="Rectangle 2"/>
          <p:cNvSpPr>
            <a:spLocks noGrp="1" noRot="1" noChangeAspect="1" noChangeArrowheads="1" noTextEdit="1"/>
          </p:cNvSpPr>
          <p:nvPr>
            <p:ph type="sldImg"/>
          </p:nvPr>
        </p:nvSpPr>
        <p:spPr>
          <a:xfrm>
            <a:off x="992188" y="768350"/>
            <a:ext cx="5114925" cy="3836988"/>
          </a:xfrm>
          <a:ln/>
        </p:spPr>
      </p:sp>
      <p:sp>
        <p:nvSpPr>
          <p:cNvPr id="83972" name="Rectangle 3"/>
          <p:cNvSpPr>
            <a:spLocks noGrp="1" noChangeArrowheads="1"/>
          </p:cNvSpPr>
          <p:nvPr>
            <p:ph type="body" idx="1"/>
          </p:nvPr>
        </p:nvSpPr>
        <p:spPr>
          <a:noFill/>
          <a:ln/>
        </p:spPr>
        <p:txBody>
          <a:bodyPr/>
          <a:lstStyle/>
          <a:p>
            <a:endParaRPr lang="en-GB"/>
          </a:p>
        </p:txBody>
      </p:sp>
    </p:spTree>
    <p:extLst>
      <p:ext uri="{BB962C8B-B14F-4D97-AF65-F5344CB8AC3E}">
        <p14:creationId xmlns:p14="http://schemas.microsoft.com/office/powerpoint/2010/main" val="39340975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8CA830DC-26CF-4CEE-A68F-B1B386B81B4D}" type="slidenum">
              <a:rPr lang="de-DE" smtClean="0"/>
              <a:pPr/>
              <a:t>32</a:t>
            </a:fld>
            <a:endParaRPr lang="de-DE"/>
          </a:p>
        </p:txBody>
      </p:sp>
      <p:sp>
        <p:nvSpPr>
          <p:cNvPr id="83971" name="Rectangle 2"/>
          <p:cNvSpPr>
            <a:spLocks noGrp="1" noRot="1" noChangeAspect="1" noChangeArrowheads="1" noTextEdit="1"/>
          </p:cNvSpPr>
          <p:nvPr>
            <p:ph type="sldImg"/>
          </p:nvPr>
        </p:nvSpPr>
        <p:spPr>
          <a:xfrm>
            <a:off x="992188" y="768350"/>
            <a:ext cx="5114925" cy="3836988"/>
          </a:xfrm>
          <a:ln/>
        </p:spPr>
      </p:sp>
      <p:sp>
        <p:nvSpPr>
          <p:cNvPr id="83972" name="Rectangle 3"/>
          <p:cNvSpPr>
            <a:spLocks noGrp="1" noChangeArrowheads="1"/>
          </p:cNvSpPr>
          <p:nvPr>
            <p:ph type="body" idx="1"/>
          </p:nvPr>
        </p:nvSpPr>
        <p:spPr>
          <a:noFill/>
          <a:ln/>
        </p:spPr>
        <p:txBody>
          <a:bodyPr/>
          <a:lstStyle/>
          <a:p>
            <a:endParaRPr lang="en-GB"/>
          </a:p>
        </p:txBody>
      </p:sp>
    </p:spTree>
    <p:extLst>
      <p:ext uri="{BB962C8B-B14F-4D97-AF65-F5344CB8AC3E}">
        <p14:creationId xmlns:p14="http://schemas.microsoft.com/office/powerpoint/2010/main" val="29149467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8CA830DC-26CF-4CEE-A68F-B1B386B81B4D}" type="slidenum">
              <a:rPr lang="de-DE" smtClean="0"/>
              <a:pPr/>
              <a:t>33</a:t>
            </a:fld>
            <a:endParaRPr lang="de-DE"/>
          </a:p>
        </p:txBody>
      </p:sp>
      <p:sp>
        <p:nvSpPr>
          <p:cNvPr id="83971" name="Rectangle 2"/>
          <p:cNvSpPr>
            <a:spLocks noGrp="1" noRot="1" noChangeAspect="1" noChangeArrowheads="1" noTextEdit="1"/>
          </p:cNvSpPr>
          <p:nvPr>
            <p:ph type="sldImg"/>
          </p:nvPr>
        </p:nvSpPr>
        <p:spPr>
          <a:xfrm>
            <a:off x="992188" y="768350"/>
            <a:ext cx="5114925" cy="3836988"/>
          </a:xfrm>
          <a:ln/>
        </p:spPr>
      </p:sp>
      <p:sp>
        <p:nvSpPr>
          <p:cNvPr id="83972" name="Rectangle 3"/>
          <p:cNvSpPr>
            <a:spLocks noGrp="1" noChangeArrowheads="1"/>
          </p:cNvSpPr>
          <p:nvPr>
            <p:ph type="body" idx="1"/>
          </p:nvPr>
        </p:nvSpPr>
        <p:spPr>
          <a:noFill/>
          <a:ln/>
        </p:spPr>
        <p:txBody>
          <a:bodyPr/>
          <a:lstStyle/>
          <a:p>
            <a:endParaRPr lang="en-GB"/>
          </a:p>
        </p:txBody>
      </p:sp>
    </p:spTree>
    <p:extLst>
      <p:ext uri="{BB962C8B-B14F-4D97-AF65-F5344CB8AC3E}">
        <p14:creationId xmlns:p14="http://schemas.microsoft.com/office/powerpoint/2010/main" val="10618664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8CA830DC-26CF-4CEE-A68F-B1B386B81B4D}" type="slidenum">
              <a:rPr lang="de-DE" smtClean="0"/>
              <a:pPr/>
              <a:t>34</a:t>
            </a:fld>
            <a:endParaRPr lang="de-DE"/>
          </a:p>
        </p:txBody>
      </p:sp>
      <p:sp>
        <p:nvSpPr>
          <p:cNvPr id="83971" name="Rectangle 2"/>
          <p:cNvSpPr>
            <a:spLocks noGrp="1" noRot="1" noChangeAspect="1" noChangeArrowheads="1" noTextEdit="1"/>
          </p:cNvSpPr>
          <p:nvPr>
            <p:ph type="sldImg"/>
          </p:nvPr>
        </p:nvSpPr>
        <p:spPr>
          <a:xfrm>
            <a:off x="992188" y="768350"/>
            <a:ext cx="5114925" cy="3836988"/>
          </a:xfrm>
          <a:ln/>
        </p:spPr>
      </p:sp>
      <p:sp>
        <p:nvSpPr>
          <p:cNvPr id="83972" name="Rectangle 3"/>
          <p:cNvSpPr>
            <a:spLocks noGrp="1" noChangeArrowheads="1"/>
          </p:cNvSpPr>
          <p:nvPr>
            <p:ph type="body" idx="1"/>
          </p:nvPr>
        </p:nvSpPr>
        <p:spPr>
          <a:noFill/>
          <a:ln/>
        </p:spPr>
        <p:txBody>
          <a:bodyPr/>
          <a:lstStyle/>
          <a:p>
            <a:endParaRPr lang="en-GB"/>
          </a:p>
        </p:txBody>
      </p:sp>
    </p:spTree>
    <p:extLst>
      <p:ext uri="{BB962C8B-B14F-4D97-AF65-F5344CB8AC3E}">
        <p14:creationId xmlns:p14="http://schemas.microsoft.com/office/powerpoint/2010/main" val="11760356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35</a:t>
            </a:fld>
            <a:endParaRPr lang="de-DE"/>
          </a:p>
        </p:txBody>
      </p:sp>
    </p:spTree>
    <p:extLst>
      <p:ext uri="{BB962C8B-B14F-4D97-AF65-F5344CB8AC3E}">
        <p14:creationId xmlns:p14="http://schemas.microsoft.com/office/powerpoint/2010/main" val="33082793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36</a:t>
            </a:fld>
            <a:endParaRPr lang="de-DE"/>
          </a:p>
        </p:txBody>
      </p:sp>
    </p:spTree>
    <p:extLst>
      <p:ext uri="{BB962C8B-B14F-4D97-AF65-F5344CB8AC3E}">
        <p14:creationId xmlns:p14="http://schemas.microsoft.com/office/powerpoint/2010/main" val="23953294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A8A3E-992D-4232-821C-AEEE6D7ACFB6}" type="slidenum">
              <a:rPr lang="en-US"/>
              <a:pPr/>
              <a:t>37</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93533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r>
              <a:rPr lang="zh-CN" altLang="en-US" dirty="0"/>
              <a:t>营销：口碑营销；</a:t>
            </a:r>
            <a:r>
              <a:rPr lang="en-US" altLang="zh-CN" dirty="0"/>
              <a:t>word-of-mouth; </a:t>
            </a:r>
          </a:p>
          <a:p>
            <a:r>
              <a:rPr lang="zh-CN" altLang="en-US" dirty="0"/>
              <a:t>网络：水军；“自来水”；</a:t>
            </a:r>
            <a:endParaRPr lang="en-US"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3</a:t>
            </a:fld>
            <a:endParaRPr lang="de-DE" dirty="0"/>
          </a:p>
        </p:txBody>
      </p:sp>
    </p:spTree>
    <p:extLst>
      <p:ext uri="{BB962C8B-B14F-4D97-AF65-F5344CB8AC3E}">
        <p14:creationId xmlns:p14="http://schemas.microsoft.com/office/powerpoint/2010/main" val="3415817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en-US"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4</a:t>
            </a:fld>
            <a:endParaRPr lang="de-DE" dirty="0"/>
          </a:p>
        </p:txBody>
      </p:sp>
    </p:spTree>
    <p:extLst>
      <p:ext uri="{BB962C8B-B14F-4D97-AF65-F5344CB8AC3E}">
        <p14:creationId xmlns:p14="http://schemas.microsoft.com/office/powerpoint/2010/main" val="4256336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en-US"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5</a:t>
            </a:fld>
            <a:endParaRPr lang="de-DE" dirty="0"/>
          </a:p>
        </p:txBody>
      </p:sp>
    </p:spTree>
    <p:extLst>
      <p:ext uri="{BB962C8B-B14F-4D97-AF65-F5344CB8AC3E}">
        <p14:creationId xmlns:p14="http://schemas.microsoft.com/office/powerpoint/2010/main" val="1382768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en-US"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7</a:t>
            </a:fld>
            <a:endParaRPr lang="de-DE" dirty="0"/>
          </a:p>
        </p:txBody>
      </p:sp>
    </p:spTree>
    <p:extLst>
      <p:ext uri="{BB962C8B-B14F-4D97-AF65-F5344CB8AC3E}">
        <p14:creationId xmlns:p14="http://schemas.microsoft.com/office/powerpoint/2010/main" val="241758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8</a:t>
            </a:fld>
            <a:endParaRPr lang="de-DE" dirty="0"/>
          </a:p>
        </p:txBody>
      </p:sp>
    </p:spTree>
    <p:extLst>
      <p:ext uri="{BB962C8B-B14F-4D97-AF65-F5344CB8AC3E}">
        <p14:creationId xmlns:p14="http://schemas.microsoft.com/office/powerpoint/2010/main" val="543226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r>
              <a:rPr lang="en-US" dirty="0"/>
              <a:t>Explain the</a:t>
            </a:r>
            <a:r>
              <a:rPr lang="en-US" baseline="0" dirty="0"/>
              <a:t> meanings of similarity value, -1: dissimilar; 1: similar; 0: uncorrelated. </a:t>
            </a:r>
            <a:endParaRPr lang="en-US"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9</a:t>
            </a:fld>
            <a:endParaRPr lang="de-DE"/>
          </a:p>
        </p:txBody>
      </p:sp>
    </p:spTree>
    <p:extLst>
      <p:ext uri="{BB962C8B-B14F-4D97-AF65-F5344CB8AC3E}">
        <p14:creationId xmlns:p14="http://schemas.microsoft.com/office/powerpoint/2010/main" val="3506482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Difficult to find</a:t>
            </a:r>
            <a:r>
              <a:rPr lang="en-US" altLang="zh-CN" baseline="0" dirty="0"/>
              <a:t> a proper threshold value. </a:t>
            </a:r>
            <a:endParaRPr lang="zh-CN" altLang="en-US" dirty="0"/>
          </a:p>
        </p:txBody>
      </p:sp>
      <p:sp>
        <p:nvSpPr>
          <p:cNvPr id="4" name="灯片编号占位符 3"/>
          <p:cNvSpPr>
            <a:spLocks noGrp="1"/>
          </p:cNvSpPr>
          <p:nvPr>
            <p:ph type="sldNum" sz="quarter" idx="10"/>
          </p:nvPr>
        </p:nvSpPr>
        <p:spPr/>
        <p:txBody>
          <a:bodyPr/>
          <a:lstStyle/>
          <a:p>
            <a:pPr>
              <a:defRPr/>
            </a:pPr>
            <a:fld id="{9CA4FF63-108E-4331-BE5B-EAEB49858606}" type="slidenum">
              <a:rPr lang="el-GR" altLang="zh-CN" smtClean="0"/>
              <a:pPr>
                <a:defRPr/>
              </a:pPr>
              <a:t>10</a:t>
            </a:fld>
            <a:endParaRPr lang="el-GR" altLang="zh-CN"/>
          </a:p>
        </p:txBody>
      </p:sp>
    </p:spTree>
    <p:extLst>
      <p:ext uri="{BB962C8B-B14F-4D97-AF65-F5344CB8AC3E}">
        <p14:creationId xmlns:p14="http://schemas.microsoft.com/office/powerpoint/2010/main" val="2186794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128" name="Rectangle 8"/>
          <p:cNvSpPr>
            <a:spLocks noGrp="1" noChangeArrowheads="1"/>
          </p:cNvSpPr>
          <p:nvPr>
            <p:ph type="subTitle" idx="1"/>
          </p:nvPr>
        </p:nvSpPr>
        <p:spPr>
          <a:xfrm>
            <a:off x="1692275" y="3789363"/>
            <a:ext cx="6119813" cy="1249362"/>
          </a:xfrm>
        </p:spPr>
        <p:txBody>
          <a:bodyPr anchor="ctr"/>
          <a:lstStyle>
            <a:lvl1pPr marL="0" indent="0" algn="ctr">
              <a:buFont typeface="Wingdings" pitchFamily="-65" charset="2"/>
              <a:buNone/>
              <a:defRPr/>
            </a:lvl1pPr>
          </a:lstStyle>
          <a:p>
            <a:r>
              <a:rPr lang="el-GR"/>
              <a:t>Click to edit Master subtitle style</a:t>
            </a:r>
          </a:p>
        </p:txBody>
      </p:sp>
      <p:sp>
        <p:nvSpPr>
          <p:cNvPr id="5132" name="AutoShape 12"/>
          <p:cNvSpPr>
            <a:spLocks noGrp="1" noChangeArrowheads="1"/>
          </p:cNvSpPr>
          <p:nvPr>
            <p:ph type="ctrTitle" sz="quarter"/>
          </p:nvPr>
        </p:nvSpPr>
        <p:spPr>
          <a:xfrm>
            <a:off x="468313" y="990600"/>
            <a:ext cx="8447087" cy="1905000"/>
          </a:xfrm>
          <a:prstGeom prst="roundRect">
            <a:avLst>
              <a:gd name="adj" fmla="val 50000"/>
            </a:avLst>
          </a:prstGeom>
          <a:noFill/>
        </p:spPr>
        <p:txBody>
          <a:bodyPr anchorCtr="0"/>
          <a:lstStyle>
            <a:lvl1pPr>
              <a:defRPr sz="4000"/>
            </a:lvl1pPr>
          </a:lstStyle>
          <a:p>
            <a:r>
              <a:rPr lang="el-GR"/>
              <a:t>Click to edit Master title style</a:t>
            </a:r>
          </a:p>
        </p:txBody>
      </p:sp>
    </p:spTree>
    <p:extLst>
      <p:ext uri="{BB962C8B-B14F-4D97-AF65-F5344CB8AC3E}">
        <p14:creationId xmlns:p14="http://schemas.microsoft.com/office/powerpoint/2010/main" val="2681517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5632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6075" y="260350"/>
            <a:ext cx="2124075" cy="61198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3850" y="260350"/>
            <a:ext cx="6219825" cy="6119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8735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9977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20506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95288" y="1412875"/>
            <a:ext cx="4100512" cy="4967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12875"/>
            <a:ext cx="4100513" cy="4967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5271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45293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24914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052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52668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60140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AutoShape 9"/>
          <p:cNvSpPr>
            <a:spLocks noGrp="1" noChangeArrowheads="1"/>
          </p:cNvSpPr>
          <p:nvPr>
            <p:ph type="title"/>
          </p:nvPr>
        </p:nvSpPr>
        <p:spPr bwMode="auto">
          <a:xfrm>
            <a:off x="323850" y="260350"/>
            <a:ext cx="8496300" cy="784225"/>
          </a:xfrm>
          <a:prstGeom prst="roundRect">
            <a:avLst>
              <a:gd name="adj" fmla="val 21667"/>
            </a:avLst>
          </a:prstGeom>
          <a:solidFill>
            <a:srgbClr val="E1F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1" compatLnSpc="1">
            <a:prstTxWarp prst="textNoShape">
              <a:avLst/>
            </a:prstTxWarp>
          </a:bodyPr>
          <a:lstStyle/>
          <a:p>
            <a:pPr lvl="0"/>
            <a:r>
              <a:rPr lang="el-GR" altLang="zh-CN"/>
              <a:t>Click to edit Master title style</a:t>
            </a:r>
          </a:p>
        </p:txBody>
      </p:sp>
      <p:sp>
        <p:nvSpPr>
          <p:cNvPr id="1027" name="Rectangle 10"/>
          <p:cNvSpPr>
            <a:spLocks noGrp="1" noChangeArrowheads="1"/>
          </p:cNvSpPr>
          <p:nvPr>
            <p:ph type="body" idx="1"/>
          </p:nvPr>
        </p:nvSpPr>
        <p:spPr bwMode="auto">
          <a:xfrm>
            <a:off x="395288" y="1412875"/>
            <a:ext cx="8353425" cy="496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l-GR" altLang="zh-CN"/>
              <a:t>Click to edit Master text styles</a:t>
            </a:r>
          </a:p>
          <a:p>
            <a:pPr lvl="1"/>
            <a:r>
              <a:rPr lang="el-GR" altLang="zh-CN"/>
              <a:t>Second level</a:t>
            </a:r>
          </a:p>
          <a:p>
            <a:pPr lvl="2"/>
            <a:r>
              <a:rPr lang="el-GR" altLang="zh-CN"/>
              <a:t>Third level</a:t>
            </a:r>
          </a:p>
          <a:p>
            <a:pPr lvl="3"/>
            <a:r>
              <a:rPr lang="el-GR" altLang="zh-CN"/>
              <a:t>Fourth level</a:t>
            </a:r>
          </a:p>
          <a:p>
            <a:pPr lvl="4"/>
            <a:r>
              <a:rPr lang="el-GR" altLang="zh-CN"/>
              <a:t>Fifth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eaLnBrk="0" fontAlgn="base" hangingPunct="0">
        <a:lnSpc>
          <a:spcPct val="90000"/>
        </a:lnSpc>
        <a:spcBef>
          <a:spcPct val="0"/>
        </a:spcBef>
        <a:spcAft>
          <a:spcPct val="0"/>
        </a:spcAft>
        <a:defRPr sz="3600" b="1">
          <a:solidFill>
            <a:srgbClr val="000000"/>
          </a:solidFill>
          <a:latin typeface="+mj-lt"/>
          <a:ea typeface="ＭＳ Ｐゴシック"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rgbClr val="000000"/>
          </a:solidFill>
          <a:latin typeface="Arial" pitchFamily="-65" charset="0"/>
          <a:ea typeface="ＭＳ Ｐゴシック"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rgbClr val="000000"/>
          </a:solidFill>
          <a:latin typeface="Arial" pitchFamily="-65" charset="0"/>
          <a:ea typeface="ＭＳ Ｐゴシック"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rgbClr val="000000"/>
          </a:solidFill>
          <a:latin typeface="Arial" pitchFamily="-65" charset="0"/>
          <a:ea typeface="ＭＳ Ｐゴシック"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rgbClr val="000000"/>
          </a:solidFill>
          <a:latin typeface="Arial" pitchFamily="-65" charset="0"/>
          <a:ea typeface="ＭＳ Ｐゴシック" panose="020B0600070205080204" pitchFamily="34" charset="-128"/>
          <a:cs typeface="ＭＳ Ｐゴシック" charset="0"/>
        </a:defRPr>
      </a:lvl5pPr>
      <a:lvl6pPr marL="457200" algn="ctr" rtl="0" fontAlgn="base">
        <a:lnSpc>
          <a:spcPct val="90000"/>
        </a:lnSpc>
        <a:spcBef>
          <a:spcPct val="0"/>
        </a:spcBef>
        <a:spcAft>
          <a:spcPct val="0"/>
        </a:spcAft>
        <a:defRPr sz="3600" b="1">
          <a:solidFill>
            <a:srgbClr val="000000"/>
          </a:solidFill>
          <a:latin typeface="Arial" pitchFamily="-65" charset="0"/>
        </a:defRPr>
      </a:lvl6pPr>
      <a:lvl7pPr marL="914400" algn="ctr" rtl="0" fontAlgn="base">
        <a:lnSpc>
          <a:spcPct val="90000"/>
        </a:lnSpc>
        <a:spcBef>
          <a:spcPct val="0"/>
        </a:spcBef>
        <a:spcAft>
          <a:spcPct val="0"/>
        </a:spcAft>
        <a:defRPr sz="3600" b="1">
          <a:solidFill>
            <a:srgbClr val="000000"/>
          </a:solidFill>
          <a:latin typeface="Arial" pitchFamily="-65" charset="0"/>
        </a:defRPr>
      </a:lvl7pPr>
      <a:lvl8pPr marL="1371600" algn="ctr" rtl="0" fontAlgn="base">
        <a:lnSpc>
          <a:spcPct val="90000"/>
        </a:lnSpc>
        <a:spcBef>
          <a:spcPct val="0"/>
        </a:spcBef>
        <a:spcAft>
          <a:spcPct val="0"/>
        </a:spcAft>
        <a:defRPr sz="3600" b="1">
          <a:solidFill>
            <a:srgbClr val="000000"/>
          </a:solidFill>
          <a:latin typeface="Arial" pitchFamily="-65" charset="0"/>
        </a:defRPr>
      </a:lvl8pPr>
      <a:lvl9pPr marL="1828800" algn="ctr" rtl="0" fontAlgn="base">
        <a:lnSpc>
          <a:spcPct val="90000"/>
        </a:lnSpc>
        <a:spcBef>
          <a:spcPct val="0"/>
        </a:spcBef>
        <a:spcAft>
          <a:spcPct val="0"/>
        </a:spcAft>
        <a:defRPr sz="3600" b="1">
          <a:solidFill>
            <a:srgbClr val="000000"/>
          </a:solidFill>
          <a:latin typeface="Arial" pitchFamily="-65" charset="0"/>
        </a:defRPr>
      </a:lvl9pPr>
    </p:titleStyle>
    <p:bodyStyle>
      <a:lvl1pPr marL="280988" indent="-280988" algn="l" rtl="0" eaLnBrk="0" fontAlgn="base" hangingPunct="0">
        <a:spcBef>
          <a:spcPct val="20000"/>
        </a:spcBef>
        <a:spcAft>
          <a:spcPct val="0"/>
        </a:spcAft>
        <a:buClr>
          <a:schemeClr val="tx1"/>
        </a:buClr>
        <a:buSzPct val="75000"/>
        <a:buFont typeface="Wingdings" panose="05000000000000000000" pitchFamily="2" charset="2"/>
        <a:buChar char="l"/>
        <a:defRPr sz="2800">
          <a:solidFill>
            <a:srgbClr val="000000"/>
          </a:solidFill>
          <a:latin typeface="+mn-lt"/>
          <a:ea typeface="ＭＳ Ｐゴシック" panose="020B0600070205080204" pitchFamily="34" charset="-128"/>
          <a:cs typeface="ＭＳ Ｐゴシック" charset="0"/>
        </a:defRPr>
      </a:lvl1pPr>
      <a:lvl2pPr marL="682625" indent="-287338" algn="l" rtl="0" eaLnBrk="0" fontAlgn="base" hangingPunct="0">
        <a:spcBef>
          <a:spcPct val="20000"/>
        </a:spcBef>
        <a:spcAft>
          <a:spcPct val="0"/>
        </a:spcAft>
        <a:buClr>
          <a:schemeClr val="tx1"/>
        </a:buClr>
        <a:buSzPct val="75000"/>
        <a:buChar char="–"/>
        <a:defRPr sz="2400">
          <a:solidFill>
            <a:srgbClr val="000000"/>
          </a:solidFill>
          <a:latin typeface="+mn-lt"/>
          <a:ea typeface="ＭＳ Ｐゴシック" panose="020B0600070205080204" pitchFamily="34" charset="-128"/>
        </a:defRPr>
      </a:lvl2pPr>
      <a:lvl3pPr marL="1023938" indent="-227013" algn="l" rtl="0" eaLnBrk="0" fontAlgn="base" hangingPunct="0">
        <a:spcBef>
          <a:spcPct val="20000"/>
        </a:spcBef>
        <a:spcAft>
          <a:spcPct val="0"/>
        </a:spcAft>
        <a:buClr>
          <a:schemeClr val="tx1"/>
        </a:buClr>
        <a:buSzPct val="75000"/>
        <a:buFont typeface="Wingdings" panose="05000000000000000000" pitchFamily="2" charset="2"/>
        <a:buChar char="l"/>
        <a:defRPr sz="2000">
          <a:solidFill>
            <a:srgbClr val="000000"/>
          </a:solidFill>
          <a:latin typeface="+mn-lt"/>
          <a:ea typeface="ＭＳ Ｐゴシック" panose="020B0600070205080204" pitchFamily="34" charset="-128"/>
        </a:defRPr>
      </a:lvl3pPr>
      <a:lvl4pPr marL="1365250" indent="-227013" algn="l" rtl="0" eaLnBrk="0" fontAlgn="base" hangingPunct="0">
        <a:spcBef>
          <a:spcPct val="20000"/>
        </a:spcBef>
        <a:spcAft>
          <a:spcPct val="0"/>
        </a:spcAft>
        <a:buClr>
          <a:schemeClr val="tx1"/>
        </a:buClr>
        <a:buSzPct val="80000"/>
        <a:buChar char="–"/>
        <a:defRPr>
          <a:solidFill>
            <a:srgbClr val="000000"/>
          </a:solidFill>
          <a:latin typeface="+mn-lt"/>
          <a:ea typeface="ＭＳ Ｐゴシック" panose="020B0600070205080204" pitchFamily="34" charset="-128"/>
        </a:defRPr>
      </a:lvl4pPr>
      <a:lvl5pPr marL="1706563" indent="-227013"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00000"/>
          </a:solidFill>
          <a:latin typeface="+mn-lt"/>
          <a:ea typeface="ＭＳ Ｐゴシック" panose="020B0600070205080204" pitchFamily="34" charset="-128"/>
        </a:defRPr>
      </a:lvl5pPr>
      <a:lvl6pPr marL="2163763" indent="-227013" algn="l" rtl="0" fontAlgn="base">
        <a:spcBef>
          <a:spcPct val="20000"/>
        </a:spcBef>
        <a:spcAft>
          <a:spcPct val="0"/>
        </a:spcAft>
        <a:buClr>
          <a:schemeClr val="tx1"/>
        </a:buClr>
        <a:buSzPct val="65000"/>
        <a:buFont typeface="Wingdings" pitchFamily="-65" charset="2"/>
        <a:buChar char="l"/>
        <a:defRPr>
          <a:solidFill>
            <a:srgbClr val="000000"/>
          </a:solidFill>
          <a:latin typeface="+mn-lt"/>
          <a:ea typeface="ＭＳ Ｐゴシック" pitchFamily="-65" charset="-128"/>
        </a:defRPr>
      </a:lvl6pPr>
      <a:lvl7pPr marL="2620963" indent="-227013" algn="l" rtl="0" fontAlgn="base">
        <a:spcBef>
          <a:spcPct val="20000"/>
        </a:spcBef>
        <a:spcAft>
          <a:spcPct val="0"/>
        </a:spcAft>
        <a:buClr>
          <a:schemeClr val="tx1"/>
        </a:buClr>
        <a:buSzPct val="65000"/>
        <a:buFont typeface="Wingdings" pitchFamily="-65" charset="2"/>
        <a:buChar char="l"/>
        <a:defRPr>
          <a:solidFill>
            <a:srgbClr val="000000"/>
          </a:solidFill>
          <a:latin typeface="+mn-lt"/>
          <a:ea typeface="ＭＳ Ｐゴシック" pitchFamily="-65" charset="-128"/>
        </a:defRPr>
      </a:lvl7pPr>
      <a:lvl8pPr marL="3078163" indent="-227013" algn="l" rtl="0" fontAlgn="base">
        <a:spcBef>
          <a:spcPct val="20000"/>
        </a:spcBef>
        <a:spcAft>
          <a:spcPct val="0"/>
        </a:spcAft>
        <a:buClr>
          <a:schemeClr val="tx1"/>
        </a:buClr>
        <a:buSzPct val="65000"/>
        <a:buFont typeface="Wingdings" pitchFamily="-65" charset="2"/>
        <a:buChar char="l"/>
        <a:defRPr>
          <a:solidFill>
            <a:srgbClr val="000000"/>
          </a:solidFill>
          <a:latin typeface="+mn-lt"/>
          <a:ea typeface="ＭＳ Ｐゴシック" pitchFamily="-65" charset="-128"/>
        </a:defRPr>
      </a:lvl8pPr>
      <a:lvl9pPr marL="3535363" indent="-227013" algn="l" rtl="0" fontAlgn="base">
        <a:spcBef>
          <a:spcPct val="20000"/>
        </a:spcBef>
        <a:spcAft>
          <a:spcPct val="0"/>
        </a:spcAft>
        <a:buClr>
          <a:schemeClr val="tx1"/>
        </a:buClr>
        <a:buSzPct val="65000"/>
        <a:buFont typeface="Wingdings" pitchFamily="-65" charset="2"/>
        <a:buChar char="l"/>
        <a:defRPr>
          <a:solidFill>
            <a:srgbClr val="000000"/>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hyperlink" Target="https://github.com/guoguibing/librec/blob/2.0.0/core/src/main/java/net/librec/similarity/PCCSimilarity.java" TargetMode="External"/><Relationship Id="rId1" Type="http://schemas.openxmlformats.org/officeDocument/2006/relationships/slideLayout" Target="../slideLayouts/slideLayout2.xml"/><Relationship Id="rId4" Type="http://schemas.openxmlformats.org/officeDocument/2006/relationships/image" Target="../media/image112.png"/></Relationships>
</file>

<file path=ppt/slides/_rels/slide17.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hyperlink" Target="https://github.com/guoguibing/librec/blob/2.0.0/core/src/main/java/net/librec/recommender/cf/UserKNNRecommender.java" TargetMode="External"/><Relationship Id="rId1" Type="http://schemas.openxmlformats.org/officeDocument/2006/relationships/slideLayout" Target="../slideLayouts/slideLayout2.xml"/><Relationship Id="rId4" Type="http://schemas.openxmlformats.org/officeDocument/2006/relationships/image" Target="../media/image8.tmp"/></Relationships>
</file>

<file path=ppt/slides/_rels/slide18.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hyperlink" Target="https://github.com/guoguibing/librec/blob/2.0.0/core/src/main/java/net/librec/recommender/cf/UserKNNRecommender.jav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hyperlink" Target="https://github.com/guoguibing/librec/blob/2.0.0/core/src/test/java/net/librec/recommender/cf/UserKNNTestCase.java" TargetMode="External"/><Relationship Id="rId1" Type="http://schemas.openxmlformats.org/officeDocument/2006/relationships/slideLayout" Target="../slideLayouts/slideLayout2.xml"/><Relationship Id="rId4" Type="http://schemas.openxmlformats.org/officeDocument/2006/relationships/image" Target="../media/image11.tm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80.png"/><Relationship Id="rId4" Type="http://schemas.openxmlformats.org/officeDocument/2006/relationships/image" Target="../media/image171.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computer.org/csdl/mags/ic/2017/03/mic2017030012.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mp.weixin.qq.com/s/XM2-5qfhOvydHoSV-x-WAQ"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demo.liaotian2020.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https://github.com/395299296/librec-to-movies" TargetMode="External"/><Relationship Id="rId4" Type="http://schemas.openxmlformats.org/officeDocument/2006/relationships/hyperlink" Target="http://demo.librec.net/"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mhahsler-apps.shinyapps.io/Jester/"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anand.typepad.com/datawocky/2008/03/more-data-usual.htm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Grp="1" noChangeArrowheads="1"/>
          </p:cNvSpPr>
          <p:nvPr>
            <p:ph type="ctrTitle"/>
          </p:nvPr>
        </p:nvSpPr>
        <p:spPr>
          <a:xfrm>
            <a:off x="468313" y="692150"/>
            <a:ext cx="8447087" cy="3097213"/>
          </a:xfrm>
          <a:noFill/>
          <a:extLst>
            <a:ext uri="{909E8E84-426E-40DD-AFC4-6F175D3DCCD1}">
              <a14:hiddenFill xmlns:a14="http://schemas.microsoft.com/office/drawing/2010/main">
                <a:solidFill>
                  <a:srgbClr val="E1F4FF"/>
                </a:solidFill>
              </a14:hiddenFill>
            </a:ext>
          </a:extLst>
        </p:spPr>
        <p:txBody>
          <a:bodyPr/>
          <a:lstStyle/>
          <a:p>
            <a:pPr eaLnBrk="1" hangingPunct="1">
              <a:lnSpc>
                <a:spcPct val="100000"/>
              </a:lnSpc>
              <a:spcBef>
                <a:spcPct val="60000"/>
              </a:spcBef>
            </a:pPr>
            <a:r>
              <a:rPr lang="en-US" altLang="zh-CN" sz="7400" dirty="0"/>
              <a:t>Chapter 2.1</a:t>
            </a:r>
            <a:br>
              <a:rPr lang="en-US" altLang="zh-CN" sz="7400" dirty="0"/>
            </a:br>
            <a:r>
              <a:rPr lang="en-US" altLang="zh-CN" sz="5400" dirty="0"/>
              <a:t>Collaborative Filtering</a:t>
            </a:r>
            <a:endParaRPr lang="el-GR" altLang="zh-CN" sz="4400"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3645024"/>
            <a:ext cx="2159000"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Neighborhood Selection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Similarity threshold</a:t>
                </a:r>
              </a:p>
              <a:p>
                <a:r>
                  <a:rPr lang="en-US" altLang="zh-CN" dirty="0"/>
                  <a:t>Top-K most nearest neighbors</a:t>
                </a:r>
              </a:p>
              <a:p>
                <a:pPr lvl="1"/>
                <a:r>
                  <a:rPr lang="en-US" altLang="zh-CN" dirty="0"/>
                  <a:t>Step 1: obtain the neighbors of user </a:t>
                </a:r>
                <a14:m>
                  <m:oMath xmlns:m="http://schemas.openxmlformats.org/officeDocument/2006/math">
                    <m:r>
                      <a:rPr lang="en-US" altLang="zh-CN" b="0" i="1" smtClean="0">
                        <a:latin typeface="Cambria Math" panose="02040503050406030204" pitchFamily="18" charset="0"/>
                      </a:rPr>
                      <m:t>𝑢</m:t>
                    </m:r>
                  </m:oMath>
                </a14:m>
                <a:r>
                  <a:rPr lang="zh-CN" altLang="en-US" dirty="0"/>
                  <a:t> </a:t>
                </a:r>
                <a:r>
                  <a:rPr lang="en-US" altLang="zh-CN" dirty="0"/>
                  <a:t>where </a:t>
                </a:r>
                <a14:m>
                  <m:oMath xmlns:m="http://schemas.openxmlformats.org/officeDocument/2006/math">
                    <m:r>
                      <a:rPr lang="en-US" altLang="zh-CN" b="0" i="1" smtClean="0">
                        <a:latin typeface="Cambria Math" panose="02040503050406030204" pitchFamily="18" charset="0"/>
                      </a:rPr>
                      <m:t>𝑠𝑖𝑚</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≠0</m:t>
                    </m:r>
                  </m:oMath>
                </a14:m>
                <a:r>
                  <a:rPr lang="en-US" altLang="zh-CN" dirty="0"/>
                  <a:t>, i.e.,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𝑢</m:t>
                        </m:r>
                      </m:sub>
                    </m:sSub>
                  </m:oMath>
                </a14:m>
                <a:endParaRPr lang="en-US" altLang="zh-CN" dirty="0"/>
              </a:p>
              <a:p>
                <a:pPr lvl="2"/>
                <a:r>
                  <a:rPr lang="en-US" altLang="zh-CN" dirty="0"/>
                  <a:t>In practice, we usually use </a:t>
                </a:r>
                <a:r>
                  <a:rPr lang="en-US" altLang="zh-CN" dirty="0">
                    <a:solidFill>
                      <a:srgbClr val="FF3399"/>
                    </a:solidFill>
                  </a:rPr>
                  <a:t>a large </a:t>
                </a:r>
                <a14:m>
                  <m:oMath xmlns:m="http://schemas.openxmlformats.org/officeDocument/2006/math">
                    <m:sSub>
                      <m:sSubPr>
                        <m:ctrlPr>
                          <a:rPr lang="en-US" altLang="zh-CN" b="0" i="1" smtClean="0">
                            <a:solidFill>
                              <a:srgbClr val="FF3399"/>
                            </a:solidFill>
                            <a:latin typeface="Cambria Math" panose="02040503050406030204" pitchFamily="18" charset="0"/>
                          </a:rPr>
                        </m:ctrlPr>
                      </m:sSubPr>
                      <m:e>
                        <m:r>
                          <a:rPr lang="en-US" altLang="zh-CN" b="0" i="1" smtClean="0">
                            <a:solidFill>
                              <a:srgbClr val="FF3399"/>
                            </a:solidFill>
                            <a:latin typeface="Cambria Math" panose="02040503050406030204" pitchFamily="18" charset="0"/>
                          </a:rPr>
                          <m:t>𝑁</m:t>
                        </m:r>
                      </m:e>
                      <m:sub>
                        <m:r>
                          <a:rPr lang="en-US" altLang="zh-CN" b="0" i="1" smtClean="0">
                            <a:solidFill>
                              <a:srgbClr val="FF3399"/>
                            </a:solidFill>
                            <a:latin typeface="Cambria Math" panose="02040503050406030204" pitchFamily="18" charset="0"/>
                          </a:rPr>
                          <m:t>𝑢</m:t>
                        </m:r>
                      </m:sub>
                    </m:sSub>
                  </m:oMath>
                </a14:m>
                <a:r>
                  <a:rPr lang="zh-CN" altLang="en-US" dirty="0"/>
                  <a:t> </a:t>
                </a:r>
                <a:r>
                  <a:rPr lang="en-US" altLang="zh-CN" dirty="0"/>
                  <a:t>as candidate users (</a:t>
                </a:r>
                <a:r>
                  <a:rPr lang="en-US" altLang="zh-CN" b="1" dirty="0"/>
                  <a:t>instead of all the neighbors</a:t>
                </a:r>
                <a:r>
                  <a:rPr lang="en-US" altLang="zh-CN" dirty="0"/>
                  <a:t>) due to the high space cost</a:t>
                </a:r>
              </a:p>
              <a:p>
                <a:pPr lvl="1"/>
                <a:r>
                  <a:rPr lang="en-US" altLang="zh-CN" dirty="0"/>
                  <a:t>Step 2: obtain the users who rated item </a:t>
                </a:r>
                <a14:m>
                  <m:oMath xmlns:m="http://schemas.openxmlformats.org/officeDocument/2006/math">
                    <m:r>
                      <a:rPr lang="en-US" altLang="zh-CN" b="0" i="1" smtClean="0">
                        <a:latin typeface="Cambria Math" panose="02040503050406030204" pitchFamily="18" charset="0"/>
                      </a:rPr>
                      <m:t>𝑗</m:t>
                    </m:r>
                  </m:oMath>
                </a14:m>
                <a:r>
                  <a:rPr lang="en-US" altLang="zh-CN" dirty="0"/>
                  <a:t>, i.e.,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𝑈</m:t>
                        </m:r>
                      </m:e>
                      <m:sub>
                        <m:r>
                          <a:rPr lang="en-US" altLang="zh-CN" b="0" i="1" smtClean="0">
                            <a:latin typeface="Cambria Math" panose="02040503050406030204" pitchFamily="18" charset="0"/>
                          </a:rPr>
                          <m:t>𝑗</m:t>
                        </m:r>
                      </m:sub>
                    </m:sSub>
                  </m:oMath>
                </a14:m>
                <a:endParaRPr lang="en-US" altLang="zh-CN" dirty="0"/>
              </a:p>
              <a:p>
                <a:pPr lvl="1"/>
                <a:r>
                  <a:rPr lang="en-US" altLang="zh-CN" dirty="0"/>
                  <a:t>Step 3: obtain a set of top-K nearest neighbors of user </a:t>
                </a:r>
                <a14:m>
                  <m:oMath xmlns:m="http://schemas.openxmlformats.org/officeDocument/2006/math">
                    <m:r>
                      <a:rPr lang="en-US" altLang="zh-CN" b="0" i="1" smtClean="0">
                        <a:latin typeface="Cambria Math" panose="02040503050406030204" pitchFamily="18" charset="0"/>
                      </a:rPr>
                      <m:t>𝑢</m:t>
                    </m:r>
                  </m:oMath>
                </a14:m>
                <a:r>
                  <a:rPr lang="zh-CN" altLang="en-US" dirty="0"/>
                  <a:t> </a:t>
                </a:r>
                <a:r>
                  <a:rPr lang="en-US" altLang="zh-CN" dirty="0"/>
                  <a:t>from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𝑈</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𝑢</m:t>
                        </m:r>
                      </m:sub>
                    </m:sSub>
                  </m:oMath>
                </a14:m>
                <a:r>
                  <a:rPr lang="en-US" altLang="zh-CN" dirty="0"/>
                  <a:t>, i.e.,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𝑢</m:t>
                        </m:r>
                      </m:sub>
                      <m:sup>
                        <m:r>
                          <a:rPr lang="en-US" altLang="zh-CN" b="0" i="1" smtClean="0">
                            <a:latin typeface="Cambria Math" panose="02040503050406030204" pitchFamily="18" charset="0"/>
                          </a:rPr>
                          <m:t>𝑗</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𝑈</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𝑢</m:t>
                        </m:r>
                      </m:sub>
                    </m:sSub>
                  </m:oMath>
                </a14:m>
                <a:r>
                  <a:rPr lang="zh-CN" altLang="en-US" dirty="0"/>
                  <a:t> </a:t>
                </a:r>
                <a:r>
                  <a:rPr lang="en-US" altLang="zh-CN" dirty="0"/>
                  <a:t>and </a:t>
                </a:r>
                <a14:m>
                  <m:oMath xmlns:m="http://schemas.openxmlformats.org/officeDocument/2006/math">
                    <m:d>
                      <m:dPr>
                        <m:begChr m:val="|"/>
                        <m:endChr m:val="|"/>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𝑢</m:t>
                            </m:r>
                          </m:sub>
                          <m:sup>
                            <m:r>
                              <a:rPr lang="en-US" altLang="zh-CN" b="0" i="1" smtClean="0">
                                <a:latin typeface="Cambria Math" panose="02040503050406030204" pitchFamily="18" charset="0"/>
                              </a:rPr>
                              <m:t>𝑗</m:t>
                            </m:r>
                          </m:sup>
                        </m:sSubSup>
                      </m:e>
                    </m:d>
                    <m:r>
                      <a:rPr lang="en-US" altLang="zh-CN" b="0" i="1" smtClean="0">
                        <a:latin typeface="Cambria Math" panose="02040503050406030204" pitchFamily="18" charset="0"/>
                      </a:rPr>
                      <m:t>=</m:t>
                    </m:r>
                    <m:r>
                      <a:rPr lang="en-US" altLang="zh-CN" b="0" i="1" smtClean="0">
                        <a:latin typeface="Cambria Math" panose="02040503050406030204" pitchFamily="18" charset="0"/>
                      </a:rPr>
                      <m:t>𝐾</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730" t="-1350" r="-1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7727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Making predictions</a:t>
            </a:r>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323850" y="1268760"/>
                <a:ext cx="8784654" cy="4967288"/>
              </a:xfrm>
            </p:spPr>
            <p:txBody>
              <a:bodyPr/>
              <a:lstStyle/>
              <a:p>
                <a:r>
                  <a:rPr lang="en-US" b="0" dirty="0"/>
                  <a:t>A common prediction function:</a:t>
                </a:r>
              </a:p>
              <a:p>
                <a:endParaRPr lang="en-US" b="0" dirty="0"/>
              </a:p>
              <a:p>
                <a:endParaRPr lang="en-US" b="0" dirty="0"/>
              </a:p>
              <a:p>
                <a:endParaRPr lang="en-US" b="0" dirty="0"/>
              </a:p>
              <a:p>
                <a:r>
                  <a:rPr lang="en-US" b="0" dirty="0"/>
                  <a:t>Calculate, whether the neighbors' ratings for the unseen item </a:t>
                </a:r>
                <a14:m>
                  <m:oMath xmlns:m="http://schemas.openxmlformats.org/officeDocument/2006/math">
                    <m:r>
                      <a:rPr lang="en-US" b="0" i="1" dirty="0" smtClean="0">
                        <a:latin typeface="Cambria Math" panose="02040503050406030204" pitchFamily="18" charset="0"/>
                      </a:rPr>
                      <m:t>𝑗</m:t>
                    </m:r>
                  </m:oMath>
                </a14:m>
                <a:r>
                  <a:rPr lang="en-US" b="0" dirty="0"/>
                  <a:t> are higher or lower than their average</a:t>
                </a:r>
              </a:p>
              <a:p>
                <a:r>
                  <a:rPr lang="en-US" b="0" dirty="0"/>
                  <a:t>Combine the rating differences – use the similarity with </a:t>
                </a:r>
                <a14:m>
                  <m:oMath xmlns:m="http://schemas.openxmlformats.org/officeDocument/2006/math">
                    <m:r>
                      <a:rPr lang="en-US" b="0" i="1" dirty="0" smtClean="0">
                        <a:latin typeface="Cambria Math" panose="02040503050406030204" pitchFamily="18" charset="0"/>
                      </a:rPr>
                      <m:t>𝑣</m:t>
                    </m:r>
                  </m:oMath>
                </a14:m>
                <a:r>
                  <a:rPr lang="en-US" b="0" dirty="0"/>
                  <a:t> as a weight</a:t>
                </a:r>
              </a:p>
              <a:p>
                <a:r>
                  <a:rPr lang="en-US" b="0" dirty="0"/>
                  <a:t>Add/subtract the neighbors' bias from the active user's average and use this as a prediction</a:t>
                </a: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323850" y="1268760"/>
                <a:ext cx="8784654" cy="4967288"/>
              </a:xfrm>
              <a:blipFill rotWithShape="0">
                <a:blip r:embed="rId3"/>
                <a:stretch>
                  <a:fillRect l="-694" t="-1227" r="-69" b="-147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feld 4"/>
              <p:cNvSpPr txBox="1"/>
              <p:nvPr/>
            </p:nvSpPr>
            <p:spPr>
              <a:xfrm>
                <a:off x="1264556" y="2031801"/>
                <a:ext cx="6639253" cy="11902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rPr>
                        <m:t>𝒑𝒓𝒆𝒅</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𝒖</m:t>
                          </m:r>
                          <m:r>
                            <a:rPr lang="en-US" sz="2400" b="1" i="1" smtClean="0">
                              <a:latin typeface="Cambria Math"/>
                            </a:rPr>
                            <m:t>,</m:t>
                          </m:r>
                          <m:r>
                            <a:rPr lang="en-US" sz="2400" b="1" i="1" smtClean="0">
                              <a:latin typeface="Cambria Math" panose="02040503050406030204" pitchFamily="18" charset="0"/>
                            </a:rPr>
                            <m:t>𝒋</m:t>
                          </m:r>
                        </m:e>
                      </m:d>
                      <m:r>
                        <a:rPr lang="en-US" sz="2400" b="1" i="1" smtClean="0">
                          <a:latin typeface="Cambria Math"/>
                        </a:rPr>
                        <m:t>=</m:t>
                      </m:r>
                      <m:acc>
                        <m:accPr>
                          <m:chr m:val="̅"/>
                          <m:ctrlPr>
                            <a:rPr lang="en-US" sz="2400" b="1" i="1" smtClean="0">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a:rPr>
                                <m:t>𝒓</m:t>
                              </m:r>
                            </m:e>
                            <m:sub>
                              <m:r>
                                <a:rPr lang="en-US" sz="2400" b="0" i="1" smtClean="0">
                                  <a:latin typeface="Cambria Math" panose="02040503050406030204" pitchFamily="18" charset="0"/>
                                </a:rPr>
                                <m:t>𝑢</m:t>
                              </m:r>
                            </m:sub>
                          </m:sSub>
                        </m:e>
                      </m:acc>
                      <m:r>
                        <a:rPr lang="en-US" sz="2400" b="1" i="1" smtClean="0">
                          <a:latin typeface="Cambria Math"/>
                        </a:rPr>
                        <m:t>+</m:t>
                      </m:r>
                      <m:f>
                        <m:fPr>
                          <m:ctrlPr>
                            <a:rPr lang="en-US" sz="2400" b="1" i="1" smtClean="0">
                              <a:latin typeface="Cambria Math" panose="02040503050406030204" pitchFamily="18" charset="0"/>
                            </a:rPr>
                          </m:ctrlPr>
                        </m:fPr>
                        <m:num>
                          <m:nary>
                            <m:naryPr>
                              <m:chr m:val="∑"/>
                              <m:limLoc m:val="subSup"/>
                              <m:supHide m:val="on"/>
                              <m:ctrlPr>
                                <a:rPr lang="en-US" sz="2400" b="1" i="1" smtClean="0">
                                  <a:latin typeface="Cambria Math" panose="02040503050406030204" pitchFamily="18" charset="0"/>
                                </a:rPr>
                              </m:ctrlPr>
                            </m:naryPr>
                            <m:sub>
                              <m:r>
                                <m:rPr>
                                  <m:brk m:alnAt="1"/>
                                </m:rPr>
                                <a:rPr lang="en-US" sz="2400" b="1" i="1" smtClean="0">
                                  <a:latin typeface="Cambria Math" panose="02040503050406030204" pitchFamily="18" charset="0"/>
                                </a:rPr>
                                <m:t>𝒗</m:t>
                              </m:r>
                              <m:r>
                                <a:rPr lang="en-US" sz="2400" b="1" i="1" smtClean="0">
                                  <a:latin typeface="Cambria Math"/>
                                </a:rPr>
                                <m:t> ∈</m:t>
                              </m:r>
                              <m:sSubSup>
                                <m:sSubSupPr>
                                  <m:ctrlPr>
                                    <a:rPr lang="en-US" sz="2400" b="1" i="1" smtClean="0">
                                      <a:latin typeface="Cambria Math" panose="02040503050406030204" pitchFamily="18" charset="0"/>
                                      <a:ea typeface="Cambria Math"/>
                                    </a:rPr>
                                  </m:ctrlPr>
                                </m:sSubSupPr>
                                <m:e>
                                  <m:r>
                                    <a:rPr lang="en-US" sz="2400" b="1" i="1" smtClean="0">
                                      <a:latin typeface="Cambria Math"/>
                                      <a:ea typeface="Cambria Math"/>
                                    </a:rPr>
                                    <m:t>𝑵</m:t>
                                  </m:r>
                                </m:e>
                                <m:sub>
                                  <m:r>
                                    <a:rPr lang="en-US" sz="2400" b="1" i="1" smtClean="0">
                                      <a:latin typeface="Cambria Math" panose="02040503050406030204" pitchFamily="18" charset="0"/>
                                      <a:ea typeface="Cambria Math"/>
                                    </a:rPr>
                                    <m:t>𝒖</m:t>
                                  </m:r>
                                </m:sub>
                                <m:sup>
                                  <m:r>
                                    <a:rPr lang="en-US" sz="2400" b="1" i="1" smtClean="0">
                                      <a:latin typeface="Cambria Math" panose="02040503050406030204" pitchFamily="18" charset="0"/>
                                      <a:ea typeface="Cambria Math"/>
                                    </a:rPr>
                                    <m:t>𝒋</m:t>
                                  </m:r>
                                </m:sup>
                              </m:sSubSup>
                            </m:sub>
                            <m:sup/>
                            <m:e>
                              <m:r>
                                <a:rPr lang="en-US" sz="2400" b="1" i="1" smtClean="0">
                                  <a:latin typeface="Cambria Math"/>
                                </a:rPr>
                                <m:t>𝒔𝒊𝒎</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𝒖</m:t>
                                  </m:r>
                                  <m:r>
                                    <a:rPr lang="en-US" sz="2400" b="1" i="1" smtClean="0">
                                      <a:latin typeface="Cambria Math"/>
                                    </a:rPr>
                                    <m:t>,</m:t>
                                  </m:r>
                                  <m:r>
                                    <a:rPr lang="en-US" sz="2400" b="1" i="1" smtClean="0">
                                      <a:latin typeface="Cambria Math" panose="02040503050406030204" pitchFamily="18" charset="0"/>
                                    </a:rPr>
                                    <m:t>𝒗</m:t>
                                  </m:r>
                                </m:e>
                              </m:d>
                              <m:r>
                                <a:rPr lang="en-US" sz="2400" b="1" i="1" smtClean="0">
                                  <a:latin typeface="Cambria Math"/>
                                </a:rPr>
                                <m:t>∗(</m:t>
                              </m:r>
                              <m:sSub>
                                <m:sSubPr>
                                  <m:ctrlPr>
                                    <a:rPr lang="en-US" sz="2400" b="1" i="1" smtClean="0">
                                      <a:latin typeface="Cambria Math" panose="02040503050406030204" pitchFamily="18" charset="0"/>
                                    </a:rPr>
                                  </m:ctrlPr>
                                </m:sSubPr>
                                <m:e>
                                  <m:r>
                                    <a:rPr lang="en-US" sz="2400" b="1" i="1" smtClean="0">
                                      <a:latin typeface="Cambria Math"/>
                                    </a:rPr>
                                    <m:t>𝒓</m:t>
                                  </m:r>
                                </m:e>
                                <m:sub>
                                  <m:r>
                                    <a:rPr lang="en-US" sz="2400" b="1" i="1" smtClean="0">
                                      <a:latin typeface="Cambria Math" panose="02040503050406030204" pitchFamily="18" charset="0"/>
                                    </a:rPr>
                                    <m:t>𝒗</m:t>
                                  </m:r>
                                  <m:r>
                                    <a:rPr lang="en-US" sz="2400" b="1" i="1" smtClean="0">
                                      <a:latin typeface="Cambria Math"/>
                                    </a:rPr>
                                    <m:t>,</m:t>
                                  </m:r>
                                  <m:r>
                                    <a:rPr lang="en-US" sz="2400" b="1" i="1" smtClean="0">
                                      <a:latin typeface="Cambria Math" panose="02040503050406030204" pitchFamily="18" charset="0"/>
                                    </a:rPr>
                                    <m:t>𝒋</m:t>
                                  </m:r>
                                </m:sub>
                              </m:sSub>
                              <m:r>
                                <a:rPr lang="en-US" sz="2400" b="1" i="1" smtClean="0">
                                  <a:latin typeface="Cambria Math"/>
                                </a:rPr>
                                <m:t>−</m:t>
                              </m:r>
                              <m:acc>
                                <m:accPr>
                                  <m:chr m:val="̅"/>
                                  <m:ctrlPr>
                                    <a:rPr lang="en-US" sz="2400" b="1" i="1" smtClean="0">
                                      <a:latin typeface="Cambria Math" panose="02040503050406030204" pitchFamily="18" charset="0"/>
                                    </a:rPr>
                                  </m:ctrlPr>
                                </m:accPr>
                                <m:e>
                                  <m:sSub>
                                    <m:sSubPr>
                                      <m:ctrlPr>
                                        <a:rPr lang="en-US" sz="2400" b="1" i="1" smtClean="0">
                                          <a:latin typeface="Cambria Math" panose="02040503050406030204" pitchFamily="18" charset="0"/>
                                        </a:rPr>
                                      </m:ctrlPr>
                                    </m:sSubPr>
                                    <m:e>
                                      <m:r>
                                        <a:rPr lang="en-US" sz="2400" b="1" i="1" smtClean="0">
                                          <a:latin typeface="Cambria Math"/>
                                        </a:rPr>
                                        <m:t>𝒓</m:t>
                                      </m:r>
                                    </m:e>
                                    <m:sub>
                                      <m:r>
                                        <a:rPr lang="en-US" sz="2400" b="1" i="1" smtClean="0">
                                          <a:latin typeface="Cambria Math" panose="02040503050406030204" pitchFamily="18" charset="0"/>
                                        </a:rPr>
                                        <m:t>𝒗</m:t>
                                      </m:r>
                                    </m:sub>
                                  </m:sSub>
                                </m:e>
                              </m:acc>
                              <m:r>
                                <a:rPr lang="en-US" sz="2400" b="1" i="1" smtClean="0">
                                  <a:latin typeface="Cambria Math"/>
                                </a:rPr>
                                <m:t>)</m:t>
                              </m:r>
                            </m:e>
                          </m:nary>
                        </m:num>
                        <m:den>
                          <m:nary>
                            <m:naryPr>
                              <m:chr m:val="∑"/>
                              <m:limLoc m:val="subSup"/>
                              <m:supHide m:val="on"/>
                              <m:ctrlPr>
                                <a:rPr lang="en-US" sz="2400" i="1">
                                  <a:latin typeface="Cambria Math" panose="02040503050406030204" pitchFamily="18" charset="0"/>
                                </a:rPr>
                              </m:ctrlPr>
                            </m:naryPr>
                            <m:sub>
                              <m:r>
                                <m:rPr>
                                  <m:brk m:alnAt="1"/>
                                </m:rPr>
                                <a:rPr lang="en-US" sz="2400" b="0" i="1" smtClean="0">
                                  <a:latin typeface="Cambria Math" panose="02040503050406030204" pitchFamily="18" charset="0"/>
                                </a:rPr>
                                <m:t>𝑣</m:t>
                              </m:r>
                              <m:r>
                                <a:rPr lang="en-US" sz="2400" i="1">
                                  <a:latin typeface="Cambria Math"/>
                                </a:rPr>
                                <m:t> ∈</m:t>
                              </m:r>
                              <m:sSubSup>
                                <m:sSubSupPr>
                                  <m:ctrlPr>
                                    <a:rPr lang="en-US" sz="2400" b="0" i="1" smtClean="0">
                                      <a:latin typeface="Cambria Math" panose="02040503050406030204" pitchFamily="18" charset="0"/>
                                      <a:ea typeface="Cambria Math"/>
                                    </a:rPr>
                                  </m:ctrlPr>
                                </m:sSubSupPr>
                                <m:e>
                                  <m:r>
                                    <a:rPr lang="en-US" sz="2400" i="1">
                                      <a:latin typeface="Cambria Math"/>
                                      <a:ea typeface="Cambria Math"/>
                                    </a:rPr>
                                    <m:t>𝑵</m:t>
                                  </m:r>
                                </m:e>
                                <m:sub>
                                  <m:r>
                                    <a:rPr lang="en-US" sz="2400" b="0" i="1" smtClean="0">
                                      <a:latin typeface="Cambria Math" panose="02040503050406030204" pitchFamily="18" charset="0"/>
                                      <a:ea typeface="Cambria Math"/>
                                    </a:rPr>
                                    <m:t>𝑢</m:t>
                                  </m:r>
                                </m:sub>
                                <m:sup>
                                  <m:r>
                                    <a:rPr lang="en-US" sz="2400" b="0" i="1" smtClean="0">
                                      <a:latin typeface="Cambria Math" panose="02040503050406030204" pitchFamily="18" charset="0"/>
                                      <a:ea typeface="Cambria Math"/>
                                    </a:rPr>
                                    <m:t>𝑗</m:t>
                                  </m:r>
                                </m:sup>
                              </m:sSubSup>
                            </m:sub>
                            <m:sup/>
                            <m:e>
                              <m:r>
                                <a:rPr lang="en-US" sz="2400" b="0" i="1" smtClean="0">
                                  <a:latin typeface="Cambria Math" panose="02040503050406030204" pitchFamily="18" charset="0"/>
                                  <a:ea typeface="Cambria Math"/>
                                </a:rPr>
                                <m:t>|</m:t>
                              </m:r>
                              <m:r>
                                <a:rPr lang="en-US" sz="2400" i="1">
                                  <a:latin typeface="Cambria Math"/>
                                </a:rPr>
                                <m:t>𝒔𝒊𝒎</m:t>
                              </m:r>
                              <m:d>
                                <m:dPr>
                                  <m:ctrlPr>
                                    <a:rPr lang="en-US" sz="2400" i="1">
                                      <a:latin typeface="Cambria Math" panose="02040503050406030204" pitchFamily="18" charset="0"/>
                                    </a:rPr>
                                  </m:ctrlPr>
                                </m:dPr>
                                <m:e>
                                  <m:r>
                                    <a:rPr lang="en-US" sz="2400" b="0" i="1" smtClean="0">
                                      <a:latin typeface="Cambria Math" panose="02040503050406030204" pitchFamily="18" charset="0"/>
                                    </a:rPr>
                                    <m:t>𝑢</m:t>
                                  </m:r>
                                  <m:r>
                                    <a:rPr lang="en-US" sz="2400" i="1">
                                      <a:latin typeface="Cambria Math"/>
                                    </a:rPr>
                                    <m:t>,</m:t>
                                  </m:r>
                                  <m:r>
                                    <a:rPr lang="en-US" sz="2400" b="0" i="1" smtClean="0">
                                      <a:latin typeface="Cambria Math" panose="02040503050406030204" pitchFamily="18" charset="0"/>
                                    </a:rPr>
                                    <m:t>𝑣</m:t>
                                  </m:r>
                                </m:e>
                              </m:d>
                            </m:e>
                          </m:nary>
                          <m:r>
                            <a:rPr lang="en-US" sz="2400" b="0" i="1" smtClean="0">
                              <a:latin typeface="Cambria Math" panose="02040503050406030204" pitchFamily="18" charset="0"/>
                            </a:rPr>
                            <m:t>|</m:t>
                          </m:r>
                        </m:den>
                      </m:f>
                    </m:oMath>
                  </m:oMathPara>
                </a14:m>
                <a:endParaRPr lang="en-US" sz="2400" dirty="0"/>
              </a:p>
            </p:txBody>
          </p:sp>
        </mc:Choice>
        <mc:Fallback xmlns="">
          <p:sp>
            <p:nvSpPr>
              <p:cNvPr id="5" name="Textfeld 4"/>
              <p:cNvSpPr txBox="1">
                <a:spLocks noRot="1" noChangeAspect="1" noMove="1" noResize="1" noEditPoints="1" noAdjustHandles="1" noChangeArrowheads="1" noChangeShapeType="1" noTextEdit="1"/>
              </p:cNvSpPr>
              <p:nvPr/>
            </p:nvSpPr>
            <p:spPr>
              <a:xfrm>
                <a:off x="1264556" y="2031801"/>
                <a:ext cx="6639253" cy="1190262"/>
              </a:xfrm>
              <a:prstGeom prst="rect">
                <a:avLst/>
              </a:prstGeom>
              <a:blipFill rotWithShape="0">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23488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Implementation Details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When we cannot find K nearest neighbors, use as many as possible</a:t>
                </a:r>
              </a:p>
              <a:p>
                <a:r>
                  <a:rPr lang="en-US" altLang="zh-CN" dirty="0"/>
                  <a:t>Similarity threshold is often set to 0</a:t>
                </a:r>
              </a:p>
              <a:p>
                <a:r>
                  <a:rPr lang="en-US" altLang="zh-CN" dirty="0"/>
                  <a:t>Post-processing of prediction if scale is [1, 5]</a:t>
                </a:r>
              </a:p>
              <a:p>
                <a:pPr lvl="1"/>
                <a:r>
                  <a:rPr lang="en-US" altLang="zh-CN" dirty="0"/>
                  <a:t>If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&gt;5</m:t>
                    </m:r>
                  </m:oMath>
                </a14:m>
                <a:r>
                  <a:rPr lang="en-US" altLang="zh-CN" dirty="0"/>
                  <a:t>, set it to 5; </a:t>
                </a:r>
              </a:p>
              <a:p>
                <a:pPr lvl="1"/>
                <a:r>
                  <a:rPr lang="en-US" altLang="zh-CN" dirty="0"/>
                  <a:t>If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𝑖</m:t>
                        </m:r>
                      </m:sub>
                    </m:sSub>
                    <m:r>
                      <a:rPr lang="en-US" altLang="zh-CN" b="0" i="1" smtClean="0">
                        <a:latin typeface="Cambria Math" panose="02040503050406030204" pitchFamily="18" charset="0"/>
                      </a:rPr>
                      <m:t>&lt;1</m:t>
                    </m:r>
                  </m:oMath>
                </a14:m>
                <a:r>
                  <a:rPr lang="en-US" altLang="zh-CN" dirty="0"/>
                  <a:t>, set it to 1; </a:t>
                </a:r>
              </a:p>
              <a:p>
                <a:pPr lvl="1"/>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730" t="-1350" r="-22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34160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a:t>
            </a:r>
            <a:endParaRPr lang="zh-CN" altLang="en-US" dirty="0"/>
          </a:p>
        </p:txBody>
      </p:sp>
      <p:graphicFrame>
        <p:nvGraphicFramePr>
          <p:cNvPr id="4" name="Group 189"/>
          <p:cNvGraphicFramePr>
            <a:graphicFrameLocks/>
          </p:cNvGraphicFramePr>
          <p:nvPr>
            <p:extLst>
              <p:ext uri="{D42A27DB-BD31-4B8C-83A1-F6EECF244321}">
                <p14:modId xmlns:p14="http://schemas.microsoft.com/office/powerpoint/2010/main" val="2251956297"/>
              </p:ext>
            </p:extLst>
          </p:nvPr>
        </p:nvGraphicFramePr>
        <p:xfrm>
          <a:off x="2705100" y="1828800"/>
          <a:ext cx="3390900" cy="4025900"/>
        </p:xfrm>
        <a:graphic>
          <a:graphicData uri="http://schemas.openxmlformats.org/drawingml/2006/table">
            <a:tbl>
              <a:tblPr/>
              <a:tblGrid>
                <a:gridCol w="565150">
                  <a:extLst>
                    <a:ext uri="{9D8B030D-6E8A-4147-A177-3AD203B41FA5}">
                      <a16:colId xmlns="" xmlns:a16="http://schemas.microsoft.com/office/drawing/2014/main" val="20000"/>
                    </a:ext>
                  </a:extLst>
                </a:gridCol>
                <a:gridCol w="577850">
                  <a:extLst>
                    <a:ext uri="{9D8B030D-6E8A-4147-A177-3AD203B41FA5}">
                      <a16:colId xmlns="" xmlns:a16="http://schemas.microsoft.com/office/drawing/2014/main" val="20001"/>
                    </a:ext>
                  </a:extLst>
                </a:gridCol>
                <a:gridCol w="552450">
                  <a:extLst>
                    <a:ext uri="{9D8B030D-6E8A-4147-A177-3AD203B41FA5}">
                      <a16:colId xmlns="" xmlns:a16="http://schemas.microsoft.com/office/drawing/2014/main" val="20002"/>
                    </a:ext>
                  </a:extLst>
                </a:gridCol>
                <a:gridCol w="565150">
                  <a:extLst>
                    <a:ext uri="{9D8B030D-6E8A-4147-A177-3AD203B41FA5}">
                      <a16:colId xmlns="" xmlns:a16="http://schemas.microsoft.com/office/drawing/2014/main" val="20003"/>
                    </a:ext>
                  </a:extLst>
                </a:gridCol>
                <a:gridCol w="565150">
                  <a:extLst>
                    <a:ext uri="{9D8B030D-6E8A-4147-A177-3AD203B41FA5}">
                      <a16:colId xmlns="" xmlns:a16="http://schemas.microsoft.com/office/drawing/2014/main" val="20004"/>
                    </a:ext>
                  </a:extLst>
                </a:gridCol>
                <a:gridCol w="565150">
                  <a:extLst>
                    <a:ext uri="{9D8B030D-6E8A-4147-A177-3AD203B41FA5}">
                      <a16:colId xmlns="" xmlns:a16="http://schemas.microsoft.com/office/drawing/2014/main" val="20005"/>
                    </a:ext>
                  </a:extLst>
                </a:gridCol>
              </a:tblGrid>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dirty="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 xmlns:a16="http://schemas.microsoft.com/office/drawing/2014/main" val="10000"/>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 xmlns:a16="http://schemas.microsoft.com/office/drawing/2014/main" val="10001"/>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 xmlns:a16="http://schemas.microsoft.com/office/drawing/2014/main" val="10002"/>
                  </a:ext>
                </a:extLst>
              </a:tr>
              <a:tr h="4254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dirty="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 xmlns:a16="http://schemas.microsoft.com/office/drawing/2014/main" val="10003"/>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 xmlns:a16="http://schemas.microsoft.com/office/drawing/2014/main" val="10004"/>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 xmlns:a16="http://schemas.microsoft.com/office/drawing/2014/main" val="10005"/>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 xmlns:a16="http://schemas.microsoft.com/office/drawing/2014/main" val="10006"/>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 xmlns:a16="http://schemas.microsoft.com/office/drawing/2014/main" val="10007"/>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 xmlns:a16="http://schemas.microsoft.com/office/drawing/2014/main" val="10008"/>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 xmlns:a16="http://schemas.microsoft.com/office/drawing/2014/main" val="10009"/>
                  </a:ext>
                </a:extLst>
              </a:tr>
            </a:tbl>
          </a:graphicData>
        </a:graphic>
      </p:graphicFrame>
      <p:sp>
        <p:nvSpPr>
          <p:cNvPr id="5" name="Text Box 153"/>
          <p:cNvSpPr txBox="1">
            <a:spLocks noChangeArrowheads="1"/>
          </p:cNvSpPr>
          <p:nvPr/>
        </p:nvSpPr>
        <p:spPr bwMode="auto">
          <a:xfrm>
            <a:off x="3540125" y="1289050"/>
            <a:ext cx="11063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a:solidFill>
                  <a:srgbClr val="008000"/>
                </a:solidFill>
                <a:latin typeface="Verdana" pitchFamily="34" charset="0"/>
                <a:ea typeface="굴림" charset="-127"/>
              </a:rPr>
              <a:t>movies</a:t>
            </a:r>
          </a:p>
        </p:txBody>
      </p:sp>
      <p:sp>
        <p:nvSpPr>
          <p:cNvPr id="6" name="Text Box 154"/>
          <p:cNvSpPr txBox="1">
            <a:spLocks noChangeArrowheads="1"/>
          </p:cNvSpPr>
          <p:nvPr/>
        </p:nvSpPr>
        <p:spPr bwMode="auto">
          <a:xfrm>
            <a:off x="1004888" y="3168650"/>
            <a:ext cx="1784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altLang="ko-KR" sz="1800" b="1" dirty="0">
                <a:solidFill>
                  <a:srgbClr val="008000"/>
                </a:solidFill>
                <a:latin typeface="Verdana" pitchFamily="34" charset="0"/>
                <a:ea typeface="굴림" charset="-127"/>
              </a:rPr>
              <a:t>users</a:t>
            </a:r>
          </a:p>
        </p:txBody>
      </p:sp>
      <p:sp>
        <p:nvSpPr>
          <p:cNvPr id="7" name="Line 155"/>
          <p:cNvSpPr>
            <a:spLocks noChangeShapeType="1"/>
          </p:cNvSpPr>
          <p:nvPr/>
        </p:nvSpPr>
        <p:spPr bwMode="auto">
          <a:xfrm>
            <a:off x="2413000" y="1866900"/>
            <a:ext cx="12700" cy="40005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8" name="Line 156"/>
          <p:cNvSpPr>
            <a:spLocks noChangeShapeType="1"/>
          </p:cNvSpPr>
          <p:nvPr/>
        </p:nvSpPr>
        <p:spPr bwMode="auto">
          <a:xfrm>
            <a:off x="2628900" y="1701800"/>
            <a:ext cx="33909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Tree>
    <p:extLst>
      <p:ext uri="{BB962C8B-B14F-4D97-AF65-F5344CB8AC3E}">
        <p14:creationId xmlns:p14="http://schemas.microsoft.com/office/powerpoint/2010/main" val="2217698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 (2)</a:t>
            </a:r>
            <a:endParaRPr lang="zh-CN" altLang="en-US" dirty="0"/>
          </a:p>
        </p:txBody>
      </p:sp>
      <p:graphicFrame>
        <p:nvGraphicFramePr>
          <p:cNvPr id="11" name="Group 88"/>
          <p:cNvGraphicFramePr>
            <a:graphicFrameLocks/>
          </p:cNvGraphicFramePr>
          <p:nvPr/>
        </p:nvGraphicFramePr>
        <p:xfrm>
          <a:off x="2667000" y="1828800"/>
          <a:ext cx="3390900" cy="4025900"/>
        </p:xfrm>
        <a:graphic>
          <a:graphicData uri="http://schemas.openxmlformats.org/drawingml/2006/table">
            <a:tbl>
              <a:tblPr/>
              <a:tblGrid>
                <a:gridCol w="565150">
                  <a:extLst>
                    <a:ext uri="{9D8B030D-6E8A-4147-A177-3AD203B41FA5}">
                      <a16:colId xmlns="" xmlns:a16="http://schemas.microsoft.com/office/drawing/2014/main" val="20000"/>
                    </a:ext>
                  </a:extLst>
                </a:gridCol>
                <a:gridCol w="565150">
                  <a:extLst>
                    <a:ext uri="{9D8B030D-6E8A-4147-A177-3AD203B41FA5}">
                      <a16:colId xmlns="" xmlns:a16="http://schemas.microsoft.com/office/drawing/2014/main" val="20001"/>
                    </a:ext>
                  </a:extLst>
                </a:gridCol>
                <a:gridCol w="565150">
                  <a:extLst>
                    <a:ext uri="{9D8B030D-6E8A-4147-A177-3AD203B41FA5}">
                      <a16:colId xmlns="" xmlns:a16="http://schemas.microsoft.com/office/drawing/2014/main" val="20002"/>
                    </a:ext>
                  </a:extLst>
                </a:gridCol>
                <a:gridCol w="565150">
                  <a:extLst>
                    <a:ext uri="{9D8B030D-6E8A-4147-A177-3AD203B41FA5}">
                      <a16:colId xmlns="" xmlns:a16="http://schemas.microsoft.com/office/drawing/2014/main" val="20003"/>
                    </a:ext>
                  </a:extLst>
                </a:gridCol>
                <a:gridCol w="565150">
                  <a:extLst>
                    <a:ext uri="{9D8B030D-6E8A-4147-A177-3AD203B41FA5}">
                      <a16:colId xmlns="" xmlns:a16="http://schemas.microsoft.com/office/drawing/2014/main" val="20004"/>
                    </a:ext>
                  </a:extLst>
                </a:gridCol>
                <a:gridCol w="565150">
                  <a:extLst>
                    <a:ext uri="{9D8B030D-6E8A-4147-A177-3AD203B41FA5}">
                      <a16:colId xmlns="" xmlns:a16="http://schemas.microsoft.com/office/drawing/2014/main" val="20005"/>
                    </a:ext>
                  </a:extLst>
                </a:gridCol>
              </a:tblGrid>
              <a:tr h="400050">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dirty="0">
                          <a:ln>
                            <a:noFill/>
                          </a:ln>
                          <a:solidFill>
                            <a:schemeClr val="bg1"/>
                          </a:solidFill>
                          <a:effectLst/>
                          <a:latin typeface="Verdana" pitchFamily="34" charset="0"/>
                          <a:ea typeface="굴림" charset="-127"/>
                          <a:cs typeface="Arial" charset="0"/>
                        </a:rPr>
                        <a:t>1</a:t>
                      </a: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0AD00"/>
                    </a:solidFill>
                  </a:tcPr>
                </a:tc>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0AD00"/>
                    </a:solidFill>
                  </a:tcPr>
                </a:tc>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4</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0AD00"/>
                    </a:solidFill>
                  </a:tcPr>
                </a:tc>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0AD00"/>
                    </a:solidFill>
                  </a:tcPr>
                </a:tc>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0AD00"/>
                    </a:solidFill>
                  </a:tcPr>
                </a:tc>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0AD00"/>
                    </a:solidFill>
                  </a:tcPr>
                </a:tc>
                <a:extLst>
                  <a:ext uri="{0D108BD9-81ED-4DB2-BD59-A6C34878D82A}">
                    <a16:rowId xmlns="" xmlns:a16="http://schemas.microsoft.com/office/drawing/2014/main" val="10000"/>
                  </a:ext>
                </a:extLst>
              </a:tr>
              <a:tr h="400050">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0AD00"/>
                    </a:solidFill>
                  </a:tcPr>
                </a:tc>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0AD00"/>
                    </a:solidFill>
                  </a:tcPr>
                </a:tc>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0AD00"/>
                    </a:solidFill>
                  </a:tcPr>
                </a:tc>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0AD00"/>
                    </a:solidFill>
                  </a:tcPr>
                </a:tc>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0AD00"/>
                    </a:solidFill>
                  </a:tcPr>
                </a:tc>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0AD00"/>
                    </a:solidFill>
                  </a:tcPr>
                </a:tc>
                <a:extLst>
                  <a:ext uri="{0D108BD9-81ED-4DB2-BD59-A6C34878D82A}">
                    <a16:rowId xmlns="" xmlns:a16="http://schemas.microsoft.com/office/drawing/2014/main" val="10001"/>
                  </a:ext>
                </a:extLst>
              </a:tr>
              <a:tr h="400050">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0AD00"/>
                    </a:solidFill>
                  </a:tcPr>
                </a:tc>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0AD00"/>
                    </a:solidFill>
                  </a:tcPr>
                </a:tc>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4</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0AD00"/>
                    </a:solidFill>
                  </a:tcPr>
                </a:tc>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0AD00"/>
                    </a:solidFill>
                  </a:tcPr>
                </a:tc>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0AD00"/>
                    </a:solidFill>
                  </a:tcPr>
                </a:tc>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0AD00"/>
                    </a:solidFill>
                  </a:tcPr>
                </a:tc>
                <a:extLst>
                  <a:ext uri="{0D108BD9-81ED-4DB2-BD59-A6C34878D82A}">
                    <a16:rowId xmlns="" xmlns:a16="http://schemas.microsoft.com/office/drawing/2014/main" val="10002"/>
                  </a:ext>
                </a:extLst>
              </a:tr>
              <a:tr h="425450">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0AD00"/>
                    </a:solidFill>
                  </a:tcPr>
                </a:tc>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0AD00"/>
                    </a:solidFill>
                  </a:tcPr>
                </a:tc>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0AD00"/>
                    </a:solidFill>
                  </a:tcPr>
                </a:tc>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0AD00"/>
                    </a:solidFill>
                  </a:tcPr>
                </a:tc>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0AD00"/>
                    </a:solidFill>
                  </a:tcPr>
                </a:tc>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0AD00"/>
                    </a:solidFill>
                  </a:tcPr>
                </a:tc>
                <a:extLst>
                  <a:ext uri="{0D108BD9-81ED-4DB2-BD59-A6C34878D82A}">
                    <a16:rowId xmlns="" xmlns:a16="http://schemas.microsoft.com/office/drawing/2014/main" val="10003"/>
                  </a:ext>
                </a:extLst>
              </a:tr>
              <a:tr h="400050">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0AD00"/>
                    </a:solidFill>
                  </a:tcPr>
                </a:tc>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0AD00"/>
                    </a:solidFill>
                  </a:tcPr>
                </a:tc>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0AD00"/>
                    </a:solidFill>
                  </a:tcPr>
                </a:tc>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0AD00"/>
                    </a:solidFill>
                  </a:tcPr>
                </a:tc>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0AD00"/>
                    </a:solidFill>
                  </a:tcPr>
                </a:tc>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0AD00"/>
                    </a:solidFill>
                  </a:tcPr>
                </a:tc>
                <a:extLst>
                  <a:ext uri="{0D108BD9-81ED-4DB2-BD59-A6C34878D82A}">
                    <a16:rowId xmlns="" xmlns:a16="http://schemas.microsoft.com/office/drawing/2014/main" val="10004"/>
                  </a:ext>
                </a:extLst>
              </a:tr>
              <a:tr h="400050">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2</a:t>
                      </a: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0AD00"/>
                    </a:solidFill>
                  </a:tcPr>
                </a:tc>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0AD00"/>
                    </a:solidFill>
                  </a:tcPr>
                </a:tc>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0AD00"/>
                    </a:solidFill>
                  </a:tcPr>
                </a:tc>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D4D4D6"/>
                    </a:solidFill>
                  </a:tcPr>
                </a:tc>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D4D4D6"/>
                    </a:solidFill>
                  </a:tcPr>
                </a:tc>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D4D4D6"/>
                    </a:solidFill>
                  </a:tcPr>
                </a:tc>
                <a:extLst>
                  <a:ext uri="{0D108BD9-81ED-4DB2-BD59-A6C34878D82A}">
                    <a16:rowId xmlns="" xmlns:a16="http://schemas.microsoft.com/office/drawing/2014/main" val="10005"/>
                  </a:ext>
                </a:extLst>
              </a:tr>
              <a:tr h="400050">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0AD00"/>
                    </a:solidFill>
                  </a:tcPr>
                </a:tc>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0AD00"/>
                    </a:solidFill>
                  </a:tcPr>
                </a:tc>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0AD00"/>
                    </a:solidFill>
                  </a:tcPr>
                </a:tc>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D4D4D6"/>
                    </a:solidFill>
                  </a:tcPr>
                </a:tc>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D4D4D6"/>
                    </a:solidFill>
                  </a:tcPr>
                </a:tc>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D4D4D6"/>
                    </a:solidFill>
                  </a:tcPr>
                </a:tc>
                <a:extLst>
                  <a:ext uri="{0D108BD9-81ED-4DB2-BD59-A6C34878D82A}">
                    <a16:rowId xmlns="" xmlns:a16="http://schemas.microsoft.com/office/drawing/2014/main" val="10006"/>
                  </a:ext>
                </a:extLst>
              </a:tr>
              <a:tr h="400050">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0AD00"/>
                    </a:solidFill>
                  </a:tcPr>
                </a:tc>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2</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0AD00"/>
                    </a:solidFill>
                  </a:tcPr>
                </a:tc>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0AD00"/>
                    </a:solidFill>
                  </a:tcPr>
                </a:tc>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D4D4D6"/>
                    </a:solidFill>
                  </a:tcPr>
                </a:tc>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D4D4D6"/>
                    </a:solidFill>
                  </a:tcPr>
                </a:tc>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D4D4D6"/>
                    </a:solidFill>
                  </a:tcPr>
                </a:tc>
                <a:extLst>
                  <a:ext uri="{0D108BD9-81ED-4DB2-BD59-A6C34878D82A}">
                    <a16:rowId xmlns="" xmlns:a16="http://schemas.microsoft.com/office/drawing/2014/main" val="10007"/>
                  </a:ext>
                </a:extLst>
              </a:tr>
              <a:tr h="400050">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0AD00"/>
                    </a:solidFill>
                  </a:tcPr>
                </a:tc>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0AD00"/>
                    </a:solidFill>
                  </a:tcPr>
                </a:tc>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0AD00"/>
                    </a:solidFill>
                  </a:tcPr>
                </a:tc>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D4D4D6"/>
                    </a:solidFill>
                  </a:tcPr>
                </a:tc>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D4D4D6"/>
                    </a:solidFill>
                  </a:tcPr>
                </a:tc>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D4D4D6"/>
                    </a:solidFill>
                  </a:tcPr>
                </a:tc>
                <a:extLst>
                  <a:ext uri="{0D108BD9-81ED-4DB2-BD59-A6C34878D82A}">
                    <a16:rowId xmlns="" xmlns:a16="http://schemas.microsoft.com/office/drawing/2014/main" val="10008"/>
                  </a:ext>
                </a:extLst>
              </a:tr>
              <a:tr h="400050">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rgbClr val="F0AD00"/>
                    </a:solidFill>
                  </a:tcPr>
                </a:tc>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rgbClr val="F0AD00"/>
                    </a:solidFill>
                  </a:tcPr>
                </a:tc>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a:ln>
                          <a:noFill/>
                        </a:ln>
                        <a:solidFill>
                          <a:schemeClr val="bg1"/>
                        </a:solidFill>
                        <a:effectLst/>
                        <a:latin typeface="Verdana" pitchFamily="34" charset="0"/>
                        <a:cs typeface="Arial" charset="0"/>
                      </a:endParaRP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rgbClr val="F0AD00"/>
                    </a:solidFill>
                  </a:tcPr>
                </a:tc>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rgbClr val="D4D4D6"/>
                    </a:solidFill>
                  </a:tcPr>
                </a:tc>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rgbClr val="D4D4D6"/>
                    </a:solidFill>
                  </a:tcPr>
                </a:tc>
                <a:tc>
                  <a:txBody>
                    <a:bodyPr/>
                    <a:lstStyle>
                      <a:lvl1pPr marL="0" algn="l" defTabSz="457200" rtl="0" eaLnBrk="1" latinLnBrk="0" hangingPunct="1">
                        <a:defRPr sz="1800" kern="1200">
                          <a:solidFill>
                            <a:schemeClr val="tx1"/>
                          </a:solidFill>
                          <a:latin typeface="Corbel"/>
                          <a:ea typeface=""/>
                          <a:cs typeface=""/>
                        </a:defRPr>
                      </a:lvl1pPr>
                      <a:lvl2pPr marL="457200" algn="l" defTabSz="457200" rtl="0" eaLnBrk="1" latinLnBrk="0" hangingPunct="1">
                        <a:defRPr sz="1800" kern="1200">
                          <a:solidFill>
                            <a:schemeClr val="tx1"/>
                          </a:solidFill>
                          <a:latin typeface="Corbel"/>
                          <a:ea typeface=""/>
                          <a:cs typeface=""/>
                        </a:defRPr>
                      </a:lvl2pPr>
                      <a:lvl3pPr marL="914400" algn="l" defTabSz="457200" rtl="0" eaLnBrk="1" latinLnBrk="0" hangingPunct="1">
                        <a:defRPr sz="1800" kern="1200">
                          <a:solidFill>
                            <a:schemeClr val="tx1"/>
                          </a:solidFill>
                          <a:latin typeface="Corbel"/>
                          <a:ea typeface=""/>
                          <a:cs typeface=""/>
                        </a:defRPr>
                      </a:lvl3pPr>
                      <a:lvl4pPr marL="1371600" algn="l" defTabSz="457200" rtl="0" eaLnBrk="1" latinLnBrk="0" hangingPunct="1">
                        <a:defRPr sz="1800" kern="1200">
                          <a:solidFill>
                            <a:schemeClr val="tx1"/>
                          </a:solidFill>
                          <a:latin typeface="Corbel"/>
                          <a:ea typeface=""/>
                          <a:cs typeface=""/>
                        </a:defRPr>
                      </a:lvl4pPr>
                      <a:lvl5pPr marL="1828800" algn="l" defTabSz="457200" rtl="0" eaLnBrk="1" latinLnBrk="0" hangingPunct="1">
                        <a:defRPr sz="1800" kern="1200">
                          <a:solidFill>
                            <a:schemeClr val="tx1"/>
                          </a:solidFill>
                          <a:latin typeface="Corbel"/>
                          <a:ea typeface=""/>
                          <a:cs typeface=""/>
                        </a:defRPr>
                      </a:lvl5pPr>
                      <a:lvl6pPr marL="2286000" algn="l" defTabSz="457200" rtl="0" eaLnBrk="1" latinLnBrk="0" hangingPunct="1">
                        <a:defRPr sz="1800" kern="1200">
                          <a:solidFill>
                            <a:schemeClr val="tx1"/>
                          </a:solidFill>
                          <a:latin typeface="Corbel"/>
                          <a:ea typeface=""/>
                          <a:cs typeface=""/>
                        </a:defRPr>
                      </a:lvl6pPr>
                      <a:lvl7pPr marL="2743200" algn="l" defTabSz="457200" rtl="0" eaLnBrk="1" latinLnBrk="0" hangingPunct="1">
                        <a:defRPr sz="1800" kern="1200">
                          <a:solidFill>
                            <a:schemeClr val="tx1"/>
                          </a:solidFill>
                          <a:latin typeface="Corbel"/>
                          <a:ea typeface=""/>
                          <a:cs typeface=""/>
                        </a:defRPr>
                      </a:lvl7pPr>
                      <a:lvl8pPr marL="3200400" algn="l" defTabSz="457200" rtl="0" eaLnBrk="1" latinLnBrk="0" hangingPunct="1">
                        <a:defRPr sz="1800" kern="1200">
                          <a:solidFill>
                            <a:schemeClr val="tx1"/>
                          </a:solidFill>
                          <a:latin typeface="Corbel"/>
                          <a:ea typeface=""/>
                          <a:cs typeface=""/>
                        </a:defRPr>
                      </a:lvl8pPr>
                      <a:lvl9pPr marL="3657600" algn="l" defTabSz="457200" rtl="0" eaLnBrk="1" latinLnBrk="0" hangingPunct="1">
                        <a:defRPr sz="1800" kern="1200">
                          <a:solidFill>
                            <a:schemeClr val="tx1"/>
                          </a:solidFill>
                          <a:latin typeface="Corbel"/>
                          <a:ea typeface=""/>
                          <a:cs typeface=""/>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a:ln>
                          <a:noFill/>
                        </a:ln>
                        <a:solidFill>
                          <a:schemeClr val="bg1"/>
                        </a:solidFill>
                        <a:effectLst/>
                        <a:latin typeface="Verdana" pitchFamily="34" charset="0"/>
                        <a:cs typeface="Arial" charset="0"/>
                      </a:endParaRP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rgbClr val="D4D4D6"/>
                    </a:solidFill>
                  </a:tcPr>
                </a:tc>
                <a:extLst>
                  <a:ext uri="{0D108BD9-81ED-4DB2-BD59-A6C34878D82A}">
                    <a16:rowId xmlns="" xmlns:a16="http://schemas.microsoft.com/office/drawing/2014/main" val="10009"/>
                  </a:ext>
                </a:extLst>
              </a:tr>
            </a:tbl>
          </a:graphicData>
        </a:graphic>
      </p:graphicFrame>
      <p:sp>
        <p:nvSpPr>
          <p:cNvPr id="12" name="Text Box 82"/>
          <p:cNvSpPr txBox="1">
            <a:spLocks noChangeArrowheads="1"/>
          </p:cNvSpPr>
          <p:nvPr/>
        </p:nvSpPr>
        <p:spPr bwMode="auto">
          <a:xfrm>
            <a:off x="6483350" y="4126468"/>
            <a:ext cx="19239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auto" hangingPunct="1">
              <a:spcBef>
                <a:spcPts val="0"/>
              </a:spcBef>
              <a:spcAft>
                <a:spcPts val="0"/>
              </a:spcAft>
            </a:pPr>
            <a:r>
              <a:rPr lang="en-US" altLang="ko-KR" sz="1800" b="1" dirty="0">
                <a:solidFill>
                  <a:srgbClr val="0000FF"/>
                </a:solidFill>
                <a:latin typeface="Verdana" pitchFamily="34" charset="0"/>
                <a:ea typeface="굴림" charset="-127"/>
              </a:rPr>
              <a:t>Test Data Set</a:t>
            </a:r>
          </a:p>
        </p:txBody>
      </p:sp>
      <p:sp>
        <p:nvSpPr>
          <p:cNvPr id="13" name="Text Box 83"/>
          <p:cNvSpPr txBox="1">
            <a:spLocks noChangeArrowheads="1"/>
          </p:cNvSpPr>
          <p:nvPr/>
        </p:nvSpPr>
        <p:spPr bwMode="auto">
          <a:xfrm>
            <a:off x="1004888" y="3168650"/>
            <a:ext cx="1784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eaLnBrk="1" fontAlgn="auto" hangingPunct="1">
              <a:spcBef>
                <a:spcPts val="0"/>
              </a:spcBef>
              <a:spcAft>
                <a:spcPts val="0"/>
              </a:spcAft>
            </a:pPr>
            <a:r>
              <a:rPr lang="en-US" altLang="ko-KR" sz="1800" b="1" dirty="0">
                <a:solidFill>
                  <a:srgbClr val="008000"/>
                </a:solidFill>
                <a:latin typeface="Verdana" pitchFamily="34" charset="0"/>
                <a:ea typeface="굴림" charset="-127"/>
              </a:rPr>
              <a:t>users</a:t>
            </a:r>
          </a:p>
        </p:txBody>
      </p:sp>
      <p:sp>
        <p:nvSpPr>
          <p:cNvPr id="14" name="Line 84"/>
          <p:cNvSpPr>
            <a:spLocks noChangeShapeType="1"/>
          </p:cNvSpPr>
          <p:nvPr/>
        </p:nvSpPr>
        <p:spPr bwMode="auto">
          <a:xfrm>
            <a:off x="2413000" y="1866900"/>
            <a:ext cx="12700" cy="4000500"/>
          </a:xfrm>
          <a:prstGeom prst="line">
            <a:avLst/>
          </a:prstGeom>
          <a:noFill/>
          <a:ln w="28575">
            <a:solidFill>
              <a:sysClr val="windowText" lastClr="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black"/>
              </a:solidFill>
              <a:effectLst/>
              <a:uLnTx/>
              <a:uFillTx/>
              <a:latin typeface="Corbel"/>
            </a:endParaRPr>
          </a:p>
        </p:txBody>
      </p:sp>
      <p:sp>
        <p:nvSpPr>
          <p:cNvPr id="15" name="Line 85"/>
          <p:cNvSpPr>
            <a:spLocks noChangeShapeType="1"/>
          </p:cNvSpPr>
          <p:nvPr/>
        </p:nvSpPr>
        <p:spPr bwMode="auto">
          <a:xfrm>
            <a:off x="2628900" y="1701800"/>
            <a:ext cx="3390900" cy="0"/>
          </a:xfrm>
          <a:prstGeom prst="line">
            <a:avLst/>
          </a:prstGeom>
          <a:noFill/>
          <a:ln w="28575">
            <a:solidFill>
              <a:sysClr val="windowText" lastClr="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black"/>
              </a:solidFill>
              <a:effectLst/>
              <a:uLnTx/>
              <a:uFillTx/>
              <a:latin typeface="Corbel"/>
            </a:endParaRPr>
          </a:p>
        </p:txBody>
      </p:sp>
      <p:sp>
        <p:nvSpPr>
          <p:cNvPr id="16" name="Line 89"/>
          <p:cNvSpPr>
            <a:spLocks noChangeShapeType="1"/>
          </p:cNvSpPr>
          <p:nvPr/>
        </p:nvSpPr>
        <p:spPr bwMode="auto">
          <a:xfrm flipH="1">
            <a:off x="6121400" y="4457700"/>
            <a:ext cx="901700" cy="292100"/>
          </a:xfrm>
          <a:prstGeom prst="line">
            <a:avLst/>
          </a:prstGeom>
          <a:noFill/>
          <a:ln w="9525">
            <a:solidFill>
              <a:sysClr val="windowText" lastClr="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black"/>
              </a:solidFill>
              <a:effectLst/>
              <a:uLnTx/>
              <a:uFillTx/>
              <a:latin typeface="Corbel"/>
            </a:endParaRPr>
          </a:p>
        </p:txBody>
      </p:sp>
      <p:sp>
        <p:nvSpPr>
          <p:cNvPr id="17" name="Text Box 90"/>
          <p:cNvSpPr txBox="1">
            <a:spLocks noChangeArrowheads="1"/>
          </p:cNvSpPr>
          <p:nvPr/>
        </p:nvSpPr>
        <p:spPr bwMode="auto">
          <a:xfrm>
            <a:off x="3552825" y="1289050"/>
            <a:ext cx="11063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auto" hangingPunct="1">
              <a:spcBef>
                <a:spcPts val="0"/>
              </a:spcBef>
              <a:spcAft>
                <a:spcPts val="0"/>
              </a:spcAft>
            </a:pPr>
            <a:r>
              <a:rPr lang="en-US" altLang="ko-KR" sz="1800" b="1" dirty="0">
                <a:solidFill>
                  <a:srgbClr val="008000"/>
                </a:solidFill>
                <a:latin typeface="Verdana" pitchFamily="34" charset="0"/>
                <a:ea typeface="굴림" charset="-127"/>
              </a:rPr>
              <a:t>movies</a:t>
            </a:r>
          </a:p>
        </p:txBody>
      </p:sp>
    </p:spTree>
    <p:extLst>
      <p:ext uri="{BB962C8B-B14F-4D97-AF65-F5344CB8AC3E}">
        <p14:creationId xmlns:p14="http://schemas.microsoft.com/office/powerpoint/2010/main" val="2945414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 (3)</a:t>
            </a:r>
            <a:endParaRPr lang="zh-CN" altLang="en-US" dirty="0"/>
          </a:p>
        </p:txBody>
      </p:sp>
      <p:pic>
        <p:nvPicPr>
          <p:cNvPr id="6" name="图片 5" descr="屏幕剪辑"/>
          <p:cNvPicPr>
            <a:picLocks noChangeAspect="1"/>
          </p:cNvPicPr>
          <p:nvPr/>
        </p:nvPicPr>
        <p:blipFill rotWithShape="1">
          <a:blip r:embed="rId2">
            <a:extLst>
              <a:ext uri="{28A0092B-C50C-407E-A947-70E740481C1C}">
                <a14:useLocalDpi xmlns:a14="http://schemas.microsoft.com/office/drawing/2010/main" val="0"/>
              </a:ext>
            </a:extLst>
          </a:blip>
          <a:srcRect l="1121" t="1238" r="7530" b="1371"/>
          <a:stretch/>
        </p:blipFill>
        <p:spPr>
          <a:xfrm>
            <a:off x="395535" y="1344125"/>
            <a:ext cx="8352929" cy="4896545"/>
          </a:xfrm>
          <a:prstGeom prst="rect">
            <a:avLst/>
          </a:prstGeom>
        </p:spPr>
      </p:pic>
    </p:spTree>
    <p:extLst>
      <p:ext uri="{BB962C8B-B14F-4D97-AF65-F5344CB8AC3E}">
        <p14:creationId xmlns:p14="http://schemas.microsoft.com/office/powerpoint/2010/main" val="1861803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Implementations in </a:t>
            </a:r>
            <a:r>
              <a:rPr lang="en-US" altLang="zh-CN" dirty="0" err="1"/>
              <a:t>LibRec</a:t>
            </a:r>
            <a:r>
              <a:rPr lang="en-US" altLang="zh-CN" dirty="0"/>
              <a:t> 2.0</a:t>
            </a:r>
            <a:endParaRPr lang="zh-CN" altLang="en-US" dirty="0"/>
          </a:p>
        </p:txBody>
      </p:sp>
      <p:sp>
        <p:nvSpPr>
          <p:cNvPr id="3" name="内容占位符 2"/>
          <p:cNvSpPr>
            <a:spLocks noGrp="1"/>
          </p:cNvSpPr>
          <p:nvPr>
            <p:ph idx="1"/>
          </p:nvPr>
        </p:nvSpPr>
        <p:spPr/>
        <p:txBody>
          <a:bodyPr/>
          <a:lstStyle/>
          <a:p>
            <a:r>
              <a:rPr lang="en-US" altLang="zh-CN" dirty="0" err="1">
                <a:hlinkClick r:id="rId2"/>
              </a:rPr>
              <a:t>PCCSimilarity</a:t>
            </a:r>
            <a:endParaRPr lang="zh-CN" altLang="en-US" dirty="0"/>
          </a:p>
        </p:txBody>
      </p:sp>
      <p:pic>
        <p:nvPicPr>
          <p:cNvPr id="4" name="图片 3" descr="屏幕剪辑"/>
          <p:cNvPicPr>
            <a:picLocks noChangeAspect="1"/>
          </p:cNvPicPr>
          <p:nvPr/>
        </p:nvPicPr>
        <p:blipFill rotWithShape="1">
          <a:blip r:embed="rId3">
            <a:extLst>
              <a:ext uri="{28A0092B-C50C-407E-A947-70E740481C1C}">
                <a14:useLocalDpi xmlns:a14="http://schemas.microsoft.com/office/drawing/2010/main" val="0"/>
              </a:ext>
            </a:extLst>
          </a:blip>
          <a:srcRect l="107" r="25081" b="-40"/>
          <a:stretch/>
        </p:blipFill>
        <p:spPr>
          <a:xfrm>
            <a:off x="1349642" y="2134016"/>
            <a:ext cx="6444716" cy="4252517"/>
          </a:xfrm>
          <a:prstGeom prst="rect">
            <a:avLst/>
          </a:prstGeom>
        </p:spPr>
      </p:pic>
      <mc:AlternateContent xmlns:mc="http://schemas.openxmlformats.org/markup-compatibility/2006" xmlns:a14="http://schemas.microsoft.com/office/drawing/2010/main">
        <mc:Choice Requires="a14">
          <p:sp>
            <p:nvSpPr>
              <p:cNvPr id="5" name="Textfeld 3"/>
              <p:cNvSpPr txBox="1"/>
              <p:nvPr/>
            </p:nvSpPr>
            <p:spPr>
              <a:xfrm>
                <a:off x="4860032" y="5158679"/>
                <a:ext cx="4283968" cy="7906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solidFill>
                            <a:srgbClr val="000000"/>
                          </a:solidFill>
                          <a:latin typeface="Cambria Math"/>
                        </a:rPr>
                        <m:t>𝒔𝒊𝒎</m:t>
                      </m:r>
                      <m:d>
                        <m:dPr>
                          <m:ctrlPr>
                            <a:rPr lang="en-US" sz="1400" b="1" i="1" smtClean="0">
                              <a:solidFill>
                                <a:srgbClr val="000000"/>
                              </a:solidFill>
                              <a:latin typeface="Cambria Math" panose="02040503050406030204" pitchFamily="18" charset="0"/>
                            </a:rPr>
                          </m:ctrlPr>
                        </m:dPr>
                        <m:e>
                          <m:r>
                            <a:rPr lang="en-US" sz="1400" b="1" i="1" smtClean="0">
                              <a:solidFill>
                                <a:srgbClr val="000000"/>
                              </a:solidFill>
                              <a:latin typeface="Cambria Math"/>
                            </a:rPr>
                            <m:t>𝒂</m:t>
                          </m:r>
                          <m:r>
                            <a:rPr lang="en-US" sz="1400" b="1" i="1" smtClean="0">
                              <a:solidFill>
                                <a:srgbClr val="000000"/>
                              </a:solidFill>
                              <a:latin typeface="Cambria Math"/>
                            </a:rPr>
                            <m:t>,</m:t>
                          </m:r>
                          <m:r>
                            <a:rPr lang="en-US" sz="1400" b="1" i="1" smtClean="0">
                              <a:solidFill>
                                <a:srgbClr val="000000"/>
                              </a:solidFill>
                              <a:latin typeface="Cambria Math"/>
                            </a:rPr>
                            <m:t>𝒃</m:t>
                          </m:r>
                        </m:e>
                      </m:d>
                      <m:r>
                        <a:rPr lang="en-US" sz="1400" b="1" i="1" smtClean="0">
                          <a:solidFill>
                            <a:srgbClr val="000000"/>
                          </a:solidFill>
                          <a:latin typeface="Cambria Math"/>
                        </a:rPr>
                        <m:t>= </m:t>
                      </m:r>
                      <m:f>
                        <m:fPr>
                          <m:ctrlPr>
                            <a:rPr lang="en-US" sz="1400" b="1" i="1" smtClean="0">
                              <a:solidFill>
                                <a:srgbClr val="000000"/>
                              </a:solidFill>
                              <a:latin typeface="Cambria Math" panose="02040503050406030204" pitchFamily="18" charset="0"/>
                            </a:rPr>
                          </m:ctrlPr>
                        </m:fPr>
                        <m:num>
                          <m:nary>
                            <m:naryPr>
                              <m:chr m:val="∑"/>
                              <m:supHide m:val="on"/>
                              <m:ctrlPr>
                                <a:rPr lang="en-US" sz="1400" b="1" i="1" smtClean="0">
                                  <a:solidFill>
                                    <a:srgbClr val="000000"/>
                                  </a:solidFill>
                                  <a:latin typeface="Cambria Math" panose="02040503050406030204" pitchFamily="18" charset="0"/>
                                </a:rPr>
                              </m:ctrlPr>
                            </m:naryPr>
                            <m:sub>
                              <m:r>
                                <m:rPr>
                                  <m:brk m:alnAt="7"/>
                                </m:rPr>
                                <a:rPr lang="en-US" sz="1400" b="1" i="1" smtClean="0">
                                  <a:solidFill>
                                    <a:srgbClr val="000000"/>
                                  </a:solidFill>
                                  <a:latin typeface="Cambria Math"/>
                                </a:rPr>
                                <m:t>𝒑</m:t>
                              </m:r>
                              <m:r>
                                <a:rPr lang="en-US" sz="1400" b="1" i="1" smtClean="0">
                                  <a:solidFill>
                                    <a:srgbClr val="000000"/>
                                  </a:solidFill>
                                  <a:latin typeface="Cambria Math"/>
                                </a:rPr>
                                <m:t> ∈</m:t>
                              </m:r>
                              <m:r>
                                <a:rPr lang="en-US" sz="1400" b="1" i="1" smtClean="0">
                                  <a:solidFill>
                                    <a:srgbClr val="000000"/>
                                  </a:solidFill>
                                  <a:latin typeface="Cambria Math"/>
                                  <a:ea typeface="Cambria Math"/>
                                </a:rPr>
                                <m:t>𝑷</m:t>
                              </m:r>
                            </m:sub>
                            <m:sup/>
                            <m:e>
                              <m:r>
                                <a:rPr lang="en-US" sz="1400" b="1" i="1" smtClean="0">
                                  <a:solidFill>
                                    <a:srgbClr val="000000"/>
                                  </a:solidFill>
                                  <a:latin typeface="Cambria Math"/>
                                </a:rPr>
                                <m:t>(</m:t>
                              </m:r>
                              <m:sSub>
                                <m:sSubPr>
                                  <m:ctrlPr>
                                    <a:rPr lang="en-US" sz="1400" b="1" i="1" smtClean="0">
                                      <a:solidFill>
                                        <a:srgbClr val="000000"/>
                                      </a:solidFill>
                                      <a:latin typeface="Cambria Math" panose="02040503050406030204" pitchFamily="18" charset="0"/>
                                    </a:rPr>
                                  </m:ctrlPr>
                                </m:sSubPr>
                                <m:e>
                                  <m:r>
                                    <a:rPr lang="en-US" sz="1400" b="1" i="1" smtClean="0">
                                      <a:solidFill>
                                        <a:srgbClr val="000000"/>
                                      </a:solidFill>
                                      <a:latin typeface="Cambria Math"/>
                                    </a:rPr>
                                    <m:t>𝒓</m:t>
                                  </m:r>
                                </m:e>
                                <m:sub>
                                  <m:r>
                                    <a:rPr lang="en-US" sz="1400" b="1" i="1" smtClean="0">
                                      <a:solidFill>
                                        <a:srgbClr val="000000"/>
                                      </a:solidFill>
                                      <a:latin typeface="Cambria Math"/>
                                    </a:rPr>
                                    <m:t>𝒂</m:t>
                                  </m:r>
                                  <m:r>
                                    <a:rPr lang="en-US" sz="1400" b="1" i="1" smtClean="0">
                                      <a:solidFill>
                                        <a:srgbClr val="000000"/>
                                      </a:solidFill>
                                      <a:latin typeface="Cambria Math"/>
                                    </a:rPr>
                                    <m:t>,</m:t>
                                  </m:r>
                                  <m:r>
                                    <a:rPr lang="en-US" sz="1400" b="1" i="1" smtClean="0">
                                      <a:solidFill>
                                        <a:srgbClr val="000000"/>
                                      </a:solidFill>
                                      <a:latin typeface="Cambria Math"/>
                                    </a:rPr>
                                    <m:t>𝒑</m:t>
                                  </m:r>
                                </m:sub>
                              </m:sSub>
                              <m:r>
                                <a:rPr lang="en-US" sz="1400" b="1" i="1" smtClean="0">
                                  <a:solidFill>
                                    <a:srgbClr val="000000"/>
                                  </a:solidFill>
                                  <a:latin typeface="Cambria Math"/>
                                </a:rPr>
                                <m:t>−</m:t>
                              </m:r>
                              <m:sSub>
                                <m:sSubPr>
                                  <m:ctrlPr>
                                    <a:rPr lang="en-US" sz="1400" b="1" i="1" smtClean="0">
                                      <a:solidFill>
                                        <a:srgbClr val="000000"/>
                                      </a:solidFill>
                                      <a:latin typeface="Cambria Math" panose="02040503050406030204" pitchFamily="18" charset="0"/>
                                    </a:rPr>
                                  </m:ctrlPr>
                                </m:sSubPr>
                                <m:e>
                                  <m:acc>
                                    <m:accPr>
                                      <m:chr m:val="̅"/>
                                      <m:ctrlPr>
                                        <a:rPr lang="en-US" sz="1400" b="1" i="1" smtClean="0">
                                          <a:solidFill>
                                            <a:srgbClr val="000000"/>
                                          </a:solidFill>
                                          <a:latin typeface="Cambria Math" panose="02040503050406030204" pitchFamily="18" charset="0"/>
                                        </a:rPr>
                                      </m:ctrlPr>
                                    </m:accPr>
                                    <m:e>
                                      <m:r>
                                        <a:rPr lang="en-US" sz="1400" b="1" i="1" smtClean="0">
                                          <a:solidFill>
                                            <a:srgbClr val="000000"/>
                                          </a:solidFill>
                                          <a:latin typeface="Cambria Math"/>
                                        </a:rPr>
                                        <m:t>𝒓</m:t>
                                      </m:r>
                                    </m:e>
                                  </m:acc>
                                </m:e>
                                <m:sub>
                                  <m:r>
                                    <a:rPr lang="en-US" sz="1400" b="1" i="1" smtClean="0">
                                      <a:solidFill>
                                        <a:srgbClr val="000000"/>
                                      </a:solidFill>
                                      <a:latin typeface="Cambria Math"/>
                                    </a:rPr>
                                    <m:t>𝒂</m:t>
                                  </m:r>
                                </m:sub>
                              </m:sSub>
                              <m:r>
                                <a:rPr lang="en-US" sz="1400" b="1" i="1" smtClean="0">
                                  <a:solidFill>
                                    <a:srgbClr val="000000"/>
                                  </a:solidFill>
                                  <a:latin typeface="Cambria Math"/>
                                </a:rPr>
                                <m:t>)</m:t>
                              </m:r>
                              <m:r>
                                <a:rPr lang="en-US" sz="1400" i="1">
                                  <a:solidFill>
                                    <a:srgbClr val="000000"/>
                                  </a:solidFill>
                                  <a:latin typeface="Cambria Math"/>
                                </a:rPr>
                                <m:t>(</m:t>
                              </m:r>
                              <m:sSub>
                                <m:sSubPr>
                                  <m:ctrlPr>
                                    <a:rPr lang="en-US" sz="1400" i="1">
                                      <a:solidFill>
                                        <a:srgbClr val="000000"/>
                                      </a:solidFill>
                                      <a:latin typeface="Cambria Math" panose="02040503050406030204" pitchFamily="18" charset="0"/>
                                    </a:rPr>
                                  </m:ctrlPr>
                                </m:sSubPr>
                                <m:e>
                                  <m:r>
                                    <a:rPr lang="en-US" sz="1400" i="1">
                                      <a:solidFill>
                                        <a:srgbClr val="000000"/>
                                      </a:solidFill>
                                      <a:latin typeface="Cambria Math"/>
                                    </a:rPr>
                                    <m:t>𝒓</m:t>
                                  </m:r>
                                </m:e>
                                <m:sub>
                                  <m:r>
                                    <a:rPr lang="en-US" sz="1400" b="1" i="1" smtClean="0">
                                      <a:solidFill>
                                        <a:srgbClr val="000000"/>
                                      </a:solidFill>
                                      <a:latin typeface="Cambria Math"/>
                                    </a:rPr>
                                    <m:t>𝒃</m:t>
                                  </m:r>
                                  <m:r>
                                    <a:rPr lang="en-US" sz="1400" i="1">
                                      <a:solidFill>
                                        <a:srgbClr val="000000"/>
                                      </a:solidFill>
                                      <a:latin typeface="Cambria Math"/>
                                    </a:rPr>
                                    <m:t>,</m:t>
                                  </m:r>
                                  <m:r>
                                    <a:rPr lang="en-US" sz="1400" i="1">
                                      <a:solidFill>
                                        <a:srgbClr val="000000"/>
                                      </a:solidFill>
                                      <a:latin typeface="Cambria Math"/>
                                    </a:rPr>
                                    <m:t>𝒑</m:t>
                                  </m:r>
                                </m:sub>
                              </m:sSub>
                              <m:r>
                                <a:rPr lang="en-US" sz="1400" i="1">
                                  <a:solidFill>
                                    <a:srgbClr val="000000"/>
                                  </a:solidFill>
                                  <a:latin typeface="Cambria Math"/>
                                </a:rPr>
                                <m:t>−</m:t>
                              </m:r>
                              <m:sSub>
                                <m:sSubPr>
                                  <m:ctrlPr>
                                    <a:rPr lang="en-US" sz="1400" i="1">
                                      <a:solidFill>
                                        <a:srgbClr val="000000"/>
                                      </a:solidFill>
                                      <a:latin typeface="Cambria Math" panose="02040503050406030204" pitchFamily="18" charset="0"/>
                                    </a:rPr>
                                  </m:ctrlPr>
                                </m:sSubPr>
                                <m:e>
                                  <m:acc>
                                    <m:accPr>
                                      <m:chr m:val="̅"/>
                                      <m:ctrlPr>
                                        <a:rPr lang="en-US" sz="1400" i="1">
                                          <a:solidFill>
                                            <a:srgbClr val="000000"/>
                                          </a:solidFill>
                                          <a:latin typeface="Cambria Math" panose="02040503050406030204" pitchFamily="18" charset="0"/>
                                        </a:rPr>
                                      </m:ctrlPr>
                                    </m:accPr>
                                    <m:e>
                                      <m:r>
                                        <a:rPr lang="en-US" sz="1400" i="1">
                                          <a:solidFill>
                                            <a:srgbClr val="000000"/>
                                          </a:solidFill>
                                          <a:latin typeface="Cambria Math"/>
                                        </a:rPr>
                                        <m:t>𝒓</m:t>
                                      </m:r>
                                    </m:e>
                                  </m:acc>
                                </m:e>
                                <m:sub>
                                  <m:r>
                                    <a:rPr lang="en-US" sz="1400" b="1" i="1" smtClean="0">
                                      <a:solidFill>
                                        <a:srgbClr val="000000"/>
                                      </a:solidFill>
                                      <a:latin typeface="Cambria Math"/>
                                    </a:rPr>
                                    <m:t>𝒃</m:t>
                                  </m:r>
                                </m:sub>
                              </m:sSub>
                              <m:r>
                                <a:rPr lang="en-US" sz="1400" i="1">
                                  <a:solidFill>
                                    <a:srgbClr val="000000"/>
                                  </a:solidFill>
                                  <a:latin typeface="Cambria Math"/>
                                </a:rPr>
                                <m:t>)</m:t>
                              </m:r>
                            </m:e>
                          </m:nary>
                        </m:num>
                        <m:den>
                          <m:rad>
                            <m:radPr>
                              <m:degHide m:val="on"/>
                              <m:ctrlPr>
                                <a:rPr lang="en-US" sz="1400" b="1" i="1" smtClean="0">
                                  <a:solidFill>
                                    <a:srgbClr val="000000"/>
                                  </a:solidFill>
                                  <a:latin typeface="Cambria Math" panose="02040503050406030204" pitchFamily="18" charset="0"/>
                                </a:rPr>
                              </m:ctrlPr>
                            </m:radPr>
                            <m:deg/>
                            <m:e>
                              <m:nary>
                                <m:naryPr>
                                  <m:chr m:val="∑"/>
                                  <m:supHide m:val="on"/>
                                  <m:ctrlPr>
                                    <a:rPr lang="en-US" sz="1400" i="1">
                                      <a:solidFill>
                                        <a:srgbClr val="000000"/>
                                      </a:solidFill>
                                      <a:latin typeface="Cambria Math" panose="02040503050406030204" pitchFamily="18" charset="0"/>
                                    </a:rPr>
                                  </m:ctrlPr>
                                </m:naryPr>
                                <m:sub>
                                  <m:r>
                                    <m:rPr>
                                      <m:brk m:alnAt="7"/>
                                    </m:rPr>
                                    <a:rPr lang="en-US" sz="1400" i="1">
                                      <a:solidFill>
                                        <a:srgbClr val="000000"/>
                                      </a:solidFill>
                                      <a:latin typeface="Cambria Math"/>
                                    </a:rPr>
                                    <m:t>𝒑</m:t>
                                  </m:r>
                                  <m:r>
                                    <a:rPr lang="en-US" sz="1400" i="1">
                                      <a:solidFill>
                                        <a:srgbClr val="000000"/>
                                      </a:solidFill>
                                      <a:latin typeface="Cambria Math"/>
                                    </a:rPr>
                                    <m:t> ∈</m:t>
                                  </m:r>
                                  <m:r>
                                    <a:rPr lang="en-US" sz="1400" i="1">
                                      <a:solidFill>
                                        <a:srgbClr val="000000"/>
                                      </a:solidFill>
                                      <a:latin typeface="Cambria Math"/>
                                      <a:ea typeface="Cambria Math"/>
                                    </a:rPr>
                                    <m:t>𝑷</m:t>
                                  </m:r>
                                </m:sub>
                                <m:sup/>
                                <m:e>
                                  <m:sSup>
                                    <m:sSupPr>
                                      <m:ctrlPr>
                                        <a:rPr lang="en-US" sz="1400" b="1" i="1" smtClean="0">
                                          <a:solidFill>
                                            <a:srgbClr val="000000"/>
                                          </a:solidFill>
                                          <a:latin typeface="Cambria Math" panose="02040503050406030204" pitchFamily="18" charset="0"/>
                                        </a:rPr>
                                      </m:ctrlPr>
                                    </m:sSupPr>
                                    <m:e>
                                      <m:d>
                                        <m:dPr>
                                          <m:ctrlPr>
                                            <a:rPr lang="en-US" sz="1400" i="1">
                                              <a:solidFill>
                                                <a:srgbClr val="000000"/>
                                              </a:solidFill>
                                              <a:latin typeface="Cambria Math" panose="02040503050406030204" pitchFamily="18" charset="0"/>
                                            </a:rPr>
                                          </m:ctrlPr>
                                        </m:dPr>
                                        <m:e>
                                          <m:sSub>
                                            <m:sSubPr>
                                              <m:ctrlPr>
                                                <a:rPr lang="en-US" sz="1400" i="1">
                                                  <a:solidFill>
                                                    <a:srgbClr val="000000"/>
                                                  </a:solidFill>
                                                  <a:latin typeface="Cambria Math" panose="02040503050406030204" pitchFamily="18" charset="0"/>
                                                </a:rPr>
                                              </m:ctrlPr>
                                            </m:sSubPr>
                                            <m:e>
                                              <m:r>
                                                <a:rPr lang="en-US" sz="1400" i="1">
                                                  <a:solidFill>
                                                    <a:srgbClr val="000000"/>
                                                  </a:solidFill>
                                                  <a:latin typeface="Cambria Math"/>
                                                </a:rPr>
                                                <m:t>𝒓</m:t>
                                              </m:r>
                                            </m:e>
                                            <m:sub>
                                              <m:r>
                                                <a:rPr lang="en-US" sz="1400" i="1">
                                                  <a:solidFill>
                                                    <a:srgbClr val="000000"/>
                                                  </a:solidFill>
                                                  <a:latin typeface="Cambria Math"/>
                                                </a:rPr>
                                                <m:t>𝒂</m:t>
                                              </m:r>
                                              <m:r>
                                                <a:rPr lang="en-US" sz="1400" i="1">
                                                  <a:solidFill>
                                                    <a:srgbClr val="000000"/>
                                                  </a:solidFill>
                                                  <a:latin typeface="Cambria Math"/>
                                                </a:rPr>
                                                <m:t>,</m:t>
                                              </m:r>
                                              <m:r>
                                                <a:rPr lang="en-US" sz="1400" i="1">
                                                  <a:solidFill>
                                                    <a:srgbClr val="000000"/>
                                                  </a:solidFill>
                                                  <a:latin typeface="Cambria Math"/>
                                                </a:rPr>
                                                <m:t>𝒑</m:t>
                                              </m:r>
                                            </m:sub>
                                          </m:sSub>
                                          <m:r>
                                            <a:rPr lang="en-US" sz="1400" i="1">
                                              <a:solidFill>
                                                <a:srgbClr val="000000"/>
                                              </a:solidFill>
                                              <a:latin typeface="Cambria Math"/>
                                            </a:rPr>
                                            <m:t>−</m:t>
                                          </m:r>
                                          <m:sSub>
                                            <m:sSubPr>
                                              <m:ctrlPr>
                                                <a:rPr lang="en-US" sz="1400" i="1">
                                                  <a:solidFill>
                                                    <a:srgbClr val="000000"/>
                                                  </a:solidFill>
                                                  <a:latin typeface="Cambria Math" panose="02040503050406030204" pitchFamily="18" charset="0"/>
                                                </a:rPr>
                                              </m:ctrlPr>
                                            </m:sSubPr>
                                            <m:e>
                                              <m:acc>
                                                <m:accPr>
                                                  <m:chr m:val="̅"/>
                                                  <m:ctrlPr>
                                                    <a:rPr lang="en-US" sz="1400" i="1">
                                                      <a:solidFill>
                                                        <a:srgbClr val="000000"/>
                                                      </a:solidFill>
                                                      <a:latin typeface="Cambria Math" panose="02040503050406030204" pitchFamily="18" charset="0"/>
                                                    </a:rPr>
                                                  </m:ctrlPr>
                                                </m:accPr>
                                                <m:e>
                                                  <m:r>
                                                    <a:rPr lang="en-US" sz="1400" i="1">
                                                      <a:solidFill>
                                                        <a:srgbClr val="000000"/>
                                                      </a:solidFill>
                                                      <a:latin typeface="Cambria Math"/>
                                                    </a:rPr>
                                                    <m:t>𝒓</m:t>
                                                  </m:r>
                                                </m:e>
                                              </m:acc>
                                            </m:e>
                                            <m:sub>
                                              <m:r>
                                                <a:rPr lang="en-US" sz="1400" i="1">
                                                  <a:solidFill>
                                                    <a:srgbClr val="000000"/>
                                                  </a:solidFill>
                                                  <a:latin typeface="Cambria Math"/>
                                                </a:rPr>
                                                <m:t>𝒂</m:t>
                                              </m:r>
                                            </m:sub>
                                          </m:sSub>
                                        </m:e>
                                      </m:d>
                                    </m:e>
                                    <m:sup>
                                      <m:r>
                                        <a:rPr lang="en-US" sz="1400" b="1" i="1" smtClean="0">
                                          <a:solidFill>
                                            <a:srgbClr val="000000"/>
                                          </a:solidFill>
                                          <a:latin typeface="Cambria Math"/>
                                        </a:rPr>
                                        <m:t>𝟐</m:t>
                                      </m:r>
                                    </m:sup>
                                  </m:sSup>
                                </m:e>
                              </m:nary>
                            </m:e>
                          </m:rad>
                          <m:rad>
                            <m:radPr>
                              <m:degHide m:val="on"/>
                              <m:ctrlPr>
                                <a:rPr lang="en-US" sz="1400" i="1">
                                  <a:solidFill>
                                    <a:srgbClr val="000000"/>
                                  </a:solidFill>
                                  <a:latin typeface="Cambria Math" panose="02040503050406030204" pitchFamily="18" charset="0"/>
                                </a:rPr>
                              </m:ctrlPr>
                            </m:radPr>
                            <m:deg/>
                            <m:e>
                              <m:nary>
                                <m:naryPr>
                                  <m:chr m:val="∑"/>
                                  <m:supHide m:val="on"/>
                                  <m:ctrlPr>
                                    <a:rPr lang="en-US" sz="1400" i="1">
                                      <a:solidFill>
                                        <a:srgbClr val="000000"/>
                                      </a:solidFill>
                                      <a:latin typeface="Cambria Math" panose="02040503050406030204" pitchFamily="18" charset="0"/>
                                    </a:rPr>
                                  </m:ctrlPr>
                                </m:naryPr>
                                <m:sub>
                                  <m:r>
                                    <m:rPr>
                                      <m:brk m:alnAt="7"/>
                                    </m:rPr>
                                    <a:rPr lang="en-US" sz="1400" i="1">
                                      <a:solidFill>
                                        <a:srgbClr val="000000"/>
                                      </a:solidFill>
                                      <a:latin typeface="Cambria Math"/>
                                    </a:rPr>
                                    <m:t>𝒑</m:t>
                                  </m:r>
                                  <m:r>
                                    <a:rPr lang="en-US" sz="1400" i="1">
                                      <a:solidFill>
                                        <a:srgbClr val="000000"/>
                                      </a:solidFill>
                                      <a:latin typeface="Cambria Math"/>
                                    </a:rPr>
                                    <m:t> ∈</m:t>
                                  </m:r>
                                  <m:r>
                                    <a:rPr lang="en-US" sz="1400" i="1">
                                      <a:solidFill>
                                        <a:srgbClr val="000000"/>
                                      </a:solidFill>
                                      <a:latin typeface="Cambria Math"/>
                                      <a:ea typeface="Cambria Math"/>
                                    </a:rPr>
                                    <m:t>𝑷</m:t>
                                  </m:r>
                                </m:sub>
                                <m:sup/>
                                <m:e>
                                  <m:sSup>
                                    <m:sSupPr>
                                      <m:ctrlPr>
                                        <a:rPr lang="en-US" sz="1400" i="1">
                                          <a:solidFill>
                                            <a:srgbClr val="000000"/>
                                          </a:solidFill>
                                          <a:latin typeface="Cambria Math" panose="02040503050406030204" pitchFamily="18" charset="0"/>
                                        </a:rPr>
                                      </m:ctrlPr>
                                    </m:sSupPr>
                                    <m:e>
                                      <m:d>
                                        <m:dPr>
                                          <m:ctrlPr>
                                            <a:rPr lang="en-US" sz="1400" i="1">
                                              <a:solidFill>
                                                <a:srgbClr val="000000"/>
                                              </a:solidFill>
                                              <a:latin typeface="Cambria Math" panose="02040503050406030204" pitchFamily="18" charset="0"/>
                                            </a:rPr>
                                          </m:ctrlPr>
                                        </m:dPr>
                                        <m:e>
                                          <m:sSub>
                                            <m:sSubPr>
                                              <m:ctrlPr>
                                                <a:rPr lang="en-US" sz="1400" i="1">
                                                  <a:solidFill>
                                                    <a:srgbClr val="000000"/>
                                                  </a:solidFill>
                                                  <a:latin typeface="Cambria Math" panose="02040503050406030204" pitchFamily="18" charset="0"/>
                                                </a:rPr>
                                              </m:ctrlPr>
                                            </m:sSubPr>
                                            <m:e>
                                              <m:r>
                                                <a:rPr lang="en-US" sz="1400" i="1">
                                                  <a:solidFill>
                                                    <a:srgbClr val="000000"/>
                                                  </a:solidFill>
                                                  <a:latin typeface="Cambria Math"/>
                                                </a:rPr>
                                                <m:t>𝒓</m:t>
                                              </m:r>
                                            </m:e>
                                            <m:sub>
                                              <m:r>
                                                <a:rPr lang="en-US" sz="1400" b="1" i="1" smtClean="0">
                                                  <a:solidFill>
                                                    <a:srgbClr val="000000"/>
                                                  </a:solidFill>
                                                  <a:latin typeface="Cambria Math"/>
                                                </a:rPr>
                                                <m:t>𝒃</m:t>
                                              </m:r>
                                              <m:r>
                                                <a:rPr lang="en-US" sz="1400" i="1">
                                                  <a:solidFill>
                                                    <a:srgbClr val="000000"/>
                                                  </a:solidFill>
                                                  <a:latin typeface="Cambria Math"/>
                                                </a:rPr>
                                                <m:t>,</m:t>
                                              </m:r>
                                              <m:r>
                                                <a:rPr lang="en-US" sz="1400" i="1">
                                                  <a:solidFill>
                                                    <a:srgbClr val="000000"/>
                                                  </a:solidFill>
                                                  <a:latin typeface="Cambria Math"/>
                                                </a:rPr>
                                                <m:t>𝒑</m:t>
                                              </m:r>
                                            </m:sub>
                                          </m:sSub>
                                          <m:r>
                                            <a:rPr lang="en-US" sz="1400" i="1">
                                              <a:solidFill>
                                                <a:srgbClr val="000000"/>
                                              </a:solidFill>
                                              <a:latin typeface="Cambria Math"/>
                                            </a:rPr>
                                            <m:t>−</m:t>
                                          </m:r>
                                          <m:sSub>
                                            <m:sSubPr>
                                              <m:ctrlPr>
                                                <a:rPr lang="en-US" sz="1400" i="1" smtClean="0">
                                                  <a:solidFill>
                                                    <a:srgbClr val="000000"/>
                                                  </a:solidFill>
                                                  <a:latin typeface="Cambria Math" panose="02040503050406030204" pitchFamily="18" charset="0"/>
                                                </a:rPr>
                                              </m:ctrlPr>
                                            </m:sSubPr>
                                            <m:e>
                                              <m:acc>
                                                <m:accPr>
                                                  <m:chr m:val="̅"/>
                                                  <m:ctrlPr>
                                                    <a:rPr lang="en-US" sz="1400" i="1">
                                                      <a:solidFill>
                                                        <a:srgbClr val="000000"/>
                                                      </a:solidFill>
                                                      <a:latin typeface="Cambria Math" panose="02040503050406030204" pitchFamily="18" charset="0"/>
                                                    </a:rPr>
                                                  </m:ctrlPr>
                                                </m:accPr>
                                                <m:e>
                                                  <m:r>
                                                    <a:rPr lang="en-US" sz="1400" i="1">
                                                      <a:solidFill>
                                                        <a:srgbClr val="000000"/>
                                                      </a:solidFill>
                                                      <a:latin typeface="Cambria Math"/>
                                                    </a:rPr>
                                                    <m:t>𝒓</m:t>
                                                  </m:r>
                                                </m:e>
                                              </m:acc>
                                            </m:e>
                                            <m:sub>
                                              <m:r>
                                                <a:rPr lang="en-US" sz="1400" b="1" i="1" smtClean="0">
                                                  <a:solidFill>
                                                    <a:srgbClr val="000000"/>
                                                  </a:solidFill>
                                                  <a:latin typeface="Cambria Math"/>
                                                </a:rPr>
                                                <m:t>𝒃</m:t>
                                              </m:r>
                                            </m:sub>
                                          </m:sSub>
                                        </m:e>
                                      </m:d>
                                    </m:e>
                                    <m:sup>
                                      <m:r>
                                        <a:rPr lang="en-US" sz="1400" i="1">
                                          <a:solidFill>
                                            <a:srgbClr val="000000"/>
                                          </a:solidFill>
                                          <a:latin typeface="Cambria Math"/>
                                        </a:rPr>
                                        <m:t>𝟐</m:t>
                                      </m:r>
                                    </m:sup>
                                  </m:sSup>
                                </m:e>
                              </m:nary>
                            </m:e>
                          </m:rad>
                        </m:den>
                      </m:f>
                    </m:oMath>
                  </m:oMathPara>
                </a14:m>
                <a:endParaRPr lang="en-US" sz="1400" dirty="0">
                  <a:solidFill>
                    <a:srgbClr val="000000"/>
                  </a:solidFill>
                </a:endParaRPr>
              </a:p>
            </p:txBody>
          </p:sp>
        </mc:Choice>
        <mc:Fallback xmlns="">
          <p:sp>
            <p:nvSpPr>
              <p:cNvPr id="5" name="Textfeld 3"/>
              <p:cNvSpPr txBox="1">
                <a:spLocks noRot="1" noChangeAspect="1" noMove="1" noResize="1" noEditPoints="1" noAdjustHandles="1" noChangeArrowheads="1" noChangeShapeType="1" noTextEdit="1"/>
              </p:cNvSpPr>
              <p:nvPr/>
            </p:nvSpPr>
            <p:spPr>
              <a:xfrm>
                <a:off x="4860032" y="5158679"/>
                <a:ext cx="4283968" cy="790601"/>
              </a:xfrm>
              <a:prstGeom prst="rect">
                <a:avLst/>
              </a:prstGeom>
              <a:blipFill rotWithShape="0">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82222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Implementations in </a:t>
            </a:r>
            <a:r>
              <a:rPr lang="en-US" altLang="zh-CN" dirty="0" err="1"/>
              <a:t>LibRec</a:t>
            </a:r>
            <a:r>
              <a:rPr lang="en-US" altLang="zh-CN" dirty="0"/>
              <a:t> 2.0 (2)</a:t>
            </a:r>
            <a:endParaRPr lang="zh-CN" altLang="en-US" dirty="0"/>
          </a:p>
        </p:txBody>
      </p:sp>
      <p:sp>
        <p:nvSpPr>
          <p:cNvPr id="3" name="内容占位符 2"/>
          <p:cNvSpPr>
            <a:spLocks noGrp="1"/>
          </p:cNvSpPr>
          <p:nvPr>
            <p:ph idx="1"/>
          </p:nvPr>
        </p:nvSpPr>
        <p:spPr/>
        <p:txBody>
          <a:bodyPr/>
          <a:lstStyle/>
          <a:p>
            <a:r>
              <a:rPr lang="en-US" altLang="zh-CN" dirty="0" err="1">
                <a:hlinkClick r:id="rId2"/>
              </a:rPr>
              <a:t>UserKNN</a:t>
            </a:r>
            <a:endParaRPr lang="en-US" altLang="zh-CN" dirty="0"/>
          </a:p>
          <a:p>
            <a:endParaRPr lang="zh-CN" altLang="en-US" dirty="0"/>
          </a:p>
        </p:txBody>
      </p:sp>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562" y="2564904"/>
            <a:ext cx="5486875" cy="1379340"/>
          </a:xfrm>
          <a:prstGeom prst="rect">
            <a:avLst/>
          </a:prstGeom>
        </p:spPr>
      </p:pic>
      <p:sp>
        <p:nvSpPr>
          <p:cNvPr id="6" name="文本框 5"/>
          <p:cNvSpPr txBox="1"/>
          <p:nvPr/>
        </p:nvSpPr>
        <p:spPr>
          <a:xfrm>
            <a:off x="683568" y="2083597"/>
            <a:ext cx="3347391" cy="400110"/>
          </a:xfrm>
          <a:prstGeom prst="rect">
            <a:avLst/>
          </a:prstGeom>
          <a:noFill/>
        </p:spPr>
        <p:txBody>
          <a:bodyPr wrap="none" rtlCol="0">
            <a:spAutoFit/>
          </a:bodyPr>
          <a:lstStyle/>
          <a:p>
            <a:r>
              <a:rPr lang="en-US" altLang="zh-CN" sz="2000" dirty="0"/>
              <a:t>1. Compute user similarities</a:t>
            </a:r>
            <a:endParaRPr lang="zh-CN" altLang="en-US" sz="2000" dirty="0"/>
          </a:p>
        </p:txBody>
      </p:sp>
      <p:pic>
        <p:nvPicPr>
          <p:cNvPr id="7" name="图片 6"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235" y="4730290"/>
            <a:ext cx="8131245" cy="1867062"/>
          </a:xfrm>
          <a:prstGeom prst="rect">
            <a:avLst/>
          </a:prstGeom>
        </p:spPr>
      </p:pic>
      <p:sp>
        <p:nvSpPr>
          <p:cNvPr id="8" name="文本框 7"/>
          <p:cNvSpPr txBox="1"/>
          <p:nvPr/>
        </p:nvSpPr>
        <p:spPr>
          <a:xfrm>
            <a:off x="683567" y="4221088"/>
            <a:ext cx="2917786" cy="400110"/>
          </a:xfrm>
          <a:prstGeom prst="rect">
            <a:avLst/>
          </a:prstGeom>
          <a:noFill/>
        </p:spPr>
        <p:txBody>
          <a:bodyPr wrap="none" rtlCol="0">
            <a:spAutoFit/>
          </a:bodyPr>
          <a:lstStyle/>
          <a:p>
            <a:r>
              <a:rPr lang="en-US" altLang="zh-CN" sz="2000" dirty="0"/>
              <a:t>2. Compute user means</a:t>
            </a:r>
            <a:endParaRPr lang="zh-CN" altLang="en-US" sz="2000" dirty="0"/>
          </a:p>
        </p:txBody>
      </p:sp>
    </p:spTree>
    <p:extLst>
      <p:ext uri="{BB962C8B-B14F-4D97-AF65-F5344CB8AC3E}">
        <p14:creationId xmlns:p14="http://schemas.microsoft.com/office/powerpoint/2010/main" val="2492090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Implementations in </a:t>
            </a:r>
            <a:r>
              <a:rPr lang="en-US" altLang="zh-CN" dirty="0" err="1"/>
              <a:t>LibRec</a:t>
            </a:r>
            <a:r>
              <a:rPr lang="en-US" altLang="zh-CN" dirty="0"/>
              <a:t> 2.0 (3)</a:t>
            </a:r>
            <a:endParaRPr lang="zh-CN" altLang="en-US" dirty="0"/>
          </a:p>
        </p:txBody>
      </p:sp>
      <p:sp>
        <p:nvSpPr>
          <p:cNvPr id="3" name="内容占位符 2"/>
          <p:cNvSpPr>
            <a:spLocks noGrp="1"/>
          </p:cNvSpPr>
          <p:nvPr>
            <p:ph idx="1"/>
          </p:nvPr>
        </p:nvSpPr>
        <p:spPr/>
        <p:txBody>
          <a:bodyPr/>
          <a:lstStyle/>
          <a:p>
            <a:r>
              <a:rPr lang="en-US" altLang="zh-CN" dirty="0" err="1">
                <a:hlinkClick r:id="rId2"/>
              </a:rPr>
              <a:t>UserKNN</a:t>
            </a:r>
            <a:endParaRPr lang="en-US" altLang="zh-CN" dirty="0"/>
          </a:p>
          <a:p>
            <a:endParaRPr lang="zh-CN" altLang="en-US" dirty="0"/>
          </a:p>
        </p:txBody>
      </p:sp>
      <p:sp>
        <p:nvSpPr>
          <p:cNvPr id="6" name="文本框 5"/>
          <p:cNvSpPr txBox="1"/>
          <p:nvPr/>
        </p:nvSpPr>
        <p:spPr>
          <a:xfrm>
            <a:off x="683568" y="2083597"/>
            <a:ext cx="3643946" cy="400110"/>
          </a:xfrm>
          <a:prstGeom prst="rect">
            <a:avLst/>
          </a:prstGeom>
          <a:noFill/>
        </p:spPr>
        <p:txBody>
          <a:bodyPr wrap="none" rtlCol="0">
            <a:spAutoFit/>
          </a:bodyPr>
          <a:lstStyle/>
          <a:p>
            <a:r>
              <a:rPr lang="en-US" altLang="zh-CN" sz="2000" dirty="0"/>
              <a:t>3. Generate recommendations</a:t>
            </a:r>
            <a:endParaRPr lang="zh-CN" altLang="en-US" sz="2000" dirty="0"/>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3338" y="2541549"/>
            <a:ext cx="5357324" cy="4237087"/>
          </a:xfrm>
          <a:prstGeom prst="rect">
            <a:avLst/>
          </a:prstGeom>
        </p:spPr>
      </p:pic>
    </p:spTree>
    <p:extLst>
      <p:ext uri="{BB962C8B-B14F-4D97-AF65-F5344CB8AC3E}">
        <p14:creationId xmlns:p14="http://schemas.microsoft.com/office/powerpoint/2010/main" val="395368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Implementations in </a:t>
            </a:r>
            <a:r>
              <a:rPr lang="en-US" altLang="zh-CN" dirty="0" err="1"/>
              <a:t>LibRec</a:t>
            </a:r>
            <a:r>
              <a:rPr lang="en-US" altLang="zh-CN" dirty="0"/>
              <a:t> 2.0 (4)</a:t>
            </a:r>
            <a:endParaRPr lang="zh-CN" altLang="en-US" dirty="0"/>
          </a:p>
        </p:txBody>
      </p:sp>
      <p:sp>
        <p:nvSpPr>
          <p:cNvPr id="3" name="内容占位符 2"/>
          <p:cNvSpPr>
            <a:spLocks noGrp="1"/>
          </p:cNvSpPr>
          <p:nvPr>
            <p:ph idx="1"/>
          </p:nvPr>
        </p:nvSpPr>
        <p:spPr>
          <a:xfrm>
            <a:off x="395288" y="1412875"/>
            <a:ext cx="8353425" cy="2408103"/>
          </a:xfrm>
        </p:spPr>
        <p:txBody>
          <a:bodyPr/>
          <a:lstStyle/>
          <a:p>
            <a:r>
              <a:rPr lang="en-US" altLang="zh-CN" dirty="0" err="1">
                <a:hlinkClick r:id="rId2"/>
              </a:rPr>
              <a:t>UserKNNTestCase</a:t>
            </a:r>
            <a:endParaRPr lang="en-US" altLang="zh-CN" dirty="0"/>
          </a:p>
          <a:p>
            <a:endParaRPr lang="zh-CN" altLang="en-US" dirty="0"/>
          </a:p>
        </p:txBody>
      </p:sp>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997" y="2060848"/>
            <a:ext cx="7674005" cy="1676545"/>
          </a:xfrm>
          <a:prstGeom prst="rect">
            <a:avLst/>
          </a:prstGeom>
        </p:spPr>
      </p:pic>
      <p:pic>
        <p:nvPicPr>
          <p:cNvPr id="9" name="图片 8"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402" y="4188135"/>
            <a:ext cx="3581710" cy="2423370"/>
          </a:xfrm>
          <a:prstGeom prst="rect">
            <a:avLst/>
          </a:prstGeom>
        </p:spPr>
      </p:pic>
      <p:sp>
        <p:nvSpPr>
          <p:cNvPr id="10" name="文本框 9"/>
          <p:cNvSpPr txBox="1"/>
          <p:nvPr/>
        </p:nvSpPr>
        <p:spPr>
          <a:xfrm>
            <a:off x="611560" y="3723275"/>
            <a:ext cx="2803973" cy="400110"/>
          </a:xfrm>
          <a:prstGeom prst="rect">
            <a:avLst/>
          </a:prstGeom>
          <a:noFill/>
        </p:spPr>
        <p:txBody>
          <a:bodyPr wrap="none" rtlCol="0">
            <a:spAutoFit/>
          </a:bodyPr>
          <a:lstStyle/>
          <a:p>
            <a:r>
              <a:rPr lang="en-US" altLang="zh-CN" sz="2000" dirty="0" err="1">
                <a:solidFill>
                  <a:srgbClr val="000000"/>
                </a:solidFill>
              </a:rPr>
              <a:t>userknn-test.properties</a:t>
            </a:r>
            <a:endParaRPr lang="zh-CN" altLang="en-US" sz="2000" dirty="0">
              <a:solidFill>
                <a:srgbClr val="000000"/>
              </a:solidFill>
            </a:endParaRPr>
          </a:p>
        </p:txBody>
      </p:sp>
      <p:sp>
        <p:nvSpPr>
          <p:cNvPr id="11" name="文本框 10"/>
          <p:cNvSpPr txBox="1"/>
          <p:nvPr/>
        </p:nvSpPr>
        <p:spPr>
          <a:xfrm>
            <a:off x="5220072" y="4062200"/>
            <a:ext cx="2304256"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3600" dirty="0"/>
              <a:t>Let’s try!!!</a:t>
            </a:r>
            <a:endParaRPr lang="zh-CN" altLang="en-US" sz="3600" dirty="0"/>
          </a:p>
        </p:txBody>
      </p:sp>
    </p:spTree>
    <p:extLst>
      <p:ext uri="{BB962C8B-B14F-4D97-AF65-F5344CB8AC3E}">
        <p14:creationId xmlns:p14="http://schemas.microsoft.com/office/powerpoint/2010/main" val="64943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Outline</a:t>
            </a:r>
          </a:p>
        </p:txBody>
      </p:sp>
      <p:sp>
        <p:nvSpPr>
          <p:cNvPr id="4099" name="Rectangle 3"/>
          <p:cNvSpPr>
            <a:spLocks noGrp="1" noChangeArrowheads="1"/>
          </p:cNvSpPr>
          <p:nvPr>
            <p:ph type="body" idx="1"/>
          </p:nvPr>
        </p:nvSpPr>
        <p:spPr>
          <a:xfrm>
            <a:off x="457200" y="1268761"/>
            <a:ext cx="8229600" cy="5184576"/>
          </a:xfrm>
        </p:spPr>
        <p:txBody>
          <a:bodyPr>
            <a:normAutofit/>
          </a:bodyPr>
          <a:lstStyle/>
          <a:p>
            <a:r>
              <a:rPr lang="en-US" sz="3200" b="1" dirty="0"/>
              <a:t>Memory-based approaches</a:t>
            </a:r>
          </a:p>
          <a:p>
            <a:pPr lvl="1"/>
            <a:r>
              <a:rPr lang="en-US" sz="2800" dirty="0"/>
              <a:t>User-based CF</a:t>
            </a:r>
          </a:p>
          <a:p>
            <a:pPr lvl="1"/>
            <a:r>
              <a:rPr lang="en-US" sz="2800" dirty="0"/>
              <a:t>Item-based CF</a:t>
            </a:r>
          </a:p>
          <a:p>
            <a:pPr lvl="1"/>
            <a:r>
              <a:rPr lang="en-US" sz="2800" dirty="0"/>
              <a:t>Similarity measures</a:t>
            </a:r>
          </a:p>
          <a:p>
            <a:pPr lvl="1"/>
            <a:r>
              <a:rPr lang="en-US" sz="2800" dirty="0"/>
              <a:t>Preference feedback</a:t>
            </a:r>
          </a:p>
          <a:p>
            <a:r>
              <a:rPr lang="en-US" sz="3200" dirty="0">
                <a:solidFill>
                  <a:schemeClr val="bg1">
                    <a:lumMod val="50000"/>
                  </a:schemeClr>
                </a:solidFill>
              </a:rPr>
              <a:t>Model-based approaches</a:t>
            </a:r>
          </a:p>
          <a:p>
            <a:pPr lvl="1"/>
            <a:r>
              <a:rPr lang="en-US" sz="2800" dirty="0">
                <a:solidFill>
                  <a:schemeClr val="bg1">
                    <a:lumMod val="50000"/>
                  </a:schemeClr>
                </a:solidFill>
              </a:rPr>
              <a:t>Matrix factorization</a:t>
            </a:r>
          </a:p>
          <a:p>
            <a:pPr lvl="1"/>
            <a:r>
              <a:rPr lang="en-US" sz="2800" dirty="0">
                <a:solidFill>
                  <a:schemeClr val="bg1">
                    <a:lumMod val="50000"/>
                  </a:schemeClr>
                </a:solidFill>
              </a:rPr>
              <a:t>Factorization machine</a:t>
            </a:r>
          </a:p>
          <a:p>
            <a:r>
              <a:rPr lang="en-US" altLang="zh-CN" sz="3200" dirty="0">
                <a:solidFill>
                  <a:schemeClr val="bg1">
                    <a:lumMod val="50000"/>
                  </a:schemeClr>
                </a:solidFill>
              </a:rPr>
              <a:t>Remarks of collaborative filtering</a:t>
            </a:r>
          </a:p>
          <a:p>
            <a:pPr lvl="1"/>
            <a:endParaRPr lang="en-US" sz="1600" dirty="0"/>
          </a:p>
          <a:p>
            <a:pPr lvl="1"/>
            <a:endParaRPr lang="en-US" sz="1600" dirty="0"/>
          </a:p>
          <a:p>
            <a:pPr lvl="1"/>
            <a:endParaRPr lang="en-US" sz="1600" dirty="0"/>
          </a:p>
        </p:txBody>
      </p:sp>
    </p:spTree>
    <p:extLst>
      <p:ext uri="{BB962C8B-B14F-4D97-AF65-F5344CB8AC3E}">
        <p14:creationId xmlns:p14="http://schemas.microsoft.com/office/powerpoint/2010/main" val="189324443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850" y="116632"/>
            <a:ext cx="8496300" cy="927943"/>
          </a:xfrm>
        </p:spPr>
        <p:txBody>
          <a:bodyPr/>
          <a:lstStyle/>
          <a:p>
            <a:r>
              <a:rPr lang="en-US" dirty="0"/>
              <a:t>Improving the user-based CF</a:t>
            </a:r>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323850" y="1124744"/>
                <a:ext cx="8640638" cy="5733256"/>
              </a:xfrm>
            </p:spPr>
            <p:txBody>
              <a:bodyPr/>
              <a:lstStyle/>
              <a:p>
                <a:r>
                  <a:rPr lang="en-US" dirty="0"/>
                  <a:t>Not all neighbor ratings might be equally "valuable"</a:t>
                </a:r>
              </a:p>
              <a:p>
                <a:pPr lvl="1"/>
                <a:r>
                  <a:rPr lang="en-US" dirty="0"/>
                  <a:t>Agreement on commonly liked items is not so informative as agreement on controversial items</a:t>
                </a:r>
              </a:p>
              <a:p>
                <a:pPr lvl="1"/>
                <a:r>
                  <a:rPr lang="en-US" dirty="0"/>
                  <a:t>Possible solution: Give more weight to items that have a higher variance (singularity-based similarity)</a:t>
                </a:r>
              </a:p>
              <a:p>
                <a:r>
                  <a:rPr lang="en-US" dirty="0"/>
                  <a:t>Case amplification</a:t>
                </a:r>
              </a:p>
              <a:p>
                <a:pPr lvl="1"/>
                <a:r>
                  <a:rPr lang="en-US" dirty="0"/>
                  <a:t>Intuition: Give more weight to "very similar" neighbors, i.e., where the similarity value is close to 1.</a:t>
                </a:r>
              </a:p>
              <a:p>
                <a:r>
                  <a:rPr lang="en-US" dirty="0"/>
                  <a:t>Shrinkage factor</a:t>
                </a:r>
              </a:p>
              <a:p>
                <a:pPr lvl="1">
                  <a:spcBef>
                    <a:spcPts val="600"/>
                  </a:spcBef>
                  <a:spcAft>
                    <a:spcPts val="1200"/>
                  </a:spcAft>
                </a:pPr>
                <a:r>
                  <a:rPr lang="en-US" dirty="0"/>
                  <a:t>Smoothing similarity measurements</a:t>
                </a:r>
              </a:p>
              <a:p>
                <a:pPr marL="395287"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𝑆𝑖𝑚</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r>
                            <a:rPr lang="en-US" b="0" i="1" smtClean="0">
                              <a:latin typeface="Cambria Math" panose="02040503050406030204" pitchFamily="18" charset="0"/>
                            </a:rPr>
                            <m:t>, </m:t>
                          </m:r>
                          <m:r>
                            <a:rPr lang="en-US" b="0" i="1" smtClean="0">
                              <a:latin typeface="Cambria Math" panose="02040503050406030204" pitchFamily="18" charset="0"/>
                            </a:rPr>
                            <m:t>𝑣</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𝑢𝑣</m:t>
                              </m:r>
                            </m:sub>
                          </m:sSub>
                          <m:r>
                            <a:rPr lang="en-US" b="0" i="1" smtClean="0">
                              <a:latin typeface="Cambria Math" panose="02040503050406030204" pitchFamily="18" charset="0"/>
                            </a:rPr>
                            <m:t>|</m:t>
                          </m:r>
                        </m:num>
                        <m:den>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𝑢𝑣</m:t>
                                  </m:r>
                                </m:sub>
                              </m:sSub>
                            </m:e>
                          </m:d>
                          <m:r>
                            <a:rPr lang="en-US" b="0" i="1" smtClean="0">
                              <a:latin typeface="Cambria Math" panose="02040503050406030204" pitchFamily="18" charset="0"/>
                            </a:rPr>
                            <m:t>+</m:t>
                          </m:r>
                          <m:r>
                            <a:rPr lang="en-US" b="0" i="1" smtClean="0">
                              <a:latin typeface="Cambria Math" panose="02040503050406030204" pitchFamily="18" charset="0"/>
                            </a:rPr>
                            <m:t>𝜆</m:t>
                          </m:r>
                        </m:den>
                      </m:f>
                      <m:r>
                        <a:rPr lang="en-US" b="0" i="1" smtClean="0">
                          <a:latin typeface="Cambria Math" panose="02040503050406030204" pitchFamily="18" charset="0"/>
                        </a:rPr>
                        <m:t>𝑆𝑖𝑚</m:t>
                      </m:r>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oMath>
                  </m:oMathPara>
                </a14:m>
                <a:endParaRPr lang="en-US"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323850" y="1124744"/>
                <a:ext cx="8640638" cy="5733256"/>
              </a:xfrm>
              <a:blipFill rotWithShape="0">
                <a:blip r:embed="rId3"/>
                <a:stretch>
                  <a:fillRect l="-705" t="-1170" r="-13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07784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Item-based CF</a:t>
            </a:r>
          </a:p>
        </p:txBody>
      </p:sp>
      <p:sp>
        <p:nvSpPr>
          <p:cNvPr id="3" name="Inhaltsplatzhalter 2"/>
          <p:cNvSpPr>
            <a:spLocks noGrp="1"/>
          </p:cNvSpPr>
          <p:nvPr>
            <p:ph idx="1"/>
          </p:nvPr>
        </p:nvSpPr>
        <p:spPr>
          <a:xfrm>
            <a:off x="395288" y="1196752"/>
            <a:ext cx="8353425" cy="4967288"/>
          </a:xfrm>
        </p:spPr>
        <p:txBody>
          <a:bodyPr/>
          <a:lstStyle/>
          <a:p>
            <a:r>
              <a:rPr lang="en-US" dirty="0"/>
              <a:t>Basic assumption: </a:t>
            </a:r>
          </a:p>
          <a:p>
            <a:pPr lvl="1"/>
            <a:r>
              <a:rPr lang="en-US" b="1" dirty="0">
                <a:solidFill>
                  <a:srgbClr val="FF3399"/>
                </a:solidFill>
              </a:rPr>
              <a:t>A user will like the items similar to those she liked before</a:t>
            </a:r>
          </a:p>
          <a:p>
            <a:r>
              <a:rPr lang="en-US" dirty="0"/>
              <a:t>Example: </a:t>
            </a:r>
          </a:p>
          <a:p>
            <a:pPr lvl="1"/>
            <a:r>
              <a:rPr lang="en-US" dirty="0"/>
              <a:t>Look for items that are similar to Item5</a:t>
            </a:r>
          </a:p>
          <a:p>
            <a:pPr lvl="1"/>
            <a:r>
              <a:rPr lang="en-US" dirty="0"/>
              <a:t>Take Alice's ratings for these items to predict the rating for Item5</a:t>
            </a:r>
          </a:p>
          <a:p>
            <a:endParaRPr lang="en-US" dirty="0"/>
          </a:p>
        </p:txBody>
      </p:sp>
      <p:graphicFrame>
        <p:nvGraphicFramePr>
          <p:cNvPr id="4" name="Tabelle 3"/>
          <p:cNvGraphicFramePr>
            <a:graphicFrameLocks noGrp="1"/>
          </p:cNvGraphicFramePr>
          <p:nvPr/>
        </p:nvGraphicFramePr>
        <p:xfrm>
          <a:off x="1644352" y="4386194"/>
          <a:ext cx="6096000" cy="2225040"/>
        </p:xfrm>
        <a:graphic>
          <a:graphicData uri="http://schemas.openxmlformats.org/drawingml/2006/table">
            <a:tbl>
              <a:tblPr firstRow="1" bandRow="1">
                <a:tableStyleId>{00A15C55-8517-42AA-B614-E9B94910E393}</a:tableStyleId>
              </a:tblPr>
              <a:tblGrid>
                <a:gridCol w="1016000">
                  <a:extLst>
                    <a:ext uri="{9D8B030D-6E8A-4147-A177-3AD203B41FA5}">
                      <a16:colId xmlns="" xmlns:a16="http://schemas.microsoft.com/office/drawing/2014/main" val="20000"/>
                    </a:ext>
                  </a:extLst>
                </a:gridCol>
                <a:gridCol w="1016000">
                  <a:extLst>
                    <a:ext uri="{9D8B030D-6E8A-4147-A177-3AD203B41FA5}">
                      <a16:colId xmlns="" xmlns:a16="http://schemas.microsoft.com/office/drawing/2014/main" val="20001"/>
                    </a:ext>
                  </a:extLst>
                </a:gridCol>
                <a:gridCol w="1016000">
                  <a:extLst>
                    <a:ext uri="{9D8B030D-6E8A-4147-A177-3AD203B41FA5}">
                      <a16:colId xmlns="" xmlns:a16="http://schemas.microsoft.com/office/drawing/2014/main" val="20002"/>
                    </a:ext>
                  </a:extLst>
                </a:gridCol>
                <a:gridCol w="1016000">
                  <a:extLst>
                    <a:ext uri="{9D8B030D-6E8A-4147-A177-3AD203B41FA5}">
                      <a16:colId xmlns="" xmlns:a16="http://schemas.microsoft.com/office/drawing/2014/main" val="20003"/>
                    </a:ext>
                  </a:extLst>
                </a:gridCol>
                <a:gridCol w="1016000">
                  <a:extLst>
                    <a:ext uri="{9D8B030D-6E8A-4147-A177-3AD203B41FA5}">
                      <a16:colId xmlns="" xmlns:a16="http://schemas.microsoft.com/office/drawing/2014/main" val="20004"/>
                    </a:ext>
                  </a:extLst>
                </a:gridCol>
                <a:gridCol w="1016000">
                  <a:extLst>
                    <a:ext uri="{9D8B030D-6E8A-4147-A177-3AD203B41FA5}">
                      <a16:colId xmlns="" xmlns:a16="http://schemas.microsoft.com/office/drawing/2014/main" val="20005"/>
                    </a:ext>
                  </a:extLst>
                </a:gridCol>
              </a:tblGrid>
              <a:tr h="370840">
                <a:tc>
                  <a:txBody>
                    <a:bodyPr/>
                    <a:lstStyle/>
                    <a:p>
                      <a:pPr algn="ctr"/>
                      <a:endParaRPr lang="en-US" sz="1600" baseline="0" dirty="0">
                        <a:latin typeface="Calibri" pitchFamily="34" charset="0"/>
                      </a:endParaRPr>
                    </a:p>
                  </a:txBody>
                  <a:tcPr/>
                </a:tc>
                <a:tc>
                  <a:txBody>
                    <a:bodyPr/>
                    <a:lstStyle/>
                    <a:p>
                      <a:pPr algn="ctr"/>
                      <a:r>
                        <a:rPr lang="en-US" sz="1600" baseline="0" dirty="0">
                          <a:latin typeface="Calibri" pitchFamily="34" charset="0"/>
                        </a:rPr>
                        <a:t>Item1</a:t>
                      </a:r>
                    </a:p>
                  </a:txBody>
                  <a:tcPr/>
                </a:tc>
                <a:tc>
                  <a:txBody>
                    <a:bodyPr/>
                    <a:lstStyle/>
                    <a:p>
                      <a:pPr algn="ctr"/>
                      <a:r>
                        <a:rPr lang="en-US" sz="1600" baseline="0" dirty="0">
                          <a:latin typeface="Calibri" pitchFamily="34" charset="0"/>
                        </a:rPr>
                        <a:t>Item2</a:t>
                      </a:r>
                    </a:p>
                  </a:txBody>
                  <a:tcPr/>
                </a:tc>
                <a:tc>
                  <a:txBody>
                    <a:bodyPr/>
                    <a:lstStyle/>
                    <a:p>
                      <a:pPr algn="ctr"/>
                      <a:r>
                        <a:rPr lang="en-US" sz="1600" baseline="0" dirty="0">
                          <a:latin typeface="Calibri" pitchFamily="34" charset="0"/>
                        </a:rPr>
                        <a:t>Item3</a:t>
                      </a:r>
                    </a:p>
                  </a:txBody>
                  <a:tcPr/>
                </a:tc>
                <a:tc>
                  <a:txBody>
                    <a:bodyPr/>
                    <a:lstStyle/>
                    <a:p>
                      <a:pPr algn="ctr"/>
                      <a:r>
                        <a:rPr lang="en-US" sz="1600" baseline="0" dirty="0">
                          <a:latin typeface="Calibri" pitchFamily="34" charset="0"/>
                        </a:rPr>
                        <a:t>Item4</a:t>
                      </a:r>
                    </a:p>
                  </a:txBody>
                  <a:tcPr/>
                </a:tc>
                <a:tc>
                  <a:txBody>
                    <a:bodyPr/>
                    <a:lstStyle/>
                    <a:p>
                      <a:pPr algn="ctr"/>
                      <a:r>
                        <a:rPr lang="en-US" sz="1600" baseline="0" dirty="0">
                          <a:latin typeface="Calibri" pitchFamily="34" charset="0"/>
                        </a:rPr>
                        <a:t>Item5</a:t>
                      </a:r>
                    </a:p>
                  </a:txBody>
                  <a:tcPr/>
                </a:tc>
                <a:extLst>
                  <a:ext uri="{0D108BD9-81ED-4DB2-BD59-A6C34878D82A}">
                    <a16:rowId xmlns="" xmlns:a16="http://schemas.microsoft.com/office/drawing/2014/main" val="10000"/>
                  </a:ext>
                </a:extLst>
              </a:tr>
              <a:tr h="370840">
                <a:tc>
                  <a:txBody>
                    <a:bodyPr/>
                    <a:lstStyle/>
                    <a:p>
                      <a:pPr algn="ctr"/>
                      <a:r>
                        <a:rPr lang="en-US" sz="1600" baseline="0" dirty="0">
                          <a:latin typeface="Calibri" pitchFamily="34" charset="0"/>
                        </a:rPr>
                        <a:t>Alice</a:t>
                      </a:r>
                    </a:p>
                  </a:txBody>
                  <a:tcPr/>
                </a:tc>
                <a:tc>
                  <a:txBody>
                    <a:bodyPr/>
                    <a:lstStyle/>
                    <a:p>
                      <a:pPr algn="ctr"/>
                      <a:r>
                        <a:rPr lang="en-US" sz="1600" baseline="0" dirty="0">
                          <a:latin typeface="Calibri" pitchFamily="34" charset="0"/>
                        </a:rPr>
                        <a:t>5</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4</a:t>
                      </a:r>
                    </a:p>
                  </a:txBody>
                  <a:tcPr/>
                </a:tc>
                <a:tc>
                  <a:txBody>
                    <a:bodyPr/>
                    <a:lstStyle/>
                    <a:p>
                      <a:pPr algn="ctr"/>
                      <a:r>
                        <a:rPr lang="en-US" sz="1600" baseline="0" dirty="0">
                          <a:latin typeface="Calibri" pitchFamily="34" charset="0"/>
                        </a:rPr>
                        <a:t>4</a:t>
                      </a:r>
                    </a:p>
                  </a:txBody>
                  <a:tcPr/>
                </a:tc>
                <a:tc>
                  <a:txBody>
                    <a:bodyPr/>
                    <a:lstStyle/>
                    <a:p>
                      <a:pPr algn="ctr"/>
                      <a:r>
                        <a:rPr lang="en-US" sz="1800" baseline="0" dirty="0">
                          <a:solidFill>
                            <a:schemeClr val="tx1"/>
                          </a:solidFill>
                          <a:latin typeface="Calibri" pitchFamily="34" charset="0"/>
                        </a:rPr>
                        <a:t>?</a:t>
                      </a:r>
                    </a:p>
                  </a:txBody>
                  <a:tcPr>
                    <a:solidFill>
                      <a:srgbClr val="FFC000"/>
                    </a:solidFill>
                  </a:tcPr>
                </a:tc>
                <a:extLst>
                  <a:ext uri="{0D108BD9-81ED-4DB2-BD59-A6C34878D82A}">
                    <a16:rowId xmlns="" xmlns:a16="http://schemas.microsoft.com/office/drawing/2014/main" val="10001"/>
                  </a:ext>
                </a:extLst>
              </a:tr>
              <a:tr h="370840">
                <a:tc>
                  <a:txBody>
                    <a:bodyPr/>
                    <a:lstStyle/>
                    <a:p>
                      <a:pPr algn="ctr"/>
                      <a:r>
                        <a:rPr lang="en-US" sz="1600" baseline="0" dirty="0">
                          <a:latin typeface="Calibri" pitchFamily="34" charset="0"/>
                        </a:rPr>
                        <a:t>User1</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2</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3</a:t>
                      </a:r>
                    </a:p>
                  </a:txBody>
                  <a:tcPr/>
                </a:tc>
                <a:extLst>
                  <a:ext uri="{0D108BD9-81ED-4DB2-BD59-A6C34878D82A}">
                    <a16:rowId xmlns="" xmlns:a16="http://schemas.microsoft.com/office/drawing/2014/main" val="10002"/>
                  </a:ext>
                </a:extLst>
              </a:tr>
              <a:tr h="370840">
                <a:tc>
                  <a:txBody>
                    <a:bodyPr/>
                    <a:lstStyle/>
                    <a:p>
                      <a:pPr algn="ctr"/>
                      <a:r>
                        <a:rPr lang="en-US" sz="1600" baseline="0" dirty="0">
                          <a:latin typeface="Calibri" pitchFamily="34" charset="0"/>
                        </a:rPr>
                        <a:t>User2</a:t>
                      </a:r>
                    </a:p>
                  </a:txBody>
                  <a:tcPr/>
                </a:tc>
                <a:tc>
                  <a:txBody>
                    <a:bodyPr/>
                    <a:lstStyle/>
                    <a:p>
                      <a:pPr algn="ctr"/>
                      <a:r>
                        <a:rPr lang="en-US" sz="1600" baseline="0" dirty="0">
                          <a:latin typeface="Calibri" pitchFamily="34" charset="0"/>
                        </a:rPr>
                        <a:t>4</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4</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5</a:t>
                      </a:r>
                    </a:p>
                  </a:txBody>
                  <a:tcPr/>
                </a:tc>
                <a:extLst>
                  <a:ext uri="{0D108BD9-81ED-4DB2-BD59-A6C34878D82A}">
                    <a16:rowId xmlns="" xmlns:a16="http://schemas.microsoft.com/office/drawing/2014/main" val="10003"/>
                  </a:ext>
                </a:extLst>
              </a:tr>
              <a:tr h="370840">
                <a:tc>
                  <a:txBody>
                    <a:bodyPr/>
                    <a:lstStyle/>
                    <a:p>
                      <a:pPr algn="ctr"/>
                      <a:r>
                        <a:rPr lang="en-US" sz="1600" baseline="0" dirty="0">
                          <a:latin typeface="Calibri" pitchFamily="34" charset="0"/>
                        </a:rPr>
                        <a:t>User3</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3</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5</a:t>
                      </a:r>
                    </a:p>
                  </a:txBody>
                  <a:tcPr/>
                </a:tc>
                <a:tc>
                  <a:txBody>
                    <a:bodyPr/>
                    <a:lstStyle/>
                    <a:p>
                      <a:pPr algn="ctr"/>
                      <a:r>
                        <a:rPr lang="en-US" sz="1600" baseline="0" dirty="0">
                          <a:latin typeface="Calibri" pitchFamily="34" charset="0"/>
                        </a:rPr>
                        <a:t>4</a:t>
                      </a:r>
                    </a:p>
                  </a:txBody>
                  <a:tcPr/>
                </a:tc>
                <a:extLst>
                  <a:ext uri="{0D108BD9-81ED-4DB2-BD59-A6C34878D82A}">
                    <a16:rowId xmlns="" xmlns:a16="http://schemas.microsoft.com/office/drawing/2014/main" val="10004"/>
                  </a:ext>
                </a:extLst>
              </a:tr>
              <a:tr h="370840">
                <a:tc>
                  <a:txBody>
                    <a:bodyPr/>
                    <a:lstStyle/>
                    <a:p>
                      <a:pPr algn="ctr"/>
                      <a:r>
                        <a:rPr lang="en-US" sz="1600" baseline="0" dirty="0">
                          <a:latin typeface="Calibri" pitchFamily="34" charset="0"/>
                        </a:rPr>
                        <a:t>User4</a:t>
                      </a:r>
                    </a:p>
                  </a:txBody>
                  <a:tcPr/>
                </a:tc>
                <a:tc>
                  <a:txBody>
                    <a:bodyPr/>
                    <a:lstStyle/>
                    <a:p>
                      <a:pPr algn="ctr"/>
                      <a:r>
                        <a:rPr lang="en-US" sz="1600" baseline="0" dirty="0">
                          <a:latin typeface="Calibri" pitchFamily="34" charset="0"/>
                        </a:rPr>
                        <a:t>1</a:t>
                      </a:r>
                    </a:p>
                  </a:txBody>
                  <a:tcPr/>
                </a:tc>
                <a:tc>
                  <a:txBody>
                    <a:bodyPr/>
                    <a:lstStyle/>
                    <a:p>
                      <a:pPr algn="ctr"/>
                      <a:r>
                        <a:rPr lang="en-US" sz="1600" baseline="0" dirty="0">
                          <a:latin typeface="Calibri" pitchFamily="34" charset="0"/>
                        </a:rPr>
                        <a:t>5</a:t>
                      </a:r>
                    </a:p>
                  </a:txBody>
                  <a:tcPr/>
                </a:tc>
                <a:tc>
                  <a:txBody>
                    <a:bodyPr/>
                    <a:lstStyle/>
                    <a:p>
                      <a:pPr algn="ctr"/>
                      <a:r>
                        <a:rPr lang="en-US" sz="1600" baseline="0" dirty="0">
                          <a:latin typeface="Calibri" pitchFamily="34" charset="0"/>
                        </a:rPr>
                        <a:t>5</a:t>
                      </a:r>
                    </a:p>
                  </a:txBody>
                  <a:tcPr/>
                </a:tc>
                <a:tc>
                  <a:txBody>
                    <a:bodyPr/>
                    <a:lstStyle/>
                    <a:p>
                      <a:pPr algn="ctr"/>
                      <a:r>
                        <a:rPr lang="en-US" sz="1600" baseline="0" dirty="0">
                          <a:latin typeface="Calibri" pitchFamily="34" charset="0"/>
                        </a:rPr>
                        <a:t>2</a:t>
                      </a:r>
                    </a:p>
                  </a:txBody>
                  <a:tcPr/>
                </a:tc>
                <a:tc>
                  <a:txBody>
                    <a:bodyPr/>
                    <a:lstStyle/>
                    <a:p>
                      <a:pPr algn="ctr"/>
                      <a:r>
                        <a:rPr lang="en-US" sz="1600" baseline="0" dirty="0">
                          <a:latin typeface="Calibri" pitchFamily="34" charset="0"/>
                        </a:rPr>
                        <a:t>1</a:t>
                      </a:r>
                    </a:p>
                  </a:txBody>
                  <a:tcPr/>
                </a:tc>
                <a:extLst>
                  <a:ext uri="{0D108BD9-81ED-4DB2-BD59-A6C34878D82A}">
                    <a16:rowId xmlns="" xmlns:a16="http://schemas.microsoft.com/office/drawing/2014/main" val="10005"/>
                  </a:ext>
                </a:extLst>
              </a:tr>
            </a:tbl>
          </a:graphicData>
        </a:graphic>
      </p:graphicFrame>
      <p:sp>
        <p:nvSpPr>
          <p:cNvPr id="6" name="Abgerundetes Rechteck 5"/>
          <p:cNvSpPr/>
          <p:nvPr/>
        </p:nvSpPr>
        <p:spPr bwMode="auto">
          <a:xfrm>
            <a:off x="5715008" y="4449652"/>
            <a:ext cx="1071570" cy="1571636"/>
          </a:xfrm>
          <a:prstGeom prst="roundRect">
            <a:avLst/>
          </a:prstGeom>
          <a:solidFill>
            <a:srgbClr val="FFC000">
              <a:alpha val="29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grpSp>
        <p:nvGrpSpPr>
          <p:cNvPr id="5" name="组合 4"/>
          <p:cNvGrpSpPr/>
          <p:nvPr/>
        </p:nvGrpSpPr>
        <p:grpSpPr>
          <a:xfrm>
            <a:off x="2573046" y="4657807"/>
            <a:ext cx="4143404" cy="2011553"/>
            <a:chOff x="1571604" y="4060653"/>
            <a:chExt cx="4143404" cy="2011553"/>
          </a:xfrm>
        </p:grpSpPr>
        <p:sp>
          <p:nvSpPr>
            <p:cNvPr id="7" name="Abgerundetes Rechteck 6"/>
            <p:cNvSpPr/>
            <p:nvPr/>
          </p:nvSpPr>
          <p:spPr bwMode="auto">
            <a:xfrm>
              <a:off x="1571604" y="4500570"/>
              <a:ext cx="1071570" cy="1571636"/>
            </a:xfrm>
            <a:prstGeom prst="roundRect">
              <a:avLst/>
            </a:prstGeom>
            <a:solidFill>
              <a:schemeClr val="accent6">
                <a:lumMod val="75000"/>
                <a:alpha val="29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8" name="Abgerundetes Rechteck 7"/>
            <p:cNvSpPr/>
            <p:nvPr/>
          </p:nvSpPr>
          <p:spPr bwMode="auto">
            <a:xfrm>
              <a:off x="4643438" y="4500570"/>
              <a:ext cx="1071570" cy="1571636"/>
            </a:xfrm>
            <a:prstGeom prst="roundRect">
              <a:avLst/>
            </a:prstGeom>
            <a:solidFill>
              <a:schemeClr val="accent6">
                <a:lumMod val="75000"/>
                <a:alpha val="29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4" name="Ellipse 13"/>
            <p:cNvSpPr/>
            <p:nvPr/>
          </p:nvSpPr>
          <p:spPr bwMode="auto">
            <a:xfrm>
              <a:off x="1906216" y="4071942"/>
              <a:ext cx="500066" cy="500066"/>
            </a:xfrm>
            <a:prstGeom prst="ellipse">
              <a:avLst/>
            </a:prstGeom>
            <a:noFill/>
            <a:ln w="349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5" name="Ellipse 14"/>
            <p:cNvSpPr/>
            <p:nvPr/>
          </p:nvSpPr>
          <p:spPr bwMode="auto">
            <a:xfrm>
              <a:off x="4966761" y="4060653"/>
              <a:ext cx="500066" cy="500066"/>
            </a:xfrm>
            <a:prstGeom prst="ellipse">
              <a:avLst/>
            </a:prstGeom>
            <a:noFill/>
            <a:ln w="349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grpSp>
    </p:spTree>
    <p:extLst>
      <p:ext uri="{BB962C8B-B14F-4D97-AF65-F5344CB8AC3E}">
        <p14:creationId xmlns:p14="http://schemas.microsoft.com/office/powerpoint/2010/main" val="2770622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Cosine similarity</a:t>
            </a:r>
          </a:p>
        </p:txBody>
      </p:sp>
      <p:sp>
        <p:nvSpPr>
          <p:cNvPr id="3" name="Inhaltsplatzhalter 2"/>
          <p:cNvSpPr>
            <a:spLocks noGrp="1"/>
          </p:cNvSpPr>
          <p:nvPr>
            <p:ph idx="1"/>
          </p:nvPr>
        </p:nvSpPr>
        <p:spPr>
          <a:xfrm>
            <a:off x="395288" y="1230947"/>
            <a:ext cx="8353425" cy="1507624"/>
          </a:xfrm>
        </p:spPr>
        <p:txBody>
          <a:bodyPr/>
          <a:lstStyle/>
          <a:p>
            <a:r>
              <a:rPr lang="en-US" dirty="0"/>
              <a:t>Produces better results in item-based CF</a:t>
            </a:r>
          </a:p>
          <a:p>
            <a:r>
              <a:rPr lang="en-US" dirty="0"/>
              <a:t>Cosine similarity is calculated based on the angle between the rating vectors</a:t>
            </a:r>
          </a:p>
          <a:p>
            <a:endParaRPr lang="en-US" dirty="0"/>
          </a:p>
          <a:p>
            <a:endParaRPr lang="en-US" dirty="0"/>
          </a:p>
          <a:p>
            <a:pPr lvl="1"/>
            <a:endParaRPr lang="en-US" dirty="0"/>
          </a:p>
          <a:p>
            <a:pPr lvl="1"/>
            <a:endParaRPr lang="en-US" dirty="0"/>
          </a:p>
          <a:p>
            <a:pPr lvl="1"/>
            <a:endParaRPr lang="en-US" dirty="0"/>
          </a:p>
        </p:txBody>
      </p:sp>
      <mc:AlternateContent xmlns:mc="http://schemas.openxmlformats.org/markup-compatibility/2006" xmlns:a14="http://schemas.microsoft.com/office/drawing/2010/main">
        <mc:Choice Requires="a14">
          <p:sp>
            <p:nvSpPr>
              <p:cNvPr id="4" name="Textfeld 3"/>
              <p:cNvSpPr txBox="1"/>
              <p:nvPr/>
            </p:nvSpPr>
            <p:spPr>
              <a:xfrm>
                <a:off x="3048986" y="2595317"/>
                <a:ext cx="3046026" cy="10175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rPr>
                        <m:t>𝒔𝒊𝒎</m:t>
                      </m:r>
                      <m:d>
                        <m:dPr>
                          <m:ctrlPr>
                            <a:rPr lang="en-US" sz="2400" b="1" i="1" smtClean="0">
                              <a:latin typeface="Cambria Math" panose="02040503050406030204" pitchFamily="18" charset="0"/>
                            </a:rPr>
                          </m:ctrlPr>
                        </m:dPr>
                        <m:e>
                          <m:acc>
                            <m:accPr>
                              <m:chr m:val="⃗"/>
                              <m:ctrlPr>
                                <a:rPr lang="en-US" sz="2400" b="1" i="1" smtClean="0">
                                  <a:latin typeface="Cambria Math" panose="02040503050406030204" pitchFamily="18" charset="0"/>
                                </a:rPr>
                              </m:ctrlPr>
                            </m:accPr>
                            <m:e>
                              <m:r>
                                <a:rPr lang="en-US" sz="2400" b="1" i="1" smtClean="0">
                                  <a:latin typeface="Cambria Math"/>
                                </a:rPr>
                                <m:t>𝒂</m:t>
                              </m:r>
                            </m:e>
                          </m:acc>
                          <m:r>
                            <a:rPr lang="en-US" sz="2400" b="1" i="1" smtClean="0">
                              <a:latin typeface="Cambria Math"/>
                            </a:rPr>
                            <m:t>,</m:t>
                          </m:r>
                          <m:acc>
                            <m:accPr>
                              <m:chr m:val="⃗"/>
                              <m:ctrlPr>
                                <a:rPr lang="en-US" sz="2400" b="1" i="1" smtClean="0">
                                  <a:latin typeface="Cambria Math" panose="02040503050406030204" pitchFamily="18" charset="0"/>
                                </a:rPr>
                              </m:ctrlPr>
                            </m:accPr>
                            <m:e>
                              <m:r>
                                <a:rPr lang="en-US" sz="2400" b="1" i="1" smtClean="0">
                                  <a:latin typeface="Cambria Math"/>
                                </a:rPr>
                                <m:t>𝒃</m:t>
                              </m:r>
                            </m:e>
                          </m:acc>
                        </m:e>
                      </m:d>
                      <m:r>
                        <a:rPr lang="en-US" sz="2400" b="1" i="0" smtClean="0">
                          <a:latin typeface="Cambria Math"/>
                        </a:rPr>
                        <m:t>=</m:t>
                      </m:r>
                      <m:f>
                        <m:fPr>
                          <m:ctrlPr>
                            <a:rPr lang="en-US" sz="2400" b="1" i="1" smtClean="0">
                              <a:latin typeface="Cambria Math" panose="02040503050406030204" pitchFamily="18" charset="0"/>
                            </a:rPr>
                          </m:ctrlPr>
                        </m:fPr>
                        <m:num>
                          <m:acc>
                            <m:accPr>
                              <m:chr m:val="⃗"/>
                              <m:ctrlPr>
                                <a:rPr lang="en-US" sz="2400" b="1" i="1" smtClean="0">
                                  <a:latin typeface="Cambria Math" panose="02040503050406030204" pitchFamily="18" charset="0"/>
                                </a:rPr>
                              </m:ctrlPr>
                            </m:accPr>
                            <m:e>
                              <m:r>
                                <a:rPr lang="en-US" sz="2400" b="1" i="1" smtClean="0">
                                  <a:latin typeface="Cambria Math"/>
                                </a:rPr>
                                <m:t>𝒂</m:t>
                              </m:r>
                            </m:e>
                          </m:acc>
                          <m:r>
                            <a:rPr lang="en-US" sz="2400" b="1" i="1" smtClean="0">
                              <a:latin typeface="Cambria Math"/>
                              <a:ea typeface="Cambria Math"/>
                            </a:rPr>
                            <m:t>∙</m:t>
                          </m:r>
                          <m:acc>
                            <m:accPr>
                              <m:chr m:val="⃗"/>
                              <m:ctrlPr>
                                <a:rPr lang="en-US" sz="2400" b="1" i="1" smtClean="0">
                                  <a:latin typeface="Cambria Math" panose="02040503050406030204" pitchFamily="18" charset="0"/>
                                  <a:ea typeface="Cambria Math"/>
                                </a:rPr>
                              </m:ctrlPr>
                            </m:accPr>
                            <m:e>
                              <m:r>
                                <a:rPr lang="en-US" sz="2400" b="1" i="1" smtClean="0">
                                  <a:latin typeface="Cambria Math"/>
                                  <a:ea typeface="Cambria Math"/>
                                </a:rPr>
                                <m:t>𝒃</m:t>
                              </m:r>
                            </m:e>
                          </m:acc>
                        </m:num>
                        <m:den>
                          <m:d>
                            <m:dPr>
                              <m:begChr m:val="|"/>
                              <m:endChr m:val="|"/>
                              <m:ctrlPr>
                                <a:rPr lang="en-US" sz="2400" b="1" i="1" smtClean="0">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a:rPr>
                                    <m:t>𝒂</m:t>
                                  </m:r>
                                </m:e>
                              </m:acc>
                            </m:e>
                          </m:d>
                          <m:r>
                            <a:rPr lang="en-US" sz="2400" b="1" i="1" smtClean="0">
                              <a:latin typeface="Cambria Math"/>
                              <a:ea typeface="Cambria Math"/>
                            </a:rPr>
                            <m:t>∗|</m:t>
                          </m:r>
                          <m:acc>
                            <m:accPr>
                              <m:chr m:val="⃗"/>
                              <m:ctrlPr>
                                <a:rPr lang="en-US" sz="2400" i="1">
                                  <a:latin typeface="Cambria Math" panose="02040503050406030204" pitchFamily="18" charset="0"/>
                                  <a:ea typeface="Cambria Math"/>
                                </a:rPr>
                              </m:ctrlPr>
                            </m:accPr>
                            <m:e>
                              <m:r>
                                <a:rPr lang="en-US" sz="2400" i="1">
                                  <a:latin typeface="Cambria Math"/>
                                  <a:ea typeface="Cambria Math"/>
                                </a:rPr>
                                <m:t>𝒃</m:t>
                              </m:r>
                            </m:e>
                          </m:acc>
                          <m:r>
                            <a:rPr lang="en-US" sz="2400" b="1" i="1" smtClean="0">
                              <a:latin typeface="Cambria Math"/>
                              <a:ea typeface="Cambria Math"/>
                            </a:rPr>
                            <m:t>|</m:t>
                          </m:r>
                        </m:den>
                      </m:f>
                    </m:oMath>
                  </m:oMathPara>
                </a14:m>
                <a:endParaRPr lang="en-US" sz="2400" dirty="0"/>
              </a:p>
            </p:txBody>
          </p:sp>
        </mc:Choice>
        <mc:Fallback xmlns="">
          <p:sp>
            <p:nvSpPr>
              <p:cNvPr id="4" name="Textfeld 3"/>
              <p:cNvSpPr txBox="1">
                <a:spLocks noRot="1" noChangeAspect="1" noMove="1" noResize="1" noEditPoints="1" noAdjustHandles="1" noChangeArrowheads="1" noChangeShapeType="1" noTextEdit="1"/>
              </p:cNvSpPr>
              <p:nvPr/>
            </p:nvSpPr>
            <p:spPr>
              <a:xfrm>
                <a:off x="3048986" y="2595317"/>
                <a:ext cx="3046026" cy="1017586"/>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Inhaltsplatzhalter 2"/>
              <p:cNvSpPr txBox="1">
                <a:spLocks/>
              </p:cNvSpPr>
              <p:nvPr/>
            </p:nvSpPr>
            <p:spPr bwMode="auto">
              <a:xfrm>
                <a:off x="395288" y="3717032"/>
                <a:ext cx="8353425" cy="158417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0988" indent="-280988" algn="l" rtl="0" eaLnBrk="0" fontAlgn="base" hangingPunct="0">
                  <a:spcBef>
                    <a:spcPct val="20000"/>
                  </a:spcBef>
                  <a:spcAft>
                    <a:spcPct val="0"/>
                  </a:spcAft>
                  <a:buClr>
                    <a:schemeClr val="tx1"/>
                  </a:buClr>
                  <a:buSzPct val="75000"/>
                  <a:buFont typeface="Wingdings" panose="05000000000000000000" pitchFamily="2" charset="2"/>
                  <a:buChar char="l"/>
                  <a:defRPr sz="2800">
                    <a:solidFill>
                      <a:srgbClr val="000000"/>
                    </a:solidFill>
                    <a:latin typeface="+mn-lt"/>
                    <a:ea typeface="ＭＳ Ｐゴシック" panose="020B0600070205080204" pitchFamily="34" charset="-128"/>
                    <a:cs typeface="ＭＳ Ｐゴシック" charset="0"/>
                  </a:defRPr>
                </a:lvl1pPr>
                <a:lvl2pPr marL="682625" indent="-287338" algn="l" rtl="0" eaLnBrk="0" fontAlgn="base" hangingPunct="0">
                  <a:spcBef>
                    <a:spcPct val="20000"/>
                  </a:spcBef>
                  <a:spcAft>
                    <a:spcPct val="0"/>
                  </a:spcAft>
                  <a:buClr>
                    <a:schemeClr val="tx1"/>
                  </a:buClr>
                  <a:buSzPct val="75000"/>
                  <a:buChar char="–"/>
                  <a:defRPr sz="2400">
                    <a:solidFill>
                      <a:srgbClr val="000000"/>
                    </a:solidFill>
                    <a:latin typeface="+mn-lt"/>
                    <a:ea typeface="ＭＳ Ｐゴシック" panose="020B0600070205080204" pitchFamily="34" charset="-128"/>
                  </a:defRPr>
                </a:lvl2pPr>
                <a:lvl3pPr marL="1023938" indent="-227013" algn="l" rtl="0" eaLnBrk="0" fontAlgn="base" hangingPunct="0">
                  <a:spcBef>
                    <a:spcPct val="20000"/>
                  </a:spcBef>
                  <a:spcAft>
                    <a:spcPct val="0"/>
                  </a:spcAft>
                  <a:buClr>
                    <a:schemeClr val="tx1"/>
                  </a:buClr>
                  <a:buSzPct val="75000"/>
                  <a:buFont typeface="Wingdings" panose="05000000000000000000" pitchFamily="2" charset="2"/>
                  <a:buChar char="l"/>
                  <a:defRPr sz="2000">
                    <a:solidFill>
                      <a:srgbClr val="000000"/>
                    </a:solidFill>
                    <a:latin typeface="+mn-lt"/>
                    <a:ea typeface="ＭＳ Ｐゴシック" panose="020B0600070205080204" pitchFamily="34" charset="-128"/>
                  </a:defRPr>
                </a:lvl3pPr>
                <a:lvl4pPr marL="1365250" indent="-227013" algn="l" rtl="0" eaLnBrk="0" fontAlgn="base" hangingPunct="0">
                  <a:spcBef>
                    <a:spcPct val="20000"/>
                  </a:spcBef>
                  <a:spcAft>
                    <a:spcPct val="0"/>
                  </a:spcAft>
                  <a:buClr>
                    <a:schemeClr val="tx1"/>
                  </a:buClr>
                  <a:buSzPct val="80000"/>
                  <a:buChar char="–"/>
                  <a:defRPr>
                    <a:solidFill>
                      <a:srgbClr val="000000"/>
                    </a:solidFill>
                    <a:latin typeface="+mn-lt"/>
                    <a:ea typeface="ＭＳ Ｐゴシック" panose="020B0600070205080204" pitchFamily="34" charset="-128"/>
                  </a:defRPr>
                </a:lvl4pPr>
                <a:lvl5pPr marL="1706563" indent="-227013"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00000"/>
                    </a:solidFill>
                    <a:latin typeface="+mn-lt"/>
                    <a:ea typeface="ＭＳ Ｐゴシック" panose="020B0600070205080204" pitchFamily="34" charset="-128"/>
                  </a:defRPr>
                </a:lvl5pPr>
                <a:lvl6pPr marL="2163763" indent="-227013" algn="l" rtl="0" fontAlgn="base">
                  <a:spcBef>
                    <a:spcPct val="20000"/>
                  </a:spcBef>
                  <a:spcAft>
                    <a:spcPct val="0"/>
                  </a:spcAft>
                  <a:buClr>
                    <a:schemeClr val="tx1"/>
                  </a:buClr>
                  <a:buSzPct val="65000"/>
                  <a:buFont typeface="Wingdings" pitchFamily="-65" charset="2"/>
                  <a:buChar char="l"/>
                  <a:defRPr>
                    <a:solidFill>
                      <a:srgbClr val="000000"/>
                    </a:solidFill>
                    <a:latin typeface="+mn-lt"/>
                    <a:ea typeface="ＭＳ Ｐゴシック" pitchFamily="-65" charset="-128"/>
                  </a:defRPr>
                </a:lvl6pPr>
                <a:lvl7pPr marL="2620963" indent="-227013" algn="l" rtl="0" fontAlgn="base">
                  <a:spcBef>
                    <a:spcPct val="20000"/>
                  </a:spcBef>
                  <a:spcAft>
                    <a:spcPct val="0"/>
                  </a:spcAft>
                  <a:buClr>
                    <a:schemeClr val="tx1"/>
                  </a:buClr>
                  <a:buSzPct val="65000"/>
                  <a:buFont typeface="Wingdings" pitchFamily="-65" charset="2"/>
                  <a:buChar char="l"/>
                  <a:defRPr>
                    <a:solidFill>
                      <a:srgbClr val="000000"/>
                    </a:solidFill>
                    <a:latin typeface="+mn-lt"/>
                    <a:ea typeface="ＭＳ Ｐゴシック" pitchFamily="-65" charset="-128"/>
                  </a:defRPr>
                </a:lvl7pPr>
                <a:lvl8pPr marL="3078163" indent="-227013" algn="l" rtl="0" fontAlgn="base">
                  <a:spcBef>
                    <a:spcPct val="20000"/>
                  </a:spcBef>
                  <a:spcAft>
                    <a:spcPct val="0"/>
                  </a:spcAft>
                  <a:buClr>
                    <a:schemeClr val="tx1"/>
                  </a:buClr>
                  <a:buSzPct val="65000"/>
                  <a:buFont typeface="Wingdings" pitchFamily="-65" charset="2"/>
                  <a:buChar char="l"/>
                  <a:defRPr>
                    <a:solidFill>
                      <a:srgbClr val="000000"/>
                    </a:solidFill>
                    <a:latin typeface="+mn-lt"/>
                    <a:ea typeface="ＭＳ Ｐゴシック" pitchFamily="-65" charset="-128"/>
                  </a:defRPr>
                </a:lvl8pPr>
                <a:lvl9pPr marL="3535363" indent="-227013" algn="l" rtl="0" fontAlgn="base">
                  <a:spcBef>
                    <a:spcPct val="20000"/>
                  </a:spcBef>
                  <a:spcAft>
                    <a:spcPct val="0"/>
                  </a:spcAft>
                  <a:buClr>
                    <a:schemeClr val="tx1"/>
                  </a:buClr>
                  <a:buSzPct val="65000"/>
                  <a:buFont typeface="Wingdings" pitchFamily="-65" charset="2"/>
                  <a:buChar char="l"/>
                  <a:defRPr>
                    <a:solidFill>
                      <a:srgbClr val="000000"/>
                    </a:solidFill>
                    <a:latin typeface="+mn-lt"/>
                    <a:ea typeface="ＭＳ Ｐゴシック" pitchFamily="-65" charset="-128"/>
                  </a:defRPr>
                </a:lvl9pPr>
              </a:lstStyle>
              <a:p>
                <a:r>
                  <a:rPr lang="en-US" kern="0" dirty="0"/>
                  <a:t>Adjusted cosine similarity</a:t>
                </a:r>
              </a:p>
              <a:p>
                <a:pPr lvl="1"/>
                <a:r>
                  <a:rPr lang="en-US" kern="0" dirty="0"/>
                  <a:t>take average user ratings into account</a:t>
                </a:r>
              </a:p>
              <a:p>
                <a:pPr lvl="1"/>
                <a14:m>
                  <m:oMath xmlns:m="http://schemas.openxmlformats.org/officeDocument/2006/math">
                    <m:r>
                      <a:rPr lang="en-US" i="1" kern="0" dirty="0" smtClean="0">
                        <a:latin typeface="Cambria Math"/>
                      </a:rPr>
                      <m:t>𝑈</m:t>
                    </m:r>
                  </m:oMath>
                </a14:m>
                <a:r>
                  <a:rPr lang="en-US" kern="0" dirty="0"/>
                  <a:t>: set of users who have rated both items </a:t>
                </a:r>
                <a14:m>
                  <m:oMath xmlns:m="http://schemas.openxmlformats.org/officeDocument/2006/math">
                    <m:r>
                      <a:rPr lang="en-US" i="1" kern="0" dirty="0" smtClean="0">
                        <a:latin typeface="Cambria Math"/>
                      </a:rPr>
                      <m:t>𝑎</m:t>
                    </m:r>
                  </m:oMath>
                </a14:m>
                <a:r>
                  <a:rPr lang="en-US" kern="0" dirty="0"/>
                  <a:t> and </a:t>
                </a:r>
                <a14:m>
                  <m:oMath xmlns:m="http://schemas.openxmlformats.org/officeDocument/2006/math">
                    <m:r>
                      <a:rPr lang="en-US" i="1" kern="0" dirty="0" smtClean="0">
                        <a:latin typeface="Cambria Math"/>
                      </a:rPr>
                      <m:t>𝑏</m:t>
                    </m:r>
                  </m:oMath>
                </a14:m>
                <a:endParaRPr lang="en-US" kern="0" dirty="0"/>
              </a:p>
              <a:p>
                <a:pPr lvl="1"/>
                <a:endParaRPr lang="en-US" kern="0" dirty="0"/>
              </a:p>
              <a:p>
                <a:pPr lvl="1"/>
                <a:endParaRPr lang="en-US" kern="0" dirty="0"/>
              </a:p>
              <a:p>
                <a:pPr lvl="1"/>
                <a:endParaRPr lang="en-US" kern="0" dirty="0"/>
              </a:p>
            </p:txBody>
          </p:sp>
        </mc:Choice>
        <mc:Fallback xmlns="">
          <p:sp>
            <p:nvSpPr>
              <p:cNvPr id="5" name="Inhaltsplatzhalter 2"/>
              <p:cNvSpPr txBox="1">
                <a:spLocks noRot="1" noChangeAspect="1" noMove="1" noResize="1" noEditPoints="1" noAdjustHandles="1" noChangeArrowheads="1" noChangeShapeType="1" noTextEdit="1"/>
              </p:cNvSpPr>
              <p:nvPr/>
            </p:nvSpPr>
            <p:spPr bwMode="auto">
              <a:xfrm>
                <a:off x="395288" y="3717032"/>
                <a:ext cx="8353425" cy="1584176"/>
              </a:xfrm>
              <a:prstGeom prst="rect">
                <a:avLst/>
              </a:prstGeom>
              <a:blipFill rotWithShape="0">
                <a:blip r:embed="rId4"/>
                <a:stretch>
                  <a:fillRect l="-730" t="-423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feld 9"/>
              <p:cNvSpPr txBox="1"/>
              <p:nvPr/>
            </p:nvSpPr>
            <p:spPr>
              <a:xfrm>
                <a:off x="1002111" y="5229200"/>
                <a:ext cx="7139775" cy="12657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a:rPr>
                        <m:t>𝒔𝒊𝒎</m:t>
                      </m:r>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a:rPr>
                                <m:t>𝒂</m:t>
                              </m:r>
                            </m:e>
                          </m:acc>
                          <m:r>
                            <a:rPr lang="en-US" sz="2400" i="1">
                              <a:latin typeface="Cambria Math"/>
                            </a:rPr>
                            <m:t>,</m:t>
                          </m:r>
                          <m:acc>
                            <m:accPr>
                              <m:chr m:val="⃗"/>
                              <m:ctrlPr>
                                <a:rPr lang="en-US" sz="2400" i="1">
                                  <a:latin typeface="Cambria Math" panose="02040503050406030204" pitchFamily="18" charset="0"/>
                                </a:rPr>
                              </m:ctrlPr>
                            </m:accPr>
                            <m:e>
                              <m:r>
                                <a:rPr lang="en-US" sz="2400" i="1">
                                  <a:latin typeface="Cambria Math"/>
                                </a:rPr>
                                <m:t>𝒃</m:t>
                              </m:r>
                            </m:e>
                          </m:acc>
                        </m:e>
                      </m:d>
                      <m:r>
                        <a:rPr lang="en-US" sz="2400" b="1" i="1" smtClean="0">
                          <a:latin typeface="Cambria Math"/>
                        </a:rPr>
                        <m:t>= </m:t>
                      </m:r>
                      <m:f>
                        <m:fPr>
                          <m:ctrlPr>
                            <a:rPr lang="en-US" sz="2400" b="1" i="1" smtClean="0">
                              <a:latin typeface="Cambria Math" panose="02040503050406030204" pitchFamily="18" charset="0"/>
                            </a:rPr>
                          </m:ctrlPr>
                        </m:fPr>
                        <m:num>
                          <m:nary>
                            <m:naryPr>
                              <m:chr m:val="∑"/>
                              <m:supHide m:val="on"/>
                              <m:ctrlPr>
                                <a:rPr lang="en-US" sz="2400" b="1" i="1" smtClean="0">
                                  <a:latin typeface="Cambria Math" panose="02040503050406030204" pitchFamily="18" charset="0"/>
                                </a:rPr>
                              </m:ctrlPr>
                            </m:naryPr>
                            <m:sub>
                              <m:r>
                                <m:rPr>
                                  <m:brk m:alnAt="7"/>
                                </m:rPr>
                                <a:rPr lang="en-US" sz="2400" b="1" i="1" smtClean="0">
                                  <a:latin typeface="Cambria Math"/>
                                </a:rPr>
                                <m:t>𝒖</m:t>
                              </m:r>
                              <m:r>
                                <a:rPr lang="en-US" sz="2400" b="1" i="1" smtClean="0">
                                  <a:latin typeface="Cambria Math"/>
                                  <a:ea typeface="Cambria Math"/>
                                </a:rPr>
                                <m:t>∈</m:t>
                              </m:r>
                              <m:r>
                                <a:rPr lang="en-US" sz="2400" b="1" i="1" smtClean="0">
                                  <a:latin typeface="Cambria Math"/>
                                  <a:ea typeface="Cambria Math"/>
                                </a:rPr>
                                <m:t>𝑼</m:t>
                              </m:r>
                            </m:sub>
                            <m:sup/>
                            <m:e>
                              <m:r>
                                <a:rPr lang="en-US" sz="2400" b="1" i="1" smtClean="0">
                                  <a:latin typeface="Cambria Math"/>
                                </a:rPr>
                                <m:t>(</m:t>
                              </m:r>
                              <m:sSub>
                                <m:sSubPr>
                                  <m:ctrlPr>
                                    <a:rPr lang="en-US" sz="2400" b="1" i="1" smtClean="0">
                                      <a:latin typeface="Cambria Math" panose="02040503050406030204" pitchFamily="18" charset="0"/>
                                    </a:rPr>
                                  </m:ctrlPr>
                                </m:sSubPr>
                                <m:e>
                                  <m:r>
                                    <a:rPr lang="en-US" sz="2400" b="1" i="1" smtClean="0">
                                      <a:latin typeface="Cambria Math"/>
                                    </a:rPr>
                                    <m:t>𝒓</m:t>
                                  </m:r>
                                </m:e>
                                <m:sub>
                                  <m:r>
                                    <a:rPr lang="en-US" sz="2400" b="1" i="1" smtClean="0">
                                      <a:latin typeface="Cambria Math"/>
                                    </a:rPr>
                                    <m:t>𝒖</m:t>
                                  </m:r>
                                  <m:r>
                                    <a:rPr lang="en-US" sz="2400" b="1" i="1" smtClean="0">
                                      <a:latin typeface="Cambria Math"/>
                                    </a:rPr>
                                    <m:t>,</m:t>
                                  </m:r>
                                  <m:r>
                                    <a:rPr lang="en-US" sz="2400" b="1" i="1" smtClean="0">
                                      <a:latin typeface="Cambria Math"/>
                                    </a:rPr>
                                    <m:t>𝒂</m:t>
                                  </m:r>
                                </m:sub>
                              </m:sSub>
                              <m:r>
                                <a:rPr lang="en-US" sz="2400" b="1" i="1" smtClean="0">
                                  <a:latin typeface="Cambria Math"/>
                                </a:rPr>
                                <m:t>−</m:t>
                              </m:r>
                              <m:acc>
                                <m:accPr>
                                  <m:chr m:val="̅"/>
                                  <m:ctrlPr>
                                    <a:rPr lang="en-US" sz="2400" b="1" i="1" smtClean="0">
                                      <a:latin typeface="Cambria Math" panose="02040503050406030204" pitchFamily="18" charset="0"/>
                                    </a:rPr>
                                  </m:ctrlPr>
                                </m:accPr>
                                <m:e>
                                  <m:sSub>
                                    <m:sSubPr>
                                      <m:ctrlPr>
                                        <a:rPr lang="en-US" sz="2400" b="1" i="1" smtClean="0">
                                          <a:latin typeface="Cambria Math" panose="02040503050406030204" pitchFamily="18" charset="0"/>
                                        </a:rPr>
                                      </m:ctrlPr>
                                    </m:sSubPr>
                                    <m:e>
                                      <m:r>
                                        <a:rPr lang="en-US" sz="2400" b="1" i="1" smtClean="0">
                                          <a:latin typeface="Cambria Math"/>
                                        </a:rPr>
                                        <m:t>𝒓</m:t>
                                      </m:r>
                                    </m:e>
                                    <m:sub>
                                      <m:r>
                                        <a:rPr lang="en-US" sz="2400" b="1" i="1" smtClean="0">
                                          <a:latin typeface="Cambria Math"/>
                                        </a:rPr>
                                        <m:t>𝒖</m:t>
                                      </m:r>
                                    </m:sub>
                                  </m:sSub>
                                </m:e>
                              </m:acc>
                              <m:r>
                                <a:rPr lang="en-US" sz="2400" b="1" i="1" smtClean="0">
                                  <a:latin typeface="Cambria Math"/>
                                </a:rPr>
                                <m:t>)</m:t>
                              </m:r>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𝒓</m:t>
                                  </m:r>
                                </m:e>
                                <m:sub>
                                  <m:r>
                                    <a:rPr lang="en-US" sz="2400" b="1" i="1" smtClean="0">
                                      <a:latin typeface="Cambria Math"/>
                                    </a:rPr>
                                    <m:t>𝒖</m:t>
                                  </m:r>
                                  <m:r>
                                    <a:rPr lang="en-US" sz="2400" i="1">
                                      <a:latin typeface="Cambria Math"/>
                                    </a:rPr>
                                    <m:t>,</m:t>
                                  </m:r>
                                  <m:r>
                                    <a:rPr lang="en-US" sz="2400" b="1" i="1" smtClean="0">
                                      <a:latin typeface="Cambria Math"/>
                                    </a:rPr>
                                    <m:t>𝒃</m:t>
                                  </m:r>
                                </m:sub>
                              </m:sSub>
                              <m:r>
                                <a:rPr lang="en-US" sz="2400" i="1">
                                  <a:latin typeface="Cambria Math"/>
                                </a:rPr>
                                <m:t>−</m:t>
                              </m:r>
                              <m:acc>
                                <m:accPr>
                                  <m:chr m:val="̅"/>
                                  <m:ctrlPr>
                                    <a:rPr lang="en-US" sz="2400" i="1" smtClean="0">
                                      <a:latin typeface="Cambria Math" panose="02040503050406030204" pitchFamily="18" charset="0"/>
                                    </a:rPr>
                                  </m:ctrlPr>
                                </m:accPr>
                                <m:e>
                                  <m:sSub>
                                    <m:sSubPr>
                                      <m:ctrlPr>
                                        <a:rPr lang="en-US" sz="2400" b="1" i="1" smtClean="0">
                                          <a:latin typeface="Cambria Math" panose="02040503050406030204" pitchFamily="18" charset="0"/>
                                        </a:rPr>
                                      </m:ctrlPr>
                                    </m:sSubPr>
                                    <m:e>
                                      <m:r>
                                        <a:rPr lang="en-US" sz="2400" b="1" i="1" smtClean="0">
                                          <a:latin typeface="Cambria Math"/>
                                        </a:rPr>
                                        <m:t>𝒓</m:t>
                                      </m:r>
                                    </m:e>
                                    <m:sub>
                                      <m:r>
                                        <a:rPr lang="en-US" sz="2400" b="1" i="1" smtClean="0">
                                          <a:latin typeface="Cambria Math"/>
                                        </a:rPr>
                                        <m:t>𝒖</m:t>
                                      </m:r>
                                    </m:sub>
                                  </m:sSub>
                                </m:e>
                              </m:acc>
                              <m:r>
                                <a:rPr lang="en-US" sz="2400" i="1">
                                  <a:latin typeface="Cambria Math"/>
                                </a:rPr>
                                <m:t>)</m:t>
                              </m:r>
                            </m:e>
                          </m:nary>
                        </m:num>
                        <m:den>
                          <m:rad>
                            <m:radPr>
                              <m:degHide m:val="on"/>
                              <m:ctrlPr>
                                <a:rPr lang="en-US" sz="2400" b="1" i="1" smtClean="0">
                                  <a:latin typeface="Cambria Math" panose="02040503050406030204" pitchFamily="18" charset="0"/>
                                </a:rPr>
                              </m:ctrlPr>
                            </m:radPr>
                            <m:deg/>
                            <m:e>
                              <m:nary>
                                <m:naryPr>
                                  <m:chr m:val="∑"/>
                                  <m:supHide m:val="on"/>
                                  <m:ctrlPr>
                                    <a:rPr lang="en-US" sz="2400" i="1">
                                      <a:latin typeface="Cambria Math" panose="02040503050406030204" pitchFamily="18" charset="0"/>
                                    </a:rPr>
                                  </m:ctrlPr>
                                </m:naryPr>
                                <m:sub>
                                  <m:r>
                                    <a:rPr lang="en-US" sz="2400" b="1" i="1" smtClean="0">
                                      <a:latin typeface="Cambria Math"/>
                                    </a:rPr>
                                    <m:t>𝒖</m:t>
                                  </m:r>
                                  <m:r>
                                    <a:rPr lang="en-US" sz="2400" i="1">
                                      <a:latin typeface="Cambria Math"/>
                                    </a:rPr>
                                    <m:t>∈</m:t>
                                  </m:r>
                                  <m:r>
                                    <a:rPr lang="en-US" sz="2400" b="1" i="1" smtClean="0">
                                      <a:latin typeface="Cambria Math"/>
                                    </a:rPr>
                                    <m:t>𝑼</m:t>
                                  </m:r>
                                </m:sub>
                                <m:sup/>
                                <m:e>
                                  <m:sSup>
                                    <m:sSupPr>
                                      <m:ctrlPr>
                                        <a:rPr lang="en-US" sz="2400" b="1" i="1" smtClean="0">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𝒓</m:t>
                                              </m:r>
                                            </m:e>
                                            <m:sub>
                                              <m:r>
                                                <a:rPr lang="en-US" sz="2400" b="1" i="1" smtClean="0">
                                                  <a:latin typeface="Cambria Math"/>
                                                </a:rPr>
                                                <m:t>𝒖</m:t>
                                              </m:r>
                                              <m:r>
                                                <a:rPr lang="en-US" sz="2400" i="1">
                                                  <a:latin typeface="Cambria Math"/>
                                                </a:rPr>
                                                <m:t>,</m:t>
                                              </m:r>
                                              <m:r>
                                                <a:rPr lang="en-US" sz="2400" b="1" i="1" smtClean="0">
                                                  <a:latin typeface="Cambria Math"/>
                                                </a:rPr>
                                                <m:t>𝒂</m:t>
                                              </m:r>
                                            </m:sub>
                                          </m:sSub>
                                          <m:r>
                                            <a:rPr lang="en-US" sz="2400" i="1">
                                              <a:latin typeface="Cambria Math"/>
                                            </a:rPr>
                                            <m:t>−</m:t>
                                          </m:r>
                                          <m:acc>
                                            <m:accPr>
                                              <m:chr m:val="̅"/>
                                              <m:ctrlPr>
                                                <a:rPr lang="en-US" sz="2400" i="1" smtClean="0">
                                                  <a:latin typeface="Cambria Math" panose="02040503050406030204" pitchFamily="18" charset="0"/>
                                                </a:rPr>
                                              </m:ctrlPr>
                                            </m:accPr>
                                            <m:e>
                                              <m:sSub>
                                                <m:sSubPr>
                                                  <m:ctrlPr>
                                                    <a:rPr lang="en-US" sz="2400" b="1" i="1" smtClean="0">
                                                      <a:latin typeface="Cambria Math" panose="02040503050406030204" pitchFamily="18" charset="0"/>
                                                    </a:rPr>
                                                  </m:ctrlPr>
                                                </m:sSubPr>
                                                <m:e>
                                                  <m:r>
                                                    <a:rPr lang="en-US" sz="2400" b="1" i="1" smtClean="0">
                                                      <a:latin typeface="Cambria Math"/>
                                                    </a:rPr>
                                                    <m:t>𝒓</m:t>
                                                  </m:r>
                                                </m:e>
                                                <m:sub>
                                                  <m:r>
                                                    <a:rPr lang="en-US" sz="2400" b="1" i="1" smtClean="0">
                                                      <a:latin typeface="Cambria Math"/>
                                                    </a:rPr>
                                                    <m:t>𝒖</m:t>
                                                  </m:r>
                                                </m:sub>
                                              </m:sSub>
                                            </m:e>
                                          </m:acc>
                                        </m:e>
                                      </m:d>
                                    </m:e>
                                    <m:sup>
                                      <m:r>
                                        <a:rPr lang="en-US" sz="2400" b="1" i="1" smtClean="0">
                                          <a:latin typeface="Cambria Math"/>
                                        </a:rPr>
                                        <m:t>𝟐</m:t>
                                      </m:r>
                                    </m:sup>
                                  </m:sSup>
                                </m:e>
                              </m:nary>
                            </m:e>
                          </m:rad>
                          <m:rad>
                            <m:radPr>
                              <m:degHide m:val="on"/>
                              <m:ctrlPr>
                                <a:rPr lang="en-US" sz="2400" i="1">
                                  <a:latin typeface="Cambria Math" panose="02040503050406030204" pitchFamily="18" charset="0"/>
                                </a:rPr>
                              </m:ctrlPr>
                            </m:radPr>
                            <m:deg/>
                            <m:e>
                              <m:nary>
                                <m:naryPr>
                                  <m:chr m:val="∑"/>
                                  <m:supHide m:val="on"/>
                                  <m:ctrlPr>
                                    <a:rPr lang="en-US" sz="2400" i="1">
                                      <a:latin typeface="Cambria Math" panose="02040503050406030204" pitchFamily="18" charset="0"/>
                                    </a:rPr>
                                  </m:ctrlPr>
                                </m:naryPr>
                                <m:sub>
                                  <m:r>
                                    <a:rPr lang="en-US" sz="2400" b="1" i="1" smtClean="0">
                                      <a:latin typeface="Cambria Math"/>
                                    </a:rPr>
                                    <m:t>𝒖</m:t>
                                  </m:r>
                                  <m:r>
                                    <a:rPr lang="en-US" sz="2400" i="1">
                                      <a:latin typeface="Cambria Math"/>
                                    </a:rPr>
                                    <m:t>∈</m:t>
                                  </m:r>
                                  <m:r>
                                    <a:rPr lang="en-US" sz="2400" b="1" i="1" smtClean="0">
                                      <a:latin typeface="Cambria Math"/>
                                    </a:rPr>
                                    <m:t>𝑼</m:t>
                                  </m:r>
                                </m:sub>
                                <m:sup/>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𝒓</m:t>
                                              </m:r>
                                            </m:e>
                                            <m:sub>
                                              <m:r>
                                                <a:rPr lang="en-US" sz="2400" b="1" i="1" smtClean="0">
                                                  <a:latin typeface="Cambria Math"/>
                                                </a:rPr>
                                                <m:t>𝒖</m:t>
                                              </m:r>
                                              <m:r>
                                                <a:rPr lang="en-US" sz="2400" i="1">
                                                  <a:latin typeface="Cambria Math"/>
                                                </a:rPr>
                                                <m:t>,</m:t>
                                              </m:r>
                                              <m:r>
                                                <a:rPr lang="en-US" sz="2400" b="1" i="1" smtClean="0">
                                                  <a:latin typeface="Cambria Math"/>
                                                </a:rPr>
                                                <m:t>𝒃</m:t>
                                              </m:r>
                                            </m:sub>
                                          </m:sSub>
                                          <m:r>
                                            <a:rPr lang="en-US" sz="2400" i="1">
                                              <a:latin typeface="Cambria Math"/>
                                            </a:rPr>
                                            <m:t>−</m:t>
                                          </m:r>
                                          <m:acc>
                                            <m:accPr>
                                              <m:chr m:val="̅"/>
                                              <m:ctrlPr>
                                                <a:rPr lang="en-US" sz="2400" i="1" smtClean="0">
                                                  <a:latin typeface="Cambria Math" panose="02040503050406030204" pitchFamily="18" charset="0"/>
                                                </a:rPr>
                                              </m:ctrlPr>
                                            </m:accPr>
                                            <m:e>
                                              <m:sSub>
                                                <m:sSubPr>
                                                  <m:ctrlPr>
                                                    <a:rPr lang="en-US" sz="2400" b="1" i="1" smtClean="0">
                                                      <a:latin typeface="Cambria Math" panose="02040503050406030204" pitchFamily="18" charset="0"/>
                                                    </a:rPr>
                                                  </m:ctrlPr>
                                                </m:sSubPr>
                                                <m:e>
                                                  <m:r>
                                                    <a:rPr lang="en-US" sz="2400" b="1" i="1" smtClean="0">
                                                      <a:latin typeface="Cambria Math"/>
                                                    </a:rPr>
                                                    <m:t>𝒓</m:t>
                                                  </m:r>
                                                </m:e>
                                                <m:sub>
                                                  <m:r>
                                                    <a:rPr lang="en-US" sz="2400" b="1" i="1" smtClean="0">
                                                      <a:latin typeface="Cambria Math"/>
                                                    </a:rPr>
                                                    <m:t>𝒖</m:t>
                                                  </m:r>
                                                </m:sub>
                                              </m:sSub>
                                            </m:e>
                                          </m:acc>
                                        </m:e>
                                      </m:d>
                                    </m:e>
                                    <m:sup>
                                      <m:r>
                                        <a:rPr lang="en-US" sz="2400" i="1">
                                          <a:latin typeface="Cambria Math"/>
                                        </a:rPr>
                                        <m:t>𝟐</m:t>
                                      </m:r>
                                    </m:sup>
                                  </m:sSup>
                                </m:e>
                              </m:nary>
                            </m:e>
                          </m:rad>
                        </m:den>
                      </m:f>
                    </m:oMath>
                  </m:oMathPara>
                </a14:m>
                <a:endParaRPr lang="en-US" sz="2400" dirty="0"/>
              </a:p>
            </p:txBody>
          </p:sp>
        </mc:Choice>
        <mc:Fallback xmlns="">
          <p:sp>
            <p:nvSpPr>
              <p:cNvPr id="6" name="Textfeld 9"/>
              <p:cNvSpPr txBox="1">
                <a:spLocks noRot="1" noChangeAspect="1" noMove="1" noResize="1" noEditPoints="1" noAdjustHandles="1" noChangeArrowheads="1" noChangeShapeType="1" noTextEdit="1"/>
              </p:cNvSpPr>
              <p:nvPr/>
            </p:nvSpPr>
            <p:spPr>
              <a:xfrm>
                <a:off x="1002111" y="5229200"/>
                <a:ext cx="7139775" cy="1265731"/>
              </a:xfrm>
              <a:prstGeom prst="rect">
                <a:avLst/>
              </a:prstGeom>
              <a:blipFill rotWithShape="0">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20160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Making predictions</a:t>
            </a:r>
          </a:p>
        </p:txBody>
      </p:sp>
      <p:sp>
        <p:nvSpPr>
          <p:cNvPr id="3" name="Inhaltsplatzhalter 2"/>
          <p:cNvSpPr>
            <a:spLocks noGrp="1"/>
          </p:cNvSpPr>
          <p:nvPr>
            <p:ph idx="1"/>
          </p:nvPr>
        </p:nvSpPr>
        <p:spPr>
          <a:xfrm>
            <a:off x="323528" y="1126008"/>
            <a:ext cx="8496622" cy="5731992"/>
          </a:xfrm>
        </p:spPr>
        <p:txBody>
          <a:bodyPr/>
          <a:lstStyle/>
          <a:p>
            <a:r>
              <a:rPr lang="en-US" b="0" dirty="0"/>
              <a:t>A common prediction function:</a:t>
            </a:r>
          </a:p>
          <a:p>
            <a:endParaRPr lang="en-US" b="0" dirty="0"/>
          </a:p>
          <a:p>
            <a:pPr marL="0" indent="0">
              <a:buNone/>
            </a:pPr>
            <a:endParaRPr lang="en-US" b="0" dirty="0"/>
          </a:p>
          <a:p>
            <a:r>
              <a:rPr lang="en-US" b="0" dirty="0"/>
              <a:t>Neighborhood size is typically also limited to a specific size</a:t>
            </a:r>
          </a:p>
          <a:p>
            <a:pPr lvl="1"/>
            <a:r>
              <a:rPr lang="en-US" b="0" dirty="0"/>
              <a:t>Not all neighbors are taken into account for the prediction</a:t>
            </a:r>
          </a:p>
          <a:p>
            <a:pPr lvl="1"/>
            <a:r>
              <a:rPr lang="en-US" b="0" dirty="0"/>
              <a:t>An analysis of the </a:t>
            </a:r>
            <a:r>
              <a:rPr lang="en-US" b="0" dirty="0" err="1"/>
              <a:t>MovieLens</a:t>
            </a:r>
            <a:r>
              <a:rPr lang="en-US" b="0" dirty="0"/>
              <a:t> dataset indicates that "in most real-world situations, </a:t>
            </a:r>
            <a:r>
              <a:rPr lang="en-US" b="1" dirty="0"/>
              <a:t>a neighborhood of 20 to 50 neighbors</a:t>
            </a:r>
            <a:r>
              <a:rPr lang="en-US" b="0" dirty="0"/>
              <a:t> seems reasonable" (</a:t>
            </a:r>
            <a:r>
              <a:rPr lang="en-US" b="0" dirty="0" err="1"/>
              <a:t>Herlocker</a:t>
            </a:r>
            <a:r>
              <a:rPr lang="en-US" b="0" dirty="0"/>
              <a:t> et al. 2002)</a:t>
            </a:r>
          </a:p>
        </p:txBody>
      </p:sp>
      <mc:AlternateContent xmlns:mc="http://schemas.openxmlformats.org/markup-compatibility/2006" xmlns:a14="http://schemas.microsoft.com/office/drawing/2010/main">
        <mc:Choice Requires="a14">
          <p:sp>
            <p:nvSpPr>
              <p:cNvPr id="5" name="Textfeld 4"/>
              <p:cNvSpPr txBox="1"/>
              <p:nvPr/>
            </p:nvSpPr>
            <p:spPr>
              <a:xfrm>
                <a:off x="2154734" y="1628800"/>
                <a:ext cx="4834209" cy="9632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rPr>
                        <m:t>𝒑𝒓𝒆𝒅</m:t>
                      </m:r>
                      <m:d>
                        <m:dPr>
                          <m:ctrlPr>
                            <a:rPr lang="en-US" sz="2400" b="1" i="1" smtClean="0">
                              <a:latin typeface="Cambria Math" panose="02040503050406030204" pitchFamily="18" charset="0"/>
                            </a:rPr>
                          </m:ctrlPr>
                        </m:dPr>
                        <m:e>
                          <m:r>
                            <a:rPr lang="en-US" sz="2400" b="1" i="1" smtClean="0">
                              <a:latin typeface="Cambria Math"/>
                            </a:rPr>
                            <m:t>𝒖</m:t>
                          </m:r>
                          <m:r>
                            <a:rPr lang="en-US" sz="2400" b="1" i="1" smtClean="0">
                              <a:latin typeface="Cambria Math"/>
                            </a:rPr>
                            <m:t>,</m:t>
                          </m:r>
                          <m:r>
                            <a:rPr lang="en-US" sz="2400" b="1" i="1" smtClean="0">
                              <a:latin typeface="Cambria Math"/>
                            </a:rPr>
                            <m:t>𝒑</m:t>
                          </m:r>
                        </m:e>
                      </m:d>
                      <m:r>
                        <a:rPr lang="en-US" sz="2400" b="1" i="1" smtClean="0">
                          <a:latin typeface="Cambria Math"/>
                        </a:rPr>
                        <m:t>=</m:t>
                      </m:r>
                      <m:f>
                        <m:fPr>
                          <m:ctrlPr>
                            <a:rPr lang="en-US" sz="2400" b="1" i="1" smtClean="0">
                              <a:latin typeface="Cambria Math" panose="02040503050406030204" pitchFamily="18" charset="0"/>
                            </a:rPr>
                          </m:ctrlPr>
                        </m:fPr>
                        <m:num>
                          <m:nary>
                            <m:naryPr>
                              <m:chr m:val="∑"/>
                              <m:limLoc m:val="subSup"/>
                              <m:supHide m:val="on"/>
                              <m:ctrlPr>
                                <a:rPr lang="en-US" sz="2400" b="1" i="1" smtClean="0">
                                  <a:latin typeface="Cambria Math" panose="02040503050406030204" pitchFamily="18" charset="0"/>
                                </a:rPr>
                              </m:ctrlPr>
                            </m:naryPr>
                            <m:sub>
                              <m:r>
                                <m:rPr>
                                  <m:brk m:alnAt="9"/>
                                </m:rPr>
                                <a:rPr lang="en-US" sz="2400" b="1" i="1" smtClean="0">
                                  <a:latin typeface="Cambria Math"/>
                                </a:rPr>
                                <m:t>𝒊</m:t>
                              </m:r>
                              <m:r>
                                <a:rPr lang="en-US" sz="2400" b="1" i="1" smtClean="0">
                                  <a:latin typeface="Cambria Math"/>
                                  <a:ea typeface="Cambria Math"/>
                                </a:rPr>
                                <m:t>∈</m:t>
                              </m:r>
                              <m:sSub>
                                <m:sSubPr>
                                  <m:ctrlPr>
                                    <a:rPr lang="en-US" sz="2400" b="1" i="1" smtClean="0">
                                      <a:latin typeface="Cambria Math" panose="02040503050406030204" pitchFamily="18" charset="0"/>
                                      <a:ea typeface="Cambria Math"/>
                                    </a:rPr>
                                  </m:ctrlPr>
                                </m:sSubPr>
                                <m:e>
                                  <m:r>
                                    <a:rPr lang="en-US" sz="2400" b="1" i="1" smtClean="0">
                                      <a:latin typeface="Cambria Math" panose="02040503050406030204" pitchFamily="18" charset="0"/>
                                      <a:ea typeface="Cambria Math"/>
                                    </a:rPr>
                                    <m:t>𝑰</m:t>
                                  </m:r>
                                </m:e>
                                <m:sub>
                                  <m:r>
                                    <a:rPr lang="en-US" sz="2400" b="1" i="1" smtClean="0">
                                      <a:latin typeface="Cambria Math" panose="02040503050406030204" pitchFamily="18" charset="0"/>
                                      <a:ea typeface="Cambria Math"/>
                                    </a:rPr>
                                    <m:t>𝒖</m:t>
                                  </m:r>
                                </m:sub>
                              </m:sSub>
                            </m:sub>
                            <m:sup/>
                            <m:e>
                              <m:r>
                                <a:rPr lang="en-US" sz="2400" b="1" i="1" smtClean="0">
                                  <a:latin typeface="Cambria Math"/>
                                </a:rPr>
                                <m:t>𝒔𝒊𝒎</m:t>
                              </m:r>
                              <m:d>
                                <m:dPr>
                                  <m:ctrlPr>
                                    <a:rPr lang="en-US" sz="2400" b="1" i="1" smtClean="0">
                                      <a:latin typeface="Cambria Math" panose="02040503050406030204" pitchFamily="18" charset="0"/>
                                    </a:rPr>
                                  </m:ctrlPr>
                                </m:dPr>
                                <m:e>
                                  <m:r>
                                    <a:rPr lang="en-US" sz="2400" b="1" i="1" smtClean="0">
                                      <a:latin typeface="Cambria Math"/>
                                    </a:rPr>
                                    <m:t>𝒊</m:t>
                                  </m:r>
                                  <m:r>
                                    <a:rPr lang="en-US" sz="2400" b="1" i="1" smtClean="0">
                                      <a:latin typeface="Cambria Math"/>
                                    </a:rPr>
                                    <m:t>,</m:t>
                                  </m:r>
                                  <m:r>
                                    <a:rPr lang="en-US" sz="2400" b="1" i="1" smtClean="0">
                                      <a:latin typeface="Cambria Math"/>
                                    </a:rPr>
                                    <m:t>𝒑</m:t>
                                  </m:r>
                                </m:e>
                              </m:d>
                              <m:r>
                                <a:rPr lang="en-US" sz="2400" b="1" i="1" smtClean="0">
                                  <a:latin typeface="Cambria Math"/>
                                </a:rPr>
                                <m:t>∗</m:t>
                              </m:r>
                              <m:sSub>
                                <m:sSubPr>
                                  <m:ctrlPr>
                                    <a:rPr lang="en-US" sz="2400" b="1" i="1" smtClean="0">
                                      <a:latin typeface="Cambria Math" panose="02040503050406030204" pitchFamily="18" charset="0"/>
                                    </a:rPr>
                                  </m:ctrlPr>
                                </m:sSubPr>
                                <m:e>
                                  <m:r>
                                    <a:rPr lang="en-US" sz="2400" b="1" i="1" smtClean="0">
                                      <a:latin typeface="Cambria Math"/>
                                    </a:rPr>
                                    <m:t>𝒓</m:t>
                                  </m:r>
                                </m:e>
                                <m:sub>
                                  <m:r>
                                    <a:rPr lang="en-US" sz="2400" b="1" i="1" smtClean="0">
                                      <a:latin typeface="Cambria Math"/>
                                    </a:rPr>
                                    <m:t>𝒖</m:t>
                                  </m:r>
                                  <m:r>
                                    <a:rPr lang="en-US" sz="2400" b="1" i="1" smtClean="0">
                                      <a:latin typeface="Cambria Math"/>
                                    </a:rPr>
                                    <m:t>,</m:t>
                                  </m:r>
                                  <m:r>
                                    <a:rPr lang="en-US" sz="2400" b="1" i="1" smtClean="0">
                                      <a:latin typeface="Cambria Math"/>
                                    </a:rPr>
                                    <m:t>𝒊</m:t>
                                  </m:r>
                                </m:sub>
                              </m:sSub>
                            </m:e>
                          </m:nary>
                        </m:num>
                        <m:den>
                          <m:nary>
                            <m:naryPr>
                              <m:chr m:val="∑"/>
                              <m:limLoc m:val="subSup"/>
                              <m:supHide m:val="on"/>
                              <m:ctrlPr>
                                <a:rPr lang="en-US" sz="2400" i="1" smtClean="0">
                                  <a:latin typeface="Cambria Math" panose="02040503050406030204" pitchFamily="18" charset="0"/>
                                </a:rPr>
                              </m:ctrlPr>
                            </m:naryPr>
                            <m:sub>
                              <m:r>
                                <m:rPr>
                                  <m:brk m:alnAt="9"/>
                                </m:rPr>
                                <a:rPr lang="en-US" altLang="zh-CN" sz="2400" b="1" i="1">
                                  <a:latin typeface="Cambria Math"/>
                                </a:rPr>
                                <m:t>𝒊</m:t>
                              </m:r>
                              <m:r>
                                <a:rPr lang="en-US" altLang="zh-CN" sz="2400" b="1" i="1">
                                  <a:latin typeface="Cambria Math"/>
                                  <a:ea typeface="Cambria Math"/>
                                </a:rPr>
                                <m:t>∈</m:t>
                              </m:r>
                              <m:sSub>
                                <m:sSubPr>
                                  <m:ctrlPr>
                                    <a:rPr lang="en-US" altLang="zh-CN" sz="2400" b="1" i="1">
                                      <a:latin typeface="Cambria Math" panose="02040503050406030204" pitchFamily="18" charset="0"/>
                                      <a:ea typeface="Cambria Math"/>
                                    </a:rPr>
                                  </m:ctrlPr>
                                </m:sSubPr>
                                <m:e>
                                  <m:r>
                                    <a:rPr lang="en-US" altLang="zh-CN" sz="2400" b="1" i="1">
                                      <a:latin typeface="Cambria Math" panose="02040503050406030204" pitchFamily="18" charset="0"/>
                                      <a:ea typeface="Cambria Math"/>
                                    </a:rPr>
                                    <m:t>𝑰</m:t>
                                  </m:r>
                                </m:e>
                                <m:sub>
                                  <m:r>
                                    <a:rPr lang="en-US" altLang="zh-CN" sz="2400" b="1" i="1">
                                      <a:latin typeface="Cambria Math" panose="02040503050406030204" pitchFamily="18" charset="0"/>
                                      <a:ea typeface="Cambria Math"/>
                                    </a:rPr>
                                    <m:t>𝒖</m:t>
                                  </m:r>
                                </m:sub>
                              </m:sSub>
                            </m:sub>
                            <m:sup/>
                            <m:e>
                              <m:r>
                                <a:rPr lang="en-US" sz="2400" i="1">
                                  <a:latin typeface="Cambria Math"/>
                                </a:rPr>
                                <m:t>𝒔𝒊𝒎</m:t>
                              </m:r>
                              <m:d>
                                <m:dPr>
                                  <m:ctrlPr>
                                    <a:rPr lang="en-US" sz="2400" i="1">
                                      <a:latin typeface="Cambria Math" panose="02040503050406030204" pitchFamily="18" charset="0"/>
                                    </a:rPr>
                                  </m:ctrlPr>
                                </m:dPr>
                                <m:e>
                                  <m:r>
                                    <a:rPr lang="en-US" sz="2400" i="1">
                                      <a:latin typeface="Cambria Math"/>
                                    </a:rPr>
                                    <m:t>𝒊</m:t>
                                  </m:r>
                                  <m:r>
                                    <a:rPr lang="en-US" sz="2400" i="1">
                                      <a:latin typeface="Cambria Math"/>
                                    </a:rPr>
                                    <m:t>,</m:t>
                                  </m:r>
                                  <m:r>
                                    <a:rPr lang="en-US" sz="2400" i="1">
                                      <a:latin typeface="Cambria Math"/>
                                    </a:rPr>
                                    <m:t>𝒑</m:t>
                                  </m:r>
                                </m:e>
                              </m:d>
                            </m:e>
                          </m:nary>
                        </m:den>
                      </m:f>
                    </m:oMath>
                  </m:oMathPara>
                </a14:m>
                <a:endParaRPr lang="en-US" sz="2400" dirty="0"/>
              </a:p>
            </p:txBody>
          </p:sp>
        </mc:Choice>
        <mc:Fallback xmlns="">
          <p:sp>
            <p:nvSpPr>
              <p:cNvPr id="5" name="Textfeld 4"/>
              <p:cNvSpPr txBox="1">
                <a:spLocks noRot="1" noChangeAspect="1" noMove="1" noResize="1" noEditPoints="1" noAdjustHandles="1" noChangeArrowheads="1" noChangeShapeType="1" noTextEdit="1"/>
              </p:cNvSpPr>
              <p:nvPr/>
            </p:nvSpPr>
            <p:spPr>
              <a:xfrm>
                <a:off x="2154734" y="1628800"/>
                <a:ext cx="4834209" cy="963212"/>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81402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850" y="116632"/>
            <a:ext cx="8496300" cy="927943"/>
          </a:xfrm>
        </p:spPr>
        <p:txBody>
          <a:bodyPr/>
          <a:lstStyle/>
          <a:p>
            <a:r>
              <a:rPr lang="en-US" dirty="0"/>
              <a:t>Pre-computed item similarities</a:t>
            </a:r>
          </a:p>
        </p:txBody>
      </p:sp>
      <p:sp>
        <p:nvSpPr>
          <p:cNvPr id="3" name="Inhaltsplatzhalter 2"/>
          <p:cNvSpPr>
            <a:spLocks noGrp="1"/>
          </p:cNvSpPr>
          <p:nvPr>
            <p:ph idx="1"/>
          </p:nvPr>
        </p:nvSpPr>
        <p:spPr>
          <a:xfrm>
            <a:off x="323850" y="1268760"/>
            <a:ext cx="8496300" cy="5183411"/>
          </a:xfrm>
        </p:spPr>
        <p:txBody>
          <a:bodyPr/>
          <a:lstStyle/>
          <a:p>
            <a:r>
              <a:rPr lang="en-US" dirty="0"/>
              <a:t>Item-based CF does not solve the scalability problem itself</a:t>
            </a:r>
          </a:p>
          <a:p>
            <a:pPr lvl="1"/>
            <a:r>
              <a:rPr lang="en-US" dirty="0"/>
              <a:t>User-based CF: expensive online similarity computation</a:t>
            </a:r>
          </a:p>
          <a:p>
            <a:r>
              <a:rPr lang="en-US" dirty="0"/>
              <a:t>Pre-processing approach by Amazon.com </a:t>
            </a:r>
            <a:r>
              <a:rPr lang="en-US" sz="2000" dirty="0"/>
              <a:t>(in 2003)</a:t>
            </a:r>
            <a:endParaRPr lang="en-US" dirty="0"/>
          </a:p>
          <a:p>
            <a:pPr lvl="1"/>
            <a:r>
              <a:rPr lang="en-US" dirty="0"/>
              <a:t>Calculate all pair-wise item similarities in advance</a:t>
            </a:r>
          </a:p>
          <a:p>
            <a:pPr lvl="1"/>
            <a:r>
              <a:rPr lang="en-US" dirty="0"/>
              <a:t>Item similarities are supposed to be more stable than user similarities</a:t>
            </a:r>
          </a:p>
          <a:p>
            <a:pPr lvl="1"/>
            <a:r>
              <a:rPr lang="en-US" altLang="zh-CN" dirty="0"/>
              <a:t>The neighborhood to be used at run-time is typically rather small, because only items are taken into account which the user has rated</a:t>
            </a:r>
          </a:p>
          <a:p>
            <a:pPr lvl="1"/>
            <a:endParaRPr lang="en-US" dirty="0"/>
          </a:p>
        </p:txBody>
      </p:sp>
    </p:spTree>
    <p:extLst>
      <p:ext uri="{BB962C8B-B14F-4D97-AF65-F5344CB8AC3E}">
        <p14:creationId xmlns:p14="http://schemas.microsoft.com/office/powerpoint/2010/main" val="3764275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850" y="116632"/>
            <a:ext cx="8496300" cy="927943"/>
          </a:xfrm>
        </p:spPr>
        <p:txBody>
          <a:bodyPr/>
          <a:lstStyle/>
          <a:p>
            <a:r>
              <a:rPr lang="en-US" dirty="0"/>
              <a:t>Complexity of item-based CF</a:t>
            </a:r>
          </a:p>
        </p:txBody>
      </p:sp>
      <p:sp>
        <p:nvSpPr>
          <p:cNvPr id="3" name="Inhaltsplatzhalter 2"/>
          <p:cNvSpPr>
            <a:spLocks noGrp="1"/>
          </p:cNvSpPr>
          <p:nvPr>
            <p:ph idx="1"/>
          </p:nvPr>
        </p:nvSpPr>
        <p:spPr>
          <a:xfrm>
            <a:off x="323850" y="1268760"/>
            <a:ext cx="8496300" cy="5183411"/>
          </a:xfrm>
        </p:spPr>
        <p:txBody>
          <a:bodyPr/>
          <a:lstStyle/>
          <a:p>
            <a:r>
              <a:rPr lang="en-US" dirty="0"/>
              <a:t>Memory requirements</a:t>
            </a:r>
          </a:p>
          <a:p>
            <a:pPr lvl="1"/>
            <a:r>
              <a:rPr lang="en-US" dirty="0"/>
              <a:t>Up to N</a:t>
            </a:r>
            <a:r>
              <a:rPr lang="en-US" baseline="30000" dirty="0"/>
              <a:t>2</a:t>
            </a:r>
            <a:r>
              <a:rPr lang="en-US" dirty="0"/>
              <a:t> pair-wise similarities to be memorized (N = number of items) in theory</a:t>
            </a:r>
          </a:p>
          <a:p>
            <a:pPr lvl="1"/>
            <a:r>
              <a:rPr lang="en-US" dirty="0"/>
              <a:t>In practice, this is significantly lower (items with no co-ratings)</a:t>
            </a:r>
          </a:p>
          <a:p>
            <a:pPr lvl="1"/>
            <a:r>
              <a:rPr lang="en-US" dirty="0"/>
              <a:t>Further reductions possible</a:t>
            </a:r>
          </a:p>
          <a:p>
            <a:pPr lvl="2"/>
            <a:r>
              <a:rPr lang="en-US" sz="2400" dirty="0"/>
              <a:t>Minimum threshold for co-ratings</a:t>
            </a:r>
          </a:p>
          <a:p>
            <a:pPr lvl="2"/>
            <a:r>
              <a:rPr lang="en-US" sz="2400" dirty="0"/>
              <a:t>Limit the neighborhood size (might affect recommendation accuracy)</a:t>
            </a:r>
          </a:p>
          <a:p>
            <a:endParaRPr lang="en-US" dirty="0"/>
          </a:p>
        </p:txBody>
      </p:sp>
    </p:spTree>
    <p:extLst>
      <p:ext uri="{BB962C8B-B14F-4D97-AF65-F5344CB8AC3E}">
        <p14:creationId xmlns:p14="http://schemas.microsoft.com/office/powerpoint/2010/main" val="3224864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the authors say about </a:t>
            </a:r>
            <a:r>
              <a:rPr lang="en-US" altLang="zh-CN" dirty="0" err="1"/>
              <a:t>ItemCF</a:t>
            </a:r>
            <a:r>
              <a:rPr lang="en-US" altLang="zh-CN" dirty="0"/>
              <a:t>?</a:t>
            </a:r>
            <a:endParaRPr lang="zh-CN" altLang="en-US" dirty="0"/>
          </a:p>
        </p:txBody>
      </p:sp>
      <p:sp>
        <p:nvSpPr>
          <p:cNvPr id="3" name="内容占位符 2"/>
          <p:cNvSpPr>
            <a:spLocks noGrp="1"/>
          </p:cNvSpPr>
          <p:nvPr>
            <p:ph idx="1"/>
          </p:nvPr>
        </p:nvSpPr>
        <p:spPr/>
        <p:txBody>
          <a:bodyPr/>
          <a:lstStyle/>
          <a:p>
            <a:r>
              <a:rPr lang="en-US" altLang="zh-CN" sz="2400" dirty="0" err="1"/>
              <a:t>ItemCF</a:t>
            </a:r>
            <a:endParaRPr lang="en-US" altLang="zh-CN" sz="2400" dirty="0"/>
          </a:p>
          <a:p>
            <a:pPr lvl="1"/>
            <a:r>
              <a:rPr lang="en-US" altLang="zh-CN" sz="2000" b="1" dirty="0"/>
              <a:t>G. Linden, B. Smith, and J. York</a:t>
            </a:r>
            <a:r>
              <a:rPr lang="en-US" altLang="zh-CN" sz="2000" dirty="0"/>
              <a:t>, “Amazon.com Recommendations: Item-to-Item Collaborative Filtering,” </a:t>
            </a:r>
            <a:r>
              <a:rPr lang="en-US" altLang="zh-CN" sz="2000" b="1" dirty="0"/>
              <a:t>IEEE Internet Computing</a:t>
            </a:r>
            <a:r>
              <a:rPr lang="en-US" altLang="zh-CN" sz="2000" dirty="0"/>
              <a:t>, vol. 7, no. 1, 2003, pp. 76–80.</a:t>
            </a:r>
          </a:p>
          <a:p>
            <a:r>
              <a:rPr lang="en-US" altLang="zh-CN" sz="2400" i="1" dirty="0"/>
              <a:t>Two Decades of Recommender Systems At Amazon.com</a:t>
            </a:r>
          </a:p>
          <a:p>
            <a:pPr lvl="1"/>
            <a:r>
              <a:rPr lang="en-US" altLang="zh-CN" sz="2000" dirty="0"/>
              <a:t>B. Smith and G. Linden</a:t>
            </a:r>
          </a:p>
          <a:p>
            <a:pPr lvl="1"/>
            <a:r>
              <a:rPr lang="en-US" altLang="zh-CN" sz="2000" dirty="0"/>
              <a:t>IEEE Internet Computing, May 2017</a:t>
            </a:r>
          </a:p>
          <a:p>
            <a:pPr lvl="1"/>
            <a:r>
              <a:rPr lang="en-US" altLang="zh-CN" sz="2000" dirty="0">
                <a:hlinkClick r:id="rId3"/>
              </a:rPr>
              <a:t>https://www.computer.org/csdl/mags/ic/2017/03/mic2017030012.html</a:t>
            </a:r>
            <a:r>
              <a:rPr lang="en-US" altLang="zh-CN" sz="2000" dirty="0"/>
              <a:t> (in English)</a:t>
            </a:r>
          </a:p>
          <a:p>
            <a:pPr lvl="1"/>
            <a:r>
              <a:rPr lang="en-US" altLang="zh-CN" sz="2000" dirty="0">
                <a:hlinkClick r:id="rId4"/>
              </a:rPr>
              <a:t>https://mp.weixin.qq.com/s/XM2-5qfhOvydHoSV-x-WAQ</a:t>
            </a:r>
            <a:r>
              <a:rPr lang="en-US" altLang="zh-CN" sz="2000" dirty="0"/>
              <a:t> (in Chinese with additional notes)</a:t>
            </a:r>
          </a:p>
          <a:p>
            <a:pPr lvl="1"/>
            <a:r>
              <a:rPr lang="en-US" altLang="zh-CN" sz="2000" dirty="0"/>
              <a:t>Main content: </a:t>
            </a:r>
            <a:r>
              <a:rPr lang="en-US" altLang="zh-CN" sz="2000" dirty="0" err="1"/>
              <a:t>ItemCF</a:t>
            </a:r>
            <a:r>
              <a:rPr lang="en-US" altLang="zh-CN" sz="2000" dirty="0"/>
              <a:t> algorithm, Define relevance, Time &amp; Sequence, and future vision of recommender systems. </a:t>
            </a:r>
            <a:endParaRPr lang="zh-CN" altLang="en-US" sz="2000" dirty="0"/>
          </a:p>
        </p:txBody>
      </p:sp>
    </p:spTree>
    <p:extLst>
      <p:ext uri="{BB962C8B-B14F-4D97-AF65-F5344CB8AC3E}">
        <p14:creationId xmlns:p14="http://schemas.microsoft.com/office/powerpoint/2010/main" val="1909653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User- vs. Item-based CF</a:t>
            </a:r>
            <a:endParaRPr lang="zh-CN" altLang="en-US" dirty="0"/>
          </a:p>
        </p:txBody>
      </p:sp>
      <p:sp>
        <p:nvSpPr>
          <p:cNvPr id="3" name="内容占位符 2"/>
          <p:cNvSpPr>
            <a:spLocks noGrp="1"/>
          </p:cNvSpPr>
          <p:nvPr>
            <p:ph idx="1"/>
          </p:nvPr>
        </p:nvSpPr>
        <p:spPr>
          <a:xfrm>
            <a:off x="395287" y="1174052"/>
            <a:ext cx="8353425" cy="575965"/>
          </a:xfrm>
        </p:spPr>
        <p:txBody>
          <a:bodyPr/>
          <a:lstStyle/>
          <a:p>
            <a:r>
              <a:rPr lang="en-US" altLang="zh-CN" dirty="0"/>
              <a:t>Which method to use in a real application?</a:t>
            </a:r>
            <a:endParaRPr lang="zh-CN" altLang="en-US" dirty="0"/>
          </a:p>
        </p:txBody>
      </p:sp>
      <p:pic>
        <p:nvPicPr>
          <p:cNvPr id="4" name="图片 3" descr="屏幕剪辑"/>
          <p:cNvPicPr>
            <a:picLocks noChangeAspect="1"/>
          </p:cNvPicPr>
          <p:nvPr/>
        </p:nvPicPr>
        <p:blipFill rotWithShape="1">
          <a:blip r:embed="rId2">
            <a:extLst>
              <a:ext uri="{28A0092B-C50C-407E-A947-70E740481C1C}">
                <a14:useLocalDpi xmlns:a14="http://schemas.microsoft.com/office/drawing/2010/main" val="0"/>
              </a:ext>
            </a:extLst>
          </a:blip>
          <a:srcRect l="718" t="4370" r="1291"/>
          <a:stretch/>
        </p:blipFill>
        <p:spPr>
          <a:xfrm>
            <a:off x="862823" y="1750016"/>
            <a:ext cx="7418354" cy="5107983"/>
          </a:xfrm>
          <a:prstGeom prst="rect">
            <a:avLst/>
          </a:prstGeom>
        </p:spPr>
      </p:pic>
    </p:spTree>
    <p:extLst>
      <p:ext uri="{BB962C8B-B14F-4D97-AF65-F5344CB8AC3E}">
        <p14:creationId xmlns:p14="http://schemas.microsoft.com/office/powerpoint/2010/main" val="555477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User- vs. Item-based CF (2)</a:t>
            </a:r>
            <a:endParaRPr lang="zh-CN" altLang="en-US" dirty="0"/>
          </a:p>
        </p:txBody>
      </p:sp>
      <p:sp>
        <p:nvSpPr>
          <p:cNvPr id="3" name="内容占位符 2"/>
          <p:cNvSpPr>
            <a:spLocks noGrp="1"/>
          </p:cNvSpPr>
          <p:nvPr>
            <p:ph idx="1"/>
          </p:nvPr>
        </p:nvSpPr>
        <p:spPr>
          <a:xfrm>
            <a:off x="395288" y="1412875"/>
            <a:ext cx="8748712" cy="5400501"/>
          </a:xfrm>
        </p:spPr>
        <p:txBody>
          <a:bodyPr/>
          <a:lstStyle/>
          <a:p>
            <a:r>
              <a:rPr lang="en-US" altLang="zh-CN" dirty="0" err="1"/>
              <a:t>Explainability</a:t>
            </a:r>
            <a:endParaRPr lang="en-US" altLang="zh-CN" dirty="0"/>
          </a:p>
          <a:p>
            <a:pPr lvl="1"/>
            <a:r>
              <a:rPr lang="en-US" altLang="zh-CN" dirty="0"/>
              <a:t>User-based CF</a:t>
            </a:r>
            <a:r>
              <a:rPr lang="en-US" altLang="zh-CN" dirty="0" smtClean="0"/>
              <a:t>:</a:t>
            </a:r>
          </a:p>
          <a:p>
            <a:pPr marL="395287" lvl="1" indent="0">
              <a:buClr>
                <a:srgbClr val="003366"/>
              </a:buClr>
              <a:buNone/>
            </a:pPr>
            <a:r>
              <a:rPr lang="en-US" altLang="zh-CN" sz="2000" i="1" dirty="0"/>
              <a:t>“Users that read this book also read ...” </a:t>
            </a:r>
            <a:endParaRPr lang="en-US" altLang="zh-CN" dirty="0" smtClean="0"/>
          </a:p>
          <a:p>
            <a:pPr lvl="1"/>
            <a:r>
              <a:rPr lang="en-US" altLang="zh-CN" dirty="0" smtClean="0"/>
              <a:t>Item-based </a:t>
            </a:r>
            <a:r>
              <a:rPr lang="en-US" altLang="zh-CN" dirty="0"/>
              <a:t>CF:</a:t>
            </a:r>
          </a:p>
          <a:p>
            <a:pPr marL="395287" lvl="1" indent="0">
              <a:buNone/>
            </a:pPr>
            <a:r>
              <a:rPr lang="en-US" altLang="zh-CN" sz="2000" i="1" dirty="0" smtClean="0"/>
              <a:t>“</a:t>
            </a:r>
            <a:r>
              <a:rPr lang="en-US" altLang="zh-CN" sz="2000" i="1" dirty="0"/>
              <a:t>You read these 10 books, so you might also like to </a:t>
            </a:r>
            <a:r>
              <a:rPr lang="en-US" altLang="zh-CN" sz="2000" i="1"/>
              <a:t>read </a:t>
            </a:r>
            <a:r>
              <a:rPr lang="en-US" altLang="zh-CN" sz="2000" i="1" smtClean="0"/>
              <a:t>..."</a:t>
            </a:r>
            <a:endParaRPr lang="en-US" altLang="zh-CN" sz="2000" i="1" dirty="0"/>
          </a:p>
          <a:p>
            <a:r>
              <a:rPr lang="en-US" altLang="zh-CN" b="1" dirty="0"/>
              <a:t>Complexity</a:t>
            </a:r>
          </a:p>
          <a:p>
            <a:pPr lvl="1"/>
            <a:r>
              <a:rPr lang="en-US" altLang="zh-CN" dirty="0"/>
              <a:t>User-based CF: Number of users &lt;&lt; number of items</a:t>
            </a:r>
          </a:p>
          <a:p>
            <a:pPr lvl="1"/>
            <a:r>
              <a:rPr lang="en-US" altLang="zh-CN" dirty="0"/>
              <a:t>Item-based CF:  Number of items &lt;&lt; number of users</a:t>
            </a:r>
          </a:p>
          <a:p>
            <a:r>
              <a:rPr lang="en-US" altLang="zh-CN" dirty="0"/>
              <a:t>Performance</a:t>
            </a:r>
          </a:p>
          <a:p>
            <a:pPr lvl="1"/>
            <a:r>
              <a:rPr lang="en-US" altLang="zh-CN" dirty="0"/>
              <a:t>In general: item-based CF &gt; user-based CF</a:t>
            </a:r>
          </a:p>
          <a:p>
            <a:pPr lvl="1"/>
            <a:r>
              <a:rPr lang="en-US" altLang="zh-CN" dirty="0"/>
              <a:t>Why? Items are simpler, users have multiple tastes</a:t>
            </a:r>
          </a:p>
          <a:p>
            <a:pPr lvl="1"/>
            <a:endParaRPr lang="zh-CN" altLang="en-US" dirty="0"/>
          </a:p>
        </p:txBody>
      </p:sp>
    </p:spTree>
    <p:extLst>
      <p:ext uri="{BB962C8B-B14F-4D97-AF65-F5344CB8AC3E}">
        <p14:creationId xmlns:p14="http://schemas.microsoft.com/office/powerpoint/2010/main" val="4148182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Hybrid CF</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Linear combination of User- and Item-based CF</a:t>
                </a:r>
              </a:p>
              <a:p>
                <a:pPr lvl="1"/>
                <a:r>
                  <a:rPr lang="en-US" altLang="zh-CN" dirty="0"/>
                  <a:t>Predicted rating of user </a:t>
                </a:r>
                <a14:m>
                  <m:oMath xmlns:m="http://schemas.openxmlformats.org/officeDocument/2006/math">
                    <m:r>
                      <a:rPr lang="en-US" altLang="zh-CN" b="0" i="1" smtClean="0">
                        <a:latin typeface="Cambria Math" panose="02040503050406030204" pitchFamily="18" charset="0"/>
                      </a:rPr>
                      <m:t>𝑢</m:t>
                    </m:r>
                  </m:oMath>
                </a14:m>
                <a:r>
                  <a:rPr lang="zh-CN" altLang="en-US" dirty="0"/>
                  <a:t> </a:t>
                </a:r>
                <a:r>
                  <a:rPr lang="en-US" altLang="zh-CN" dirty="0"/>
                  <a:t>on item </a:t>
                </a:r>
                <a14:m>
                  <m:oMath xmlns:m="http://schemas.openxmlformats.org/officeDocument/2006/math">
                    <m:r>
                      <a:rPr lang="en-US" altLang="zh-CN" b="0" i="1" smtClean="0">
                        <a:latin typeface="Cambria Math" panose="02040503050406030204" pitchFamily="18" charset="0"/>
                      </a:rPr>
                      <m:t>𝑗</m:t>
                    </m:r>
                  </m:oMath>
                </a14:m>
                <a:r>
                  <a:rPr lang="en-US" altLang="zh-CN" dirty="0"/>
                  <a:t>:</a:t>
                </a:r>
              </a:p>
              <a:p>
                <a:pPr marL="395287" lvl="1" indent="0">
                  <a:buNone/>
                </a:pPr>
                <a:endParaRPr lang="en-US" altLang="zh-CN" b="0" i="1" dirty="0">
                  <a:latin typeface="Cambria Math" panose="02040503050406030204" pitchFamily="18" charset="0"/>
                </a:endParaRPr>
              </a:p>
              <a:p>
                <a:pPr marL="395287" lvl="1"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𝜆</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𝑈𝐶𝐹</m:t>
                          </m:r>
                        </m:sup>
                      </m:sSubSup>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𝜆</m:t>
                          </m:r>
                        </m:e>
                      </m:d>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𝐼𝐶𝐹</m:t>
                          </m:r>
                        </m:sup>
                      </m:sSubSup>
                    </m:oMath>
                  </m:oMathPara>
                </a14:m>
                <a:endParaRPr lang="en-US" altLang="zh-CN" dirty="0"/>
              </a:p>
              <a:p>
                <a:pPr marL="395287" lvl="1" indent="0">
                  <a:buNone/>
                </a:pPr>
                <a:endParaRPr lang="en-US" altLang="zh-CN" dirty="0"/>
              </a:p>
              <a:p>
                <a:pPr marL="395287" lvl="1" indent="0">
                  <a:buNone/>
                </a:pPr>
                <a:r>
                  <a:rPr lang="en-US" altLang="zh-CN" dirty="0"/>
                  <a:t>where </a:t>
                </a:r>
                <a14:m>
                  <m:oMath xmlns:m="http://schemas.openxmlformats.org/officeDocument/2006/math">
                    <m:r>
                      <a:rPr lang="en-US" altLang="zh-CN" b="0" i="1" smtClean="0">
                        <a:latin typeface="Cambria Math" panose="02040503050406030204" pitchFamily="18" charset="0"/>
                      </a:rPr>
                      <m:t>𝜆</m:t>
                    </m:r>
                    <m:r>
                      <a:rPr lang="en-US" altLang="zh-CN" b="0" i="1" smtClean="0">
                        <a:latin typeface="Cambria Math" panose="02040503050406030204" pitchFamily="18" charset="0"/>
                      </a:rPr>
                      <m:t>∈[0,1]</m:t>
                    </m:r>
                  </m:oMath>
                </a14:m>
                <a:r>
                  <a:rPr lang="en-US" altLang="zh-CN" dirty="0"/>
                  <a:t> is a tradeoff parameter.</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730" t="-13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09937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Collaborative Filtering (CF)</a:t>
            </a:r>
          </a:p>
        </p:txBody>
      </p:sp>
      <p:sp>
        <p:nvSpPr>
          <p:cNvPr id="3" name="Inhaltsplatzhalter 2"/>
          <p:cNvSpPr>
            <a:spLocks noGrp="1"/>
          </p:cNvSpPr>
          <p:nvPr>
            <p:ph idx="1"/>
          </p:nvPr>
        </p:nvSpPr>
        <p:spPr>
          <a:xfrm>
            <a:off x="323279" y="1124744"/>
            <a:ext cx="8569201" cy="5688632"/>
          </a:xfrm>
        </p:spPr>
        <p:txBody>
          <a:bodyPr/>
          <a:lstStyle/>
          <a:p>
            <a:r>
              <a:rPr lang="en-US" dirty="0"/>
              <a:t>The most prominent approach to generate recommendations</a:t>
            </a:r>
          </a:p>
          <a:p>
            <a:pPr lvl="1"/>
            <a:r>
              <a:rPr lang="en-US" dirty="0"/>
              <a:t>used by large, commercial e-commerce sites</a:t>
            </a:r>
          </a:p>
          <a:p>
            <a:pPr lvl="1"/>
            <a:r>
              <a:rPr lang="en-US" dirty="0"/>
              <a:t>well-understood, various algorithms and variations exist</a:t>
            </a:r>
          </a:p>
          <a:p>
            <a:pPr lvl="1"/>
            <a:r>
              <a:rPr lang="en-US" dirty="0"/>
              <a:t>applicable in many domains (book, movies, ...)</a:t>
            </a:r>
          </a:p>
          <a:p>
            <a:r>
              <a:rPr lang="en-US" dirty="0"/>
              <a:t>Approach</a:t>
            </a:r>
          </a:p>
          <a:p>
            <a:pPr lvl="1"/>
            <a:r>
              <a:rPr lang="en-US" dirty="0"/>
              <a:t>use the "</a:t>
            </a:r>
            <a:r>
              <a:rPr lang="en-US" b="1" dirty="0"/>
              <a:t>wisdom of the crowd</a:t>
            </a:r>
            <a:r>
              <a:rPr lang="en-US" dirty="0"/>
              <a:t>" to recommend items</a:t>
            </a:r>
          </a:p>
          <a:p>
            <a:r>
              <a:rPr lang="en-US" b="1" dirty="0"/>
              <a:t>Basic assumption and idea</a:t>
            </a:r>
          </a:p>
          <a:p>
            <a:pPr lvl="1"/>
            <a:r>
              <a:rPr lang="en-US" dirty="0"/>
              <a:t>Users give ratings to catalog items (implicitly or explicitly)</a:t>
            </a:r>
          </a:p>
          <a:p>
            <a:pPr lvl="1"/>
            <a:r>
              <a:rPr lang="en-US" b="1" dirty="0">
                <a:solidFill>
                  <a:srgbClr val="FF3399"/>
                </a:solidFill>
              </a:rPr>
              <a:t>The users who had similar tastes in the past, will have similar tastes in the future</a:t>
            </a:r>
          </a:p>
          <a:p>
            <a:pPr lvl="1"/>
            <a:endParaRPr lang="en-US" dirty="0"/>
          </a:p>
          <a:p>
            <a:pPr lvl="1"/>
            <a:endParaRPr lang="en-US" dirty="0"/>
          </a:p>
        </p:txBody>
      </p:sp>
      <p:pic>
        <p:nvPicPr>
          <p:cNvPr id="4" name="Picture 5" descr="C:\Users\Fatih\AppData\Local\Microsoft\Windows\Temporary Internet Files\Content.IE5\8I83PG5D\MC9002403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0312" y="2860542"/>
            <a:ext cx="1512168" cy="1108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702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LibRec</a:t>
            </a:r>
            <a:r>
              <a:rPr lang="en-US" altLang="zh-CN" dirty="0"/>
              <a:t> Demo</a:t>
            </a:r>
            <a:endParaRPr lang="zh-CN" altLang="en-US" dirty="0"/>
          </a:p>
        </p:txBody>
      </p:sp>
      <p:sp>
        <p:nvSpPr>
          <p:cNvPr id="3" name="内容占位符 2"/>
          <p:cNvSpPr>
            <a:spLocks noGrp="1"/>
          </p:cNvSpPr>
          <p:nvPr>
            <p:ph idx="1"/>
          </p:nvPr>
        </p:nvSpPr>
        <p:spPr>
          <a:xfrm>
            <a:off x="395287" y="1268760"/>
            <a:ext cx="8353425" cy="4967288"/>
          </a:xfrm>
        </p:spPr>
        <p:txBody>
          <a:bodyPr/>
          <a:lstStyle/>
          <a:p>
            <a:r>
              <a:rPr lang="en-US" altLang="zh-CN">
                <a:hlinkClick r:id="rId3"/>
              </a:rPr>
              <a:t>http://demo.liaotian2020.com/</a:t>
            </a:r>
            <a:r>
              <a:rPr lang="en-US" altLang="zh-CN"/>
              <a:t> </a:t>
            </a:r>
            <a:r>
              <a:rPr lang="en-US" altLang="zh-CN" sz="2000"/>
              <a:t>(</a:t>
            </a:r>
            <a:r>
              <a:rPr lang="en-US" altLang="zh-CN" sz="2000" dirty="0">
                <a:hlinkClick r:id="rId4"/>
              </a:rPr>
              <a:t>http://demo.librec.net</a:t>
            </a:r>
            <a:r>
              <a:rPr lang="en-US" altLang="zh-CN" sz="2000" dirty="0"/>
              <a:t> )</a:t>
            </a:r>
            <a:r>
              <a:rPr lang="en-US" altLang="zh-CN" dirty="0"/>
              <a:t> </a:t>
            </a:r>
          </a:p>
          <a:p>
            <a:r>
              <a:rPr lang="en-US" altLang="zh-CN" dirty="0">
                <a:hlinkClick r:id="rId5"/>
              </a:rPr>
              <a:t>https://github.com/395299296/librec-to-movies</a:t>
            </a:r>
            <a:r>
              <a:rPr lang="en-US" altLang="zh-CN" dirty="0"/>
              <a:t> </a:t>
            </a:r>
            <a:endParaRPr lang="zh-CN" altLang="en-US" dirty="0"/>
          </a:p>
        </p:txBody>
      </p:sp>
      <p:pic>
        <p:nvPicPr>
          <p:cNvPr id="4" name="图片 3"/>
          <p:cNvPicPr>
            <a:picLocks noChangeAspect="1"/>
          </p:cNvPicPr>
          <p:nvPr/>
        </p:nvPicPr>
        <p:blipFill rotWithShape="1">
          <a:blip r:embed="rId6">
            <a:extLst>
              <a:ext uri="{28A0092B-C50C-407E-A947-70E740481C1C}">
                <a14:useLocalDpi xmlns:a14="http://schemas.microsoft.com/office/drawing/2010/main" val="0"/>
              </a:ext>
            </a:extLst>
          </a:blip>
          <a:srcRect l="4618" t="6224" r="3322" b="3948"/>
          <a:stretch/>
        </p:blipFill>
        <p:spPr>
          <a:xfrm>
            <a:off x="1943708" y="2276872"/>
            <a:ext cx="5256584" cy="4533441"/>
          </a:xfrm>
          <a:prstGeom prst="rect">
            <a:avLst/>
          </a:prstGeom>
        </p:spPr>
      </p:pic>
    </p:spTree>
    <p:extLst>
      <p:ext uri="{BB962C8B-B14F-4D97-AF65-F5344CB8AC3E}">
        <p14:creationId xmlns:p14="http://schemas.microsoft.com/office/powerpoint/2010/main" val="2072977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Online Trials</a:t>
            </a:r>
            <a:endParaRPr lang="zh-CN" altLang="en-US" dirty="0"/>
          </a:p>
        </p:txBody>
      </p:sp>
      <p:sp>
        <p:nvSpPr>
          <p:cNvPr id="3" name="内容占位符 2"/>
          <p:cNvSpPr>
            <a:spLocks noGrp="1"/>
          </p:cNvSpPr>
          <p:nvPr>
            <p:ph idx="1"/>
          </p:nvPr>
        </p:nvSpPr>
        <p:spPr>
          <a:xfrm>
            <a:off x="311445" y="1124744"/>
            <a:ext cx="8353425" cy="575965"/>
          </a:xfrm>
        </p:spPr>
        <p:txBody>
          <a:bodyPr/>
          <a:lstStyle/>
          <a:p>
            <a:r>
              <a:rPr lang="en-US" altLang="zh-CN" sz="2400" dirty="0">
                <a:hlinkClick r:id="rId2"/>
              </a:rPr>
              <a:t>https://mhahsler-apps.shinyapps.io/Jester/</a:t>
            </a:r>
            <a:r>
              <a:rPr lang="en-US" altLang="zh-CN" sz="2400" dirty="0"/>
              <a:t> </a:t>
            </a:r>
            <a:endParaRPr lang="zh-CN" altLang="en-US" sz="2400" dirty="0"/>
          </a:p>
        </p:txBody>
      </p:sp>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787" t="2517" r="776" b="3532"/>
          <a:stretch/>
        </p:blipFill>
        <p:spPr>
          <a:xfrm>
            <a:off x="311445" y="1700708"/>
            <a:ext cx="8521111" cy="51126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683621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Outline</a:t>
            </a:r>
          </a:p>
        </p:txBody>
      </p:sp>
      <p:sp>
        <p:nvSpPr>
          <p:cNvPr id="4099" name="Rectangle 3"/>
          <p:cNvSpPr>
            <a:spLocks noGrp="1" noChangeArrowheads="1"/>
          </p:cNvSpPr>
          <p:nvPr>
            <p:ph type="body" idx="1"/>
          </p:nvPr>
        </p:nvSpPr>
        <p:spPr>
          <a:xfrm>
            <a:off x="457200" y="1268761"/>
            <a:ext cx="8229600" cy="5184576"/>
          </a:xfrm>
        </p:spPr>
        <p:txBody>
          <a:bodyPr>
            <a:normAutofit/>
          </a:bodyPr>
          <a:lstStyle/>
          <a:p>
            <a:r>
              <a:rPr lang="en-US" sz="3200" dirty="0">
                <a:solidFill>
                  <a:schemeClr val="bg1">
                    <a:lumMod val="50000"/>
                  </a:schemeClr>
                </a:solidFill>
              </a:rPr>
              <a:t>Memory-based approaches</a:t>
            </a:r>
          </a:p>
          <a:p>
            <a:pPr lvl="1"/>
            <a:r>
              <a:rPr lang="en-US" sz="2800" dirty="0">
                <a:solidFill>
                  <a:schemeClr val="bg1">
                    <a:lumMod val="50000"/>
                  </a:schemeClr>
                </a:solidFill>
              </a:rPr>
              <a:t>User-based CF</a:t>
            </a:r>
          </a:p>
          <a:p>
            <a:pPr lvl="1"/>
            <a:r>
              <a:rPr lang="en-US" sz="2800" dirty="0">
                <a:solidFill>
                  <a:schemeClr val="bg1">
                    <a:lumMod val="50000"/>
                  </a:schemeClr>
                </a:solidFill>
              </a:rPr>
              <a:t>Item-based CF</a:t>
            </a:r>
          </a:p>
          <a:p>
            <a:pPr lvl="1"/>
            <a:r>
              <a:rPr lang="en-US" sz="2800" i="1" dirty="0">
                <a:solidFill>
                  <a:schemeClr val="accent1"/>
                </a:solidFill>
              </a:rPr>
              <a:t>Similarity </a:t>
            </a:r>
            <a:r>
              <a:rPr lang="en-US" sz="2800" i="1" dirty="0" smtClean="0">
                <a:solidFill>
                  <a:schemeClr val="accent1"/>
                </a:solidFill>
              </a:rPr>
              <a:t>measures (2.2)</a:t>
            </a:r>
            <a:endParaRPr lang="en-US" sz="2800" i="1" dirty="0">
              <a:solidFill>
                <a:schemeClr val="accent1"/>
              </a:solidFill>
            </a:endParaRPr>
          </a:p>
          <a:p>
            <a:r>
              <a:rPr lang="en-US" sz="3200" dirty="0">
                <a:solidFill>
                  <a:schemeClr val="bg1">
                    <a:lumMod val="50000"/>
                  </a:schemeClr>
                </a:solidFill>
              </a:rPr>
              <a:t>Model-based approaches</a:t>
            </a:r>
          </a:p>
          <a:p>
            <a:pPr lvl="1"/>
            <a:r>
              <a:rPr lang="en-US" sz="2800" dirty="0">
                <a:solidFill>
                  <a:schemeClr val="bg1">
                    <a:lumMod val="50000"/>
                  </a:schemeClr>
                </a:solidFill>
              </a:rPr>
              <a:t>Matrix factorization</a:t>
            </a:r>
          </a:p>
          <a:p>
            <a:pPr lvl="1"/>
            <a:r>
              <a:rPr lang="en-US" sz="2800" dirty="0">
                <a:solidFill>
                  <a:schemeClr val="bg1">
                    <a:lumMod val="50000"/>
                  </a:schemeClr>
                </a:solidFill>
              </a:rPr>
              <a:t>Factorization machine</a:t>
            </a:r>
          </a:p>
          <a:p>
            <a:r>
              <a:rPr lang="en-US" altLang="zh-CN" sz="3200" dirty="0">
                <a:solidFill>
                  <a:schemeClr val="bg1">
                    <a:lumMod val="50000"/>
                  </a:schemeClr>
                </a:solidFill>
              </a:rPr>
              <a:t>Remarks of collaborative filtering</a:t>
            </a:r>
          </a:p>
          <a:p>
            <a:pPr lvl="1"/>
            <a:endParaRPr lang="en-US" sz="1600" dirty="0"/>
          </a:p>
          <a:p>
            <a:pPr lvl="1"/>
            <a:endParaRPr lang="en-US" sz="1600" dirty="0"/>
          </a:p>
          <a:p>
            <a:pPr lvl="1"/>
            <a:endParaRPr lang="en-US" sz="1600" dirty="0"/>
          </a:p>
        </p:txBody>
      </p:sp>
    </p:spTree>
    <p:extLst>
      <p:ext uri="{BB962C8B-B14F-4D97-AF65-F5344CB8AC3E}">
        <p14:creationId xmlns:p14="http://schemas.microsoft.com/office/powerpoint/2010/main" val="300806689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Outline</a:t>
            </a:r>
          </a:p>
        </p:txBody>
      </p:sp>
      <p:sp>
        <p:nvSpPr>
          <p:cNvPr id="4099" name="Rectangle 3"/>
          <p:cNvSpPr>
            <a:spLocks noGrp="1" noChangeArrowheads="1"/>
          </p:cNvSpPr>
          <p:nvPr>
            <p:ph type="body" idx="1"/>
          </p:nvPr>
        </p:nvSpPr>
        <p:spPr>
          <a:xfrm>
            <a:off x="457200" y="1268761"/>
            <a:ext cx="8229600" cy="5184576"/>
          </a:xfrm>
        </p:spPr>
        <p:txBody>
          <a:bodyPr>
            <a:normAutofit/>
          </a:bodyPr>
          <a:lstStyle/>
          <a:p>
            <a:r>
              <a:rPr lang="en-US" sz="3200" dirty="0">
                <a:solidFill>
                  <a:schemeClr val="bg1">
                    <a:lumMod val="50000"/>
                  </a:schemeClr>
                </a:solidFill>
              </a:rPr>
              <a:t>Memory-based approaches</a:t>
            </a:r>
          </a:p>
          <a:p>
            <a:pPr lvl="1"/>
            <a:r>
              <a:rPr lang="en-US" sz="2800" dirty="0">
                <a:solidFill>
                  <a:schemeClr val="bg1">
                    <a:lumMod val="50000"/>
                  </a:schemeClr>
                </a:solidFill>
              </a:rPr>
              <a:t>User-based CF</a:t>
            </a:r>
          </a:p>
          <a:p>
            <a:pPr lvl="1"/>
            <a:r>
              <a:rPr lang="en-US" sz="2800" dirty="0">
                <a:solidFill>
                  <a:schemeClr val="bg1">
                    <a:lumMod val="50000"/>
                  </a:schemeClr>
                </a:solidFill>
              </a:rPr>
              <a:t>Item-based CF</a:t>
            </a:r>
          </a:p>
          <a:p>
            <a:pPr lvl="1"/>
            <a:r>
              <a:rPr lang="en-US" sz="2800" dirty="0">
                <a:solidFill>
                  <a:schemeClr val="bg1">
                    <a:lumMod val="50000"/>
                  </a:schemeClr>
                </a:solidFill>
              </a:rPr>
              <a:t>Similarity measures</a:t>
            </a:r>
          </a:p>
          <a:p>
            <a:r>
              <a:rPr lang="en-US" sz="3200" b="1" dirty="0" smtClean="0"/>
              <a:t>Model-based </a:t>
            </a:r>
            <a:r>
              <a:rPr lang="en-US" sz="3200" b="1" dirty="0"/>
              <a:t>approaches</a:t>
            </a:r>
          </a:p>
          <a:p>
            <a:pPr lvl="1"/>
            <a:r>
              <a:rPr lang="en-US" sz="2800" i="1" dirty="0">
                <a:solidFill>
                  <a:schemeClr val="accent1"/>
                </a:solidFill>
              </a:rPr>
              <a:t>Matrix </a:t>
            </a:r>
            <a:r>
              <a:rPr lang="en-US" sz="2800" i="1" dirty="0" smtClean="0">
                <a:solidFill>
                  <a:schemeClr val="accent1"/>
                </a:solidFill>
              </a:rPr>
              <a:t>factorization (2.3)</a:t>
            </a:r>
            <a:endParaRPr lang="en-US" sz="2800" i="1" dirty="0">
              <a:solidFill>
                <a:schemeClr val="accent1"/>
              </a:solidFill>
            </a:endParaRPr>
          </a:p>
          <a:p>
            <a:pPr lvl="1"/>
            <a:r>
              <a:rPr lang="en-US" sz="2800" i="1" dirty="0">
                <a:solidFill>
                  <a:schemeClr val="accent1"/>
                </a:solidFill>
              </a:rPr>
              <a:t>Factorization </a:t>
            </a:r>
            <a:r>
              <a:rPr lang="en-US" sz="2800" i="1" dirty="0" smtClean="0">
                <a:solidFill>
                  <a:schemeClr val="accent1"/>
                </a:solidFill>
              </a:rPr>
              <a:t>machine (2.4)</a:t>
            </a:r>
            <a:endParaRPr lang="en-US" sz="2800" i="1" dirty="0">
              <a:solidFill>
                <a:schemeClr val="accent1"/>
              </a:solidFill>
            </a:endParaRPr>
          </a:p>
          <a:p>
            <a:r>
              <a:rPr lang="en-US" altLang="zh-CN" sz="3200" dirty="0">
                <a:solidFill>
                  <a:schemeClr val="bg1">
                    <a:lumMod val="50000"/>
                  </a:schemeClr>
                </a:solidFill>
              </a:rPr>
              <a:t>Remarks of collaborative filtering</a:t>
            </a:r>
          </a:p>
          <a:p>
            <a:pPr lvl="1"/>
            <a:endParaRPr lang="en-US" sz="1600" dirty="0"/>
          </a:p>
          <a:p>
            <a:pPr lvl="1"/>
            <a:endParaRPr lang="en-US" sz="1600" dirty="0"/>
          </a:p>
          <a:p>
            <a:pPr lvl="1"/>
            <a:endParaRPr lang="en-US" sz="1600" dirty="0"/>
          </a:p>
        </p:txBody>
      </p:sp>
    </p:spTree>
    <p:extLst>
      <p:ext uri="{BB962C8B-B14F-4D97-AF65-F5344CB8AC3E}">
        <p14:creationId xmlns:p14="http://schemas.microsoft.com/office/powerpoint/2010/main" val="380465585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chor="ctr"/>
          <a:lstStyle/>
          <a:p>
            <a:r>
              <a:rPr lang="en-US" altLang="zh-CN" sz="4400" cap="none" dirty="0"/>
              <a:t>Remarks Of Collaborative Filtering</a:t>
            </a:r>
            <a:endParaRPr lang="en-US" sz="4400" cap="none" dirty="0"/>
          </a:p>
        </p:txBody>
      </p:sp>
      <p:sp>
        <p:nvSpPr>
          <p:cNvPr id="4099" name="Rectangle 3"/>
          <p:cNvSpPr>
            <a:spLocks noGrp="1" noChangeArrowheads="1"/>
          </p:cNvSpPr>
          <p:nvPr>
            <p:ph type="body" idx="1"/>
          </p:nvPr>
        </p:nvSpPr>
        <p:spPr/>
        <p:txBody>
          <a:bodyPr>
            <a:normAutofit/>
          </a:bodyPr>
          <a:lstStyle/>
          <a:p>
            <a:pPr lvl="1"/>
            <a:endParaRPr lang="en-US" sz="1600" dirty="0"/>
          </a:p>
        </p:txBody>
      </p:sp>
    </p:spTree>
    <p:extLst>
      <p:ext uri="{BB962C8B-B14F-4D97-AF65-F5344CB8AC3E}">
        <p14:creationId xmlns:p14="http://schemas.microsoft.com/office/powerpoint/2010/main" val="353957201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CF: conclusions</a:t>
            </a:r>
          </a:p>
        </p:txBody>
      </p:sp>
      <p:sp>
        <p:nvSpPr>
          <p:cNvPr id="3" name="Inhaltsplatzhalter 2"/>
          <p:cNvSpPr>
            <a:spLocks noGrp="1"/>
          </p:cNvSpPr>
          <p:nvPr>
            <p:ph idx="1"/>
          </p:nvPr>
        </p:nvSpPr>
        <p:spPr>
          <a:xfrm>
            <a:off x="395288" y="1268760"/>
            <a:ext cx="8353425" cy="5111403"/>
          </a:xfrm>
        </p:spPr>
        <p:txBody>
          <a:bodyPr/>
          <a:lstStyle/>
          <a:p>
            <a:r>
              <a:rPr lang="en-US" dirty="0"/>
              <a:t>Pros: </a:t>
            </a:r>
          </a:p>
          <a:p>
            <a:pPr lvl="1"/>
            <a:r>
              <a:rPr lang="en-US" dirty="0"/>
              <a:t>well-understood, works well in some domains, no knowledge/feature engineering required</a:t>
            </a:r>
          </a:p>
          <a:p>
            <a:r>
              <a:rPr lang="en-US" dirty="0"/>
              <a:t>Cons:</a:t>
            </a:r>
          </a:p>
          <a:p>
            <a:pPr lvl="1"/>
            <a:r>
              <a:rPr lang="en-US" dirty="0"/>
              <a:t>requires user community, sparsity problems, no integration of other knowledge sources, no explanation of results, tends to recommend popular items</a:t>
            </a:r>
          </a:p>
          <a:p>
            <a:r>
              <a:rPr lang="en-US" dirty="0"/>
              <a:t>What is the best CF method?</a:t>
            </a:r>
          </a:p>
          <a:p>
            <a:pPr lvl="1"/>
            <a:r>
              <a:rPr lang="en-US" dirty="0"/>
              <a:t>In different situation and domain: inconsistent findings; </a:t>
            </a:r>
          </a:p>
          <a:p>
            <a:pPr lvl="1"/>
            <a:r>
              <a:rPr lang="en-US" dirty="0"/>
              <a:t>Always the same domains and data sets: differences between methods are often very small</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7160" y="2708920"/>
            <a:ext cx="304800" cy="304800"/>
          </a:xfrm>
          <a:prstGeom prst="rect">
            <a:avLst/>
          </a:prstGeom>
        </p:spPr>
      </p:pic>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7160" y="1412776"/>
            <a:ext cx="304800" cy="304800"/>
          </a:xfrm>
          <a:prstGeom prst="rect">
            <a:avLst/>
          </a:prstGeom>
        </p:spPr>
      </p:pic>
    </p:spTree>
    <p:extLst>
      <p:ext uri="{BB962C8B-B14F-4D97-AF65-F5344CB8AC3E}">
        <p14:creationId xmlns:p14="http://schemas.microsoft.com/office/powerpoint/2010/main" val="25210794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CF: some issues</a:t>
            </a:r>
          </a:p>
        </p:txBody>
      </p:sp>
      <p:sp>
        <p:nvSpPr>
          <p:cNvPr id="3" name="Inhaltsplatzhalter 2"/>
          <p:cNvSpPr>
            <a:spLocks noGrp="1"/>
          </p:cNvSpPr>
          <p:nvPr>
            <p:ph idx="1"/>
          </p:nvPr>
        </p:nvSpPr>
        <p:spPr>
          <a:xfrm>
            <a:off x="323850" y="1268760"/>
            <a:ext cx="8640638" cy="5111403"/>
          </a:xfrm>
        </p:spPr>
        <p:txBody>
          <a:bodyPr/>
          <a:lstStyle/>
          <a:p>
            <a:r>
              <a:rPr lang="en-US" dirty="0"/>
              <a:t>How to evaluate the prediction quality?</a:t>
            </a:r>
          </a:p>
          <a:p>
            <a:pPr lvl="1"/>
            <a:r>
              <a:rPr lang="en-US" dirty="0"/>
              <a:t>MAE / RMSE: What does an MAE of 0.7 actually mean?</a:t>
            </a:r>
          </a:p>
          <a:p>
            <a:pPr lvl="1"/>
            <a:r>
              <a:rPr lang="en-US" dirty="0"/>
              <a:t>Serendipity (novelty and surprising effect of recommendations)</a:t>
            </a:r>
          </a:p>
          <a:p>
            <a:pPr lvl="2"/>
            <a:r>
              <a:rPr lang="en-US" sz="2400" dirty="0"/>
              <a:t>Not yet fully understood</a:t>
            </a:r>
          </a:p>
          <a:p>
            <a:r>
              <a:rPr lang="en-US" dirty="0"/>
              <a:t>What about multi-dimensional ratings?</a:t>
            </a:r>
          </a:p>
          <a:p>
            <a:r>
              <a:rPr lang="en-US" altLang="zh-CN" dirty="0"/>
              <a:t>Why a rating is missing?</a:t>
            </a:r>
          </a:p>
          <a:p>
            <a:pPr lvl="1"/>
            <a:r>
              <a:rPr lang="en-US" altLang="zh-CN" dirty="0"/>
              <a:t>MNAR: Missing Not At Random assumption</a:t>
            </a:r>
          </a:p>
          <a:p>
            <a:pPr lvl="1"/>
            <a:r>
              <a:rPr lang="en-US" altLang="zh-CN" dirty="0"/>
              <a:t>MAR: “The process that selects the observed data is independent of the value of unobserved rating data”</a:t>
            </a:r>
          </a:p>
          <a:p>
            <a:pPr lvl="1"/>
            <a:r>
              <a:rPr lang="en-US" altLang="zh-CN" dirty="0"/>
              <a:t>“I checked this music shared by my friends, and I didn’t like it”</a:t>
            </a:r>
          </a:p>
        </p:txBody>
      </p:sp>
    </p:spTree>
    <p:extLst>
      <p:ext uri="{BB962C8B-B14F-4D97-AF65-F5344CB8AC3E}">
        <p14:creationId xmlns:p14="http://schemas.microsoft.com/office/powerpoint/2010/main" val="3496747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t>CF Tip: add data</a:t>
            </a:r>
          </a:p>
        </p:txBody>
      </p:sp>
      <p:sp>
        <p:nvSpPr>
          <p:cNvPr id="90115" name="Rectangle 3"/>
          <p:cNvSpPr>
            <a:spLocks noGrp="1" noChangeArrowheads="1"/>
          </p:cNvSpPr>
          <p:nvPr>
            <p:ph idx="1"/>
          </p:nvPr>
        </p:nvSpPr>
        <p:spPr/>
        <p:txBody>
          <a:bodyPr/>
          <a:lstStyle/>
          <a:p>
            <a:r>
              <a:rPr lang="en-US" dirty="0"/>
              <a:t>Leverage all the data</a:t>
            </a:r>
          </a:p>
          <a:p>
            <a:pPr lvl="1"/>
            <a:r>
              <a:rPr lang="en-US" dirty="0"/>
              <a:t>Don’t try to reduce data size in an effort </a:t>
            </a:r>
            <a:br>
              <a:rPr lang="en-US" dirty="0"/>
            </a:br>
            <a:r>
              <a:rPr lang="en-US" dirty="0"/>
              <a:t>to make fancy algorithms work</a:t>
            </a:r>
          </a:p>
          <a:p>
            <a:pPr lvl="1"/>
            <a:r>
              <a:rPr lang="en-US" dirty="0"/>
              <a:t>Simple methods on large data do best</a:t>
            </a:r>
          </a:p>
          <a:p>
            <a:r>
              <a:rPr lang="en-US" b="1" dirty="0"/>
              <a:t>Add more data</a:t>
            </a:r>
          </a:p>
          <a:p>
            <a:pPr lvl="1"/>
            <a:r>
              <a:rPr lang="en-US" dirty="0"/>
              <a:t>e.g., add IMDB data on genres</a:t>
            </a:r>
          </a:p>
          <a:p>
            <a:r>
              <a:rPr lang="en-US" b="1" dirty="0">
                <a:solidFill>
                  <a:srgbClr val="FF3399"/>
                </a:solidFill>
              </a:rPr>
              <a:t>More data beats better algorithms</a:t>
            </a:r>
          </a:p>
          <a:p>
            <a:pPr lvl="1"/>
            <a:r>
              <a:rPr lang="en-US" sz="2000" b="1" dirty="0">
                <a:latin typeface="Courier New" pitchFamily="1" charset="0"/>
                <a:hlinkClick r:id="rId3"/>
              </a:rPr>
              <a:t>http://anand.typepad.com/datawocky/2008/03/more-data-usual.html</a:t>
            </a:r>
            <a:r>
              <a:rPr lang="en-US" sz="2000" b="1" dirty="0">
                <a:latin typeface="Courier New" pitchFamily="1" charset="0"/>
              </a:rPr>
              <a:t> </a:t>
            </a:r>
            <a:endParaRPr lang="en-US" sz="5400" dirty="0"/>
          </a:p>
          <a:p>
            <a:pPr lvl="1"/>
            <a:endParaRPr lang="en-US" dirty="0"/>
          </a:p>
        </p:txBody>
      </p:sp>
    </p:spTree>
    <p:extLst>
      <p:ext uri="{BB962C8B-B14F-4D97-AF65-F5344CB8AC3E}">
        <p14:creationId xmlns:p14="http://schemas.microsoft.com/office/powerpoint/2010/main" val="17226849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zh-CN" dirty="0"/>
              <a:t>CF: security</a:t>
            </a:r>
          </a:p>
        </p:txBody>
      </p:sp>
      <p:sp>
        <p:nvSpPr>
          <p:cNvPr id="8195" name="Content Placeholder 2"/>
          <p:cNvSpPr>
            <a:spLocks noGrp="1"/>
          </p:cNvSpPr>
          <p:nvPr>
            <p:ph idx="1"/>
          </p:nvPr>
        </p:nvSpPr>
        <p:spPr>
          <a:xfrm>
            <a:off x="395288" y="1268760"/>
            <a:ext cx="8353425" cy="5472608"/>
          </a:xfrm>
        </p:spPr>
        <p:txBody>
          <a:bodyPr/>
          <a:lstStyle/>
          <a:p>
            <a:pPr eaLnBrk="1" hangingPunct="1"/>
            <a:r>
              <a:rPr lang="en-US" altLang="zh-CN" dirty="0"/>
              <a:t>Protect recommender neutrality</a:t>
            </a:r>
          </a:p>
          <a:p>
            <a:pPr lvl="1"/>
            <a:r>
              <a:rPr lang="en-US" altLang="zh-CN" dirty="0"/>
              <a:t>From malicious users who want to push their product and can create fake accounts</a:t>
            </a:r>
          </a:p>
          <a:p>
            <a:pPr lvl="1"/>
            <a:r>
              <a:rPr lang="en-US" altLang="zh-CN" dirty="0">
                <a:solidFill>
                  <a:srgbClr val="FF3399"/>
                </a:solidFill>
              </a:rPr>
              <a:t>Possible solutions</a:t>
            </a:r>
            <a:r>
              <a:rPr lang="en-US" altLang="zh-CN" dirty="0"/>
              <a:t>: prevent account creation or detect and remove</a:t>
            </a:r>
          </a:p>
          <a:p>
            <a:r>
              <a:rPr lang="en-US" altLang="zh-CN" dirty="0"/>
              <a:t>Protect recommender accuracy</a:t>
            </a:r>
          </a:p>
          <a:p>
            <a:pPr lvl="1"/>
            <a:r>
              <a:rPr lang="en-US" altLang="zh-CN" dirty="0"/>
              <a:t>From users who give low-quality, inconsistent ratings</a:t>
            </a:r>
          </a:p>
          <a:p>
            <a:pPr lvl="1"/>
            <a:r>
              <a:rPr lang="en-US" altLang="zh-CN" dirty="0">
                <a:solidFill>
                  <a:srgbClr val="FF3399"/>
                </a:solidFill>
              </a:rPr>
              <a:t>Possible solutions</a:t>
            </a:r>
            <a:r>
              <a:rPr lang="en-US" altLang="zh-CN" dirty="0"/>
              <a:t>: normal de-noising problem</a:t>
            </a:r>
          </a:p>
          <a:p>
            <a:r>
              <a:rPr lang="en-US" altLang="zh-CN" dirty="0"/>
              <a:t>Protect user data (privacy)</a:t>
            </a:r>
          </a:p>
          <a:p>
            <a:pPr lvl="1"/>
            <a:r>
              <a:rPr lang="en-US" altLang="zh-CN" dirty="0"/>
              <a:t>From other user and from the service provider</a:t>
            </a:r>
          </a:p>
          <a:p>
            <a:pPr lvl="1"/>
            <a:r>
              <a:rPr lang="en-US" altLang="zh-CN" dirty="0">
                <a:solidFill>
                  <a:srgbClr val="FF3399"/>
                </a:solidFill>
              </a:rPr>
              <a:t>Possible solutions</a:t>
            </a:r>
            <a:r>
              <a:rPr lang="en-US" altLang="zh-CN" dirty="0"/>
              <a:t>: use trusted computing infrastructure, pool ratings, add noise</a:t>
            </a:r>
          </a:p>
        </p:txBody>
      </p:sp>
    </p:spTree>
    <p:extLst>
      <p:ext uri="{BB962C8B-B14F-4D97-AF65-F5344CB8AC3E}">
        <p14:creationId xmlns:p14="http://schemas.microsoft.com/office/powerpoint/2010/main" val="2485696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Pure CF Approaches</a:t>
            </a:r>
            <a:endParaRPr lang="en-US" dirty="0"/>
          </a:p>
        </p:txBody>
      </p:sp>
      <p:sp>
        <p:nvSpPr>
          <p:cNvPr id="3" name="Inhaltsplatzhalter 2"/>
          <p:cNvSpPr>
            <a:spLocks noGrp="1"/>
          </p:cNvSpPr>
          <p:nvPr>
            <p:ph idx="1"/>
          </p:nvPr>
        </p:nvSpPr>
        <p:spPr/>
        <p:txBody>
          <a:bodyPr/>
          <a:lstStyle/>
          <a:p>
            <a:r>
              <a:rPr lang="en-US" dirty="0"/>
              <a:t>Input</a:t>
            </a:r>
          </a:p>
          <a:p>
            <a:pPr lvl="1"/>
            <a:r>
              <a:rPr lang="en-US" dirty="0"/>
              <a:t>Only a matrix of given user–item ratings</a:t>
            </a:r>
          </a:p>
          <a:p>
            <a:r>
              <a:rPr lang="en-US" dirty="0"/>
              <a:t>Output types</a:t>
            </a:r>
          </a:p>
          <a:p>
            <a:pPr lvl="1"/>
            <a:r>
              <a:rPr lang="en-US" dirty="0"/>
              <a:t>A (numerical) prediction indicating to what degree the current user will like or dislike a certain item, a.k.a. </a:t>
            </a:r>
            <a:r>
              <a:rPr lang="en-US" b="1" dirty="0"/>
              <a:t>rating prediction</a:t>
            </a:r>
          </a:p>
          <a:p>
            <a:pPr lvl="1"/>
            <a:r>
              <a:rPr lang="en-US" dirty="0"/>
              <a:t>A top-N list of recommended items, a.k.a., item ranking or </a:t>
            </a:r>
            <a:r>
              <a:rPr lang="en-US" b="1" dirty="0"/>
              <a:t>item recommendation</a:t>
            </a:r>
          </a:p>
        </p:txBody>
      </p:sp>
    </p:spTree>
    <p:extLst>
      <p:ext uri="{BB962C8B-B14F-4D97-AF65-F5344CB8AC3E}">
        <p14:creationId xmlns:p14="http://schemas.microsoft.com/office/powerpoint/2010/main" val="3810500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User-based CF</a:t>
            </a:r>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323850" y="1340768"/>
                <a:ext cx="8568630" cy="4967288"/>
              </a:xfrm>
            </p:spPr>
            <p:txBody>
              <a:bodyPr/>
              <a:lstStyle/>
              <a:p>
                <a:r>
                  <a:rPr lang="en-US" dirty="0"/>
                  <a:t>The basic technique</a:t>
                </a:r>
              </a:p>
              <a:p>
                <a:pPr lvl="1"/>
                <a:r>
                  <a:rPr lang="en-US" dirty="0"/>
                  <a:t>Given an "active user" (Alice) and an item </a:t>
                </a:r>
                <a14:m>
                  <m:oMath xmlns:m="http://schemas.openxmlformats.org/officeDocument/2006/math">
                    <m:r>
                      <a:rPr lang="en-US" i="1" smtClean="0">
                        <a:latin typeface="Cambria Math"/>
                      </a:rPr>
                      <m:t>𝑖</m:t>
                    </m:r>
                  </m:oMath>
                </a14:m>
                <a:r>
                  <a:rPr lang="en-US" dirty="0"/>
                  <a:t> not yet seen by Alice, estimate Alice’s rating for this item. </a:t>
                </a:r>
              </a:p>
              <a:p>
                <a:pPr lvl="2"/>
                <a:r>
                  <a:rPr lang="en-US" dirty="0"/>
                  <a:t>find a set of users (peers/nearest neighbors) who liked the same items as Alice in the past </a:t>
                </a:r>
                <a:r>
                  <a:rPr lang="en-US" b="1" dirty="0"/>
                  <a:t>and </a:t>
                </a:r>
                <a:r>
                  <a:rPr lang="en-US" dirty="0"/>
                  <a:t>who have rated item </a:t>
                </a:r>
                <a14:m>
                  <m:oMath xmlns:m="http://schemas.openxmlformats.org/officeDocument/2006/math">
                    <m:r>
                      <a:rPr lang="en-US" i="1">
                        <a:latin typeface="Cambria Math"/>
                      </a:rPr>
                      <m:t>𝑖</m:t>
                    </m:r>
                  </m:oMath>
                </a14:m>
                <a:endParaRPr lang="en-US" dirty="0"/>
              </a:p>
              <a:p>
                <a:pPr lvl="2"/>
                <a:r>
                  <a:rPr lang="en-US" dirty="0"/>
                  <a:t>use, e.g. the average of their ratings to predict, if Alice will like item </a:t>
                </a:r>
                <a14:m>
                  <m:oMath xmlns:m="http://schemas.openxmlformats.org/officeDocument/2006/math">
                    <m:r>
                      <a:rPr lang="en-US" i="1">
                        <a:latin typeface="Cambria Math"/>
                      </a:rPr>
                      <m:t>𝑖</m:t>
                    </m:r>
                  </m:oMath>
                </a14:m>
                <a:endParaRPr lang="en-US" dirty="0"/>
              </a:p>
              <a:p>
                <a:pPr lvl="2"/>
                <a:r>
                  <a:rPr lang="en-US" dirty="0"/>
                  <a:t>do this for all items Alice has not seen and recommend the best-rated</a:t>
                </a:r>
              </a:p>
              <a:p>
                <a:r>
                  <a:rPr lang="en-US" b="1" dirty="0"/>
                  <a:t>Basic assumption and idea</a:t>
                </a:r>
              </a:p>
              <a:p>
                <a:pPr lvl="1"/>
                <a:r>
                  <a:rPr lang="en-US" dirty="0">
                    <a:solidFill>
                      <a:srgbClr val="FF3399"/>
                    </a:solidFill>
                  </a:rPr>
                  <a:t>If users had similar tastes in the past they will have similar tastes in the future</a:t>
                </a:r>
              </a:p>
              <a:p>
                <a:pPr lvl="1"/>
                <a:r>
                  <a:rPr lang="en-US" dirty="0"/>
                  <a:t>User preferences remain stable and consistent over time</a:t>
                </a:r>
              </a:p>
              <a:p>
                <a:endParaRPr lang="en-US"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323850" y="1340768"/>
                <a:ext cx="8568630" cy="4967288"/>
              </a:xfrm>
              <a:blipFill rotWithShape="0">
                <a:blip r:embed="rId3"/>
                <a:stretch>
                  <a:fillRect l="-711" t="-1350" r="-427" b="-53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23985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User-based CF (2)</a:t>
            </a:r>
            <a:endParaRPr lang="zh-CN" altLang="en-US" dirty="0"/>
          </a:p>
        </p:txBody>
      </p:sp>
      <p:sp>
        <p:nvSpPr>
          <p:cNvPr id="3" name="内容占位符 2"/>
          <p:cNvSpPr>
            <a:spLocks noGrp="1"/>
          </p:cNvSpPr>
          <p:nvPr>
            <p:ph idx="1"/>
          </p:nvPr>
        </p:nvSpPr>
        <p:spPr/>
        <p:txBody>
          <a:bodyPr/>
          <a:lstStyle/>
          <a:p>
            <a:r>
              <a:rPr lang="en-US" altLang="zh-CN" sz="3200" b="1" dirty="0"/>
              <a:t>Procedure</a:t>
            </a:r>
          </a:p>
          <a:p>
            <a:pPr lvl="1"/>
            <a:r>
              <a:rPr lang="en-US" altLang="zh-CN" sz="2800" dirty="0"/>
              <a:t>Step 1: compute user-user similarity</a:t>
            </a:r>
          </a:p>
          <a:p>
            <a:pPr lvl="1"/>
            <a:r>
              <a:rPr lang="en-US" altLang="zh-CN" sz="2800" dirty="0"/>
              <a:t>Step 2: form nearest neighborhood ordered by user similarity</a:t>
            </a:r>
          </a:p>
          <a:p>
            <a:pPr lvl="1"/>
            <a:r>
              <a:rPr lang="en-US" altLang="zh-CN" sz="2800" dirty="0"/>
              <a:t>Step 3: aggregate nearest neighbors’ opinions to generate recommendations</a:t>
            </a:r>
            <a:endParaRPr lang="zh-CN" altLang="en-US" sz="2800" dirty="0"/>
          </a:p>
        </p:txBody>
      </p:sp>
    </p:spTree>
    <p:extLst>
      <p:ext uri="{BB962C8B-B14F-4D97-AF65-F5344CB8AC3E}">
        <p14:creationId xmlns:p14="http://schemas.microsoft.com/office/powerpoint/2010/main" val="2118772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a:t>User-based CF (3)</a:t>
            </a:r>
            <a:endParaRPr lang="en-US" dirty="0"/>
          </a:p>
        </p:txBody>
      </p:sp>
      <p:sp>
        <p:nvSpPr>
          <p:cNvPr id="3" name="Inhaltsplatzhalter 2"/>
          <p:cNvSpPr>
            <a:spLocks noGrp="1"/>
          </p:cNvSpPr>
          <p:nvPr>
            <p:ph idx="1"/>
          </p:nvPr>
        </p:nvSpPr>
        <p:spPr/>
        <p:txBody>
          <a:bodyPr/>
          <a:lstStyle/>
          <a:p>
            <a:r>
              <a:rPr lang="en-US" dirty="0"/>
              <a:t>Example</a:t>
            </a:r>
          </a:p>
          <a:p>
            <a:pPr lvl="1"/>
            <a:r>
              <a:rPr lang="en-US" dirty="0"/>
              <a:t>A database of ratings of the current user, Alice, and some other users is given:</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Determine whether Alice will like or dislike </a:t>
            </a:r>
            <a:r>
              <a:rPr lang="en-US" i="1" dirty="0"/>
              <a:t>Item5</a:t>
            </a:r>
            <a:r>
              <a:rPr lang="en-US" dirty="0"/>
              <a:t>, which Alice has not yet rated or seen</a:t>
            </a:r>
          </a:p>
          <a:p>
            <a:pPr lvl="1"/>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3205653107"/>
              </p:ext>
            </p:extLst>
          </p:nvPr>
        </p:nvGraphicFramePr>
        <p:xfrm>
          <a:off x="1403648" y="2852936"/>
          <a:ext cx="6096000" cy="2413000"/>
        </p:xfrm>
        <a:graphic>
          <a:graphicData uri="http://schemas.openxmlformats.org/drawingml/2006/table">
            <a:tbl>
              <a:tblPr firstRow="1" bandRow="1">
                <a:tableStyleId>{00A15C55-8517-42AA-B614-E9B94910E393}</a:tableStyleId>
              </a:tblPr>
              <a:tblGrid>
                <a:gridCol w="1016000">
                  <a:extLst>
                    <a:ext uri="{9D8B030D-6E8A-4147-A177-3AD203B41FA5}">
                      <a16:colId xmlns="" xmlns:a16="http://schemas.microsoft.com/office/drawing/2014/main" val="20000"/>
                    </a:ext>
                  </a:extLst>
                </a:gridCol>
                <a:gridCol w="1016000">
                  <a:extLst>
                    <a:ext uri="{9D8B030D-6E8A-4147-A177-3AD203B41FA5}">
                      <a16:colId xmlns="" xmlns:a16="http://schemas.microsoft.com/office/drawing/2014/main" val="20001"/>
                    </a:ext>
                  </a:extLst>
                </a:gridCol>
                <a:gridCol w="1016000">
                  <a:extLst>
                    <a:ext uri="{9D8B030D-6E8A-4147-A177-3AD203B41FA5}">
                      <a16:colId xmlns="" xmlns:a16="http://schemas.microsoft.com/office/drawing/2014/main" val="20002"/>
                    </a:ext>
                  </a:extLst>
                </a:gridCol>
                <a:gridCol w="1016000">
                  <a:extLst>
                    <a:ext uri="{9D8B030D-6E8A-4147-A177-3AD203B41FA5}">
                      <a16:colId xmlns="" xmlns:a16="http://schemas.microsoft.com/office/drawing/2014/main" val="20003"/>
                    </a:ext>
                  </a:extLst>
                </a:gridCol>
                <a:gridCol w="1016000">
                  <a:extLst>
                    <a:ext uri="{9D8B030D-6E8A-4147-A177-3AD203B41FA5}">
                      <a16:colId xmlns="" xmlns:a16="http://schemas.microsoft.com/office/drawing/2014/main" val="20004"/>
                    </a:ext>
                  </a:extLst>
                </a:gridCol>
                <a:gridCol w="1016000">
                  <a:extLst>
                    <a:ext uri="{9D8B030D-6E8A-4147-A177-3AD203B41FA5}">
                      <a16:colId xmlns="" xmlns:a16="http://schemas.microsoft.com/office/drawing/2014/main" val="20005"/>
                    </a:ext>
                  </a:extLst>
                </a:gridCol>
              </a:tblGrid>
              <a:tr h="370840">
                <a:tc>
                  <a:txBody>
                    <a:bodyPr/>
                    <a:lstStyle/>
                    <a:p>
                      <a:pPr algn="ctr"/>
                      <a:endParaRPr lang="en-US" sz="2000" baseline="0" dirty="0">
                        <a:latin typeface="Calibri" pitchFamily="34" charset="0"/>
                      </a:endParaRPr>
                    </a:p>
                  </a:txBody>
                  <a:tcPr/>
                </a:tc>
                <a:tc>
                  <a:txBody>
                    <a:bodyPr/>
                    <a:lstStyle/>
                    <a:p>
                      <a:pPr algn="ctr"/>
                      <a:r>
                        <a:rPr lang="en-US" sz="2000" baseline="0" dirty="0">
                          <a:latin typeface="Calibri" pitchFamily="34" charset="0"/>
                        </a:rPr>
                        <a:t>Item1</a:t>
                      </a:r>
                    </a:p>
                  </a:txBody>
                  <a:tcPr/>
                </a:tc>
                <a:tc>
                  <a:txBody>
                    <a:bodyPr/>
                    <a:lstStyle/>
                    <a:p>
                      <a:pPr algn="ctr"/>
                      <a:r>
                        <a:rPr lang="en-US" sz="2000" baseline="0" dirty="0">
                          <a:latin typeface="Calibri" pitchFamily="34" charset="0"/>
                        </a:rPr>
                        <a:t>Item2</a:t>
                      </a:r>
                    </a:p>
                  </a:txBody>
                  <a:tcPr/>
                </a:tc>
                <a:tc>
                  <a:txBody>
                    <a:bodyPr/>
                    <a:lstStyle/>
                    <a:p>
                      <a:pPr algn="ctr"/>
                      <a:r>
                        <a:rPr lang="en-US" sz="2000" baseline="0" dirty="0">
                          <a:latin typeface="Calibri" pitchFamily="34" charset="0"/>
                        </a:rPr>
                        <a:t>Item3</a:t>
                      </a:r>
                    </a:p>
                  </a:txBody>
                  <a:tcPr/>
                </a:tc>
                <a:tc>
                  <a:txBody>
                    <a:bodyPr/>
                    <a:lstStyle/>
                    <a:p>
                      <a:pPr algn="ctr"/>
                      <a:r>
                        <a:rPr lang="en-US" sz="2000" baseline="0" dirty="0">
                          <a:latin typeface="Calibri" pitchFamily="34" charset="0"/>
                        </a:rPr>
                        <a:t>Item4</a:t>
                      </a:r>
                    </a:p>
                  </a:txBody>
                  <a:tcPr/>
                </a:tc>
                <a:tc>
                  <a:txBody>
                    <a:bodyPr/>
                    <a:lstStyle/>
                    <a:p>
                      <a:pPr algn="ctr"/>
                      <a:r>
                        <a:rPr lang="en-US" sz="2000" baseline="0" dirty="0">
                          <a:latin typeface="Calibri" pitchFamily="34" charset="0"/>
                        </a:rPr>
                        <a:t>Item5</a:t>
                      </a:r>
                    </a:p>
                  </a:txBody>
                  <a:tcPr/>
                </a:tc>
                <a:extLst>
                  <a:ext uri="{0D108BD9-81ED-4DB2-BD59-A6C34878D82A}">
                    <a16:rowId xmlns="" xmlns:a16="http://schemas.microsoft.com/office/drawing/2014/main" val="10000"/>
                  </a:ext>
                </a:extLst>
              </a:tr>
              <a:tr h="370840">
                <a:tc>
                  <a:txBody>
                    <a:bodyPr/>
                    <a:lstStyle/>
                    <a:p>
                      <a:pPr algn="ctr"/>
                      <a:r>
                        <a:rPr lang="en-US" sz="2000" b="1" baseline="0" dirty="0">
                          <a:latin typeface="Calibri" pitchFamily="34" charset="0"/>
                        </a:rPr>
                        <a:t>Alice</a:t>
                      </a:r>
                    </a:p>
                  </a:txBody>
                  <a:tcPr/>
                </a:tc>
                <a:tc>
                  <a:txBody>
                    <a:bodyPr/>
                    <a:lstStyle/>
                    <a:p>
                      <a:pPr algn="ctr"/>
                      <a:r>
                        <a:rPr lang="en-US" sz="2000" baseline="0" dirty="0">
                          <a:latin typeface="Calibri" pitchFamily="34" charset="0"/>
                        </a:rPr>
                        <a:t>5</a:t>
                      </a:r>
                    </a:p>
                  </a:txBody>
                  <a:tcPr/>
                </a:tc>
                <a:tc>
                  <a:txBody>
                    <a:bodyPr/>
                    <a:lstStyle/>
                    <a:p>
                      <a:pPr algn="ctr"/>
                      <a:r>
                        <a:rPr lang="en-US" sz="2000" baseline="0" dirty="0">
                          <a:latin typeface="Calibri" pitchFamily="34" charset="0"/>
                        </a:rPr>
                        <a:t>3</a:t>
                      </a:r>
                    </a:p>
                  </a:txBody>
                  <a:tcPr/>
                </a:tc>
                <a:tc>
                  <a:txBody>
                    <a:bodyPr/>
                    <a:lstStyle/>
                    <a:p>
                      <a:pPr algn="ctr"/>
                      <a:r>
                        <a:rPr lang="en-US" sz="2000" baseline="0" dirty="0">
                          <a:latin typeface="Calibri" pitchFamily="34" charset="0"/>
                        </a:rPr>
                        <a:t>4</a:t>
                      </a:r>
                    </a:p>
                  </a:txBody>
                  <a:tcPr/>
                </a:tc>
                <a:tc>
                  <a:txBody>
                    <a:bodyPr/>
                    <a:lstStyle/>
                    <a:p>
                      <a:pPr algn="ctr"/>
                      <a:r>
                        <a:rPr lang="en-US" sz="2000" baseline="0" dirty="0">
                          <a:latin typeface="Calibri" pitchFamily="34" charset="0"/>
                        </a:rPr>
                        <a:t>4</a:t>
                      </a:r>
                    </a:p>
                  </a:txBody>
                  <a:tcPr/>
                </a:tc>
                <a:tc>
                  <a:txBody>
                    <a:bodyPr/>
                    <a:lstStyle/>
                    <a:p>
                      <a:pPr algn="ctr"/>
                      <a:r>
                        <a:rPr lang="en-US" sz="2400" baseline="0" dirty="0">
                          <a:solidFill>
                            <a:schemeClr val="tx1"/>
                          </a:solidFill>
                          <a:latin typeface="Calibri" pitchFamily="34" charset="0"/>
                        </a:rPr>
                        <a:t>?</a:t>
                      </a:r>
                    </a:p>
                  </a:txBody>
                  <a:tcPr>
                    <a:solidFill>
                      <a:srgbClr val="FFC000"/>
                    </a:solidFill>
                  </a:tcPr>
                </a:tc>
                <a:extLst>
                  <a:ext uri="{0D108BD9-81ED-4DB2-BD59-A6C34878D82A}">
                    <a16:rowId xmlns="" xmlns:a16="http://schemas.microsoft.com/office/drawing/2014/main" val="10001"/>
                  </a:ext>
                </a:extLst>
              </a:tr>
              <a:tr h="370840">
                <a:tc>
                  <a:txBody>
                    <a:bodyPr/>
                    <a:lstStyle/>
                    <a:p>
                      <a:pPr algn="ctr"/>
                      <a:r>
                        <a:rPr lang="en-US" sz="2000" baseline="0" dirty="0">
                          <a:latin typeface="Calibri" pitchFamily="34" charset="0"/>
                        </a:rPr>
                        <a:t>User1</a:t>
                      </a:r>
                    </a:p>
                  </a:txBody>
                  <a:tcPr/>
                </a:tc>
                <a:tc>
                  <a:txBody>
                    <a:bodyPr/>
                    <a:lstStyle/>
                    <a:p>
                      <a:pPr algn="ctr"/>
                      <a:r>
                        <a:rPr lang="en-US" sz="2000" baseline="0" dirty="0">
                          <a:latin typeface="Calibri" pitchFamily="34" charset="0"/>
                        </a:rPr>
                        <a:t>3</a:t>
                      </a:r>
                    </a:p>
                  </a:txBody>
                  <a:tcPr/>
                </a:tc>
                <a:tc>
                  <a:txBody>
                    <a:bodyPr/>
                    <a:lstStyle/>
                    <a:p>
                      <a:pPr algn="ctr"/>
                      <a:r>
                        <a:rPr lang="en-US" sz="2000" baseline="0" dirty="0">
                          <a:latin typeface="Calibri" pitchFamily="34" charset="0"/>
                        </a:rPr>
                        <a:t>1</a:t>
                      </a:r>
                    </a:p>
                  </a:txBody>
                  <a:tcPr/>
                </a:tc>
                <a:tc>
                  <a:txBody>
                    <a:bodyPr/>
                    <a:lstStyle/>
                    <a:p>
                      <a:pPr algn="ctr"/>
                      <a:r>
                        <a:rPr lang="en-US" sz="2000" baseline="0" dirty="0">
                          <a:latin typeface="Calibri" pitchFamily="34" charset="0"/>
                        </a:rPr>
                        <a:t>2</a:t>
                      </a:r>
                    </a:p>
                  </a:txBody>
                  <a:tcPr/>
                </a:tc>
                <a:tc>
                  <a:txBody>
                    <a:bodyPr/>
                    <a:lstStyle/>
                    <a:p>
                      <a:pPr algn="ctr"/>
                      <a:r>
                        <a:rPr lang="en-US" sz="2000" baseline="0" dirty="0">
                          <a:latin typeface="Calibri" pitchFamily="34" charset="0"/>
                        </a:rPr>
                        <a:t>3</a:t>
                      </a:r>
                    </a:p>
                  </a:txBody>
                  <a:tcPr/>
                </a:tc>
                <a:tc>
                  <a:txBody>
                    <a:bodyPr/>
                    <a:lstStyle/>
                    <a:p>
                      <a:pPr algn="ctr"/>
                      <a:r>
                        <a:rPr lang="en-US" sz="2000" baseline="0" dirty="0">
                          <a:latin typeface="Calibri" pitchFamily="34" charset="0"/>
                        </a:rPr>
                        <a:t>3</a:t>
                      </a:r>
                    </a:p>
                  </a:txBody>
                  <a:tcPr/>
                </a:tc>
                <a:extLst>
                  <a:ext uri="{0D108BD9-81ED-4DB2-BD59-A6C34878D82A}">
                    <a16:rowId xmlns="" xmlns:a16="http://schemas.microsoft.com/office/drawing/2014/main" val="10002"/>
                  </a:ext>
                </a:extLst>
              </a:tr>
              <a:tr h="370840">
                <a:tc>
                  <a:txBody>
                    <a:bodyPr/>
                    <a:lstStyle/>
                    <a:p>
                      <a:pPr algn="ctr"/>
                      <a:r>
                        <a:rPr lang="en-US" sz="2000" baseline="0" dirty="0">
                          <a:latin typeface="Calibri" pitchFamily="34" charset="0"/>
                        </a:rPr>
                        <a:t>User2</a:t>
                      </a:r>
                    </a:p>
                  </a:txBody>
                  <a:tcPr/>
                </a:tc>
                <a:tc>
                  <a:txBody>
                    <a:bodyPr/>
                    <a:lstStyle/>
                    <a:p>
                      <a:pPr algn="ctr"/>
                      <a:r>
                        <a:rPr lang="en-US" sz="2000" baseline="0" dirty="0">
                          <a:latin typeface="Calibri" pitchFamily="34" charset="0"/>
                        </a:rPr>
                        <a:t>4</a:t>
                      </a:r>
                    </a:p>
                  </a:txBody>
                  <a:tcPr/>
                </a:tc>
                <a:tc>
                  <a:txBody>
                    <a:bodyPr/>
                    <a:lstStyle/>
                    <a:p>
                      <a:pPr algn="ctr"/>
                      <a:r>
                        <a:rPr lang="en-US" sz="2000" baseline="0" dirty="0">
                          <a:latin typeface="Calibri" pitchFamily="34" charset="0"/>
                        </a:rPr>
                        <a:t>3</a:t>
                      </a:r>
                    </a:p>
                  </a:txBody>
                  <a:tcPr/>
                </a:tc>
                <a:tc>
                  <a:txBody>
                    <a:bodyPr/>
                    <a:lstStyle/>
                    <a:p>
                      <a:pPr algn="ctr"/>
                      <a:r>
                        <a:rPr lang="en-US" sz="2000" baseline="0" dirty="0">
                          <a:latin typeface="Calibri" pitchFamily="34" charset="0"/>
                        </a:rPr>
                        <a:t>4</a:t>
                      </a:r>
                    </a:p>
                  </a:txBody>
                  <a:tcPr/>
                </a:tc>
                <a:tc>
                  <a:txBody>
                    <a:bodyPr/>
                    <a:lstStyle/>
                    <a:p>
                      <a:pPr algn="ctr"/>
                      <a:r>
                        <a:rPr lang="en-US" sz="2000" baseline="0" dirty="0">
                          <a:latin typeface="Calibri" pitchFamily="34" charset="0"/>
                        </a:rPr>
                        <a:t>3</a:t>
                      </a:r>
                    </a:p>
                  </a:txBody>
                  <a:tcPr/>
                </a:tc>
                <a:tc>
                  <a:txBody>
                    <a:bodyPr/>
                    <a:lstStyle/>
                    <a:p>
                      <a:pPr algn="ctr"/>
                      <a:r>
                        <a:rPr lang="en-US" sz="2000" baseline="0" dirty="0">
                          <a:latin typeface="Calibri" pitchFamily="34" charset="0"/>
                        </a:rPr>
                        <a:t>5</a:t>
                      </a:r>
                    </a:p>
                  </a:txBody>
                  <a:tcPr/>
                </a:tc>
                <a:extLst>
                  <a:ext uri="{0D108BD9-81ED-4DB2-BD59-A6C34878D82A}">
                    <a16:rowId xmlns="" xmlns:a16="http://schemas.microsoft.com/office/drawing/2014/main" val="10003"/>
                  </a:ext>
                </a:extLst>
              </a:tr>
              <a:tr h="370840">
                <a:tc>
                  <a:txBody>
                    <a:bodyPr/>
                    <a:lstStyle/>
                    <a:p>
                      <a:pPr algn="ctr"/>
                      <a:r>
                        <a:rPr lang="en-US" sz="2000" baseline="0" dirty="0">
                          <a:latin typeface="Calibri" pitchFamily="34" charset="0"/>
                        </a:rPr>
                        <a:t>User3</a:t>
                      </a:r>
                    </a:p>
                  </a:txBody>
                  <a:tcPr/>
                </a:tc>
                <a:tc>
                  <a:txBody>
                    <a:bodyPr/>
                    <a:lstStyle/>
                    <a:p>
                      <a:pPr algn="ctr"/>
                      <a:r>
                        <a:rPr lang="en-US" sz="2000" baseline="0" dirty="0">
                          <a:latin typeface="Calibri" pitchFamily="34" charset="0"/>
                        </a:rPr>
                        <a:t>3</a:t>
                      </a:r>
                    </a:p>
                  </a:txBody>
                  <a:tcPr/>
                </a:tc>
                <a:tc>
                  <a:txBody>
                    <a:bodyPr/>
                    <a:lstStyle/>
                    <a:p>
                      <a:pPr algn="ctr"/>
                      <a:r>
                        <a:rPr lang="en-US" sz="2000" baseline="0" dirty="0">
                          <a:latin typeface="Calibri" pitchFamily="34" charset="0"/>
                        </a:rPr>
                        <a:t>3</a:t>
                      </a:r>
                    </a:p>
                  </a:txBody>
                  <a:tcPr/>
                </a:tc>
                <a:tc>
                  <a:txBody>
                    <a:bodyPr/>
                    <a:lstStyle/>
                    <a:p>
                      <a:pPr algn="ctr"/>
                      <a:r>
                        <a:rPr lang="en-US" sz="2000" baseline="0" dirty="0">
                          <a:latin typeface="Calibri" pitchFamily="34" charset="0"/>
                        </a:rPr>
                        <a:t>1</a:t>
                      </a:r>
                    </a:p>
                  </a:txBody>
                  <a:tcPr/>
                </a:tc>
                <a:tc>
                  <a:txBody>
                    <a:bodyPr/>
                    <a:lstStyle/>
                    <a:p>
                      <a:pPr algn="ctr"/>
                      <a:r>
                        <a:rPr lang="en-US" sz="2000" baseline="0" dirty="0">
                          <a:latin typeface="Calibri" pitchFamily="34" charset="0"/>
                        </a:rPr>
                        <a:t>5</a:t>
                      </a:r>
                    </a:p>
                  </a:txBody>
                  <a:tcPr/>
                </a:tc>
                <a:tc>
                  <a:txBody>
                    <a:bodyPr/>
                    <a:lstStyle/>
                    <a:p>
                      <a:pPr algn="ctr"/>
                      <a:r>
                        <a:rPr lang="en-US" sz="2000" baseline="0" dirty="0">
                          <a:latin typeface="Calibri" pitchFamily="34" charset="0"/>
                        </a:rPr>
                        <a:t>4</a:t>
                      </a:r>
                    </a:p>
                  </a:txBody>
                  <a:tcPr/>
                </a:tc>
                <a:extLst>
                  <a:ext uri="{0D108BD9-81ED-4DB2-BD59-A6C34878D82A}">
                    <a16:rowId xmlns="" xmlns:a16="http://schemas.microsoft.com/office/drawing/2014/main" val="10004"/>
                  </a:ext>
                </a:extLst>
              </a:tr>
              <a:tr h="370840">
                <a:tc>
                  <a:txBody>
                    <a:bodyPr/>
                    <a:lstStyle/>
                    <a:p>
                      <a:pPr algn="ctr"/>
                      <a:r>
                        <a:rPr lang="en-US" sz="1800" baseline="0" dirty="0">
                          <a:latin typeface="Calibri" pitchFamily="34" charset="0"/>
                        </a:rPr>
                        <a:t>User4</a:t>
                      </a:r>
                    </a:p>
                  </a:txBody>
                  <a:tcPr/>
                </a:tc>
                <a:tc>
                  <a:txBody>
                    <a:bodyPr/>
                    <a:lstStyle/>
                    <a:p>
                      <a:pPr algn="ctr"/>
                      <a:r>
                        <a:rPr lang="en-US" sz="1800" baseline="0" dirty="0">
                          <a:latin typeface="Calibri" pitchFamily="34" charset="0"/>
                        </a:rPr>
                        <a:t>1</a:t>
                      </a:r>
                    </a:p>
                  </a:txBody>
                  <a:tcPr/>
                </a:tc>
                <a:tc>
                  <a:txBody>
                    <a:bodyPr/>
                    <a:lstStyle/>
                    <a:p>
                      <a:pPr algn="ctr"/>
                      <a:r>
                        <a:rPr lang="en-US" sz="1800" baseline="0" dirty="0">
                          <a:latin typeface="Calibri" pitchFamily="34" charset="0"/>
                        </a:rPr>
                        <a:t>5</a:t>
                      </a:r>
                    </a:p>
                  </a:txBody>
                  <a:tcPr/>
                </a:tc>
                <a:tc>
                  <a:txBody>
                    <a:bodyPr/>
                    <a:lstStyle/>
                    <a:p>
                      <a:pPr algn="ctr"/>
                      <a:r>
                        <a:rPr lang="en-US" sz="1800" baseline="0" dirty="0">
                          <a:latin typeface="Calibri" pitchFamily="34" charset="0"/>
                        </a:rPr>
                        <a:t>5</a:t>
                      </a:r>
                    </a:p>
                  </a:txBody>
                  <a:tcPr/>
                </a:tc>
                <a:tc>
                  <a:txBody>
                    <a:bodyPr/>
                    <a:lstStyle/>
                    <a:p>
                      <a:pPr algn="ctr"/>
                      <a:r>
                        <a:rPr lang="en-US" sz="1800" baseline="0" dirty="0">
                          <a:latin typeface="Calibri" pitchFamily="34" charset="0"/>
                        </a:rPr>
                        <a:t>2</a:t>
                      </a:r>
                    </a:p>
                  </a:txBody>
                  <a:tcPr/>
                </a:tc>
                <a:tc>
                  <a:txBody>
                    <a:bodyPr/>
                    <a:lstStyle/>
                    <a:p>
                      <a:pPr algn="ctr"/>
                      <a:r>
                        <a:rPr lang="en-US" sz="1800" baseline="0" dirty="0">
                          <a:latin typeface="Calibri" pitchFamily="34" charset="0"/>
                        </a:rPr>
                        <a:t>1</a:t>
                      </a:r>
                    </a:p>
                  </a:txBody>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2874062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a:t>User-based CF (4)</a:t>
            </a:r>
            <a:endParaRPr lang="en-US" dirty="0"/>
          </a:p>
        </p:txBody>
      </p:sp>
      <p:sp>
        <p:nvSpPr>
          <p:cNvPr id="3" name="Inhaltsplatzhalter 2"/>
          <p:cNvSpPr>
            <a:spLocks noGrp="1"/>
          </p:cNvSpPr>
          <p:nvPr>
            <p:ph idx="1"/>
          </p:nvPr>
        </p:nvSpPr>
        <p:spPr/>
        <p:txBody>
          <a:bodyPr/>
          <a:lstStyle/>
          <a:p>
            <a:r>
              <a:rPr lang="en-US" dirty="0"/>
              <a:t>Some first questions</a:t>
            </a:r>
          </a:p>
          <a:p>
            <a:pPr lvl="1"/>
            <a:r>
              <a:rPr lang="en-US" dirty="0"/>
              <a:t>How do we measure similarity?</a:t>
            </a:r>
          </a:p>
          <a:p>
            <a:pPr lvl="1"/>
            <a:r>
              <a:rPr lang="en-US" dirty="0"/>
              <a:t>How many neighbors should we consider?</a:t>
            </a:r>
          </a:p>
          <a:p>
            <a:pPr lvl="1"/>
            <a:r>
              <a:rPr lang="en-US" dirty="0"/>
              <a:t>How do we generate a prediction from the neighbors' ratings?</a:t>
            </a:r>
          </a:p>
          <a:p>
            <a:pPr marL="0" indent="0">
              <a:buNone/>
            </a:pPr>
            <a:endParaRPr lang="en-US" dirty="0"/>
          </a:p>
        </p:txBody>
      </p:sp>
      <p:pic>
        <p:nvPicPr>
          <p:cNvPr id="4" name="Grafik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577" y="1412875"/>
            <a:ext cx="1224136" cy="1224136"/>
          </a:xfrm>
          <a:prstGeom prst="rect">
            <a:avLst/>
          </a:prstGeom>
        </p:spPr>
      </p:pic>
      <p:graphicFrame>
        <p:nvGraphicFramePr>
          <p:cNvPr id="6" name="Tabelle 5"/>
          <p:cNvGraphicFramePr>
            <a:graphicFrameLocks noGrp="1"/>
          </p:cNvGraphicFramePr>
          <p:nvPr>
            <p:extLst>
              <p:ext uri="{D42A27DB-BD31-4B8C-83A1-F6EECF244321}">
                <p14:modId xmlns:p14="http://schemas.microsoft.com/office/powerpoint/2010/main" val="4075149237"/>
              </p:ext>
            </p:extLst>
          </p:nvPr>
        </p:nvGraphicFramePr>
        <p:xfrm>
          <a:off x="1259632" y="3645024"/>
          <a:ext cx="6096000" cy="2438400"/>
        </p:xfrm>
        <a:graphic>
          <a:graphicData uri="http://schemas.openxmlformats.org/drawingml/2006/table">
            <a:tbl>
              <a:tblPr firstRow="1" bandRow="1">
                <a:tableStyleId>{00A15C55-8517-42AA-B614-E9B94910E393}</a:tableStyleId>
              </a:tblPr>
              <a:tblGrid>
                <a:gridCol w="1016000">
                  <a:extLst>
                    <a:ext uri="{9D8B030D-6E8A-4147-A177-3AD203B41FA5}">
                      <a16:colId xmlns="" xmlns:a16="http://schemas.microsoft.com/office/drawing/2014/main" val="20000"/>
                    </a:ext>
                  </a:extLst>
                </a:gridCol>
                <a:gridCol w="1016000">
                  <a:extLst>
                    <a:ext uri="{9D8B030D-6E8A-4147-A177-3AD203B41FA5}">
                      <a16:colId xmlns="" xmlns:a16="http://schemas.microsoft.com/office/drawing/2014/main" val="20001"/>
                    </a:ext>
                  </a:extLst>
                </a:gridCol>
                <a:gridCol w="1016000">
                  <a:extLst>
                    <a:ext uri="{9D8B030D-6E8A-4147-A177-3AD203B41FA5}">
                      <a16:colId xmlns="" xmlns:a16="http://schemas.microsoft.com/office/drawing/2014/main" val="20002"/>
                    </a:ext>
                  </a:extLst>
                </a:gridCol>
                <a:gridCol w="1016000">
                  <a:extLst>
                    <a:ext uri="{9D8B030D-6E8A-4147-A177-3AD203B41FA5}">
                      <a16:colId xmlns="" xmlns:a16="http://schemas.microsoft.com/office/drawing/2014/main" val="20003"/>
                    </a:ext>
                  </a:extLst>
                </a:gridCol>
                <a:gridCol w="1016000">
                  <a:extLst>
                    <a:ext uri="{9D8B030D-6E8A-4147-A177-3AD203B41FA5}">
                      <a16:colId xmlns="" xmlns:a16="http://schemas.microsoft.com/office/drawing/2014/main" val="20004"/>
                    </a:ext>
                  </a:extLst>
                </a:gridCol>
                <a:gridCol w="1016000">
                  <a:extLst>
                    <a:ext uri="{9D8B030D-6E8A-4147-A177-3AD203B41FA5}">
                      <a16:colId xmlns="" xmlns:a16="http://schemas.microsoft.com/office/drawing/2014/main" val="20005"/>
                    </a:ext>
                  </a:extLst>
                </a:gridCol>
              </a:tblGrid>
              <a:tr h="370840">
                <a:tc>
                  <a:txBody>
                    <a:bodyPr/>
                    <a:lstStyle/>
                    <a:p>
                      <a:pPr algn="ctr"/>
                      <a:endParaRPr lang="en-US" sz="2000" baseline="0" dirty="0">
                        <a:latin typeface="Calibri" pitchFamily="34" charset="0"/>
                      </a:endParaRPr>
                    </a:p>
                  </a:txBody>
                  <a:tcPr/>
                </a:tc>
                <a:tc>
                  <a:txBody>
                    <a:bodyPr/>
                    <a:lstStyle/>
                    <a:p>
                      <a:pPr algn="ctr"/>
                      <a:r>
                        <a:rPr lang="en-US" sz="2000" baseline="0" dirty="0">
                          <a:latin typeface="Calibri" pitchFamily="34" charset="0"/>
                        </a:rPr>
                        <a:t>Item1</a:t>
                      </a:r>
                    </a:p>
                  </a:txBody>
                  <a:tcPr/>
                </a:tc>
                <a:tc>
                  <a:txBody>
                    <a:bodyPr/>
                    <a:lstStyle/>
                    <a:p>
                      <a:pPr algn="ctr"/>
                      <a:r>
                        <a:rPr lang="en-US" sz="2000" baseline="0" dirty="0">
                          <a:latin typeface="Calibri" pitchFamily="34" charset="0"/>
                        </a:rPr>
                        <a:t>Item2</a:t>
                      </a:r>
                    </a:p>
                  </a:txBody>
                  <a:tcPr/>
                </a:tc>
                <a:tc>
                  <a:txBody>
                    <a:bodyPr/>
                    <a:lstStyle/>
                    <a:p>
                      <a:pPr algn="ctr"/>
                      <a:r>
                        <a:rPr lang="en-US" sz="2000" baseline="0" dirty="0">
                          <a:latin typeface="Calibri" pitchFamily="34" charset="0"/>
                        </a:rPr>
                        <a:t>Item3</a:t>
                      </a:r>
                    </a:p>
                  </a:txBody>
                  <a:tcPr/>
                </a:tc>
                <a:tc>
                  <a:txBody>
                    <a:bodyPr/>
                    <a:lstStyle/>
                    <a:p>
                      <a:pPr algn="ctr"/>
                      <a:r>
                        <a:rPr lang="en-US" sz="2000" baseline="0" dirty="0">
                          <a:latin typeface="Calibri" pitchFamily="34" charset="0"/>
                        </a:rPr>
                        <a:t>Item4</a:t>
                      </a:r>
                    </a:p>
                  </a:txBody>
                  <a:tcPr/>
                </a:tc>
                <a:tc>
                  <a:txBody>
                    <a:bodyPr/>
                    <a:lstStyle/>
                    <a:p>
                      <a:pPr algn="ctr"/>
                      <a:r>
                        <a:rPr lang="en-US" sz="2000" baseline="0" dirty="0">
                          <a:latin typeface="Calibri" pitchFamily="34" charset="0"/>
                        </a:rPr>
                        <a:t>Item5</a:t>
                      </a:r>
                    </a:p>
                  </a:txBody>
                  <a:tcPr/>
                </a:tc>
                <a:extLst>
                  <a:ext uri="{0D108BD9-81ED-4DB2-BD59-A6C34878D82A}">
                    <a16:rowId xmlns="" xmlns:a16="http://schemas.microsoft.com/office/drawing/2014/main" val="10000"/>
                  </a:ext>
                </a:extLst>
              </a:tr>
              <a:tr h="370840">
                <a:tc>
                  <a:txBody>
                    <a:bodyPr/>
                    <a:lstStyle/>
                    <a:p>
                      <a:pPr algn="ctr"/>
                      <a:r>
                        <a:rPr lang="en-US" sz="2000" b="1" baseline="0" dirty="0">
                          <a:latin typeface="Calibri" pitchFamily="34" charset="0"/>
                        </a:rPr>
                        <a:t>Alice</a:t>
                      </a:r>
                    </a:p>
                  </a:txBody>
                  <a:tcPr/>
                </a:tc>
                <a:tc>
                  <a:txBody>
                    <a:bodyPr/>
                    <a:lstStyle/>
                    <a:p>
                      <a:pPr algn="ctr"/>
                      <a:r>
                        <a:rPr lang="en-US" sz="2000" baseline="0" dirty="0">
                          <a:latin typeface="Calibri" pitchFamily="34" charset="0"/>
                        </a:rPr>
                        <a:t>5</a:t>
                      </a:r>
                    </a:p>
                  </a:txBody>
                  <a:tcPr/>
                </a:tc>
                <a:tc>
                  <a:txBody>
                    <a:bodyPr/>
                    <a:lstStyle/>
                    <a:p>
                      <a:pPr algn="ctr"/>
                      <a:r>
                        <a:rPr lang="en-US" sz="2000" baseline="0" dirty="0">
                          <a:latin typeface="Calibri" pitchFamily="34" charset="0"/>
                        </a:rPr>
                        <a:t>3</a:t>
                      </a:r>
                    </a:p>
                  </a:txBody>
                  <a:tcPr/>
                </a:tc>
                <a:tc>
                  <a:txBody>
                    <a:bodyPr/>
                    <a:lstStyle/>
                    <a:p>
                      <a:pPr algn="ctr"/>
                      <a:r>
                        <a:rPr lang="en-US" sz="2000" baseline="0" dirty="0">
                          <a:latin typeface="Calibri" pitchFamily="34" charset="0"/>
                        </a:rPr>
                        <a:t>4</a:t>
                      </a:r>
                    </a:p>
                  </a:txBody>
                  <a:tcPr/>
                </a:tc>
                <a:tc>
                  <a:txBody>
                    <a:bodyPr/>
                    <a:lstStyle/>
                    <a:p>
                      <a:pPr algn="ctr"/>
                      <a:r>
                        <a:rPr lang="en-US" sz="2000" baseline="0" dirty="0">
                          <a:latin typeface="Calibri" pitchFamily="34" charset="0"/>
                        </a:rPr>
                        <a:t>4</a:t>
                      </a:r>
                    </a:p>
                  </a:txBody>
                  <a:tcPr/>
                </a:tc>
                <a:tc>
                  <a:txBody>
                    <a:bodyPr/>
                    <a:lstStyle/>
                    <a:p>
                      <a:pPr algn="ctr"/>
                      <a:r>
                        <a:rPr lang="en-US" sz="2400" baseline="0" dirty="0">
                          <a:solidFill>
                            <a:schemeClr val="tx1"/>
                          </a:solidFill>
                          <a:latin typeface="Calibri" pitchFamily="34" charset="0"/>
                        </a:rPr>
                        <a:t>?</a:t>
                      </a:r>
                    </a:p>
                  </a:txBody>
                  <a:tcPr>
                    <a:solidFill>
                      <a:srgbClr val="FFC000"/>
                    </a:solidFill>
                  </a:tcPr>
                </a:tc>
                <a:extLst>
                  <a:ext uri="{0D108BD9-81ED-4DB2-BD59-A6C34878D82A}">
                    <a16:rowId xmlns="" xmlns:a16="http://schemas.microsoft.com/office/drawing/2014/main" val="10001"/>
                  </a:ext>
                </a:extLst>
              </a:tr>
              <a:tr h="370840">
                <a:tc>
                  <a:txBody>
                    <a:bodyPr/>
                    <a:lstStyle/>
                    <a:p>
                      <a:pPr algn="ctr"/>
                      <a:r>
                        <a:rPr lang="en-US" sz="2000" baseline="0" dirty="0">
                          <a:latin typeface="Calibri" pitchFamily="34" charset="0"/>
                        </a:rPr>
                        <a:t>User1</a:t>
                      </a:r>
                    </a:p>
                  </a:txBody>
                  <a:tcPr/>
                </a:tc>
                <a:tc>
                  <a:txBody>
                    <a:bodyPr/>
                    <a:lstStyle/>
                    <a:p>
                      <a:pPr algn="ctr"/>
                      <a:r>
                        <a:rPr lang="en-US" sz="2000" baseline="0" dirty="0">
                          <a:latin typeface="Calibri" pitchFamily="34" charset="0"/>
                        </a:rPr>
                        <a:t>3</a:t>
                      </a:r>
                    </a:p>
                  </a:txBody>
                  <a:tcPr/>
                </a:tc>
                <a:tc>
                  <a:txBody>
                    <a:bodyPr/>
                    <a:lstStyle/>
                    <a:p>
                      <a:pPr algn="ctr"/>
                      <a:r>
                        <a:rPr lang="en-US" sz="2000" baseline="0" dirty="0">
                          <a:latin typeface="Calibri" pitchFamily="34" charset="0"/>
                        </a:rPr>
                        <a:t>1</a:t>
                      </a:r>
                    </a:p>
                  </a:txBody>
                  <a:tcPr/>
                </a:tc>
                <a:tc>
                  <a:txBody>
                    <a:bodyPr/>
                    <a:lstStyle/>
                    <a:p>
                      <a:pPr algn="ctr"/>
                      <a:r>
                        <a:rPr lang="en-US" sz="2000" baseline="0" dirty="0">
                          <a:latin typeface="Calibri" pitchFamily="34" charset="0"/>
                        </a:rPr>
                        <a:t>2</a:t>
                      </a:r>
                    </a:p>
                  </a:txBody>
                  <a:tcPr/>
                </a:tc>
                <a:tc>
                  <a:txBody>
                    <a:bodyPr/>
                    <a:lstStyle/>
                    <a:p>
                      <a:pPr algn="ctr"/>
                      <a:r>
                        <a:rPr lang="en-US" sz="2000" baseline="0" dirty="0">
                          <a:latin typeface="Calibri" pitchFamily="34" charset="0"/>
                        </a:rPr>
                        <a:t>3</a:t>
                      </a:r>
                    </a:p>
                  </a:txBody>
                  <a:tcPr/>
                </a:tc>
                <a:tc>
                  <a:txBody>
                    <a:bodyPr/>
                    <a:lstStyle/>
                    <a:p>
                      <a:pPr algn="ctr"/>
                      <a:r>
                        <a:rPr lang="en-US" sz="2000" baseline="0" dirty="0">
                          <a:latin typeface="Calibri" pitchFamily="34" charset="0"/>
                        </a:rPr>
                        <a:t>3</a:t>
                      </a:r>
                    </a:p>
                  </a:txBody>
                  <a:tcPr/>
                </a:tc>
                <a:extLst>
                  <a:ext uri="{0D108BD9-81ED-4DB2-BD59-A6C34878D82A}">
                    <a16:rowId xmlns="" xmlns:a16="http://schemas.microsoft.com/office/drawing/2014/main" val="10002"/>
                  </a:ext>
                </a:extLst>
              </a:tr>
              <a:tr h="370840">
                <a:tc>
                  <a:txBody>
                    <a:bodyPr/>
                    <a:lstStyle/>
                    <a:p>
                      <a:pPr algn="ctr"/>
                      <a:r>
                        <a:rPr lang="en-US" sz="2000" baseline="0" dirty="0">
                          <a:latin typeface="Calibri" pitchFamily="34" charset="0"/>
                        </a:rPr>
                        <a:t>User2</a:t>
                      </a:r>
                    </a:p>
                  </a:txBody>
                  <a:tcPr/>
                </a:tc>
                <a:tc>
                  <a:txBody>
                    <a:bodyPr/>
                    <a:lstStyle/>
                    <a:p>
                      <a:pPr algn="ctr"/>
                      <a:r>
                        <a:rPr lang="en-US" sz="2000" baseline="0" dirty="0">
                          <a:latin typeface="Calibri" pitchFamily="34" charset="0"/>
                        </a:rPr>
                        <a:t>4</a:t>
                      </a:r>
                    </a:p>
                  </a:txBody>
                  <a:tcPr/>
                </a:tc>
                <a:tc>
                  <a:txBody>
                    <a:bodyPr/>
                    <a:lstStyle/>
                    <a:p>
                      <a:pPr algn="ctr"/>
                      <a:r>
                        <a:rPr lang="en-US" sz="2000" baseline="0" dirty="0">
                          <a:latin typeface="Calibri" pitchFamily="34" charset="0"/>
                        </a:rPr>
                        <a:t>3</a:t>
                      </a:r>
                    </a:p>
                  </a:txBody>
                  <a:tcPr/>
                </a:tc>
                <a:tc>
                  <a:txBody>
                    <a:bodyPr/>
                    <a:lstStyle/>
                    <a:p>
                      <a:pPr algn="ctr"/>
                      <a:r>
                        <a:rPr lang="en-US" sz="2000" baseline="0" dirty="0">
                          <a:latin typeface="Calibri" pitchFamily="34" charset="0"/>
                        </a:rPr>
                        <a:t>4</a:t>
                      </a:r>
                    </a:p>
                  </a:txBody>
                  <a:tcPr/>
                </a:tc>
                <a:tc>
                  <a:txBody>
                    <a:bodyPr/>
                    <a:lstStyle/>
                    <a:p>
                      <a:pPr algn="ctr"/>
                      <a:r>
                        <a:rPr lang="en-US" sz="2000" baseline="0" dirty="0">
                          <a:latin typeface="Calibri" pitchFamily="34" charset="0"/>
                        </a:rPr>
                        <a:t>3</a:t>
                      </a:r>
                    </a:p>
                  </a:txBody>
                  <a:tcPr/>
                </a:tc>
                <a:tc>
                  <a:txBody>
                    <a:bodyPr/>
                    <a:lstStyle/>
                    <a:p>
                      <a:pPr algn="ctr"/>
                      <a:r>
                        <a:rPr lang="en-US" sz="2000" baseline="0" dirty="0">
                          <a:latin typeface="Calibri" pitchFamily="34" charset="0"/>
                        </a:rPr>
                        <a:t>5</a:t>
                      </a:r>
                    </a:p>
                  </a:txBody>
                  <a:tcPr/>
                </a:tc>
                <a:extLst>
                  <a:ext uri="{0D108BD9-81ED-4DB2-BD59-A6C34878D82A}">
                    <a16:rowId xmlns="" xmlns:a16="http://schemas.microsoft.com/office/drawing/2014/main" val="10003"/>
                  </a:ext>
                </a:extLst>
              </a:tr>
              <a:tr h="370840">
                <a:tc>
                  <a:txBody>
                    <a:bodyPr/>
                    <a:lstStyle/>
                    <a:p>
                      <a:pPr algn="ctr"/>
                      <a:r>
                        <a:rPr lang="en-US" sz="2000" baseline="0" dirty="0">
                          <a:latin typeface="Calibri" pitchFamily="34" charset="0"/>
                        </a:rPr>
                        <a:t>User3</a:t>
                      </a:r>
                    </a:p>
                  </a:txBody>
                  <a:tcPr/>
                </a:tc>
                <a:tc>
                  <a:txBody>
                    <a:bodyPr/>
                    <a:lstStyle/>
                    <a:p>
                      <a:pPr algn="ctr"/>
                      <a:r>
                        <a:rPr lang="en-US" sz="2000" baseline="0" dirty="0">
                          <a:latin typeface="Calibri" pitchFamily="34" charset="0"/>
                        </a:rPr>
                        <a:t>3</a:t>
                      </a:r>
                    </a:p>
                  </a:txBody>
                  <a:tcPr/>
                </a:tc>
                <a:tc>
                  <a:txBody>
                    <a:bodyPr/>
                    <a:lstStyle/>
                    <a:p>
                      <a:pPr algn="ctr"/>
                      <a:r>
                        <a:rPr lang="en-US" sz="2000" baseline="0" dirty="0">
                          <a:latin typeface="Calibri" pitchFamily="34" charset="0"/>
                        </a:rPr>
                        <a:t>3</a:t>
                      </a:r>
                    </a:p>
                  </a:txBody>
                  <a:tcPr/>
                </a:tc>
                <a:tc>
                  <a:txBody>
                    <a:bodyPr/>
                    <a:lstStyle/>
                    <a:p>
                      <a:pPr algn="ctr"/>
                      <a:r>
                        <a:rPr lang="en-US" sz="2000" baseline="0" dirty="0">
                          <a:latin typeface="Calibri" pitchFamily="34" charset="0"/>
                        </a:rPr>
                        <a:t>1</a:t>
                      </a:r>
                    </a:p>
                  </a:txBody>
                  <a:tcPr/>
                </a:tc>
                <a:tc>
                  <a:txBody>
                    <a:bodyPr/>
                    <a:lstStyle/>
                    <a:p>
                      <a:pPr algn="ctr"/>
                      <a:r>
                        <a:rPr lang="en-US" sz="2000" baseline="0" dirty="0">
                          <a:latin typeface="Calibri" pitchFamily="34" charset="0"/>
                        </a:rPr>
                        <a:t>5</a:t>
                      </a:r>
                    </a:p>
                  </a:txBody>
                  <a:tcPr/>
                </a:tc>
                <a:tc>
                  <a:txBody>
                    <a:bodyPr/>
                    <a:lstStyle/>
                    <a:p>
                      <a:pPr algn="ctr"/>
                      <a:r>
                        <a:rPr lang="en-US" sz="2000" baseline="0" dirty="0">
                          <a:latin typeface="Calibri" pitchFamily="34" charset="0"/>
                        </a:rPr>
                        <a:t>4</a:t>
                      </a:r>
                    </a:p>
                  </a:txBody>
                  <a:tcPr/>
                </a:tc>
                <a:extLst>
                  <a:ext uri="{0D108BD9-81ED-4DB2-BD59-A6C34878D82A}">
                    <a16:rowId xmlns="" xmlns:a16="http://schemas.microsoft.com/office/drawing/2014/main" val="10004"/>
                  </a:ext>
                </a:extLst>
              </a:tr>
              <a:tr h="370840">
                <a:tc>
                  <a:txBody>
                    <a:bodyPr/>
                    <a:lstStyle/>
                    <a:p>
                      <a:pPr algn="ctr"/>
                      <a:r>
                        <a:rPr lang="en-US" sz="2000" baseline="0" dirty="0">
                          <a:latin typeface="Calibri" pitchFamily="34" charset="0"/>
                        </a:rPr>
                        <a:t>User4</a:t>
                      </a:r>
                    </a:p>
                  </a:txBody>
                  <a:tcPr/>
                </a:tc>
                <a:tc>
                  <a:txBody>
                    <a:bodyPr/>
                    <a:lstStyle/>
                    <a:p>
                      <a:pPr algn="ctr"/>
                      <a:r>
                        <a:rPr lang="en-US" sz="2000" baseline="0" dirty="0">
                          <a:latin typeface="Calibri" pitchFamily="34" charset="0"/>
                        </a:rPr>
                        <a:t>1</a:t>
                      </a:r>
                    </a:p>
                  </a:txBody>
                  <a:tcPr/>
                </a:tc>
                <a:tc>
                  <a:txBody>
                    <a:bodyPr/>
                    <a:lstStyle/>
                    <a:p>
                      <a:pPr algn="ctr"/>
                      <a:r>
                        <a:rPr lang="en-US" sz="2000" baseline="0" dirty="0">
                          <a:latin typeface="Calibri" pitchFamily="34" charset="0"/>
                        </a:rPr>
                        <a:t>5</a:t>
                      </a:r>
                    </a:p>
                  </a:txBody>
                  <a:tcPr/>
                </a:tc>
                <a:tc>
                  <a:txBody>
                    <a:bodyPr/>
                    <a:lstStyle/>
                    <a:p>
                      <a:pPr algn="ctr"/>
                      <a:r>
                        <a:rPr lang="en-US" sz="2000" baseline="0" dirty="0">
                          <a:latin typeface="Calibri" pitchFamily="34" charset="0"/>
                        </a:rPr>
                        <a:t>5</a:t>
                      </a:r>
                    </a:p>
                  </a:txBody>
                  <a:tcPr/>
                </a:tc>
                <a:tc>
                  <a:txBody>
                    <a:bodyPr/>
                    <a:lstStyle/>
                    <a:p>
                      <a:pPr algn="ctr"/>
                      <a:r>
                        <a:rPr lang="en-US" sz="2000" baseline="0" dirty="0">
                          <a:latin typeface="Calibri" pitchFamily="34" charset="0"/>
                        </a:rPr>
                        <a:t>2</a:t>
                      </a:r>
                    </a:p>
                  </a:txBody>
                  <a:tcPr/>
                </a:tc>
                <a:tc>
                  <a:txBody>
                    <a:bodyPr/>
                    <a:lstStyle/>
                    <a:p>
                      <a:pPr algn="ctr"/>
                      <a:r>
                        <a:rPr lang="en-US" sz="2000" baseline="0" dirty="0">
                          <a:latin typeface="Calibri" pitchFamily="34" charset="0"/>
                        </a:rPr>
                        <a:t>1</a:t>
                      </a:r>
                    </a:p>
                  </a:txBody>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248497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User similarity</a:t>
            </a:r>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428596" y="1340768"/>
                <a:ext cx="8229600" cy="2520280"/>
              </a:xfrm>
            </p:spPr>
            <p:txBody>
              <a:bodyPr/>
              <a:lstStyle/>
              <a:p>
                <a:r>
                  <a:rPr lang="en-US" dirty="0"/>
                  <a:t>A popular similarity measure in user-based CF: </a:t>
                </a:r>
                <a:r>
                  <a:rPr lang="en-US" b="1" dirty="0"/>
                  <a:t>Pearson Correlation Coefficient (PCC)</a:t>
                </a:r>
              </a:p>
              <a:p>
                <a:pPr lvl="1">
                  <a:buNone/>
                </a:pPr>
                <a:r>
                  <a:rPr lang="en-US" dirty="0"/>
                  <a:t>	</a:t>
                </a:r>
                <a14:m>
                  <m:oMath xmlns:m="http://schemas.openxmlformats.org/officeDocument/2006/math">
                    <m:r>
                      <a:rPr lang="en-US" i="1" dirty="0" smtClean="0">
                        <a:latin typeface="Cambria Math"/>
                      </a:rPr>
                      <m:t>𝑎</m:t>
                    </m:r>
                  </m:oMath>
                </a14:m>
                <a:r>
                  <a:rPr lang="en-US" dirty="0"/>
                  <a:t>, </a:t>
                </a:r>
                <a14:m>
                  <m:oMath xmlns:m="http://schemas.openxmlformats.org/officeDocument/2006/math">
                    <m:r>
                      <a:rPr lang="en-US" i="1" dirty="0" smtClean="0">
                        <a:latin typeface="Cambria Math"/>
                      </a:rPr>
                      <m:t>𝑏</m:t>
                    </m:r>
                  </m:oMath>
                </a14:m>
                <a:r>
                  <a:rPr lang="en-US" dirty="0"/>
                  <a:t>  : users</a:t>
                </a:r>
              </a:p>
              <a:p>
                <a:pPr lvl="1">
                  <a:buNone/>
                </a:pPr>
                <a:r>
                  <a:rPr lang="en-US" dirty="0"/>
                  <a:t>	</a:t>
                </a:r>
                <a14:m>
                  <m:oMath xmlns:m="http://schemas.openxmlformats.org/officeDocument/2006/math">
                    <m:sSub>
                      <m:sSubPr>
                        <m:ctrlPr>
                          <a:rPr lang="de-DE" b="0" i="1" dirty="0" smtClean="0">
                            <a:latin typeface="Cambria Math" panose="02040503050406030204" pitchFamily="18" charset="0"/>
                          </a:rPr>
                        </m:ctrlPr>
                      </m:sSubPr>
                      <m:e>
                        <m:r>
                          <a:rPr lang="en-US" i="1" dirty="0" smtClean="0">
                            <a:latin typeface="Cambria Math"/>
                          </a:rPr>
                          <m:t>𝑟</m:t>
                        </m:r>
                      </m:e>
                      <m:sub>
                        <m:r>
                          <a:rPr lang="de-DE" b="0" i="1" dirty="0" smtClean="0">
                            <a:latin typeface="Cambria Math"/>
                          </a:rPr>
                          <m:t>𝑎</m:t>
                        </m:r>
                        <m:r>
                          <a:rPr lang="de-DE" b="0" i="1" dirty="0" smtClean="0">
                            <a:latin typeface="Cambria Math"/>
                          </a:rPr>
                          <m:t>,</m:t>
                        </m:r>
                        <m:r>
                          <a:rPr lang="de-DE" b="0" i="1" dirty="0" smtClean="0">
                            <a:latin typeface="Cambria Math"/>
                          </a:rPr>
                          <m:t>𝑝</m:t>
                        </m:r>
                      </m:sub>
                    </m:sSub>
                  </m:oMath>
                </a14:m>
                <a:r>
                  <a:rPr lang="en-US" baseline="-25000" dirty="0"/>
                  <a:t>     </a:t>
                </a:r>
                <a:r>
                  <a:rPr lang="en-US" dirty="0"/>
                  <a:t>: rating of user </a:t>
                </a:r>
                <a14:m>
                  <m:oMath xmlns:m="http://schemas.openxmlformats.org/officeDocument/2006/math">
                    <m:r>
                      <a:rPr lang="en-US" i="1" dirty="0" smtClean="0">
                        <a:latin typeface="Cambria Math"/>
                      </a:rPr>
                      <m:t>𝑎</m:t>
                    </m:r>
                  </m:oMath>
                </a14:m>
                <a:r>
                  <a:rPr lang="en-US" dirty="0"/>
                  <a:t> for item </a:t>
                </a:r>
                <a14:m>
                  <m:oMath xmlns:m="http://schemas.openxmlformats.org/officeDocument/2006/math">
                    <m:r>
                      <a:rPr lang="en-US" i="1" dirty="0" smtClean="0">
                        <a:latin typeface="Cambria Math"/>
                      </a:rPr>
                      <m:t>𝑝</m:t>
                    </m:r>
                  </m:oMath>
                </a14:m>
                <a:endParaRPr lang="en-US" dirty="0"/>
              </a:p>
              <a:p>
                <a:pPr lvl="1">
                  <a:buNone/>
                </a:pPr>
                <a:r>
                  <a:rPr lang="en-US" dirty="0"/>
                  <a:t>	</a:t>
                </a:r>
                <a14:m>
                  <m:oMath xmlns:m="http://schemas.openxmlformats.org/officeDocument/2006/math">
                    <m:r>
                      <a:rPr lang="en-US" i="1" dirty="0" smtClean="0">
                        <a:latin typeface="Cambria Math"/>
                      </a:rPr>
                      <m:t>𝑃</m:t>
                    </m:r>
                  </m:oMath>
                </a14:m>
                <a:r>
                  <a:rPr lang="en-US" dirty="0"/>
                  <a:t>	      : set of items, commonly rated by users </a:t>
                </a:r>
                <a14:m>
                  <m:oMath xmlns:m="http://schemas.openxmlformats.org/officeDocument/2006/math">
                    <m:r>
                      <a:rPr lang="en-US" i="1" dirty="0" smtClean="0">
                        <a:latin typeface="Cambria Math"/>
                      </a:rPr>
                      <m:t>𝑎</m:t>
                    </m:r>
                  </m:oMath>
                </a14:m>
                <a:r>
                  <a:rPr lang="en-US" dirty="0"/>
                  <a:t> and </a:t>
                </a:r>
                <a14:m>
                  <m:oMath xmlns:m="http://schemas.openxmlformats.org/officeDocument/2006/math">
                    <m:r>
                      <a:rPr lang="en-US" i="1" dirty="0" smtClean="0">
                        <a:latin typeface="Cambria Math"/>
                      </a:rPr>
                      <m:t>𝑏</m:t>
                    </m:r>
                  </m:oMath>
                </a14:m>
                <a:endParaRPr lang="en-US" dirty="0"/>
              </a:p>
              <a:p>
                <a:pPr lvl="1">
                  <a:buNone/>
                </a:pPr>
                <a:endParaRPr lang="en-US" dirty="0"/>
              </a:p>
              <a:p>
                <a:pPr lvl="1"/>
                <a:endParaRPr lang="en-US" dirty="0"/>
              </a:p>
              <a:p>
                <a:pPr lvl="1"/>
                <a:endParaRPr lang="en-US" dirty="0"/>
              </a:p>
              <a:p>
                <a:pPr lvl="1"/>
                <a:endParaRPr lang="en-US" dirty="0"/>
              </a:p>
              <a:p>
                <a:pPr lvl="1"/>
                <a:endParaRPr lang="en-US" dirty="0"/>
              </a:p>
              <a:p>
                <a:pPr lvl="1"/>
                <a:r>
                  <a:rPr lang="en-US" dirty="0"/>
                  <a:t>Possible similarity values between </a:t>
                </a:r>
                <a14:m>
                  <m:oMath xmlns:m="http://schemas.openxmlformats.org/officeDocument/2006/math">
                    <m:r>
                      <a:rPr lang="en-US" i="1" dirty="0" smtClean="0">
                        <a:latin typeface="Cambria Math"/>
                      </a:rPr>
                      <m:t>−1</m:t>
                    </m:r>
                  </m:oMath>
                </a14:m>
                <a:r>
                  <a:rPr lang="en-US" dirty="0"/>
                  <a:t> and </a:t>
                </a:r>
                <a14:m>
                  <m:oMath xmlns:m="http://schemas.openxmlformats.org/officeDocument/2006/math">
                    <m:r>
                      <a:rPr lang="en-US" i="1" dirty="0" smtClean="0">
                        <a:latin typeface="Cambria Math"/>
                      </a:rPr>
                      <m:t>1</m:t>
                    </m:r>
                  </m:oMath>
                </a14:m>
                <a:r>
                  <a:rPr lang="en-US" dirty="0"/>
                  <a:t> </a:t>
                </a:r>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a:buNone/>
                </a:pPr>
                <a:endParaRPr lang="en-US" b="1" dirty="0"/>
              </a:p>
              <a:p>
                <a:endParaRPr lang="en-US"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428596" y="1340768"/>
                <a:ext cx="8229600" cy="2520280"/>
              </a:xfrm>
              <a:blipFill rotWithShape="0">
                <a:blip r:embed="rId3"/>
                <a:stretch>
                  <a:fillRect l="-741" t="-2663" b="-101453"/>
                </a:stretch>
              </a:blipFill>
            </p:spPr>
            <p:txBody>
              <a:bodyPr/>
              <a:lstStyle/>
              <a:p>
                <a:r>
                  <a:rPr lang="zh-CN" altLang="en-US">
                    <a:noFill/>
                  </a:rPr>
                  <a:t> </a:t>
                </a:r>
              </a:p>
            </p:txBody>
          </p:sp>
        </mc:Fallback>
      </mc:AlternateContent>
      <p:sp>
        <p:nvSpPr>
          <p:cNvPr id="2050"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3" name="Rectangle 5"/>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4" name="Textfeld 3"/>
              <p:cNvSpPr txBox="1"/>
              <p:nvPr/>
            </p:nvSpPr>
            <p:spPr>
              <a:xfrm>
                <a:off x="988583" y="4077072"/>
                <a:ext cx="7166834" cy="128939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rPr>
                        <m:t>𝒔𝒊𝒎</m:t>
                      </m:r>
                      <m:d>
                        <m:dPr>
                          <m:ctrlPr>
                            <a:rPr lang="en-US" sz="2400" b="1" i="1" smtClean="0">
                              <a:latin typeface="Cambria Math" panose="02040503050406030204" pitchFamily="18" charset="0"/>
                            </a:rPr>
                          </m:ctrlPr>
                        </m:dPr>
                        <m:e>
                          <m:r>
                            <a:rPr lang="en-US" sz="2400" b="1" i="1" smtClean="0">
                              <a:latin typeface="Cambria Math"/>
                            </a:rPr>
                            <m:t>𝒂</m:t>
                          </m:r>
                          <m:r>
                            <a:rPr lang="en-US" sz="2400" b="1" i="1" smtClean="0">
                              <a:latin typeface="Cambria Math"/>
                            </a:rPr>
                            <m:t>,</m:t>
                          </m:r>
                          <m:r>
                            <a:rPr lang="en-US" sz="2400" b="1" i="1" smtClean="0">
                              <a:latin typeface="Cambria Math"/>
                            </a:rPr>
                            <m:t>𝒃</m:t>
                          </m:r>
                        </m:e>
                      </m:d>
                      <m:r>
                        <a:rPr lang="en-US" sz="2400" b="1" i="1" smtClean="0">
                          <a:latin typeface="Cambria Math"/>
                        </a:rPr>
                        <m:t>= </m:t>
                      </m:r>
                      <m:f>
                        <m:fPr>
                          <m:ctrlPr>
                            <a:rPr lang="en-US" sz="2400" b="1" i="1" smtClean="0">
                              <a:latin typeface="Cambria Math" panose="02040503050406030204" pitchFamily="18" charset="0"/>
                            </a:rPr>
                          </m:ctrlPr>
                        </m:fPr>
                        <m:num>
                          <m:nary>
                            <m:naryPr>
                              <m:chr m:val="∑"/>
                              <m:supHide m:val="on"/>
                              <m:ctrlPr>
                                <a:rPr lang="en-US" sz="2400" b="1" i="1" smtClean="0">
                                  <a:latin typeface="Cambria Math" panose="02040503050406030204" pitchFamily="18" charset="0"/>
                                </a:rPr>
                              </m:ctrlPr>
                            </m:naryPr>
                            <m:sub>
                              <m:r>
                                <m:rPr>
                                  <m:brk m:alnAt="7"/>
                                </m:rPr>
                                <a:rPr lang="en-US" sz="2400" b="1" i="1" smtClean="0">
                                  <a:latin typeface="Cambria Math"/>
                                </a:rPr>
                                <m:t>𝒑</m:t>
                              </m:r>
                              <m:r>
                                <a:rPr lang="en-US" sz="2400" b="1" i="1" smtClean="0">
                                  <a:latin typeface="Cambria Math"/>
                                </a:rPr>
                                <m:t> ∈</m:t>
                              </m:r>
                              <m:r>
                                <a:rPr lang="en-US" sz="2400" b="1" i="1" smtClean="0">
                                  <a:latin typeface="Cambria Math"/>
                                  <a:ea typeface="Cambria Math"/>
                                </a:rPr>
                                <m:t>𝑷</m:t>
                              </m:r>
                            </m:sub>
                            <m:sup/>
                            <m:e>
                              <m:r>
                                <a:rPr lang="en-US" sz="2400" b="1" i="1" smtClean="0">
                                  <a:latin typeface="Cambria Math"/>
                                </a:rPr>
                                <m:t>(</m:t>
                              </m:r>
                              <m:sSub>
                                <m:sSubPr>
                                  <m:ctrlPr>
                                    <a:rPr lang="en-US" sz="2400" b="1" i="1" smtClean="0">
                                      <a:latin typeface="Cambria Math" panose="02040503050406030204" pitchFamily="18" charset="0"/>
                                    </a:rPr>
                                  </m:ctrlPr>
                                </m:sSubPr>
                                <m:e>
                                  <m:r>
                                    <a:rPr lang="en-US" sz="2400" b="1" i="1" smtClean="0">
                                      <a:latin typeface="Cambria Math"/>
                                    </a:rPr>
                                    <m:t>𝒓</m:t>
                                  </m:r>
                                </m:e>
                                <m:sub>
                                  <m:r>
                                    <a:rPr lang="en-US" sz="2400" b="1" i="1" smtClean="0">
                                      <a:latin typeface="Cambria Math"/>
                                    </a:rPr>
                                    <m:t>𝒂</m:t>
                                  </m:r>
                                  <m:r>
                                    <a:rPr lang="en-US" sz="2400" b="1" i="1" smtClean="0">
                                      <a:latin typeface="Cambria Math"/>
                                    </a:rPr>
                                    <m:t>,</m:t>
                                  </m:r>
                                  <m:r>
                                    <a:rPr lang="en-US" sz="2400" b="1" i="1" smtClean="0">
                                      <a:latin typeface="Cambria Math"/>
                                    </a:rPr>
                                    <m:t>𝒑</m:t>
                                  </m:r>
                                </m:sub>
                              </m:sSub>
                              <m:r>
                                <a:rPr lang="en-US" sz="2400" b="1" i="1" smtClean="0">
                                  <a:latin typeface="Cambria Math"/>
                                </a:rPr>
                                <m:t>−</m:t>
                              </m:r>
                              <m:sSub>
                                <m:sSubPr>
                                  <m:ctrlPr>
                                    <a:rPr lang="en-US" sz="2400" b="1" i="1" smtClean="0">
                                      <a:latin typeface="Cambria Math" panose="02040503050406030204" pitchFamily="18" charset="0"/>
                                    </a:rPr>
                                  </m:ctrlPr>
                                </m:sSubPr>
                                <m:e>
                                  <m:acc>
                                    <m:accPr>
                                      <m:chr m:val="̅"/>
                                      <m:ctrlPr>
                                        <a:rPr lang="en-US" sz="2400" b="1" i="1" smtClean="0">
                                          <a:latin typeface="Cambria Math" panose="02040503050406030204" pitchFamily="18" charset="0"/>
                                        </a:rPr>
                                      </m:ctrlPr>
                                    </m:accPr>
                                    <m:e>
                                      <m:r>
                                        <a:rPr lang="en-US" sz="2400" b="1" i="1" smtClean="0">
                                          <a:latin typeface="Cambria Math"/>
                                        </a:rPr>
                                        <m:t>𝒓</m:t>
                                      </m:r>
                                    </m:e>
                                  </m:acc>
                                </m:e>
                                <m:sub>
                                  <m:r>
                                    <a:rPr lang="en-US" sz="2400" b="1" i="1" smtClean="0">
                                      <a:latin typeface="Cambria Math"/>
                                    </a:rPr>
                                    <m:t>𝒂</m:t>
                                  </m:r>
                                </m:sub>
                              </m:sSub>
                              <m:r>
                                <a:rPr lang="en-US" sz="2400" b="1" i="1" smtClean="0">
                                  <a:latin typeface="Cambria Math"/>
                                </a:rPr>
                                <m:t>)</m:t>
                              </m:r>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𝒓</m:t>
                                  </m:r>
                                </m:e>
                                <m:sub>
                                  <m:r>
                                    <a:rPr lang="en-US" sz="2400" b="1" i="1" smtClean="0">
                                      <a:latin typeface="Cambria Math"/>
                                    </a:rPr>
                                    <m:t>𝒃</m:t>
                                  </m:r>
                                  <m:r>
                                    <a:rPr lang="en-US" sz="2400" i="1">
                                      <a:latin typeface="Cambria Math"/>
                                    </a:rPr>
                                    <m:t>,</m:t>
                                  </m:r>
                                  <m:r>
                                    <a:rPr lang="en-US" sz="2400" i="1">
                                      <a:latin typeface="Cambria Math"/>
                                    </a:rPr>
                                    <m:t>𝒑</m:t>
                                  </m:r>
                                </m:sub>
                              </m:sSub>
                              <m:r>
                                <a:rPr lang="en-US" sz="2400" i="1">
                                  <a:latin typeface="Cambria Math"/>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rPr>
                                        <m:t>𝒓</m:t>
                                      </m:r>
                                    </m:e>
                                  </m:acc>
                                </m:e>
                                <m:sub>
                                  <m:r>
                                    <a:rPr lang="en-US" sz="2400" b="1" i="1" smtClean="0">
                                      <a:latin typeface="Cambria Math"/>
                                    </a:rPr>
                                    <m:t>𝒃</m:t>
                                  </m:r>
                                </m:sub>
                              </m:sSub>
                              <m:r>
                                <a:rPr lang="en-US" sz="2400" i="1">
                                  <a:latin typeface="Cambria Math"/>
                                </a:rPr>
                                <m:t>)</m:t>
                              </m:r>
                            </m:e>
                          </m:nary>
                        </m:num>
                        <m:den>
                          <m:rad>
                            <m:radPr>
                              <m:degHide m:val="on"/>
                              <m:ctrlPr>
                                <a:rPr lang="en-US" sz="2400" b="1" i="1" smtClean="0">
                                  <a:latin typeface="Cambria Math" panose="02040503050406030204" pitchFamily="18" charset="0"/>
                                </a:rPr>
                              </m:ctrlPr>
                            </m:radPr>
                            <m:deg/>
                            <m:e>
                              <m:nary>
                                <m:naryPr>
                                  <m:chr m:val="∑"/>
                                  <m:supHide m:val="on"/>
                                  <m:ctrlPr>
                                    <a:rPr lang="en-US" sz="2400" i="1">
                                      <a:latin typeface="Cambria Math" panose="02040503050406030204" pitchFamily="18" charset="0"/>
                                    </a:rPr>
                                  </m:ctrlPr>
                                </m:naryPr>
                                <m:sub>
                                  <m:r>
                                    <m:rPr>
                                      <m:brk m:alnAt="7"/>
                                    </m:rPr>
                                    <a:rPr lang="en-US" sz="2400" i="1">
                                      <a:latin typeface="Cambria Math"/>
                                    </a:rPr>
                                    <m:t>𝒑</m:t>
                                  </m:r>
                                  <m:r>
                                    <a:rPr lang="en-US" sz="2400" i="1">
                                      <a:latin typeface="Cambria Math"/>
                                    </a:rPr>
                                    <m:t> ∈</m:t>
                                  </m:r>
                                  <m:r>
                                    <a:rPr lang="en-US" sz="2400" i="1">
                                      <a:latin typeface="Cambria Math"/>
                                      <a:ea typeface="Cambria Math"/>
                                    </a:rPr>
                                    <m:t>𝑷</m:t>
                                  </m:r>
                                </m:sub>
                                <m:sup/>
                                <m:e>
                                  <m:sSup>
                                    <m:sSupPr>
                                      <m:ctrlPr>
                                        <a:rPr lang="en-US" sz="2400" b="1" i="1" smtClean="0">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𝒓</m:t>
                                              </m:r>
                                            </m:e>
                                            <m:sub>
                                              <m:r>
                                                <a:rPr lang="en-US" sz="2400" i="1">
                                                  <a:latin typeface="Cambria Math"/>
                                                </a:rPr>
                                                <m:t>𝒂</m:t>
                                              </m:r>
                                              <m:r>
                                                <a:rPr lang="en-US" sz="2400" i="1">
                                                  <a:latin typeface="Cambria Math"/>
                                                </a:rPr>
                                                <m:t>,</m:t>
                                              </m:r>
                                              <m:r>
                                                <a:rPr lang="en-US" sz="2400" i="1">
                                                  <a:latin typeface="Cambria Math"/>
                                                </a:rPr>
                                                <m:t>𝒑</m:t>
                                              </m:r>
                                            </m:sub>
                                          </m:sSub>
                                          <m:r>
                                            <a:rPr lang="en-US" sz="2400" i="1">
                                              <a:latin typeface="Cambria Math"/>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rPr>
                                                    <m:t>𝒓</m:t>
                                                  </m:r>
                                                </m:e>
                                              </m:acc>
                                            </m:e>
                                            <m:sub>
                                              <m:r>
                                                <a:rPr lang="en-US" sz="2400" i="1">
                                                  <a:latin typeface="Cambria Math"/>
                                                </a:rPr>
                                                <m:t>𝒂</m:t>
                                              </m:r>
                                            </m:sub>
                                          </m:sSub>
                                        </m:e>
                                      </m:d>
                                    </m:e>
                                    <m:sup>
                                      <m:r>
                                        <a:rPr lang="en-US" sz="2400" b="1" i="1" smtClean="0">
                                          <a:latin typeface="Cambria Math"/>
                                        </a:rPr>
                                        <m:t>𝟐</m:t>
                                      </m:r>
                                    </m:sup>
                                  </m:sSup>
                                </m:e>
                              </m:nary>
                            </m:e>
                          </m:rad>
                          <m:rad>
                            <m:radPr>
                              <m:degHide m:val="on"/>
                              <m:ctrlPr>
                                <a:rPr lang="en-US" sz="2400" i="1">
                                  <a:latin typeface="Cambria Math" panose="02040503050406030204" pitchFamily="18" charset="0"/>
                                </a:rPr>
                              </m:ctrlPr>
                            </m:radPr>
                            <m:deg/>
                            <m:e>
                              <m:nary>
                                <m:naryPr>
                                  <m:chr m:val="∑"/>
                                  <m:supHide m:val="on"/>
                                  <m:ctrlPr>
                                    <a:rPr lang="en-US" sz="2400" i="1">
                                      <a:latin typeface="Cambria Math" panose="02040503050406030204" pitchFamily="18" charset="0"/>
                                    </a:rPr>
                                  </m:ctrlPr>
                                </m:naryPr>
                                <m:sub>
                                  <m:r>
                                    <m:rPr>
                                      <m:brk m:alnAt="7"/>
                                    </m:rPr>
                                    <a:rPr lang="en-US" sz="2400" i="1">
                                      <a:latin typeface="Cambria Math"/>
                                    </a:rPr>
                                    <m:t>𝒑</m:t>
                                  </m:r>
                                  <m:r>
                                    <a:rPr lang="en-US" sz="2400" i="1">
                                      <a:latin typeface="Cambria Math"/>
                                    </a:rPr>
                                    <m:t> ∈</m:t>
                                  </m:r>
                                  <m:r>
                                    <a:rPr lang="en-US" sz="2400" i="1">
                                      <a:latin typeface="Cambria Math"/>
                                      <a:ea typeface="Cambria Math"/>
                                    </a:rPr>
                                    <m:t>𝑷</m:t>
                                  </m:r>
                                </m:sub>
                                <m:sup/>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𝒓</m:t>
                                              </m:r>
                                            </m:e>
                                            <m:sub>
                                              <m:r>
                                                <a:rPr lang="en-US" sz="2400" b="1" i="1" smtClean="0">
                                                  <a:latin typeface="Cambria Math"/>
                                                </a:rPr>
                                                <m:t>𝒃</m:t>
                                              </m:r>
                                              <m:r>
                                                <a:rPr lang="en-US" sz="2400" i="1">
                                                  <a:latin typeface="Cambria Math"/>
                                                </a:rPr>
                                                <m:t>,</m:t>
                                              </m:r>
                                              <m:r>
                                                <a:rPr lang="en-US" sz="2400" i="1">
                                                  <a:latin typeface="Cambria Math"/>
                                                </a:rPr>
                                                <m:t>𝒑</m:t>
                                              </m:r>
                                            </m:sub>
                                          </m:sSub>
                                          <m:r>
                                            <a:rPr lang="en-US" sz="2400" i="1">
                                              <a:latin typeface="Cambria Math"/>
                                            </a:rPr>
                                            <m:t>−</m:t>
                                          </m:r>
                                          <m:sSub>
                                            <m:sSubPr>
                                              <m:ctrlPr>
                                                <a:rPr lang="en-US" sz="2400" i="1" smtClean="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rPr>
                                                    <m:t>𝒓</m:t>
                                                  </m:r>
                                                </m:e>
                                              </m:acc>
                                            </m:e>
                                            <m:sub>
                                              <m:r>
                                                <a:rPr lang="en-US" sz="2400" b="1" i="1" smtClean="0">
                                                  <a:latin typeface="Cambria Math"/>
                                                </a:rPr>
                                                <m:t>𝒃</m:t>
                                              </m:r>
                                            </m:sub>
                                          </m:sSub>
                                        </m:e>
                                      </m:d>
                                    </m:e>
                                    <m:sup>
                                      <m:r>
                                        <a:rPr lang="en-US" sz="2400" i="1">
                                          <a:latin typeface="Cambria Math"/>
                                        </a:rPr>
                                        <m:t>𝟐</m:t>
                                      </m:r>
                                    </m:sup>
                                  </m:sSup>
                                </m:e>
                              </m:nary>
                            </m:e>
                          </m:rad>
                        </m:den>
                      </m:f>
                    </m:oMath>
                  </m:oMathPara>
                </a14:m>
                <a:endParaRPr lang="en-US" sz="2400" dirty="0"/>
              </a:p>
            </p:txBody>
          </p:sp>
        </mc:Choice>
        <mc:Fallback xmlns="">
          <p:sp>
            <p:nvSpPr>
              <p:cNvPr id="4" name="Textfeld 3"/>
              <p:cNvSpPr txBox="1">
                <a:spLocks noRot="1" noChangeAspect="1" noMove="1" noResize="1" noEditPoints="1" noAdjustHandles="1" noChangeArrowheads="1" noChangeShapeType="1" noTextEdit="1"/>
              </p:cNvSpPr>
              <p:nvPr/>
            </p:nvSpPr>
            <p:spPr>
              <a:xfrm>
                <a:off x="988583" y="4077072"/>
                <a:ext cx="7166834" cy="1289392"/>
              </a:xfrm>
              <a:prstGeom prst="rect">
                <a:avLst/>
              </a:prstGeom>
              <a:blipFill rotWithShape="0">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96062934"/>
      </p:ext>
    </p:extLst>
  </p:cSld>
  <p:clrMapOvr>
    <a:masterClrMapping/>
  </p:clrMapOvr>
</p:sld>
</file>

<file path=ppt/theme/theme1.xml><?xml version="1.0" encoding="utf-8"?>
<a:theme xmlns:a="http://schemas.openxmlformats.org/drawingml/2006/main" name="Capsules">
  <a:themeElements>
    <a:clrScheme name="Custom 38">
      <a:dk1>
        <a:srgbClr val="003366"/>
      </a:dk1>
      <a:lt1>
        <a:srgbClr val="FFFFFF"/>
      </a:lt1>
      <a:dk2>
        <a:srgbClr val="006666"/>
      </a:dk2>
      <a:lt2>
        <a:srgbClr val="666699"/>
      </a:lt2>
      <a:accent1>
        <a:srgbClr val="0000FF"/>
      </a:accent1>
      <a:accent2>
        <a:srgbClr val="99CC99"/>
      </a:accent2>
      <a:accent3>
        <a:srgbClr val="FFFFFF"/>
      </a:accent3>
      <a:accent4>
        <a:srgbClr val="002A56"/>
      </a:accent4>
      <a:accent5>
        <a:srgbClr val="ADE2E2"/>
      </a:accent5>
      <a:accent6>
        <a:srgbClr val="8AB98A"/>
      </a:accent6>
      <a:hlink>
        <a:srgbClr val="003366"/>
      </a:hlink>
      <a:folHlink>
        <a:srgbClr val="0000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Capsules</Template>
  <TotalTime>9066</TotalTime>
  <Words>1830</Words>
  <Application>Microsoft Office PowerPoint</Application>
  <PresentationFormat>全屏显示(4:3)</PresentationFormat>
  <Paragraphs>450</Paragraphs>
  <Slides>38</Slides>
  <Notes>25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38</vt:i4>
      </vt:variant>
    </vt:vector>
  </HeadingPairs>
  <TitlesOfParts>
    <vt:vector size="48" baseType="lpstr">
      <vt:lpstr>굴림</vt:lpstr>
      <vt:lpstr>ＭＳ Ｐゴシック</vt:lpstr>
      <vt:lpstr>Arial</vt:lpstr>
      <vt:lpstr>Calibri</vt:lpstr>
      <vt:lpstr>Cambria Math</vt:lpstr>
      <vt:lpstr>Corbel</vt:lpstr>
      <vt:lpstr>Courier New</vt:lpstr>
      <vt:lpstr>Verdana</vt:lpstr>
      <vt:lpstr>Wingdings</vt:lpstr>
      <vt:lpstr>Capsules</vt:lpstr>
      <vt:lpstr>Chapter 2.1 Collaborative Filtering</vt:lpstr>
      <vt:lpstr>Outline</vt:lpstr>
      <vt:lpstr>Collaborative Filtering (CF)</vt:lpstr>
      <vt:lpstr>Pure CF Approaches</vt:lpstr>
      <vt:lpstr>User-based CF</vt:lpstr>
      <vt:lpstr>User-based CF (2)</vt:lpstr>
      <vt:lpstr>User-based CF (3)</vt:lpstr>
      <vt:lpstr>User-based CF (4)</vt:lpstr>
      <vt:lpstr>User similarity</vt:lpstr>
      <vt:lpstr>Neighborhood Selection</vt:lpstr>
      <vt:lpstr>Making predictions</vt:lpstr>
      <vt:lpstr>Implementation Details</vt:lpstr>
      <vt:lpstr>Evaluation</vt:lpstr>
      <vt:lpstr>Evaluation (2)</vt:lpstr>
      <vt:lpstr>Evaluation (3)</vt:lpstr>
      <vt:lpstr>Implementations in LibRec 2.0</vt:lpstr>
      <vt:lpstr>Implementations in LibRec 2.0 (2)</vt:lpstr>
      <vt:lpstr>Implementations in LibRec 2.0 (3)</vt:lpstr>
      <vt:lpstr>Implementations in LibRec 2.0 (4)</vt:lpstr>
      <vt:lpstr>Improving the user-based CF</vt:lpstr>
      <vt:lpstr>Item-based CF</vt:lpstr>
      <vt:lpstr>Cosine similarity</vt:lpstr>
      <vt:lpstr>Making predictions</vt:lpstr>
      <vt:lpstr>Pre-computed item similarities</vt:lpstr>
      <vt:lpstr>Complexity of item-based CF</vt:lpstr>
      <vt:lpstr>What the authors say about ItemCF?</vt:lpstr>
      <vt:lpstr>User- vs. Item-based CF</vt:lpstr>
      <vt:lpstr>User- vs. Item-based CF (2)</vt:lpstr>
      <vt:lpstr>Hybrid CF</vt:lpstr>
      <vt:lpstr>LibRec Demo</vt:lpstr>
      <vt:lpstr>Online Trials</vt:lpstr>
      <vt:lpstr>Outline</vt:lpstr>
      <vt:lpstr>Outline</vt:lpstr>
      <vt:lpstr>Remarks Of Collaborative Filtering</vt:lpstr>
      <vt:lpstr>CF: conclusions</vt:lpstr>
      <vt:lpstr>CF: some issues</vt:lpstr>
      <vt:lpstr>CF Tip: add data</vt:lpstr>
      <vt:lpstr>CF: security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Discussion of Some Intuitions of Defeasible Reasoning</dc:title>
  <dc:creator>ics</dc:creator>
  <cp:lastModifiedBy>Icey Guo</cp:lastModifiedBy>
  <cp:revision>632</cp:revision>
  <cp:lastPrinted>2012-02-07T15:35:50Z</cp:lastPrinted>
  <dcterms:created xsi:type="dcterms:W3CDTF">2009-02-02T21:23:45Z</dcterms:created>
  <dcterms:modified xsi:type="dcterms:W3CDTF">2020-09-24T02:26:16Z</dcterms:modified>
</cp:coreProperties>
</file>