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522" r:id="rId3"/>
    <p:sldId id="521" r:id="rId4"/>
    <p:sldId id="519" r:id="rId5"/>
    <p:sldId id="396" r:id="rId6"/>
    <p:sldId id="397" r:id="rId7"/>
    <p:sldId id="398" r:id="rId8"/>
    <p:sldId id="446" r:id="rId9"/>
    <p:sldId id="523" r:id="rId10"/>
    <p:sldId id="524" r:id="rId11"/>
    <p:sldId id="520" r:id="rId12"/>
    <p:sldId id="381" r:id="rId13"/>
    <p:sldId id="506" r:id="rId14"/>
    <p:sldId id="507" r:id="rId15"/>
    <p:sldId id="508" r:id="rId16"/>
    <p:sldId id="383" r:id="rId17"/>
    <p:sldId id="509" r:id="rId18"/>
    <p:sldId id="510" r:id="rId19"/>
    <p:sldId id="411" r:id="rId20"/>
    <p:sldId id="511" r:id="rId21"/>
    <p:sldId id="512" r:id="rId22"/>
    <p:sldId id="513" r:id="rId23"/>
    <p:sldId id="514" r:id="rId24"/>
    <p:sldId id="515" r:id="rId25"/>
    <p:sldId id="516" r:id="rId26"/>
    <p:sldId id="412" r:id="rId27"/>
    <p:sldId id="517" r:id="rId28"/>
    <p:sldId id="416" r:id="rId29"/>
    <p:sldId id="417" r:id="rId30"/>
    <p:sldId id="447" r:id="rId31"/>
    <p:sldId id="528" r:id="rId32"/>
    <p:sldId id="529" r:id="rId33"/>
    <p:sldId id="535" r:id="rId34"/>
    <p:sldId id="536" r:id="rId35"/>
    <p:sldId id="534" r:id="rId36"/>
    <p:sldId id="525" r:id="rId37"/>
    <p:sldId id="497" r:id="rId38"/>
    <p:sldId id="526" r:id="rId39"/>
    <p:sldId id="527" r:id="rId40"/>
    <p:sldId id="530" r:id="rId41"/>
    <p:sldId id="531" r:id="rId42"/>
    <p:sldId id="533" r:id="rId43"/>
    <p:sldId id="532" r:id="rId44"/>
    <p:sldId id="453" r:id="rId45"/>
    <p:sldId id="451" r:id="rId46"/>
    <p:sldId id="452" r:id="rId47"/>
    <p:sldId id="454" r:id="rId48"/>
    <p:sldId id="455" r:id="rId49"/>
    <p:sldId id="456" r:id="rId50"/>
    <p:sldId id="499" r:id="rId51"/>
  </p:sldIdLst>
  <p:sldSz cx="9144000" cy="6858000" type="screen4x3"/>
  <p:notesSz cx="9601200" cy="7315200"/>
  <p:defaultTextStyle>
    <a:defPPr>
      <a:defRPr lang="el-G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2AE2F9-635C-459F-8A53-4ECE274B677F}">
          <p14:sldIdLst>
            <p14:sldId id="256"/>
            <p14:sldId id="522"/>
            <p14:sldId id="521"/>
            <p14:sldId id="519"/>
            <p14:sldId id="396"/>
            <p14:sldId id="397"/>
            <p14:sldId id="398"/>
            <p14:sldId id="446"/>
            <p14:sldId id="523"/>
            <p14:sldId id="524"/>
            <p14:sldId id="520"/>
            <p14:sldId id="381"/>
            <p14:sldId id="506"/>
            <p14:sldId id="507"/>
            <p14:sldId id="508"/>
            <p14:sldId id="383"/>
            <p14:sldId id="509"/>
            <p14:sldId id="510"/>
            <p14:sldId id="411"/>
            <p14:sldId id="511"/>
            <p14:sldId id="512"/>
            <p14:sldId id="513"/>
            <p14:sldId id="514"/>
            <p14:sldId id="515"/>
            <p14:sldId id="516"/>
            <p14:sldId id="412"/>
            <p14:sldId id="517"/>
            <p14:sldId id="416"/>
            <p14:sldId id="417"/>
            <p14:sldId id="447"/>
            <p14:sldId id="528"/>
            <p14:sldId id="529"/>
            <p14:sldId id="535"/>
            <p14:sldId id="536"/>
            <p14:sldId id="534"/>
            <p14:sldId id="525"/>
            <p14:sldId id="497"/>
            <p14:sldId id="526"/>
            <p14:sldId id="527"/>
            <p14:sldId id="530"/>
            <p14:sldId id="531"/>
            <p14:sldId id="533"/>
            <p14:sldId id="532"/>
            <p14:sldId id="453"/>
            <p14:sldId id="451"/>
            <p14:sldId id="452"/>
            <p14:sldId id="454"/>
            <p14:sldId id="455"/>
            <p14:sldId id="456"/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nep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000000"/>
    <a:srgbClr val="FF3399"/>
    <a:srgbClr val="99CCFF"/>
    <a:srgbClr val="FF0000"/>
    <a:srgbClr val="E7E7FF"/>
    <a:srgbClr val="3366FF"/>
    <a:srgbClr val="0000CC"/>
    <a:srgbClr val="E1F4FF"/>
    <a:srgbClr val="5F5F5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84837" autoAdjust="0"/>
  </p:normalViewPr>
  <p:slideViewPr>
    <p:cSldViewPr>
      <p:cViewPr varScale="1">
        <p:scale>
          <a:sx n="73" d="100"/>
          <a:sy n="73" d="100"/>
        </p:scale>
        <p:origin x="1358" y="58"/>
      </p:cViewPr>
      <p:guideLst>
        <p:guide orient="horz" pos="2296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0"/>
    </p:cViewPr>
  </p:sorterViewPr>
  <p:notesViewPr>
    <p:cSldViewPr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e%20und%20Einstellungen\jannach\Eigene%20Dateien\6%20papers\ZZ_OUTDATED_RecommenderBook\Chapter%202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888253644331925E-2"/>
          <c:y val="9.0646298757267471E-2"/>
          <c:w val="0.86673008554605047"/>
          <c:h val="0.80334629933145452"/>
        </c:manualLayout>
      </c:layout>
      <c:lineChart>
        <c:grouping val="standard"/>
        <c:varyColors val="0"/>
        <c:ser>
          <c:idx val="0"/>
          <c:order val="0"/>
          <c:tx>
            <c:strRef>
              <c:f>correlation!$B$5</c:f>
              <c:strCache>
                <c:ptCount val="1"/>
                <c:pt idx="0">
                  <c:v>Alice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correlation!$C$5:$F$5</c:f>
              <c:numCache>
                <c:formatCode>0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3F-43B1-AEFB-108FA74A7CE1}"/>
            </c:ext>
          </c:extLst>
        </c:ser>
        <c:ser>
          <c:idx val="1"/>
          <c:order val="1"/>
          <c:tx>
            <c:strRef>
              <c:f>correlation!$B$6</c:f>
              <c:strCache>
                <c:ptCount val="1"/>
                <c:pt idx="0">
                  <c:v>User1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3300"/>
              </a:solidFill>
              <a:ln>
                <a:solidFill>
                  <a:srgbClr val="00330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correlation!$C$6:$F$6</c:f>
              <c:numCache>
                <c:formatCode>0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3F-43B1-AEFB-108FA74A7CE1}"/>
            </c:ext>
          </c:extLst>
        </c:ser>
        <c:ser>
          <c:idx val="4"/>
          <c:order val="2"/>
          <c:tx>
            <c:strRef>
              <c:f>correlation!$B$9</c:f>
              <c:strCache>
                <c:ptCount val="1"/>
                <c:pt idx="0">
                  <c:v>User4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correlation!$C$9:$F$9</c:f>
              <c:numCache>
                <c:formatCode>0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3F-43B1-AEFB-108FA74A7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6172640"/>
        <c:axId val="826173200"/>
      </c:lineChart>
      <c:catAx>
        <c:axId val="826172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Ratings</a:t>
                </a:r>
              </a:p>
            </c:rich>
          </c:tx>
          <c:layout>
            <c:manualLayout>
              <c:xMode val="edge"/>
              <c:yMode val="edge"/>
              <c:x val="1.6187050359712369E-2"/>
              <c:y val="0.401273885350318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82617320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2617320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826172640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399264116852514"/>
          <c:y val="4.529699196074039E-5"/>
          <c:w val="0.1205037859476205"/>
          <c:h val="0.3057324840764331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+mn-lt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111585-4667-41EE-BD41-118EF412E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4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/>
              <a:t>Click to edit Master text styles</a:t>
            </a:r>
          </a:p>
          <a:p>
            <a:pPr lvl="1"/>
            <a:r>
              <a:rPr lang="el-GR" noProof="0"/>
              <a:t>Second level</a:t>
            </a:r>
          </a:p>
          <a:p>
            <a:pPr lvl="2"/>
            <a:r>
              <a:rPr lang="el-GR" noProof="0"/>
              <a:t>Third level</a:t>
            </a:r>
          </a:p>
          <a:p>
            <a:pPr lvl="3"/>
            <a:r>
              <a:rPr lang="el-GR" noProof="0"/>
              <a:t>Fourth level</a:t>
            </a:r>
          </a:p>
          <a:p>
            <a:pPr lvl="4"/>
            <a:r>
              <a:rPr lang="el-GR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CA4FF63-108E-4331-BE5B-EAEB49858606}" type="slidenum">
              <a:rPr lang="el-GR" altLang="zh-CN"/>
              <a:pPr>
                <a:defRPr/>
              </a:pPr>
              <a:t>‹#›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523360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B36B43-15A7-4929-9267-9E887C687C11}" type="slidenum">
              <a:rPr lang="el-GR" altLang="zh-CN" sz="1300" smtClean="0"/>
              <a:pPr>
                <a:spcBef>
                  <a:spcPct val="0"/>
                </a:spcBef>
              </a:pPr>
              <a:t>1</a:t>
            </a:fld>
            <a:endParaRPr lang="el-GR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3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SRCC is simply a special case of PCC in which two sets of two variables are converted to ranking two variables before calculating the coefficient.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21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2139178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N-1? Because 1 degree of freedom</a:t>
            </a:r>
            <a:r>
              <a:rPr lang="en-US" altLang="zh-CN" baseline="0" dirty="0"/>
              <a:t> was used to calculate the means.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EEB33-D90D-4CB6-94F4-808FDED18031}" type="slidenum">
              <a:rPr lang="el-GR" altLang="zh-CN" smtClean="0"/>
              <a:pPr>
                <a:defRPr/>
              </a:pPr>
              <a:t>24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2530013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we can compare the correlations between [Height</a:t>
            </a:r>
            <a:r>
              <a:rPr lang="en-US" altLang="zh-CN" baseline="0" dirty="0"/>
              <a:t> and Weight</a:t>
            </a:r>
            <a:r>
              <a:rPr lang="en-US" altLang="zh-CN" dirty="0"/>
              <a:t>] and [Height and Age]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EEB33-D90D-4CB6-94F4-808FDED18031}" type="slidenum">
              <a:rPr lang="el-GR" altLang="zh-CN" smtClean="0"/>
              <a:pPr>
                <a:defRPr/>
              </a:pPr>
              <a:t>25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410847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数学上，切比雪夫距离是将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个点之间的距离定义为其各坐标数值差的最大值。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34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849863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C: concordant; D: discordant; T: tied; N: the number of rate-able items.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39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2421877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Similarity measure</a:t>
            </a:r>
            <a:r>
              <a:rPr lang="en-US" altLang="zh-CN" baseline="0" dirty="0"/>
              <a:t> matters: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/>
              <a:t>Identify similar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/>
              <a:t>Weigh their ratings for prediction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45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336480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</a:t>
            </a:r>
            <a:r>
              <a:rPr lang="en-US" baseline="0" dirty="0"/>
              <a:t> meanings of similarity value, -1: dissimilar; 1: similar; 0: uncorrelated.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48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Invoke CORREL(col1, col2) in Excel to compute PCC values. </a:t>
            </a:r>
          </a:p>
          <a:p>
            <a:r>
              <a:rPr lang="en-US" dirty="0"/>
              <a:t>Ask Questions regarding</a:t>
            </a:r>
            <a:r>
              <a:rPr lang="en-US" baseline="0" dirty="0"/>
              <a:t> </a:t>
            </a:r>
            <a:r>
              <a:rPr lang="en-US" dirty="0"/>
              <a:t>the comparisons/explanations</a:t>
            </a:r>
            <a:r>
              <a:rPr lang="en-US" baseline="0" dirty="0"/>
              <a:t> about the four similarity values.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52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</a:t>
            </a:r>
            <a:r>
              <a:rPr lang="en-US" altLang="zh-CN" dirty="0"/>
              <a:t> et al. [88] use the APCC only for the divided-by-zero cases and otherwise use the original PCC because their empirical results show that this strategy performs better than solely using the original PCC, or solely using the APCC.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10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249136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7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(h): no correlation between X and Y. </a:t>
            </a:r>
          </a:p>
          <a:p>
            <a:r>
              <a:rPr lang="en-US" altLang="zh-CN" dirty="0"/>
              <a:t>+</a:t>
            </a:r>
            <a:r>
              <a:rPr lang="en-US" altLang="zh-CN" baseline="0" dirty="0"/>
              <a:t> Q: Why doesn’t a tight fit to a horizontal line imply a strong correlation? </a:t>
            </a:r>
          </a:p>
          <a:p>
            <a:r>
              <a:rPr lang="en-US" altLang="zh-CN" baseline="0" dirty="0"/>
              <a:t>+ A: No matter how X changes, Y doesn’t change at all. No correlation at all. 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): not linear relationship</a:t>
            </a:r>
            <a:r>
              <a:rPr lang="en-US" altLang="zh-CN" baseline="0" dirty="0"/>
              <a:t> between X and Y, correlation r = 0;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EEB33-D90D-4CB6-94F4-808FDED18031}" type="slidenum">
              <a:rPr lang="el-GR" altLang="zh-CN" smtClean="0"/>
              <a:pPr>
                <a:defRPr/>
              </a:pPr>
              <a:t>15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83761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to verify it by</a:t>
            </a:r>
            <a:r>
              <a:rPr lang="en-US" altLang="zh-CN" baseline="0" dirty="0"/>
              <a:t> Excel function: </a:t>
            </a:r>
            <a:r>
              <a:rPr lang="en-US" altLang="zh-CN" baseline="0" dirty="0" err="1"/>
              <a:t>correl</a:t>
            </a:r>
            <a:r>
              <a:rPr lang="en-US" altLang="zh-CN" baseline="0" dirty="0"/>
              <a:t>(array1, array2)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EEB33-D90D-4CB6-94F4-808FDED18031}" type="slidenum">
              <a:rPr lang="el-GR" altLang="zh-CN" smtClean="0"/>
              <a:pPr>
                <a:defRPr/>
              </a:pPr>
              <a:t>18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291941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Q: how can we apply correlation</a:t>
            </a:r>
            <a:r>
              <a:rPr lang="en-US" altLang="zh-CN" baseline="0" dirty="0"/>
              <a:t> to non-linear cases?</a:t>
            </a:r>
          </a:p>
          <a:p>
            <a:r>
              <a:rPr lang="en-US" altLang="zh-CN" baseline="0" dirty="0"/>
              <a:t>A: You can sometimes transform a non-linear association to a linear form, for instance by taking the logarithm. You can then calculate a correlation using the transformed data. That is, y = 2^x =&gt; log y = x * log 2 =&gt; calculate the correlation</a:t>
            </a:r>
            <a:r>
              <a:rPr lang="zh-CN" altLang="en-US" baseline="0" dirty="0"/>
              <a:t>： </a:t>
            </a:r>
            <a:r>
              <a:rPr lang="en-US" altLang="zh-CN" baseline="0" dirty="0"/>
              <a:t>r(logy, x)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4EEB33-D90D-4CB6-94F4-808FDED18031}" type="slidenum">
              <a:rPr lang="el-GR" altLang="zh-CN" smtClean="0"/>
              <a:pPr>
                <a:defRPr/>
              </a:pPr>
              <a:t>20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74967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51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3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87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97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527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2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491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5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66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altLang="zh-CN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zh-CN"/>
              <a:t>Click to edit Master text styles</a:t>
            </a:r>
          </a:p>
          <a:p>
            <a:pPr lvl="1"/>
            <a:r>
              <a:rPr lang="el-GR" altLang="zh-CN"/>
              <a:t>Second level</a:t>
            </a:r>
          </a:p>
          <a:p>
            <a:pPr lvl="2"/>
            <a:r>
              <a:rPr lang="el-GR" altLang="zh-CN"/>
              <a:t>Third level</a:t>
            </a:r>
          </a:p>
          <a:p>
            <a:pPr lvl="3"/>
            <a:r>
              <a:rPr lang="el-GR" altLang="zh-CN"/>
              <a:t>Fourth level</a:t>
            </a:r>
          </a:p>
          <a:p>
            <a:pPr lvl="4"/>
            <a:r>
              <a:rPr lang="el-GR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rgbClr val="000000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+mn-lt"/>
          <a:ea typeface="ＭＳ Ｐゴシック" panose="020B0600070205080204" pitchFamily="34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n-lt"/>
          <a:ea typeface="ＭＳ Ｐゴシック" panose="020B0600070205080204" pitchFamily="34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+mn-lt"/>
          <a:ea typeface="ＭＳ Ｐゴシック" panose="020B0600070205080204" pitchFamily="34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  <a:ea typeface="ＭＳ Ｐゴシック" panose="020B0600070205080204" pitchFamily="34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2.png"/><Relationship Id="rId4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s://github.com/guoguibing/librec/blob/2.0.0/core/src/main/java/net/librec/similarity/PCCSimilarity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309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altLang="zh-CN" sz="7400" dirty="0"/>
              <a:t>Chapter 2.2</a:t>
            </a:r>
            <a:br>
              <a:rPr lang="en-US" altLang="zh-CN" sz="7400" dirty="0"/>
            </a:br>
            <a:r>
              <a:rPr lang="en-US" altLang="zh-CN" sz="6000" dirty="0"/>
              <a:t>Similarity Measures</a:t>
            </a:r>
            <a:endParaRPr lang="el-GR" altLang="zh-CN" sz="4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5024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6D4E7-2F6A-4176-8803-AD158B14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Adjusted PCC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3CBE8E-539B-4942-80C0-574FB9C6B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556792"/>
            <a:ext cx="8640638" cy="3902742"/>
          </a:xfrm>
        </p:spPr>
      </p:pic>
    </p:spTree>
    <p:extLst>
      <p:ext uri="{BB962C8B-B14F-4D97-AF65-F5344CB8AC3E}">
        <p14:creationId xmlns:p14="http://schemas.microsoft.com/office/powerpoint/2010/main" val="18147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230947"/>
            <a:ext cx="8353425" cy="1507624"/>
          </a:xfrm>
        </p:spPr>
        <p:txBody>
          <a:bodyPr/>
          <a:lstStyle/>
          <a:p>
            <a:r>
              <a:rPr lang="en-US" dirty="0"/>
              <a:t>Produces better results in item-based CF</a:t>
            </a:r>
          </a:p>
          <a:p>
            <a:r>
              <a:rPr lang="en-US" dirty="0"/>
              <a:t>Cosine similarity is calculated based on the angle between the rating vectors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048986" y="2595317"/>
                <a:ext cx="3046026" cy="1017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acc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86" y="2595317"/>
                <a:ext cx="3046026" cy="10175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 bwMode="auto">
              <a:xfrm>
                <a:off x="395288" y="3717032"/>
                <a:ext cx="8353425" cy="1584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0988" indent="-2809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rgbClr val="000000"/>
                    </a:solidFill>
                    <a:latin typeface="+mn-lt"/>
                    <a:ea typeface="ＭＳ Ｐゴシック" panose="020B0600070205080204" pitchFamily="34" charset="-128"/>
                    <a:cs typeface="ＭＳ Ｐゴシック" charset="0"/>
                  </a:defRPr>
                </a:lvl1pPr>
                <a:lvl2pPr marL="682625" indent="-2873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rgbClr val="000000"/>
                    </a:solidFill>
                    <a:latin typeface="+mn-lt"/>
                    <a:ea typeface="ＭＳ Ｐゴシック" panose="020B0600070205080204" pitchFamily="34" charset="-128"/>
                  </a:defRPr>
                </a:lvl2pPr>
                <a:lvl3pPr marL="1023938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+mn-lt"/>
                    <a:ea typeface="ＭＳ Ｐゴシック" panose="020B0600070205080204" pitchFamily="34" charset="-128"/>
                  </a:defRPr>
                </a:lvl3pPr>
                <a:lvl4pPr marL="1365250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>
                    <a:solidFill>
                      <a:srgbClr val="000000"/>
                    </a:solidFill>
                    <a:latin typeface="+mn-lt"/>
                    <a:ea typeface="ＭＳ Ｐゴシック" panose="020B0600070205080204" pitchFamily="34" charset="-128"/>
                  </a:defRPr>
                </a:lvl4pPr>
                <a:lvl5pPr marL="170656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  <a:ea typeface="ＭＳ Ｐゴシック" panose="020B0600070205080204" pitchFamily="34" charset="-128"/>
                  </a:defRPr>
                </a:lvl5pPr>
                <a:lvl6pPr marL="2163763" indent="-2270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-65" charset="2"/>
                  <a:buChar char="l"/>
                  <a:defRPr>
                    <a:solidFill>
                      <a:srgbClr val="000000"/>
                    </a:solidFill>
                    <a:latin typeface="+mn-lt"/>
                    <a:ea typeface="ＭＳ Ｐゴシック" pitchFamily="-65" charset="-128"/>
                  </a:defRPr>
                </a:lvl6pPr>
                <a:lvl7pPr marL="2620963" indent="-2270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-65" charset="2"/>
                  <a:buChar char="l"/>
                  <a:defRPr>
                    <a:solidFill>
                      <a:srgbClr val="000000"/>
                    </a:solidFill>
                    <a:latin typeface="+mn-lt"/>
                    <a:ea typeface="ＭＳ Ｐゴシック" pitchFamily="-65" charset="-128"/>
                  </a:defRPr>
                </a:lvl7pPr>
                <a:lvl8pPr marL="3078163" indent="-2270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-65" charset="2"/>
                  <a:buChar char="l"/>
                  <a:defRPr>
                    <a:solidFill>
                      <a:srgbClr val="000000"/>
                    </a:solidFill>
                    <a:latin typeface="+mn-lt"/>
                    <a:ea typeface="ＭＳ Ｐゴシック" pitchFamily="-65" charset="-128"/>
                  </a:defRPr>
                </a:lvl8pPr>
                <a:lvl9pPr marL="3535363" indent="-2270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-65" charset="2"/>
                  <a:buChar char="l"/>
                  <a:defRPr>
                    <a:solidFill>
                      <a:srgbClr val="000000"/>
                    </a:solidFill>
                    <a:latin typeface="+mn-lt"/>
                    <a:ea typeface="ＭＳ Ｐゴシック" pitchFamily="-65" charset="-128"/>
                  </a:defRPr>
                </a:lvl9pPr>
              </a:lstStyle>
              <a:p>
                <a:r>
                  <a:rPr lang="en-US" kern="0" dirty="0"/>
                  <a:t>Adjusted cosine similarity</a:t>
                </a:r>
              </a:p>
              <a:p>
                <a:pPr lvl="1"/>
                <a:r>
                  <a:rPr lang="en-US" kern="0" dirty="0"/>
                  <a:t>take average user ratings into account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kern="0" dirty="0"/>
                  <a:t>: set of users who have rated both items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kern="0" dirty="0"/>
                  <a:t> and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/>
                      </a:rPr>
                      <m:t>𝑏</m:t>
                    </m:r>
                  </m:oMath>
                </a14:m>
                <a:endParaRPr lang="en-US" kern="0" dirty="0"/>
              </a:p>
              <a:p>
                <a:pPr lvl="1"/>
                <a:endParaRPr lang="en-US" kern="0" dirty="0"/>
              </a:p>
              <a:p>
                <a:pPr lvl="1"/>
                <a:endParaRPr lang="en-US" kern="0" dirty="0"/>
              </a:p>
              <a:p>
                <a:pPr lvl="1"/>
                <a:endParaRPr lang="en-US" kern="0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3717032"/>
                <a:ext cx="8353425" cy="1584176"/>
              </a:xfrm>
              <a:prstGeom prst="rect">
                <a:avLst/>
              </a:prstGeom>
              <a:blipFill rotWithShape="0">
                <a:blip r:embed="rId4"/>
                <a:stretch>
                  <a:fillRect l="-730" t="-4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9"/>
              <p:cNvSpPr txBox="1"/>
              <p:nvPr/>
            </p:nvSpPr>
            <p:spPr>
              <a:xfrm>
                <a:off x="1002111" y="5229200"/>
                <a:ext cx="7139775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𝑼</m:t>
                              </m:r>
                            </m:sub>
                            <m:sup/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b="1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𝑼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</a:rPr>
                                                    <m:t>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𝑼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</a:rPr>
                                                    <m:t>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11" y="5229200"/>
                <a:ext cx="7139775" cy="12657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52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/>
              <a:t>Correlation Analysis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2564905"/>
            <a:ext cx="7772400" cy="1841996"/>
          </a:xfrm>
        </p:spPr>
        <p:txBody>
          <a:bodyPr/>
          <a:lstStyle/>
          <a:p>
            <a:pPr marL="457200" indent="-457200" eaLnBrk="1" hangingPunct="1">
              <a:buAutoNum type="arabicPeriod"/>
            </a:pPr>
            <a:r>
              <a:rPr lang="en-US" altLang="zh-CN" sz="2400" dirty="0"/>
              <a:t>Introduction to correlation</a:t>
            </a:r>
          </a:p>
          <a:p>
            <a:pPr marL="457200" indent="-457200" eaLnBrk="1" hangingPunct="1">
              <a:buAutoNum type="arabicPeriod"/>
            </a:pPr>
            <a:r>
              <a:rPr lang="en-US" altLang="zh-CN" sz="2400" dirty="0"/>
              <a:t>Calculation of correlation</a:t>
            </a:r>
          </a:p>
          <a:p>
            <a:pPr marL="457200" indent="-457200" eaLnBrk="1" hangingPunct="1">
              <a:buAutoNum type="arabicPeriod"/>
            </a:pPr>
            <a:r>
              <a:rPr lang="en-US" altLang="zh-CN" sz="2400" dirty="0"/>
              <a:t>Properties of correlation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Correlation: </a:t>
            </a:r>
            <a:r>
              <a:rPr lang="en-US" altLang="zh-CN" sz="3200" dirty="0"/>
              <a:t>Bivariate Relationships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correlation describes a relationship between two variables, e.g. (GPA, SAT score)</a:t>
            </a:r>
          </a:p>
          <a:p>
            <a:r>
              <a:rPr lang="en-US" altLang="zh-CN" dirty="0"/>
              <a:t>Correlation tries to answer the following questions:</a:t>
            </a:r>
          </a:p>
          <a:p>
            <a:pPr lvl="1"/>
            <a:r>
              <a:rPr lang="en-US" altLang="zh-CN" dirty="0"/>
              <a:t>What is the relationship between variables X and Y?</a:t>
            </a:r>
          </a:p>
          <a:p>
            <a:pPr lvl="2"/>
            <a:r>
              <a:rPr lang="en-US" altLang="zh-CN" dirty="0"/>
              <a:t>Linear? How closely data points follow a straight line?</a:t>
            </a:r>
          </a:p>
          <a:p>
            <a:pPr lvl="1"/>
            <a:r>
              <a:rPr lang="en-US" altLang="zh-CN" dirty="0"/>
              <a:t>How are the scores on one measure associated with scores on anther measure?</a:t>
            </a:r>
          </a:p>
          <a:p>
            <a:pPr lvl="2"/>
            <a:r>
              <a:rPr lang="en-US" altLang="zh-CN" dirty="0"/>
              <a:t>Changing trends, not necessary due to causation</a:t>
            </a:r>
          </a:p>
          <a:p>
            <a:pPr lvl="1"/>
            <a:r>
              <a:rPr lang="en-US" altLang="zh-CN" dirty="0"/>
              <a:t>To what extent do the high scores on one variable go with the high scores on the second variable?</a:t>
            </a:r>
          </a:p>
          <a:p>
            <a:pPr lvl="2"/>
            <a:r>
              <a:rPr lang="en-US" altLang="zh-CN" dirty="0"/>
              <a:t>Changing magnitude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5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 of Correlations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Measures of same individuals on two variables</a:t>
            </a:r>
          </a:p>
          <a:p>
            <a:pPr lvl="1"/>
            <a:r>
              <a:rPr lang="en-US" altLang="zh-CN" dirty="0"/>
              <a:t>X: a set of GPA scores</a:t>
            </a:r>
          </a:p>
          <a:p>
            <a:pPr lvl="1"/>
            <a:r>
              <a:rPr lang="en-US" altLang="zh-CN" dirty="0"/>
              <a:t>Y: a set of SAT scores</a:t>
            </a:r>
          </a:p>
          <a:p>
            <a:r>
              <a:rPr lang="en-US" altLang="zh-CN" dirty="0"/>
              <a:t>Measures of different individuals on the “same” variable</a:t>
            </a:r>
          </a:p>
          <a:p>
            <a:pPr lvl="1"/>
            <a:r>
              <a:rPr lang="en-US" altLang="zh-CN" dirty="0"/>
              <a:t>X: a set of GPA scores by Chinese students</a:t>
            </a:r>
          </a:p>
          <a:p>
            <a:pPr lvl="1"/>
            <a:r>
              <a:rPr lang="en-US" altLang="zh-CN" dirty="0"/>
              <a:t>Y: a set of GPA scores by Singaporean students</a:t>
            </a:r>
          </a:p>
          <a:p>
            <a:pPr marL="395287" lvl="1" indent="0">
              <a:buNone/>
            </a:pPr>
            <a:r>
              <a:rPr lang="en-US" altLang="zh-CN" dirty="0"/>
              <a:t>or</a:t>
            </a:r>
          </a:p>
          <a:p>
            <a:pPr lvl="1"/>
            <a:r>
              <a:rPr lang="en-US" altLang="zh-CN" dirty="0"/>
              <a:t>X: stock A’s price</a:t>
            </a:r>
          </a:p>
          <a:p>
            <a:pPr lvl="1"/>
            <a:r>
              <a:rPr lang="en-US" altLang="zh-CN" dirty="0"/>
              <a:t>Y: stock B’s price</a:t>
            </a:r>
          </a:p>
          <a:p>
            <a:pPr marL="39528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64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Illustration by Scatter Plots</a:t>
            </a:r>
            <a:endParaRPr lang="zh-CN" altLang="en-US" dirty="0"/>
          </a:p>
        </p:txBody>
      </p:sp>
      <p:pic>
        <p:nvPicPr>
          <p:cNvPr id="4" name="Picture 1027" descr=" Scatters1                                                      0000B035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5" y="1124744"/>
            <a:ext cx="7920351" cy="55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138838" y="625430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endParaRPr lang="zh-CN" altLang="en-US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138838" y="4728460"/>
            <a:ext cx="2160240" cy="1584176"/>
            <a:chOff x="6138838" y="4728460"/>
            <a:chExt cx="2160240" cy="158417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64" t="54574" r="17636" b="6911"/>
            <a:stretch/>
          </p:blipFill>
          <p:spPr bwMode="auto">
            <a:xfrm>
              <a:off x="6138838" y="4728460"/>
              <a:ext cx="2160240" cy="158417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6310520" y="4728460"/>
              <a:ext cx="908438" cy="356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24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288" y="1268760"/>
                <a:ext cx="8353425" cy="4967288"/>
              </a:xfrm>
            </p:spPr>
            <p:txBody>
              <a:bodyPr/>
              <a:lstStyle/>
              <a:p>
                <a:r>
                  <a:rPr lang="en-US" dirty="0"/>
                  <a:t>It measures the </a:t>
                </a:r>
                <a:r>
                  <a:rPr lang="en-US" dirty="0">
                    <a:solidFill>
                      <a:schemeClr val="accent1"/>
                    </a:solidFill>
                  </a:rPr>
                  <a:t>direction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strength</a:t>
                </a:r>
                <a:r>
                  <a:rPr lang="en-US" dirty="0"/>
                  <a:t> of the linear relationships between two variables: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∈[−1,1]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average value of all x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average value of all 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: X is positively correlated with 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: X is negatively correlated with 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altLang="zh-CN" dirty="0"/>
                  <a:t> X is irrelevant with Y, i.e., no correlation at all.</a:t>
                </a:r>
              </a:p>
              <a:p>
                <a:pPr lvl="1"/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268760"/>
                <a:ext cx="8353425" cy="4967288"/>
              </a:xfrm>
              <a:blipFill rotWithShape="0">
                <a:blip r:embed="rId2"/>
                <a:stretch>
                  <a:fillRect l="-1168" t="-1227" b="-13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Pearson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40555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PCC: 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it yourself: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624" y="2132856"/>
          <a:ext cx="220824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Y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10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8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2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6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9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2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5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53117" y="2230671"/>
                <a:ext cx="3888432" cy="988347"/>
              </a:xfrm>
              <a:prstGeom prst="rect">
                <a:avLst/>
              </a:prstGeom>
              <a:ln w="12700"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117" y="2230671"/>
                <a:ext cx="3888432" cy="9883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72000" y="4036813"/>
                <a:ext cx="3229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The correlation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36813"/>
                <a:ext cx="322960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83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66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PCC: an Example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内容占位符 9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30522" y="1340768"/>
              <a:ext cx="8317941" cy="3312368"/>
            </p:xfrm>
            <a:graphic>
              <a:graphicData uri="http://schemas.openxmlformats.org/drawingml/2006/table">
                <a:tbl>
                  <a:tblPr/>
                  <a:tblGrid>
                    <a:gridCol w="10480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80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80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80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4800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800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2993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4046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sz="2000" dirty="0">
                            <a:solidFill>
                              <a:srgbClr val="0000CC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00CC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00CC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zh-CN" sz="2000" dirty="0">
                            <a:solidFill>
                              <a:srgbClr val="0000CC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00CC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𝑌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00CC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𝑌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solidFill>
                              <a:srgbClr val="0000CC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2.86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11.44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1.86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3.72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-2.14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-4.00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8.56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-0.14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1.86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9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5.58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-3.14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-4.00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12.56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内容占位符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8925701"/>
                  </p:ext>
                </p:extLst>
              </p:nvPr>
            </p:nvGraphicFramePr>
            <p:xfrm>
              <a:off x="430522" y="1340768"/>
              <a:ext cx="8317941" cy="3312368"/>
            </p:xfrm>
            <a:graphic>
              <a:graphicData uri="http://schemas.openxmlformats.org/drawingml/2006/table">
                <a:tbl>
                  <a:tblPr/>
                  <a:tblGrid>
                    <a:gridCol w="1048001"/>
                    <a:gridCol w="1048001"/>
                    <a:gridCol w="1048001"/>
                    <a:gridCol w="1048001"/>
                    <a:gridCol w="1048001"/>
                    <a:gridCol w="1048001"/>
                    <a:gridCol w="2029935"/>
                  </a:tblGrid>
                  <a:tr h="4140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81" t="-1471" r="-695349" b="-7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581" t="-1471" r="-595349" b="-7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81" t="-1471" r="-495349" b="-7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581" t="-1471" r="-395349" b="-7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98266" t="-1471" r="-293064" b="-7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1163" t="-1471" r="-194767" b="-7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10511" t="-1471" r="-601" b="-717647"/>
                          </a:stretch>
                        </a:blipFill>
                      </a:tcPr>
                    </a:tc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2.86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11.44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1.86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3.72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-2.14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-4.00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8.56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-0.14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1.86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9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5.58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-3.14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-4.00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12.56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4046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6.00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-1.00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1.14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01458" y="4946687"/>
                <a:ext cx="2824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8" y="4946687"/>
                <a:ext cx="282470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43847" y="5346797"/>
                <a:ext cx="2304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=30.86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7" y="5346797"/>
                <a:ext cx="2304256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52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23850" y="5746907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=62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5746907"/>
                <a:ext cx="2016224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860032" y="4978509"/>
                <a:ext cx="3888432" cy="1474827"/>
              </a:xfrm>
              <a:prstGeom prst="rect">
                <a:avLst/>
              </a:prstGeom>
              <a:ln w="12700"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30.86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62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=0.98  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978509"/>
                <a:ext cx="3888432" cy="147482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23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Correlation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3888679" cy="4967288"/>
          </a:xfrm>
        </p:spPr>
        <p:txBody>
          <a:bodyPr/>
          <a:lstStyle/>
          <a:p>
            <a:r>
              <a:rPr lang="en-US" altLang="zh-CN" dirty="0"/>
              <a:t>Strength: </a:t>
            </a:r>
          </a:p>
          <a:p>
            <a:pPr lvl="1"/>
            <a:r>
              <a:rPr lang="en-US" altLang="zh-CN" dirty="0"/>
              <a:t>how closely the data points follow a straight line</a:t>
            </a:r>
          </a:p>
          <a:p>
            <a:r>
              <a:rPr lang="en-US" altLang="zh-CN" dirty="0"/>
              <a:t>Direction: </a:t>
            </a:r>
          </a:p>
          <a:p>
            <a:pPr lvl="1"/>
            <a:r>
              <a:rPr lang="en-US" altLang="zh-CN" dirty="0"/>
              <a:t>is positive when individuals with higher X values tend to have higher values of Y.</a:t>
            </a:r>
          </a:p>
        </p:txBody>
      </p:sp>
      <p:pic>
        <p:nvPicPr>
          <p:cNvPr id="4" name="Picture 9" descr="figure-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2" y="1436267"/>
            <a:ext cx="4260602" cy="50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75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78357-F2C4-4ACB-BD1D-C24DABAE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Similarity Measure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9EB32-AA35-4599-ADE6-201FDE31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Similarity obeys three intuitions</a:t>
            </a:r>
          </a:p>
          <a:p>
            <a:pPr lvl="1"/>
            <a:r>
              <a:rPr lang="en-US" altLang="zh-CN" b="1" dirty="0"/>
              <a:t>S1</a:t>
            </a:r>
            <a:r>
              <a:rPr lang="en-US" altLang="zh-CN" dirty="0"/>
              <a:t>: the more commonality two objects share, the more similar they are;</a:t>
            </a:r>
          </a:p>
          <a:p>
            <a:pPr lvl="1"/>
            <a:r>
              <a:rPr lang="en-US" altLang="zh-CN" b="1" dirty="0"/>
              <a:t>S2</a:t>
            </a:r>
            <a:r>
              <a:rPr lang="en-US" altLang="zh-CN" dirty="0"/>
              <a:t>: the more differences two objects have, the less similar they are;</a:t>
            </a:r>
          </a:p>
          <a:p>
            <a:pPr lvl="1"/>
            <a:r>
              <a:rPr lang="en-US" altLang="zh-CN" b="1" dirty="0"/>
              <a:t>S3</a:t>
            </a:r>
            <a:r>
              <a:rPr lang="en-US" altLang="zh-CN" dirty="0"/>
              <a:t>: the maximum similarity is reached when two objects are identical, no matter how much commonality they share.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DE2721-DEEC-4EED-890D-C3F426270C13}"/>
              </a:ext>
            </a:extLst>
          </p:cNvPr>
          <p:cNvSpPr txBox="1"/>
          <p:nvPr/>
        </p:nvSpPr>
        <p:spPr>
          <a:xfrm>
            <a:off x="215677" y="5674320"/>
            <a:ext cx="871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Dekang</a:t>
            </a:r>
            <a:r>
              <a:rPr lang="en-US" altLang="zh-CN" dirty="0"/>
              <a:t> Lin. An information-theoretic definition of similarity. In Proceedings of the 15th International Conference on Machine Learning, 98 of ICML, pages 296-304, 1998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374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Correlation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Correlation only describes linear relationship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0"/>
          <a:stretch>
            <a:fillRect/>
          </a:stretch>
        </p:blipFill>
        <p:spPr bwMode="auto">
          <a:xfrm>
            <a:off x="1331640" y="2132856"/>
            <a:ext cx="60198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483768" y="3552428"/>
            <a:ext cx="914400" cy="914400"/>
            <a:chOff x="1488" y="1536"/>
            <a:chExt cx="576" cy="57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776" y="15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488" y="1824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728" y="1776"/>
              <a:ext cx="96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5417468" y="3666728"/>
            <a:ext cx="914400" cy="914400"/>
            <a:chOff x="1488" y="1536"/>
            <a:chExt cx="576" cy="576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776" y="15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488" y="1824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28" y="1776"/>
              <a:ext cx="96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19572" y="5720213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matter how strong the association, correlation does not describe non-linear relationship, such as the curved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202943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Spearman’s Correlation Coefficient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641208" cy="4967288"/>
          </a:xfrm>
        </p:spPr>
        <p:txBody>
          <a:bodyPr/>
          <a:lstStyle/>
          <a:p>
            <a:r>
              <a:rPr lang="en-US" altLang="zh-CN" dirty="0"/>
              <a:t>It is used for </a:t>
            </a:r>
            <a:r>
              <a:rPr lang="en-US" altLang="zh-CN" dirty="0">
                <a:solidFill>
                  <a:schemeClr val="accent1"/>
                </a:solidFill>
              </a:rPr>
              <a:t>ordinal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variables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When a </a:t>
            </a:r>
            <a:r>
              <a:rPr lang="en-US" altLang="zh-CN" dirty="0">
                <a:solidFill>
                  <a:schemeClr val="accent1"/>
                </a:solidFill>
              </a:rPr>
              <a:t>non-linear</a:t>
            </a:r>
            <a:r>
              <a:rPr lang="en-US" altLang="zh-CN" dirty="0"/>
              <a:t>, monotonically increasing or decreasing function describes the relation between X and Y, we can convert the continuous variables to ranks (ordinal variables) to get </a:t>
            </a:r>
            <a:r>
              <a:rPr lang="en-US" altLang="zh-CN" dirty="0">
                <a:solidFill>
                  <a:schemeClr val="accent1"/>
                </a:solidFill>
              </a:rPr>
              <a:t>linear relationship </a:t>
            </a:r>
            <a:r>
              <a:rPr lang="en-US" altLang="zh-CN" dirty="0"/>
              <a:t>between X and Y. </a:t>
            </a:r>
          </a:p>
          <a:p>
            <a:r>
              <a:rPr lang="en-US" altLang="zh-CN" dirty="0"/>
              <a:t>With X and Y’s rank scores, Spearman’s correlation coefficient (SCC) can be computed with the formula of Pearson correlation coefficient (PCC).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67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SCC: 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it yourself: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182613"/>
          <a:ext cx="324035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X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Rank(X)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Y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Rank(Y)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4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8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2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10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3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14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4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15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5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16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6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17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7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18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8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18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53117" y="2230671"/>
                <a:ext cx="3888432" cy="988347"/>
              </a:xfrm>
              <a:prstGeom prst="rect">
                <a:avLst/>
              </a:prstGeom>
              <a:ln w="12700"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117" y="2230671"/>
                <a:ext cx="3888432" cy="9883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72000" y="4036813"/>
                <a:ext cx="3229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The correlation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36813"/>
                <a:ext cx="322960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83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63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SCC: an Example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/>
            </p:nvGraphicFramePr>
            <p:xfrm>
              <a:off x="365122" y="1453034"/>
              <a:ext cx="8383343" cy="2984078"/>
            </p:xfrm>
            <a:graphic>
              <a:graphicData uri="http://schemas.openxmlformats.org/drawingml/2006/table">
                <a:tbl>
                  <a:tblPr/>
                  <a:tblGrid>
                    <a:gridCol w="7548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24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67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13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13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106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2162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5134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57260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15198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endParaRPr lang="zh-CN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Rank(X)</a:t>
                          </a:r>
                          <a:endParaRPr lang="zh-CN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𝑿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𝑿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𝑿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Y</a:t>
                          </a:r>
                          <a:endParaRPr lang="zh-CN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Rank(Y)</a:t>
                          </a:r>
                          <a:endParaRPr lang="zh-CN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𝑿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𝒀</m:t>
                                    </m:r>
                                  </m:e>
                                </m:acc>
                                <m:r>
                                  <a:rPr lang="en-US" altLang="zh-CN" sz="16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279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-3.5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279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-3.5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-3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279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279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279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279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279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17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279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8.5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279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9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5122" y="1453034"/>
              <a:ext cx="8383343" cy="2984078"/>
            </p:xfrm>
            <a:graphic>
              <a:graphicData uri="http://schemas.openxmlformats.org/drawingml/2006/table">
                <a:tbl>
                  <a:tblPr/>
                  <a:tblGrid>
                    <a:gridCol w="754836"/>
                    <a:gridCol w="1022424"/>
                    <a:gridCol w="776766"/>
                    <a:gridCol w="851342"/>
                    <a:gridCol w="851342"/>
                    <a:gridCol w="981062"/>
                    <a:gridCol w="721622"/>
                    <a:gridCol w="851342"/>
                    <a:gridCol w="1572607"/>
                  </a:tblGrid>
                  <a:tr h="515198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endParaRPr lang="zh-CN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Rank(X)</a:t>
                          </a:r>
                          <a:endParaRPr lang="zh-CN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8906" t="-1176" r="-74921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2878" t="-1176" r="-589928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Y</a:t>
                          </a:r>
                          <a:endParaRPr lang="zh-CN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Rank(Y)</a:t>
                          </a:r>
                          <a:endParaRPr lang="zh-CN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23529" t="-1176" r="-33613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000" t="-1176" r="-18571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4109" t="-1176" r="-775" b="-503529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-3.5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-3.5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-3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17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8.5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9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18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sz="1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3.5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14</a:t>
                          </a:r>
                          <a:endParaRPr lang="zh-CN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01458" y="4946687"/>
                <a:ext cx="2824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=59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8" y="4946687"/>
                <a:ext cx="2824704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43847" y="5346797"/>
                <a:ext cx="2211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=59.5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7" y="5346797"/>
                <a:ext cx="221192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23850" y="5746907"/>
                <a:ext cx="2231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=59.5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5746907"/>
                <a:ext cx="2231926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860032" y="4978509"/>
                <a:ext cx="3888432" cy="1474827"/>
              </a:xfrm>
              <a:prstGeom prst="rect">
                <a:avLst/>
              </a:prstGeom>
              <a:ln w="12700"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59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59.5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59.5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=0.99  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978509"/>
                <a:ext cx="3888432" cy="14748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080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Correlation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 no unit</a:t>
            </a:r>
          </a:p>
          <a:p>
            <a:pPr lvl="1"/>
            <a:r>
              <a:rPr lang="en-US" altLang="zh-CN" dirty="0"/>
              <a:t>Changing the unit of variables does not change the correlation coefficient, because we get rid of all our units when we standard (get z-scores)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3850" y="3501008"/>
                <a:ext cx="8496300" cy="1862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      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3501008"/>
                <a:ext cx="8496300" cy="18628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716016" y="536382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standardization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08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181" y="369733"/>
            <a:ext cx="5245514" cy="4967288"/>
          </a:xfrm>
        </p:spPr>
        <p:txBody>
          <a:bodyPr/>
          <a:lstStyle/>
          <a:p>
            <a:r>
              <a:rPr lang="en-US" altLang="en-US" dirty="0"/>
              <a:t>z-score plot is the same </a:t>
            </a:r>
            <a:br>
              <a:rPr lang="en-US" altLang="en-US" dirty="0"/>
            </a:br>
            <a:r>
              <a:rPr lang="en-US" altLang="en-US" dirty="0"/>
              <a:t>for both plots</a:t>
            </a:r>
          </a:p>
          <a:p>
            <a:r>
              <a:rPr lang="en-US" altLang="en-US" dirty="0"/>
              <a:t>Standardization:</a:t>
            </a:r>
          </a:p>
          <a:p>
            <a:pPr lvl="1"/>
            <a:r>
              <a:rPr lang="en-US" altLang="en-US" dirty="0"/>
              <a:t>Allows us to compare the correlations where variables are measured in different units or when variables are different</a:t>
            </a:r>
          </a:p>
        </p:txBody>
      </p:sp>
      <p:grpSp>
        <p:nvGrpSpPr>
          <p:cNvPr id="32" name="Group 19"/>
          <p:cNvGrpSpPr>
            <a:grpSpLocks/>
          </p:cNvGrpSpPr>
          <p:nvPr/>
        </p:nvGrpSpPr>
        <p:grpSpPr bwMode="auto">
          <a:xfrm>
            <a:off x="5105400" y="228600"/>
            <a:ext cx="3859088" cy="6440760"/>
            <a:chOff x="3216" y="144"/>
            <a:chExt cx="2544" cy="4176"/>
          </a:xfrm>
          <a:noFill/>
        </p:grpSpPr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3216" y="144"/>
              <a:ext cx="2544" cy="4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>
              <a:lum bright="-8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189"/>
            <a:stretch>
              <a:fillRect/>
            </a:stretch>
          </p:blipFill>
          <p:spPr bwMode="auto">
            <a:xfrm>
              <a:off x="3472" y="160"/>
              <a:ext cx="2096" cy="41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624" y="1968"/>
              <a:ext cx="480" cy="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4576" y="4080"/>
              <a:ext cx="480" cy="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4716" y="480"/>
              <a:ext cx="724" cy="2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1800" dirty="0"/>
                <a:t>r = -0.75</a:t>
              </a:r>
              <a:endParaRPr lang="en-US" altLang="en-US" dirty="0"/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4624" y="2640"/>
              <a:ext cx="816" cy="2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1800" dirty="0"/>
                <a:t>r = -0.75</a:t>
              </a:r>
              <a:endParaRPr lang="en-US" altLang="en-US" dirty="0"/>
            </a:p>
          </p:txBody>
        </p:sp>
      </p:grpSp>
      <p:grpSp>
        <p:nvGrpSpPr>
          <p:cNvPr id="39" name="Group 11"/>
          <p:cNvGrpSpPr>
            <a:grpSpLocks/>
          </p:cNvGrpSpPr>
          <p:nvPr/>
        </p:nvGrpSpPr>
        <p:grpSpPr bwMode="auto">
          <a:xfrm>
            <a:off x="1368425" y="2853377"/>
            <a:ext cx="4126069" cy="3826515"/>
            <a:chOff x="862" y="1791"/>
            <a:chExt cx="2720" cy="2481"/>
          </a:xfrm>
        </p:grpSpPr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3">
              <a:lum bright="-14000" contras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31" t="58139"/>
            <a:stretch>
              <a:fillRect/>
            </a:stretch>
          </p:blipFill>
          <p:spPr bwMode="auto">
            <a:xfrm>
              <a:off x="862" y="2304"/>
              <a:ext cx="1950" cy="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>
              <a:off x="2880" y="1791"/>
              <a:ext cx="702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2880" y="2496"/>
              <a:ext cx="7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680" y="2448"/>
              <a:ext cx="43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1875" y="2352"/>
              <a:ext cx="1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9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Correlation 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7" y="1367991"/>
            <a:ext cx="8353425" cy="4967288"/>
          </a:xfrm>
        </p:spPr>
        <p:txBody>
          <a:bodyPr/>
          <a:lstStyle/>
          <a:p>
            <a:r>
              <a:rPr lang="en-US" altLang="zh-CN" dirty="0"/>
              <a:t>High correlation does not imply causation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7"/>
              <p:cNvSpPr txBox="1">
                <a:spLocks noChangeArrowheads="1"/>
              </p:cNvSpPr>
              <p:nvPr/>
            </p:nvSpPr>
            <p:spPr bwMode="auto">
              <a:xfrm>
                <a:off x="0" y="3902347"/>
                <a:ext cx="3779912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0988" indent="-2809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rgbClr val="000000"/>
                    </a:solidFill>
                    <a:latin typeface="+mn-lt"/>
                    <a:ea typeface="ＭＳ Ｐゴシック" panose="020B0600070205080204" pitchFamily="34" charset="-128"/>
                    <a:cs typeface="ＭＳ Ｐゴシック" charset="0"/>
                  </a:defRPr>
                </a:lvl1pPr>
                <a:lvl2pPr marL="682625" indent="-2873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rgbClr val="000000"/>
                    </a:solidFill>
                    <a:latin typeface="+mn-lt"/>
                    <a:ea typeface="ＭＳ Ｐゴシック" panose="020B0600070205080204" pitchFamily="34" charset="-128"/>
                  </a:defRPr>
                </a:lvl2pPr>
                <a:lvl3pPr marL="1023938" indent="-2270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+mn-lt"/>
                    <a:ea typeface="ＭＳ Ｐゴシック" panose="020B0600070205080204" pitchFamily="34" charset="-128"/>
                  </a:defRPr>
                </a:lvl3pPr>
                <a:lvl4pPr marL="1365250" indent="-2270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>
                    <a:solidFill>
                      <a:srgbClr val="000000"/>
                    </a:solidFill>
                    <a:latin typeface="+mn-lt"/>
                    <a:ea typeface="ＭＳ Ｐゴシック" panose="020B0600070205080204" pitchFamily="34" charset="-128"/>
                  </a:defRPr>
                </a:lvl4pPr>
                <a:lvl5pPr marL="1706563" indent="-2270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  <a:ea typeface="ＭＳ Ｐゴシック" panose="020B0600070205080204" pitchFamily="34" charset="-128"/>
                  </a:defRPr>
                </a:lvl5pPr>
                <a:lvl6pPr marL="2163763" indent="-2270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-65" charset="2"/>
                  <a:buChar char="l"/>
                  <a:defRPr>
                    <a:solidFill>
                      <a:srgbClr val="000000"/>
                    </a:solidFill>
                    <a:latin typeface="+mn-lt"/>
                    <a:ea typeface="ＭＳ Ｐゴシック" pitchFamily="-65" charset="-128"/>
                  </a:defRPr>
                </a:lvl6pPr>
                <a:lvl7pPr marL="2620963" indent="-2270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-65" charset="2"/>
                  <a:buChar char="l"/>
                  <a:defRPr>
                    <a:solidFill>
                      <a:srgbClr val="000000"/>
                    </a:solidFill>
                    <a:latin typeface="+mn-lt"/>
                    <a:ea typeface="ＭＳ Ｐゴシック" pitchFamily="-65" charset="-128"/>
                  </a:defRPr>
                </a:lvl7pPr>
                <a:lvl8pPr marL="3078163" indent="-2270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-65" charset="2"/>
                  <a:buChar char="l"/>
                  <a:defRPr>
                    <a:solidFill>
                      <a:srgbClr val="000000"/>
                    </a:solidFill>
                    <a:latin typeface="+mn-lt"/>
                    <a:ea typeface="ＭＳ Ｐゴシック" pitchFamily="-65" charset="-128"/>
                  </a:defRPr>
                </a:lvl8pPr>
                <a:lvl9pPr marL="3535363" indent="-2270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-65" charset="2"/>
                  <a:buChar char="l"/>
                  <a:defRPr>
                    <a:solidFill>
                      <a:srgbClr val="000000"/>
                    </a:solidFill>
                    <a:latin typeface="+mn-lt"/>
                    <a:ea typeface="ＭＳ Ｐゴシック" pitchFamily="-65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000" i="1" kern="0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000" kern="0" dirty="0"/>
                  <a:t> measures the strength of the </a:t>
                </a:r>
                <a:r>
                  <a:rPr lang="en-US" altLang="en-US" sz="2000" b="1" kern="0" dirty="0"/>
                  <a:t>linear</a:t>
                </a:r>
                <a:r>
                  <a:rPr lang="en-US" altLang="en-US" sz="2000" kern="0" dirty="0"/>
                  <a:t> </a:t>
                </a:r>
                <a:r>
                  <a:rPr lang="en-US" altLang="en-US" sz="2000" b="1" kern="0" dirty="0"/>
                  <a:t>relationship</a:t>
                </a:r>
                <a:r>
                  <a:rPr lang="en-US" altLang="en-US" sz="2000" kern="0" dirty="0"/>
                  <a:t> between x and y; it </a:t>
                </a:r>
                <a:r>
                  <a:rPr lang="en-US" altLang="en-US" sz="2000" u="sng" kern="0" dirty="0"/>
                  <a:t>does not </a:t>
                </a:r>
                <a:r>
                  <a:rPr lang="en-US" altLang="en-US" sz="2000" kern="0" dirty="0"/>
                  <a:t>indicate cause and effect</a:t>
                </a:r>
              </a:p>
              <a:p>
                <a:r>
                  <a:rPr lang="en-US" altLang="en-US" sz="2000" kern="0" dirty="0"/>
                  <a:t>correlation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000" kern="0" dirty="0"/>
                  <a:t>   	</a:t>
                </a:r>
                <a14:m>
                  <m:oMath xmlns:m="http://schemas.openxmlformats.org/officeDocument/2006/math">
                    <m:r>
                      <a:rPr lang="en-US" altLang="en-US" sz="2000" i="1" kern="0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kern="0" dirty="0" smtClean="0">
                        <a:latin typeface="Cambria Math" panose="02040503050406030204" pitchFamily="18" charset="0"/>
                      </a:rPr>
                      <m:t>=0.935</m:t>
                    </m:r>
                  </m:oMath>
                </a14:m>
                <a:endParaRPr lang="en-US" altLang="en-US" sz="2000" kern="0" dirty="0"/>
              </a:p>
            </p:txBody>
          </p:sp>
        </mc:Choice>
        <mc:Fallback xmlns="">
          <p:sp>
            <p:nvSpPr>
              <p:cNvPr id="14" name="Rectangl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902347"/>
                <a:ext cx="3779912" cy="2743200"/>
              </a:xfrm>
              <a:prstGeom prst="rect">
                <a:avLst/>
              </a:prstGeom>
              <a:blipFill rotWithShape="0">
                <a:blip r:embed="rId3"/>
                <a:stretch>
                  <a:fillRect l="-484" t="-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114800" y="1992584"/>
            <a:ext cx="4464496" cy="80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lang="en-US" altLang="en-US" dirty="0"/>
              <a:t>x = fouls committed by a player;</a:t>
            </a:r>
          </a:p>
          <a:p>
            <a:pPr eaLnBrk="1" latinLnBrk="1" hangingPunct="1">
              <a:buClrTx/>
              <a:buSzTx/>
              <a:buFontTx/>
              <a:buNone/>
            </a:pPr>
            <a:r>
              <a:rPr lang="en-US" altLang="en-US" dirty="0"/>
              <a:t>y = points scored by the same player</a:t>
            </a: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3737545" y="3836763"/>
          <a:ext cx="5135488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Chart" r:id="rId4" imgW="4667402" imgH="2524049" progId="Excel.Chart.8">
                  <p:embed/>
                </p:oleObj>
              </mc:Choice>
              <mc:Fallback>
                <p:oleObj name="Chart" r:id="rId4" imgW="4667402" imgH="2524049" progId="Excel.Chart.8">
                  <p:embed/>
                  <p:pic>
                    <p:nvPicPr>
                      <p:cNvPr id="16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545" y="3836763"/>
                        <a:ext cx="5135488" cy="284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107504" y="6041343"/>
            <a:ext cx="3505720" cy="6461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The correlation is due to a third “lurking” variable – playing time</a:t>
            </a:r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992584"/>
            <a:ext cx="2987674" cy="167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114800" y="2992519"/>
            <a:ext cx="44644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(1,2) (24,75) (1,0) (18,59) (9,9) (3,7) (5,35) (20,46) (1,0) (3,2) (22,57)</a:t>
            </a:r>
          </a:p>
        </p:txBody>
      </p:sp>
    </p:spTree>
    <p:extLst>
      <p:ext uri="{BB962C8B-B14F-4D97-AF65-F5344CB8AC3E}">
        <p14:creationId xmlns:p14="http://schemas.microsoft.com/office/powerpoint/2010/main" val="37118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Correlation (5)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does not distinguish x from 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1560" y="2204864"/>
                <a:ext cx="5026184" cy="839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4864"/>
                <a:ext cx="5026184" cy="8390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95288" y="3140968"/>
            <a:ext cx="8460432" cy="3573016"/>
            <a:chOff x="0" y="1392"/>
            <a:chExt cx="5760" cy="2928"/>
          </a:xfrm>
          <a:noFill/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0" y="1392"/>
              <a:ext cx="5760" cy="29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92" y="3840"/>
              <a:ext cx="5376" cy="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1800" dirty="0"/>
                <a:t>"Time to swim" is the explanatory variable here, and belongs on the x axis. However, in either plot r is the same (r=-0.75).</a:t>
              </a:r>
              <a:endParaRPr lang="en-US" altLang="en-US" dirty="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07" b="50183"/>
            <a:stretch>
              <a:fillRect/>
            </a:stretch>
          </p:blipFill>
          <p:spPr bwMode="auto">
            <a:xfrm>
              <a:off x="3024" y="1451"/>
              <a:ext cx="2448" cy="23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18" r="40337"/>
            <a:stretch>
              <a:fillRect/>
            </a:stretch>
          </p:blipFill>
          <p:spPr bwMode="auto">
            <a:xfrm>
              <a:off x="288" y="1453"/>
              <a:ext cx="2462" cy="228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016" y="1968"/>
              <a:ext cx="734" cy="3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1800" dirty="0"/>
                <a:t>r = -0.75</a:t>
              </a:r>
              <a:endParaRPr lang="en-US" alt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608" y="1968"/>
              <a:ext cx="736" cy="3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99"/>
                </a:buClr>
                <a:buSzPct val="6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1800" dirty="0"/>
                <a:t>r = -0.75</a:t>
              </a:r>
              <a:endParaRPr lang="en-US" alt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016" y="3312"/>
              <a:ext cx="1056" cy="432"/>
            </a:xfrm>
            <a:custGeom>
              <a:avLst/>
              <a:gdLst>
                <a:gd name="T0" fmla="*/ 0 w 1056"/>
                <a:gd name="T1" fmla="*/ 288 h 432"/>
                <a:gd name="T2" fmla="*/ 768 w 1056"/>
                <a:gd name="T3" fmla="*/ 384 h 432"/>
                <a:gd name="T4" fmla="*/ 1056 w 1056"/>
                <a:gd name="T5" fmla="*/ 0 h 432"/>
                <a:gd name="T6" fmla="*/ 0 60000 65536"/>
                <a:gd name="T7" fmla="*/ 0 60000 65536"/>
                <a:gd name="T8" fmla="*/ 0 60000 65536"/>
                <a:gd name="T9" fmla="*/ 0 w 1056"/>
                <a:gd name="T10" fmla="*/ 0 h 432"/>
                <a:gd name="T11" fmla="*/ 1056 w 105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432">
                  <a:moveTo>
                    <a:pt x="0" y="288"/>
                  </a:moveTo>
                  <a:cubicBezTo>
                    <a:pt x="296" y="360"/>
                    <a:pt x="592" y="432"/>
                    <a:pt x="768" y="384"/>
                  </a:cubicBezTo>
                  <a:cubicBezTo>
                    <a:pt x="944" y="336"/>
                    <a:pt x="1000" y="168"/>
                    <a:pt x="1056" y="0"/>
                  </a:cubicBezTo>
                </a:path>
              </a:pathLst>
            </a:custGeom>
            <a:grp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Correlation (6)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5040807" cy="4967288"/>
          </a:xfrm>
        </p:spPr>
        <p:txBody>
          <a:bodyPr/>
          <a:lstStyle/>
          <a:p>
            <a:r>
              <a:rPr lang="en-US" altLang="zh-CN" dirty="0"/>
              <a:t>Correlations are calculated using means and standard deviations, and thus are NOT resistant to </a:t>
            </a:r>
            <a:r>
              <a:rPr lang="en-US" altLang="zh-CN" dirty="0">
                <a:solidFill>
                  <a:schemeClr val="accent1"/>
                </a:solidFill>
              </a:rPr>
              <a:t>outliers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14399" y="4572000"/>
            <a:ext cx="4377681" cy="116641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Just moving one point away from the general trend here decreases the correlation from -0.91 to -0.75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40768"/>
            <a:ext cx="3028008" cy="539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65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(Summary)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Correlation </a:t>
            </a:r>
          </a:p>
          <a:p>
            <a:pPr lvl="1"/>
            <a:r>
              <a:rPr lang="en-US" altLang="zh-CN" dirty="0"/>
              <a:t>Is a measure of the direction and strength of the linear relationship between X and Y</a:t>
            </a:r>
          </a:p>
          <a:p>
            <a:pPr lvl="1"/>
            <a:r>
              <a:rPr lang="en-US" altLang="zh-CN" dirty="0"/>
              <a:t>Has no unit</a:t>
            </a:r>
          </a:p>
          <a:p>
            <a:pPr lvl="1"/>
            <a:r>
              <a:rPr lang="en-US" altLang="zh-CN" dirty="0"/>
              <a:t>Ranges in [-1, 1]</a:t>
            </a:r>
          </a:p>
          <a:p>
            <a:pPr lvl="1"/>
            <a:r>
              <a:rPr lang="en-US" altLang="zh-CN" dirty="0"/>
              <a:t>Does not imply causation</a:t>
            </a:r>
          </a:p>
          <a:p>
            <a:pPr lvl="1"/>
            <a:r>
              <a:rPr lang="en-US" altLang="zh-CN" dirty="0"/>
              <a:t>Does not distinguish between X and Y</a:t>
            </a:r>
          </a:p>
          <a:p>
            <a:pPr lvl="1"/>
            <a:r>
              <a:rPr lang="en-US" altLang="zh-CN" dirty="0"/>
              <a:t>Can be affected by outliers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55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52C1-FCEC-4645-AFC0-0CE74E3A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Survey Papers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B0465-7939-47B9-824E-E307B25A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S.H. Cha. Comprehensive survey on distance/similarity measures between probability density functions. City, 1(2):1, 2007. </a:t>
            </a:r>
          </a:p>
          <a:p>
            <a:r>
              <a:rPr lang="en-US" altLang="zh-CN" sz="2400" dirty="0"/>
              <a:t>Padraig Cunningham. A taxonomy of similarity mechanisms for case-based reasoning. IEEE Transactions on Knowledge and Data Engineering, 21(11):1532-1543, 2009.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4397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Implementations in </a:t>
            </a:r>
            <a:r>
              <a:rPr lang="en-US" altLang="zh-CN" dirty="0" err="1"/>
              <a:t>LibRec</a:t>
            </a:r>
            <a:r>
              <a:rPr lang="en-US" altLang="zh-CN" dirty="0"/>
              <a:t> 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PCCSimilarity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r="25081" b="-40"/>
          <a:stretch/>
        </p:blipFill>
        <p:spPr>
          <a:xfrm>
            <a:off x="1349642" y="2134016"/>
            <a:ext cx="6444716" cy="4252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3"/>
              <p:cNvSpPr txBox="1"/>
              <p:nvPr/>
            </p:nvSpPr>
            <p:spPr>
              <a:xfrm>
                <a:off x="4860032" y="5158679"/>
                <a:ext cx="4283968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sub>
                            <m:sup/>
                            <m:e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sz="1400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400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4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158679"/>
                <a:ext cx="4283968" cy="7906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222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1936B5-E8D9-4A64-80C9-94EAF90C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4400" cap="none" dirty="0"/>
              <a:t>Distance-based Similarities</a:t>
            </a:r>
            <a:endParaRPr lang="zh-CN" altLang="en-US" sz="4400" cap="non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7E10D-2575-4ABC-9457-BCD55C4FD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174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D725B7-A3FB-4AB4-8401-2BE76188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Kernel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F68BCF-BCA0-4979-B649-96BDCD594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38"/>
          <a:stretch/>
        </p:blipFill>
        <p:spPr>
          <a:xfrm>
            <a:off x="458954" y="1664804"/>
            <a:ext cx="822609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98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417E-01FC-45EA-9D19-1ED4BD0C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Manhattan Distance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82F5C7-549B-47A2-AAEC-144A3EA6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8760"/>
            <a:ext cx="5472608" cy="54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C20B5-0E6D-487A-A7A8-EDD70654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Chebyshev distance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615584-A21D-4DDE-B1CA-2022A11EF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2276872"/>
            <a:ext cx="6665914" cy="784225"/>
          </a:xfrm>
        </p:spPr>
      </p:pic>
    </p:spTree>
    <p:extLst>
      <p:ext uri="{BB962C8B-B14F-4D97-AF65-F5344CB8AC3E}">
        <p14:creationId xmlns:p14="http://schemas.microsoft.com/office/powerpoint/2010/main" val="4213093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9E235-5798-4C02-B2FD-6B2EEF0B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 Squared Distance (MSD)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497913-60BC-4112-AD61-53DFB79E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Rating distance between two items: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Item Similarity is defined by: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B056FC-4061-4E69-9998-46848BF8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32856"/>
            <a:ext cx="5256186" cy="12474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33C567-C71B-40A5-A27F-BEB4BA0D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502" y="4197655"/>
            <a:ext cx="4760754" cy="12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05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1936B5-E8D9-4A64-80C9-94EAF90C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4800" cap="none" dirty="0"/>
              <a:t>Set-based Similarities</a:t>
            </a:r>
            <a:endParaRPr lang="zh-CN" altLang="en-US" sz="4800" cap="non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7E10D-2575-4ABC-9457-BCD55C4FD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Jaccard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241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Jaccard Index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Jaccard Index (for binary data)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0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18"/>
          <p:cNvGraphicFramePr>
            <a:graphicFrameLocks noGrp="1"/>
          </p:cNvGraphicFramePr>
          <p:nvPr/>
        </p:nvGraphicFramePr>
        <p:xfrm>
          <a:off x="2051720" y="2060848"/>
          <a:ext cx="6096000" cy="243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54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33955C-13EB-4138-B501-E94C76A6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1" y="3339306"/>
            <a:ext cx="3571875" cy="1114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41C47-A80A-4965-A132-1336F5B79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1" y="1844824"/>
            <a:ext cx="3505200" cy="12668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EF4E55E-EAA9-459F-827E-57E1B86D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Index Formula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618DB-6463-4083-905B-965FF563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Adamic-Adar Index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Hub Promoted Index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Leicht</a:t>
            </a:r>
            <a:r>
              <a:rPr lang="en-US" altLang="zh-CN" dirty="0"/>
              <a:t>-</a:t>
            </a:r>
            <a:r>
              <a:rPr lang="en-US" altLang="zh-CN" dirty="0" err="1"/>
              <a:t>Holme</a:t>
            </a:r>
            <a:r>
              <a:rPr lang="en-US" altLang="zh-CN" dirty="0"/>
              <a:t>-Newman Index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6D9AFC-4744-4D51-91F5-A3831F8B3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173" y="5157192"/>
            <a:ext cx="2771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32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4E55E-EAA9-459F-827E-57E1B86D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Index Formula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618DB-6463-4083-905B-965FF563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Salton Index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Searensen</a:t>
            </a:r>
            <a:r>
              <a:rPr lang="en-US" altLang="zh-CN" dirty="0"/>
              <a:t> Index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Concordance Similarity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4C8EE2-070B-4D35-89DE-304232F5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1700808"/>
            <a:ext cx="3333750" cy="1181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6B2A88-7D84-49FE-BDA0-E2AD5983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3363119"/>
            <a:ext cx="2847975" cy="1066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293901-8EDD-4738-869C-7C3127769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5157192"/>
            <a:ext cx="31908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8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6FFBC-2822-4D8B-BB65-2A58E068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111B3-F96E-435B-B7A1-A00BF383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Commonly used measures</a:t>
            </a:r>
          </a:p>
          <a:p>
            <a:pPr lvl="1"/>
            <a:r>
              <a:rPr lang="en-US" altLang="zh-CN" dirty="0"/>
              <a:t>Pearson Correlation Coefficient (PCC)</a:t>
            </a:r>
          </a:p>
          <a:p>
            <a:pPr lvl="1"/>
            <a:r>
              <a:rPr lang="en-US" altLang="zh-CN" dirty="0"/>
              <a:t>Cosine Similarity (COS)</a:t>
            </a:r>
          </a:p>
          <a:p>
            <a:r>
              <a:rPr lang="en-US" altLang="zh-CN" dirty="0"/>
              <a:t>Correlation Analysis</a:t>
            </a:r>
          </a:p>
          <a:p>
            <a:r>
              <a:rPr lang="en-US" altLang="zh-CN" dirty="0"/>
              <a:t>More similarity measures</a:t>
            </a:r>
          </a:p>
          <a:p>
            <a:pPr lvl="1"/>
            <a:r>
              <a:rPr lang="en-US" altLang="zh-CN" dirty="0"/>
              <a:t>Distance-based Similarities</a:t>
            </a:r>
          </a:p>
          <a:p>
            <a:pPr lvl="1"/>
            <a:r>
              <a:rPr lang="en-US" altLang="zh-CN" dirty="0"/>
              <a:t>Set-based Similarities</a:t>
            </a:r>
          </a:p>
          <a:p>
            <a:pPr lvl="1"/>
            <a:r>
              <a:rPr lang="en-US" altLang="zh-CN" dirty="0"/>
              <a:t>Link-based </a:t>
            </a:r>
            <a:r>
              <a:rPr lang="en-US" altLang="zh-CN" dirty="0" err="1"/>
              <a:t>Similarites</a:t>
            </a:r>
            <a:endParaRPr lang="en-US" altLang="zh-CN" dirty="0"/>
          </a:p>
          <a:p>
            <a:pPr lvl="1"/>
            <a:r>
              <a:rPr lang="en-US" altLang="zh-CN" dirty="0"/>
              <a:t>Bayesian Similarity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844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1936B5-E8D9-4A64-80C9-94EAF90C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4400" cap="none" dirty="0"/>
              <a:t>Link-based Similarities</a:t>
            </a:r>
            <a:endParaRPr lang="zh-CN" altLang="en-US" sz="4400" cap="non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7E10D-2575-4ABC-9457-BCD55C4FD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582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0CD6CF-622F-4D4E-97B8-DB3CA936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SimRank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14B509A-60F8-44DD-B96D-D53FF8EAD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4252"/>
            <a:ext cx="8353425" cy="418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4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9F133-8D32-4D2D-9593-F15B7F4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Significance Weight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9F23B-2B2E-474B-AC0A-24DE22E3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 the attachment (Pages 37-40)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2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1936B5-E8D9-4A64-80C9-94EAF90C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4400" cap="none" dirty="0"/>
              <a:t>Bayesian Similarity</a:t>
            </a:r>
            <a:endParaRPr lang="zh-CN" altLang="en-US" sz="4400" cap="non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7E10D-2575-4ABC-9457-BCD55C4FD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873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Similarity measure research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Existing similarity problems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206" y="6498638"/>
            <a:ext cx="912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G. Guo, et al., A Novel Evidence-based Bayesian Similarity Measure for Recommender Systems, TWEB 2016.</a:t>
            </a:r>
            <a:endParaRPr lang="zh-CN" altLang="en-US" sz="14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" y="2311733"/>
            <a:ext cx="9144000" cy="34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69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Similarity measure research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Existing similarity problems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944" r="12101"/>
          <a:stretch/>
        </p:blipFill>
        <p:spPr bwMode="auto">
          <a:xfrm>
            <a:off x="899592" y="2132856"/>
            <a:ext cx="7301437" cy="414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0206" y="6498638"/>
            <a:ext cx="928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G. Guo, J. Zhang, N. </a:t>
            </a:r>
            <a:r>
              <a:rPr lang="en-US" altLang="zh-CN" sz="1400" dirty="0" err="1"/>
              <a:t>Yorke</a:t>
            </a:r>
            <a:r>
              <a:rPr lang="en-US" altLang="zh-CN" sz="1400" dirty="0"/>
              <a:t>-Smith, A Novel </a:t>
            </a:r>
            <a:r>
              <a:rPr lang="en-US" altLang="zh-CN" sz="1400" b="1" dirty="0"/>
              <a:t>Bayesian Similarity Measure </a:t>
            </a:r>
            <a:r>
              <a:rPr lang="en-US" altLang="zh-CN" sz="1400" dirty="0"/>
              <a:t>for Recommender Systems, IJCAI 2013.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0651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Similarity measure research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 of similarity measures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206" y="6498638"/>
            <a:ext cx="913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G. Guo, et al., A Novel Evidence-based Bayesian Similarity Measure for Recommender Systems, TWEB 2016.</a:t>
            </a:r>
            <a:endParaRPr lang="zh-CN" altLang="en-US" sz="14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" y="2132856"/>
            <a:ext cx="9144000" cy="39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11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Similarity measure research 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measures:</a:t>
            </a:r>
          </a:p>
          <a:p>
            <a:pPr lvl="1"/>
            <a:r>
              <a:rPr lang="en-US" altLang="zh-CN" dirty="0"/>
              <a:t>Only consider the directions of rating vectors, but ignore the length of rating vectors</a:t>
            </a:r>
          </a:p>
          <a:p>
            <a:r>
              <a:rPr lang="en-US" altLang="zh-CN" dirty="0"/>
              <a:t>Bayesian similarity measure</a:t>
            </a:r>
          </a:p>
          <a:p>
            <a:pPr lvl="1"/>
            <a:r>
              <a:rPr lang="en-US" altLang="zh-CN" dirty="0"/>
              <a:t>Both direction and length considered</a:t>
            </a:r>
          </a:p>
          <a:p>
            <a:pPr lvl="1"/>
            <a:r>
              <a:rPr lang="en-US" altLang="zh-CN" dirty="0"/>
              <a:t>Can better handle data </a:t>
            </a:r>
            <a:r>
              <a:rPr lang="en-US" altLang="zh-CN" dirty="0" err="1"/>
              <a:t>sparsity</a:t>
            </a:r>
            <a:r>
              <a:rPr lang="en-US" altLang="zh-CN" dirty="0"/>
              <a:t> by Bayesian theorem</a:t>
            </a:r>
          </a:p>
          <a:p>
            <a:pPr lvl="1"/>
            <a:r>
              <a:rPr lang="en-US" altLang="zh-CN" dirty="0"/>
              <a:t>Basic assumption:</a:t>
            </a:r>
          </a:p>
          <a:p>
            <a:pPr lvl="2"/>
            <a:r>
              <a:rPr lang="en-US" altLang="zh-CN" dirty="0"/>
              <a:t>Rating pairs are not equally important for similarity computation</a:t>
            </a:r>
          </a:p>
          <a:p>
            <a:pPr lvl="2"/>
            <a:r>
              <a:rPr lang="en-US" altLang="zh-CN" dirty="0"/>
              <a:t>Three evidence weight factors:</a:t>
            </a:r>
          </a:p>
          <a:p>
            <a:pPr lvl="3"/>
            <a:r>
              <a:rPr lang="en-US" altLang="zh-CN" dirty="0"/>
              <a:t>Rating consistency</a:t>
            </a:r>
          </a:p>
          <a:p>
            <a:pPr lvl="3"/>
            <a:r>
              <a:rPr lang="en-US" altLang="zh-CN" dirty="0"/>
              <a:t>Gaussian singularity</a:t>
            </a:r>
          </a:p>
          <a:p>
            <a:pPr lvl="3"/>
            <a:r>
              <a:rPr lang="en-US" altLang="zh-CN" dirty="0"/>
              <a:t>Rating semantics</a:t>
            </a:r>
          </a:p>
          <a:p>
            <a:pPr lvl="3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206" y="6498638"/>
            <a:ext cx="913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G. Guo, et al., A Novel Evidence-based Bayesian Similarity Measure for Recommender Systems, TWEB 2016.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623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Similarity measure research (5)</a:t>
            </a:r>
            <a:endParaRPr lang="zh-CN" altLang="en-US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0" y="1073366"/>
            <a:ext cx="7741840" cy="57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77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Similarity measure research (6)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3725"/>
          <a:stretch/>
        </p:blipFill>
        <p:spPr bwMode="auto">
          <a:xfrm>
            <a:off x="113462" y="1277989"/>
            <a:ext cx="2981683" cy="24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"/>
          <a:stretch/>
        </p:blipFill>
        <p:spPr bwMode="auto">
          <a:xfrm>
            <a:off x="3204778" y="1269312"/>
            <a:ext cx="2848716" cy="24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/>
          <a:stretch/>
        </p:blipFill>
        <p:spPr bwMode="auto">
          <a:xfrm>
            <a:off x="151281" y="3778721"/>
            <a:ext cx="2901670" cy="245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"/>
          <a:stretch/>
        </p:blipFill>
        <p:spPr bwMode="auto">
          <a:xfrm>
            <a:off x="6119199" y="1268761"/>
            <a:ext cx="2880841" cy="24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/>
          <a:stretch/>
        </p:blipFill>
        <p:spPr bwMode="auto">
          <a:xfrm>
            <a:off x="3065025" y="3762169"/>
            <a:ext cx="3043009" cy="269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"/>
          <a:stretch/>
        </p:blipFill>
        <p:spPr bwMode="auto">
          <a:xfrm>
            <a:off x="6119199" y="3810426"/>
            <a:ext cx="2917297" cy="249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6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340768"/>
                <a:ext cx="8229600" cy="2520280"/>
              </a:xfrm>
            </p:spPr>
            <p:txBody>
              <a:bodyPr/>
              <a:lstStyle/>
              <a:p>
                <a:r>
                  <a:rPr lang="en-US" dirty="0"/>
                  <a:t>A popular similarity measure in user-based CF: </a:t>
                </a:r>
                <a:r>
                  <a:rPr lang="en-US" b="1" dirty="0"/>
                  <a:t>Pearson Correlation Coefficient (PCC)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 : users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b="0" i="1" dirty="0" smtClean="0">
                            <a:latin typeface="Cambria Math"/>
                          </a:rPr>
                          <m:t>𝑎</m:t>
                        </m:r>
                        <m:r>
                          <a:rPr lang="de-DE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/>
                  <a:t>     </a:t>
                </a:r>
                <a:r>
                  <a:rPr lang="en-US" dirty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	      : set of items, commonly rated by users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340768"/>
                <a:ext cx="8229600" cy="2520280"/>
              </a:xfrm>
              <a:blipFill rotWithShape="0">
                <a:blip r:embed="rId3"/>
                <a:stretch>
                  <a:fillRect l="-741" t="-2663" b="-10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988583" y="4077072"/>
                <a:ext cx="7166834" cy="1289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/>
                                </a:rPr>
                                <m:t>𝒑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sub>
                            <m:sup/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83" y="4077072"/>
                <a:ext cx="7166834" cy="12893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062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if multi-criteria ratings?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Multi-criteria ratings</a:t>
            </a:r>
          </a:p>
          <a:p>
            <a:pPr lvl="1"/>
            <a:r>
              <a:rPr lang="en-US" altLang="zh-CN" sz="2800" dirty="0"/>
              <a:t>Ratings in multiple dimensions</a:t>
            </a:r>
          </a:p>
          <a:p>
            <a:pPr lvl="1"/>
            <a:r>
              <a:rPr lang="en-US" altLang="zh-CN" sz="2800" dirty="0"/>
              <a:t>Hotel: room service, </a:t>
            </a:r>
            <a:r>
              <a:rPr lang="en-US" altLang="zh-CN" sz="2800" dirty="0" err="1"/>
              <a:t>wifi</a:t>
            </a:r>
            <a:r>
              <a:rPr lang="en-US" altLang="zh-CN" sz="2800" dirty="0"/>
              <a:t>, bath, air con, etc. </a:t>
            </a:r>
          </a:p>
          <a:p>
            <a:pPr marL="395287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200" b="1" dirty="0"/>
              <a:t>Q: How to compute user/item similarity?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054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PCC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26876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A popular similarity measure in user-based CF: </a:t>
                </a:r>
                <a:r>
                  <a:rPr lang="en-US" altLang="zh-CN" b="1" dirty="0"/>
                  <a:t>Pearson Correlation Coefficient (PCC)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 : users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𝑎</m:t>
                        </m:r>
                        <m:r>
                          <a:rPr lang="de-DE" i="1" dirty="0">
                            <a:latin typeface="Cambria Math"/>
                          </a:rPr>
                          <m:t>,</m:t>
                        </m:r>
                        <m:r>
                          <a:rPr lang="de-DE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/>
                  <a:t>     </a:t>
                </a:r>
                <a:r>
                  <a:rPr lang="en-US" dirty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268760"/>
                <a:ext cx="8229600" cy="4525963"/>
              </a:xfrm>
              <a:blipFill rotWithShape="0">
                <a:blip r:embed="rId3"/>
                <a:stretch>
                  <a:fillRect l="-741" t="-1346" b="-2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09034"/>
              </p:ext>
            </p:extLst>
          </p:nvPr>
        </p:nvGraphicFramePr>
        <p:xfrm>
          <a:off x="817699" y="3573016"/>
          <a:ext cx="6096000" cy="243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6978467" y="4096521"/>
            <a:ext cx="1891825" cy="643674"/>
            <a:chOff x="6732240" y="4166819"/>
            <a:chExt cx="1891825" cy="499458"/>
          </a:xfrm>
        </p:grpSpPr>
        <p:sp>
          <p:nvSpPr>
            <p:cNvPr id="17" name="Textfeld 16"/>
            <p:cNvSpPr txBox="1"/>
            <p:nvPr/>
          </p:nvSpPr>
          <p:spPr>
            <a:xfrm>
              <a:off x="7246765" y="4355812"/>
              <a:ext cx="1377300" cy="31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latin typeface="Calibri" pitchFamily="34" charset="0"/>
                </a:rPr>
                <a:t>sim</a:t>
              </a:r>
              <a:r>
                <a:rPr lang="en-US" sz="2000" b="0" dirty="0">
                  <a:latin typeface="Calibri" pitchFamily="34" charset="0"/>
                </a:rPr>
                <a:t> = 0.853</a:t>
              </a:r>
            </a:p>
          </p:txBody>
        </p:sp>
        <p:sp>
          <p:nvSpPr>
            <p:cNvPr id="4" name="Nach links gekrümmter Pfeil 3"/>
            <p:cNvSpPr/>
            <p:nvPr/>
          </p:nvSpPr>
          <p:spPr bwMode="auto">
            <a:xfrm>
              <a:off x="6732240" y="4166819"/>
              <a:ext cx="238254" cy="47269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978467" y="4078780"/>
            <a:ext cx="1891825" cy="1091558"/>
            <a:chOff x="6732240" y="4149080"/>
            <a:chExt cx="1891825" cy="909407"/>
          </a:xfrm>
        </p:grpSpPr>
        <p:sp>
          <p:nvSpPr>
            <p:cNvPr id="16" name="Nach links gekrümmter Pfeil 15"/>
            <p:cNvSpPr/>
            <p:nvPr/>
          </p:nvSpPr>
          <p:spPr bwMode="auto">
            <a:xfrm>
              <a:off x="6732240" y="4149080"/>
              <a:ext cx="288032" cy="864096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246765" y="4725144"/>
              <a:ext cx="1377300" cy="33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latin typeface="Calibri" pitchFamily="34" charset="0"/>
                </a:rPr>
                <a:t>sim</a:t>
              </a:r>
              <a:r>
                <a:rPr lang="en-US" sz="2000" b="0" dirty="0">
                  <a:latin typeface="Calibri" pitchFamily="34" charset="0"/>
                </a:rPr>
                <a:t> = 0.707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978467" y="4078781"/>
            <a:ext cx="1891825" cy="1534867"/>
            <a:chOff x="6732240" y="4149080"/>
            <a:chExt cx="1891825" cy="1266170"/>
          </a:xfrm>
        </p:grpSpPr>
        <p:sp>
          <p:nvSpPr>
            <p:cNvPr id="22" name="Textfeld 21"/>
            <p:cNvSpPr txBox="1"/>
            <p:nvPr/>
          </p:nvSpPr>
          <p:spPr>
            <a:xfrm>
              <a:off x="7246765" y="5085184"/>
              <a:ext cx="1377300" cy="33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latin typeface="Calibri" pitchFamily="34" charset="0"/>
                </a:rPr>
                <a:t>sim</a:t>
              </a:r>
              <a:r>
                <a:rPr lang="en-US" sz="2000" b="0" dirty="0">
                  <a:latin typeface="Calibri" pitchFamily="34" charset="0"/>
                </a:rPr>
                <a:t> = 0.000</a:t>
              </a:r>
            </a:p>
          </p:txBody>
        </p:sp>
        <p:sp>
          <p:nvSpPr>
            <p:cNvPr id="20" name="Nach links gekrümmter Pfeil 19"/>
            <p:cNvSpPr/>
            <p:nvPr/>
          </p:nvSpPr>
          <p:spPr bwMode="auto">
            <a:xfrm>
              <a:off x="6732240" y="4149080"/>
              <a:ext cx="360040" cy="119277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978467" y="4078781"/>
            <a:ext cx="1971849" cy="1851636"/>
            <a:chOff x="6732240" y="4149079"/>
            <a:chExt cx="1971849" cy="1641572"/>
          </a:xfrm>
        </p:grpSpPr>
        <p:sp>
          <p:nvSpPr>
            <p:cNvPr id="25" name="Textfeld 24"/>
            <p:cNvSpPr txBox="1"/>
            <p:nvPr/>
          </p:nvSpPr>
          <p:spPr>
            <a:xfrm>
              <a:off x="7248241" y="5435933"/>
              <a:ext cx="1455848" cy="35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latin typeface="Calibri" pitchFamily="34" charset="0"/>
                </a:rPr>
                <a:t>sim</a:t>
              </a:r>
              <a:r>
                <a:rPr lang="en-US" sz="2000" b="0" dirty="0">
                  <a:latin typeface="Calibri" pitchFamily="34" charset="0"/>
                </a:rPr>
                <a:t> = -0.792</a:t>
              </a:r>
            </a:p>
          </p:txBody>
        </p:sp>
        <p:sp>
          <p:nvSpPr>
            <p:cNvPr id="26" name="Nach links gekrümmter Pfeil 25"/>
            <p:cNvSpPr/>
            <p:nvPr/>
          </p:nvSpPr>
          <p:spPr bwMode="auto">
            <a:xfrm>
              <a:off x="6732240" y="4149079"/>
              <a:ext cx="432048" cy="1624825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4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Illustration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7" y="1342032"/>
            <a:ext cx="8353425" cy="4967288"/>
          </a:xfrm>
        </p:spPr>
        <p:txBody>
          <a:bodyPr/>
          <a:lstStyle/>
          <a:p>
            <a:r>
              <a:rPr lang="en-US" dirty="0"/>
              <a:t>PCC considers differences in rating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well in usual domains, compared with alternative measures</a:t>
            </a:r>
          </a:p>
          <a:p>
            <a:pPr lvl="1"/>
            <a:r>
              <a:rPr lang="en-US" dirty="0"/>
              <a:t>such as cosine similarity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825567"/>
              </p:ext>
            </p:extLst>
          </p:nvPr>
        </p:nvGraphicFramePr>
        <p:xfrm>
          <a:off x="1835696" y="1844824"/>
          <a:ext cx="5472608" cy="3134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347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PCC based on </a:t>
            </a:r>
            <a:r>
              <a:rPr lang="en-US" altLang="zh-CN" dirty="0" err="1"/>
              <a:t>overlappings</a:t>
            </a:r>
            <a:endParaRPr lang="zh-CN" altLang="en-US" dirty="0"/>
          </a:p>
        </p:txBody>
      </p:sp>
      <p:graphicFrame>
        <p:nvGraphicFramePr>
          <p:cNvPr id="4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08969"/>
              </p:ext>
            </p:extLst>
          </p:nvPr>
        </p:nvGraphicFramePr>
        <p:xfrm>
          <a:off x="817699" y="1340768"/>
          <a:ext cx="6096000" cy="243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6978467" y="1864273"/>
            <a:ext cx="1761982" cy="643674"/>
            <a:chOff x="6732240" y="4166819"/>
            <a:chExt cx="1761982" cy="499458"/>
          </a:xfrm>
        </p:grpSpPr>
        <p:sp>
          <p:nvSpPr>
            <p:cNvPr id="6" name="Textfeld 16"/>
            <p:cNvSpPr txBox="1"/>
            <p:nvPr/>
          </p:nvSpPr>
          <p:spPr>
            <a:xfrm>
              <a:off x="7246765" y="4355812"/>
              <a:ext cx="1247457" cy="31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latin typeface="Calibri" pitchFamily="34" charset="0"/>
                </a:rPr>
                <a:t>sim</a:t>
              </a:r>
              <a:r>
                <a:rPr lang="en-US" sz="2000" b="0" dirty="0">
                  <a:latin typeface="Calibri" pitchFamily="34" charset="0"/>
                </a:rPr>
                <a:t> = </a:t>
              </a:r>
              <a:r>
                <a:rPr lang="en-US" sz="2000" b="0" dirty="0" err="1">
                  <a:latin typeface="Calibri" pitchFamily="34" charset="0"/>
                </a:rPr>
                <a:t>NaN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7" name="Nach links gekrümmter Pfeil 3"/>
            <p:cNvSpPr/>
            <p:nvPr/>
          </p:nvSpPr>
          <p:spPr bwMode="auto">
            <a:xfrm>
              <a:off x="6732240" y="4166819"/>
              <a:ext cx="238254" cy="47269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8" name="Gruppieren 5"/>
          <p:cNvGrpSpPr/>
          <p:nvPr/>
        </p:nvGrpSpPr>
        <p:grpSpPr>
          <a:xfrm>
            <a:off x="6978467" y="1846532"/>
            <a:ext cx="1632139" cy="1091558"/>
            <a:chOff x="6732240" y="4149080"/>
            <a:chExt cx="1632139" cy="909407"/>
          </a:xfrm>
        </p:grpSpPr>
        <p:sp>
          <p:nvSpPr>
            <p:cNvPr id="9" name="Nach links gekrümmter Pfeil 15"/>
            <p:cNvSpPr/>
            <p:nvPr/>
          </p:nvSpPr>
          <p:spPr bwMode="auto">
            <a:xfrm>
              <a:off x="6732240" y="4149080"/>
              <a:ext cx="288032" cy="864096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Textfeld 17"/>
            <p:cNvSpPr txBox="1"/>
            <p:nvPr/>
          </p:nvSpPr>
          <p:spPr>
            <a:xfrm>
              <a:off x="7246765" y="4725144"/>
              <a:ext cx="1117614" cy="33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latin typeface="Calibri" pitchFamily="34" charset="0"/>
                </a:rPr>
                <a:t>sim</a:t>
              </a:r>
              <a:r>
                <a:rPr lang="en-US" sz="2000" b="0" dirty="0">
                  <a:latin typeface="Calibri" pitchFamily="34" charset="0"/>
                </a:rPr>
                <a:t> = 1.0</a:t>
              </a:r>
            </a:p>
          </p:txBody>
        </p:sp>
      </p:grpSp>
      <p:grpSp>
        <p:nvGrpSpPr>
          <p:cNvPr id="11" name="Gruppieren 6"/>
          <p:cNvGrpSpPr/>
          <p:nvPr/>
        </p:nvGrpSpPr>
        <p:grpSpPr>
          <a:xfrm>
            <a:off x="6978467" y="1846533"/>
            <a:ext cx="1761982" cy="1534867"/>
            <a:chOff x="6732240" y="4149080"/>
            <a:chExt cx="1761982" cy="1266170"/>
          </a:xfrm>
        </p:grpSpPr>
        <p:sp>
          <p:nvSpPr>
            <p:cNvPr id="12" name="Textfeld 21"/>
            <p:cNvSpPr txBox="1"/>
            <p:nvPr/>
          </p:nvSpPr>
          <p:spPr>
            <a:xfrm>
              <a:off x="7246765" y="5085184"/>
              <a:ext cx="1247457" cy="33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latin typeface="Calibri" pitchFamily="34" charset="0"/>
                </a:rPr>
                <a:t>sim</a:t>
              </a:r>
              <a:r>
                <a:rPr lang="en-US" sz="2000" b="0" dirty="0">
                  <a:latin typeface="Calibri" pitchFamily="34" charset="0"/>
                </a:rPr>
                <a:t> = </a:t>
              </a:r>
              <a:r>
                <a:rPr lang="en-US" sz="2000" b="0" dirty="0" err="1">
                  <a:latin typeface="Calibri" pitchFamily="34" charset="0"/>
                </a:rPr>
                <a:t>NaN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3" name="Nach links gekrümmter Pfeil 19"/>
            <p:cNvSpPr/>
            <p:nvPr/>
          </p:nvSpPr>
          <p:spPr bwMode="auto">
            <a:xfrm>
              <a:off x="6732240" y="4149080"/>
              <a:ext cx="360040" cy="119277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4" name="Gruppieren 7"/>
          <p:cNvGrpSpPr/>
          <p:nvPr/>
        </p:nvGrpSpPr>
        <p:grpSpPr>
          <a:xfrm>
            <a:off x="6978467" y="1846533"/>
            <a:ext cx="1712162" cy="1851636"/>
            <a:chOff x="6732240" y="4149079"/>
            <a:chExt cx="1712162" cy="1641572"/>
          </a:xfrm>
        </p:grpSpPr>
        <p:sp>
          <p:nvSpPr>
            <p:cNvPr id="15" name="Textfeld 24"/>
            <p:cNvSpPr txBox="1"/>
            <p:nvPr/>
          </p:nvSpPr>
          <p:spPr>
            <a:xfrm>
              <a:off x="7248241" y="5435933"/>
              <a:ext cx="1196161" cy="35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latin typeface="Calibri" pitchFamily="34" charset="0"/>
                </a:rPr>
                <a:t>sim</a:t>
              </a:r>
              <a:r>
                <a:rPr lang="en-US" sz="2000" b="0" dirty="0">
                  <a:latin typeface="Calibri" pitchFamily="34" charset="0"/>
                </a:rPr>
                <a:t> = -1.0</a:t>
              </a:r>
            </a:p>
          </p:txBody>
        </p:sp>
        <p:sp>
          <p:nvSpPr>
            <p:cNvPr id="16" name="Nach links gekrümmter Pfeil 25"/>
            <p:cNvSpPr/>
            <p:nvPr/>
          </p:nvSpPr>
          <p:spPr bwMode="auto">
            <a:xfrm>
              <a:off x="6732240" y="4149079"/>
              <a:ext cx="432048" cy="1624825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23850" y="4014938"/>
            <a:ext cx="85523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</a:rPr>
              <a:t>Remarks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</a:rPr>
              <a:t>Similarity operation on commonly rated items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</a:rPr>
              <a:t>Value 0 indicates unavailable rating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</a:rPr>
              <a:t>Value of number of co-rated items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</a:rPr>
              <a:t>Use "significance weighting", by e.g., linearly reducing 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en-US" altLang="zh-CN" sz="2400" dirty="0">
                <a:solidFill>
                  <a:srgbClr val="000000"/>
                </a:solidFill>
              </a:rPr>
              <a:t>the weight when the number of co-rated items is low </a:t>
            </a:r>
          </a:p>
        </p:txBody>
      </p:sp>
    </p:spTree>
    <p:extLst>
      <p:ext uri="{BB962C8B-B14F-4D97-AF65-F5344CB8AC3E}">
        <p14:creationId xmlns:p14="http://schemas.microsoft.com/office/powerpoint/2010/main" val="38694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5DFDF-6EB3-411B-87AB-CEFD2054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Constrained PCC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4BE430-A13F-43E1-9FF0-F31157C07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31" y="1700808"/>
            <a:ext cx="8717339" cy="3563995"/>
          </a:xfrm>
        </p:spPr>
      </p:pic>
    </p:spTree>
    <p:extLst>
      <p:ext uri="{BB962C8B-B14F-4D97-AF65-F5344CB8AC3E}">
        <p14:creationId xmlns:p14="http://schemas.microsoft.com/office/powerpoint/2010/main" val="4276785174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ustom 38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0000FF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0000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9022</TotalTime>
  <Words>2294</Words>
  <Application>Microsoft Office PowerPoint</Application>
  <PresentationFormat>全屏显示(4:3)</PresentationFormat>
  <Paragraphs>620</Paragraphs>
  <Slides>50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Monotype Sorts</vt:lpstr>
      <vt:lpstr>Arial</vt:lpstr>
      <vt:lpstr>Calibri</vt:lpstr>
      <vt:lpstr>Cambria Math</vt:lpstr>
      <vt:lpstr>Times New Roman</vt:lpstr>
      <vt:lpstr>Verdana</vt:lpstr>
      <vt:lpstr>Wingdings</vt:lpstr>
      <vt:lpstr>Capsules</vt:lpstr>
      <vt:lpstr>Chart</vt:lpstr>
      <vt:lpstr>Chapter 2.2 Similarity Measures</vt:lpstr>
      <vt:lpstr>Similarity Measure </vt:lpstr>
      <vt:lpstr>Survey Papers</vt:lpstr>
      <vt:lpstr>Outline</vt:lpstr>
      <vt:lpstr>Pearson Correlation Coefficient</vt:lpstr>
      <vt:lpstr>PCC Example</vt:lpstr>
      <vt:lpstr>Similarity Illustration</vt:lpstr>
      <vt:lpstr>PCC based on overlappings</vt:lpstr>
      <vt:lpstr>Constrained PCC</vt:lpstr>
      <vt:lpstr>Adjusted PCC</vt:lpstr>
      <vt:lpstr>Cosine similarity</vt:lpstr>
      <vt:lpstr>Correlation Analysis</vt:lpstr>
      <vt:lpstr>Correlation: Bivariate Relationships</vt:lpstr>
      <vt:lpstr>Cases of Correlations</vt:lpstr>
      <vt:lpstr>Illustration by Scatter Plots</vt:lpstr>
      <vt:lpstr>Pearson correlation coefficient</vt:lpstr>
      <vt:lpstr>PCC: an Example</vt:lpstr>
      <vt:lpstr>PCC: an Example (2)</vt:lpstr>
      <vt:lpstr>Properties of Correlation</vt:lpstr>
      <vt:lpstr>Properties of Correlation (2)</vt:lpstr>
      <vt:lpstr>Spearman’s Correlation Coefficient</vt:lpstr>
      <vt:lpstr>SCC: an Example</vt:lpstr>
      <vt:lpstr>SCC: an Example (2)</vt:lpstr>
      <vt:lpstr>Properties of Correlation (3)</vt:lpstr>
      <vt:lpstr>PowerPoint 演示文稿</vt:lpstr>
      <vt:lpstr>Properties of Correlation (4)</vt:lpstr>
      <vt:lpstr>Properties of Correlation (5)</vt:lpstr>
      <vt:lpstr>Properties of Correlation (6)</vt:lpstr>
      <vt:lpstr>Properties (Summary)</vt:lpstr>
      <vt:lpstr>Implementations in LibRec 2.0</vt:lpstr>
      <vt:lpstr>Distance-based Similarities</vt:lpstr>
      <vt:lpstr>Gaussian Kernel</vt:lpstr>
      <vt:lpstr>Manhattan Distance</vt:lpstr>
      <vt:lpstr>Chebyshev distance</vt:lpstr>
      <vt:lpstr>Mean Squared Distance (MSD)</vt:lpstr>
      <vt:lpstr>Set-based Similarities</vt:lpstr>
      <vt:lpstr>Jaccard Index</vt:lpstr>
      <vt:lpstr>More Index Formula</vt:lpstr>
      <vt:lpstr>More Index Formula (2)</vt:lpstr>
      <vt:lpstr>Link-based Similarities</vt:lpstr>
      <vt:lpstr>SimRank</vt:lpstr>
      <vt:lpstr>Significance Weight</vt:lpstr>
      <vt:lpstr>Bayesian Similarity</vt:lpstr>
      <vt:lpstr>Similarity measure research</vt:lpstr>
      <vt:lpstr>Similarity measure research (2)</vt:lpstr>
      <vt:lpstr>Similarity measure research (3)</vt:lpstr>
      <vt:lpstr>Similarity measure research (4)</vt:lpstr>
      <vt:lpstr>Similarity measure research (5)</vt:lpstr>
      <vt:lpstr>Similarity measure research (6)</vt:lpstr>
      <vt:lpstr>What if multi-criteria ratings?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Icey</cp:lastModifiedBy>
  <cp:revision>647</cp:revision>
  <cp:lastPrinted>2012-02-07T15:35:50Z</cp:lastPrinted>
  <dcterms:created xsi:type="dcterms:W3CDTF">2009-02-02T21:23:45Z</dcterms:created>
  <dcterms:modified xsi:type="dcterms:W3CDTF">2019-11-17T15:45:45Z</dcterms:modified>
</cp:coreProperties>
</file>