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520" r:id="rId3"/>
    <p:sldId id="540" r:id="rId4"/>
    <p:sldId id="541" r:id="rId5"/>
    <p:sldId id="542" r:id="rId6"/>
    <p:sldId id="560" r:id="rId7"/>
    <p:sldId id="543" r:id="rId8"/>
    <p:sldId id="544" r:id="rId9"/>
    <p:sldId id="550" r:id="rId10"/>
    <p:sldId id="552" r:id="rId11"/>
    <p:sldId id="553" r:id="rId12"/>
    <p:sldId id="551" r:id="rId13"/>
    <p:sldId id="537" r:id="rId14"/>
    <p:sldId id="521" r:id="rId15"/>
    <p:sldId id="546" r:id="rId16"/>
    <p:sldId id="538" r:id="rId17"/>
    <p:sldId id="547" r:id="rId18"/>
    <p:sldId id="558" r:id="rId19"/>
    <p:sldId id="548" r:id="rId20"/>
    <p:sldId id="549" r:id="rId21"/>
    <p:sldId id="545" r:id="rId22"/>
    <p:sldId id="427" r:id="rId23"/>
    <p:sldId id="426" r:id="rId24"/>
    <p:sldId id="439" r:id="rId25"/>
    <p:sldId id="440" r:id="rId26"/>
    <p:sldId id="539" r:id="rId27"/>
  </p:sldIdLst>
  <p:sldSz cx="9144000" cy="6858000" type="screen4x3"/>
  <p:notesSz cx="9601200" cy="7315200"/>
  <p:defaultTextStyle>
    <a:defPPr>
      <a:defRPr lang="el-G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2AE2F9-635C-459F-8A53-4ECE274B677F}">
          <p14:sldIdLst>
            <p14:sldId id="256"/>
            <p14:sldId id="520"/>
            <p14:sldId id="540"/>
            <p14:sldId id="541"/>
            <p14:sldId id="542"/>
            <p14:sldId id="560"/>
            <p14:sldId id="543"/>
            <p14:sldId id="544"/>
            <p14:sldId id="550"/>
            <p14:sldId id="552"/>
            <p14:sldId id="553"/>
            <p14:sldId id="551"/>
            <p14:sldId id="537"/>
            <p14:sldId id="521"/>
            <p14:sldId id="546"/>
            <p14:sldId id="538"/>
            <p14:sldId id="547"/>
            <p14:sldId id="558"/>
            <p14:sldId id="548"/>
            <p14:sldId id="549"/>
            <p14:sldId id="545"/>
            <p14:sldId id="427"/>
            <p14:sldId id="426"/>
            <p14:sldId id="439"/>
            <p14:sldId id="440"/>
            <p14:sldId id="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000000"/>
    <a:srgbClr val="FF3399"/>
    <a:srgbClr val="99CCFF"/>
    <a:srgbClr val="FF0000"/>
    <a:srgbClr val="E7E7FF"/>
    <a:srgbClr val="3366FF"/>
    <a:srgbClr val="0000CC"/>
    <a:srgbClr val="E1F4FF"/>
    <a:srgbClr val="5F5F5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87469" autoAdjust="0"/>
  </p:normalViewPr>
  <p:slideViewPr>
    <p:cSldViewPr>
      <p:cViewPr varScale="1">
        <p:scale>
          <a:sx n="88" d="100"/>
          <a:sy n="88" d="100"/>
        </p:scale>
        <p:origin x="902" y="53"/>
      </p:cViewPr>
      <p:guideLst>
        <p:guide orient="horz" pos="2296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0"/>
    </p:cViewPr>
  </p:sorterViewPr>
  <p:notesViewPr>
    <p:cSldViewPr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111585-4667-41EE-BD41-118EF412E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4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/>
              <a:t>Click to edit Master text styles</a:t>
            </a:r>
          </a:p>
          <a:p>
            <a:pPr lvl="1"/>
            <a:r>
              <a:rPr lang="el-GR" noProof="0"/>
              <a:t>Second level</a:t>
            </a:r>
          </a:p>
          <a:p>
            <a:pPr lvl="2"/>
            <a:r>
              <a:rPr lang="el-GR" noProof="0"/>
              <a:t>Third level</a:t>
            </a:r>
          </a:p>
          <a:p>
            <a:pPr lvl="3"/>
            <a:r>
              <a:rPr lang="el-GR" noProof="0"/>
              <a:t>Fourth level</a:t>
            </a:r>
          </a:p>
          <a:p>
            <a:pPr lvl="4"/>
            <a:r>
              <a:rPr lang="el-GR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CA4FF63-108E-4331-BE5B-EAEB49858606}" type="slidenum">
              <a:rPr lang="el-GR" altLang="zh-CN"/>
              <a:pPr>
                <a:defRPr/>
              </a:pPr>
              <a:t>‹#›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523360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n8181.github.io/machine-learning/recsys/5_warp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n8181.github.io/machine-learning/recsys/factorization_machine/factorization_machine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n8181.github.io/machine-learning/recsys/factorization_machine/factorization_machine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B36B43-15A7-4929-9267-9E887C687C11}" type="slidenum">
              <a:rPr lang="el-GR" altLang="zh-CN" sz="1300" smtClean="0"/>
              <a:pPr>
                <a:spcBef>
                  <a:spcPct val="0"/>
                </a:spcBef>
              </a:pPr>
              <a:t>1</a:t>
            </a:fld>
            <a:endParaRPr lang="el-GR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3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41A5B20F-BD4B-4B81-8195-67334E6CB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463FCB1A-EB49-4229-B444-C390B5B3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References:</a:t>
            </a:r>
          </a:p>
          <a:p>
            <a:r>
              <a:rPr lang="en-US" altLang="zh-CN"/>
              <a:t>C. Burges. “Learning to Rank for Web Search: Some New Directions.” Keynote Speech, SIGIR 2007 Workshop on Learning to Rank for Information Retrieval.</a:t>
            </a:r>
          </a:p>
        </p:txBody>
      </p:sp>
    </p:spTree>
    <p:extLst>
      <p:ext uri="{BB962C8B-B14F-4D97-AF65-F5344CB8AC3E}">
        <p14:creationId xmlns:p14="http://schemas.microsoft.com/office/powerpoint/2010/main" val="327346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xmlns="" id="{9E2B9CDE-E1A1-455C-A627-F52D0D8D06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xmlns="" id="{EFDC976A-8212-49E5-B97E-D1815206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xmlns="" id="{AD12DE60-E3B0-40BD-AB90-CC4B76CEA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2F5413-6335-4723-8299-7885CD75A091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75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67E1BB05-E09F-47A4-BEB3-6F713BC149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DA1B0B4E-EE36-449D-9E5C-C3DBA93F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References:</a:t>
            </a:r>
          </a:p>
          <a:p>
            <a:pPr>
              <a:buFontTx/>
              <a:buChar char="-"/>
            </a:pPr>
            <a:r>
              <a:rPr lang="en-US" altLang="zh-CN"/>
              <a:t>C. Burges, R. Ragno, Q. Le. “Learning to Rank with Non-Smooth Cost Functions.” In Proceedings of NIPS 2006</a:t>
            </a:r>
          </a:p>
        </p:txBody>
      </p:sp>
    </p:spTree>
    <p:extLst>
      <p:ext uri="{BB962C8B-B14F-4D97-AF65-F5344CB8AC3E}">
        <p14:creationId xmlns:p14="http://schemas.microsoft.com/office/powerpoint/2010/main" val="173297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Instead of optimizing to predict if an item is selected by a user or not, Bayesian Personalized Ranking optimization (BPR) criterion involves pairs of items (the user-specific order of two items) to come up with more personalized rankings for each user.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3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70303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4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53141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https://ethen8181.github.io/machine-learning/recsys/5_warp.html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7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266689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Following Algorithm 1, our model will rank these annotations according to </a:t>
            </a:r>
            <a:r>
              <a:rPr lang="en-US" altLang="zh-CN" dirty="0" err="1"/>
              <a:t>va,f</a:t>
            </a:r>
            <a:r>
              <a:rPr lang="en-US" altLang="zh-CN" dirty="0"/>
              <a:t> for each dimension f, and compute the value of </a:t>
            </a:r>
            <a:r>
              <a:rPr lang="en-US" altLang="zh-CN" dirty="0" err="1"/>
              <a:t>σ_f</a:t>
            </a:r>
            <a:r>
              <a:rPr lang="en-US" altLang="zh-CN" dirty="0"/>
              <a:t> and </a:t>
            </a:r>
            <a:r>
              <a:rPr lang="en-US" altLang="zh-CN" dirty="0" err="1"/>
              <a:t>μ_f</a:t>
            </a:r>
            <a:r>
              <a:rPr lang="en-US" altLang="zh-CN" dirty="0"/>
              <a:t> at the first iteration. Then, it will randomly choose a positive image-annotation pair, e.g. the 1</a:t>
            </a:r>
            <a:r>
              <a:rPr lang="en-US" altLang="zh-CN" baseline="30000" dirty="0"/>
              <a:t>st</a:t>
            </a:r>
            <a:r>
              <a:rPr lang="en-US" altLang="zh-CN" dirty="0"/>
              <a:t> image and the 2</a:t>
            </a:r>
            <a:r>
              <a:rPr lang="en-US" altLang="zh-CN" baseline="30000" dirty="0"/>
              <a:t>nd</a:t>
            </a:r>
            <a:r>
              <a:rPr lang="en-US" altLang="zh-CN" dirty="0"/>
              <a:t> annotation, denoted as (1,2). After this, the negative sampler will sample a rank r, e.g. r =2 according to the designed distribution and a dimension f, e.g. f =3. Finally, we are able to return the negative example according to </a:t>
            </a:r>
            <a:r>
              <a:rPr lang="en-US" altLang="zh-CN" dirty="0" err="1"/>
              <a:t>sgn</a:t>
            </a:r>
            <a:r>
              <a:rPr lang="en-US" altLang="zh-CN" dirty="0"/>
              <a:t>(v1,3), i.e., choosing the negative annotation from the ranked list with r=8, f=3 if </a:t>
            </a:r>
            <a:r>
              <a:rPr lang="en-US" altLang="zh-CN" dirty="0" err="1"/>
              <a:t>sgn</a:t>
            </a:r>
            <a:r>
              <a:rPr lang="en-US" altLang="zh-CN" dirty="0"/>
              <a:t>(v1,3)&lt;0, and r=2, f=3 if </a:t>
            </a:r>
            <a:r>
              <a:rPr lang="en-US" altLang="zh-CN" dirty="0" err="1"/>
              <a:t>sgn</a:t>
            </a:r>
            <a:r>
              <a:rPr lang="en-US" altLang="zh-CN" dirty="0"/>
              <a:t>(v1,3)&gt;0.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11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248750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https://ethen8181.github.io/machine-learning/recsys/factorization_machine/factorization_machine.html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16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367893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https://ethen8181.github.io/machine-learning/recsys/factorization_machine/factorization_machine.html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the second term: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But we have now ended up with a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O(n^2)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complexity which means that to train the model, we now require a lot more time and memory. Another issue is that when we have categorical variables with high cardinality, after one-hot encoding them, we would end up with a lot of columns that are sparse, making it harder to actually capture their interactions (not enough data).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17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387443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18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63673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23667F35-A067-488B-8F00-5F8C5D5D3F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A602DBB3-A421-4A15-80AD-A27B171A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References:</a:t>
            </a:r>
          </a:p>
          <a:p>
            <a:pPr>
              <a:buFontTx/>
              <a:buChar char="-"/>
            </a:pPr>
            <a:r>
              <a:rPr lang="en-US" altLang="zh-CN"/>
              <a:t>C. Burges, R. Ragno, Q. Le. “Learning to Rank with Non-Smooth Cost Functions.” In Proceedings of NIPS 2006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69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1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3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873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AAFC6BB-4B1C-48E9-A058-574C8FC48B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CCA20-109F-4713-A181-67F19B304E81}" type="datetimeFigureOut">
              <a:rPr lang="en-US"/>
              <a:pPr>
                <a:defRPr/>
              </a:pPr>
              <a:t>10/21/2020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B7A4DB6-B3D6-4A3C-BABE-5213B214F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AC8BBA1-06A8-4ED8-9729-0E5F26FF96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4E93-3AF6-4C28-8254-1B4CAE7B8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17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9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527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2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491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5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66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altLang="zh-CN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zh-CN"/>
              <a:t>Click to edit Master text styles</a:t>
            </a:r>
          </a:p>
          <a:p>
            <a:pPr lvl="1"/>
            <a:r>
              <a:rPr lang="el-GR" altLang="zh-CN"/>
              <a:t>Second level</a:t>
            </a:r>
          </a:p>
          <a:p>
            <a:pPr lvl="2"/>
            <a:r>
              <a:rPr lang="el-GR" altLang="zh-CN"/>
              <a:t>Third level</a:t>
            </a:r>
          </a:p>
          <a:p>
            <a:pPr lvl="3"/>
            <a:r>
              <a:rPr lang="el-GR" altLang="zh-CN"/>
              <a:t>Fourth level</a:t>
            </a:r>
          </a:p>
          <a:p>
            <a:pPr lvl="4"/>
            <a:r>
              <a:rPr lang="el-GR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rgbClr val="000000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+mn-lt"/>
          <a:ea typeface="ＭＳ Ｐゴシック" panose="020B0600070205080204" pitchFamily="34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n-lt"/>
          <a:ea typeface="ＭＳ Ｐゴシック" panose="020B0600070205080204" pitchFamily="34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+mn-lt"/>
          <a:ea typeface="ＭＳ Ｐゴシック" panose="020B0600070205080204" pitchFamily="34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  <a:ea typeface="ＭＳ Ｐゴシック" panose="020B0600070205080204" pitchFamily="34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0" y="692150"/>
            <a:ext cx="9143999" cy="309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altLang="zh-CN" sz="7400" dirty="0"/>
              <a:t>Chapter </a:t>
            </a:r>
            <a:r>
              <a:rPr lang="en-US" altLang="zh-CN" sz="7400" dirty="0" smtClean="0"/>
              <a:t>2.4</a:t>
            </a:r>
            <a:r>
              <a:rPr lang="en-US" altLang="zh-CN" sz="7400" dirty="0"/>
              <a:t/>
            </a:r>
            <a:br>
              <a:rPr lang="en-US" altLang="zh-CN" sz="7400" dirty="0"/>
            </a:br>
            <a:r>
              <a:rPr lang="en-US" altLang="zh-CN" sz="6000" dirty="0" smtClean="0"/>
              <a:t>Bayesian Personalized Ranking</a:t>
            </a:r>
            <a:endParaRPr lang="el-GR" altLang="zh-CN" sz="4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5024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6DC635-1B2E-4C04-9C0A-3A2307BF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Negative Sampling (2)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89FFECD-E9D8-492B-BE65-ACCEBAAC5E6F}"/>
              </a:ext>
            </a:extLst>
          </p:cNvPr>
          <p:cNvSpPr txBox="1"/>
          <p:nvPr/>
        </p:nvSpPr>
        <p:spPr>
          <a:xfrm>
            <a:off x="0" y="6380163"/>
            <a:ext cx="90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1400" u="sng" dirty="0"/>
              <a:t>G. Guo</a:t>
            </a:r>
            <a:r>
              <a:rPr lang="nl-NL" altLang="zh-CN" sz="1400" dirty="0"/>
              <a:t>, S. Zhai, F. Yuan, Y. Liu, X. Wang, </a:t>
            </a:r>
            <a:r>
              <a:rPr lang="en-US" altLang="zh-CN" sz="1400" dirty="0"/>
              <a:t>VSE-</a:t>
            </a:r>
            <a:r>
              <a:rPr lang="en-US" altLang="zh-CN" sz="1400" dirty="0" err="1"/>
              <a:t>ens</a:t>
            </a:r>
            <a:r>
              <a:rPr lang="en-US" altLang="zh-CN" sz="1400" dirty="0"/>
              <a:t>: Visual-Semantic Embeddings with Efficient Negative Sampling, AAAI 2018</a:t>
            </a:r>
            <a:endParaRPr lang="zh-CN" altLang="en-US" sz="14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CAFC68F-C487-4716-9FA6-9B9CC9E5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sampling strategy</a:t>
            </a:r>
          </a:p>
          <a:p>
            <a:pPr lvl="1"/>
            <a:r>
              <a:rPr lang="en-US" altLang="zh-CN" dirty="0"/>
              <a:t>to choose the negative examples that are most likely to meet the requirements of violation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6DC635-1B2E-4C04-9C0A-3A2307BF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Negative Sampling (3)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C9FF990-36B9-44D0-9A0F-D7A83A42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1701" b="12201"/>
          <a:stretch/>
        </p:blipFill>
        <p:spPr>
          <a:xfrm>
            <a:off x="755576" y="1205735"/>
            <a:ext cx="7849121" cy="56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6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6C3CC5-7176-4309-BFB7-F46FBB92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without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EDE4D4-BCCB-47A0-87CF-138B86EF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fBGD</a:t>
            </a:r>
            <a:r>
              <a:rPr lang="en-US" altLang="zh-CN" dirty="0"/>
              <a:t>: fast batch gradient descent </a:t>
            </a:r>
          </a:p>
          <a:p>
            <a:pPr lvl="1"/>
            <a:r>
              <a:rPr lang="en-US" altLang="zh-CN" dirty="0"/>
              <a:t>First, we showed how to efficiently train a class of embedding models by batch gradient descent for positive unlabeled (PU) data.</a:t>
            </a:r>
          </a:p>
          <a:p>
            <a:pPr lvl="1"/>
            <a:r>
              <a:rPr lang="en-US" altLang="zh-CN" dirty="0"/>
              <a:t>Second, we identified an unstable gradient issue in </a:t>
            </a:r>
            <a:r>
              <a:rPr lang="en-US" altLang="zh-CN" dirty="0" err="1"/>
              <a:t>fBGD</a:t>
            </a:r>
            <a:r>
              <a:rPr lang="en-US" altLang="zh-CN" dirty="0"/>
              <a:t> due to the large batched summation of sparse features, and solve it by an intuitive way.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A952465-9709-4C63-913A-FD1E554A5475}"/>
              </a:ext>
            </a:extLst>
          </p:cNvPr>
          <p:cNvSpPr txBox="1"/>
          <p:nvPr/>
        </p:nvSpPr>
        <p:spPr>
          <a:xfrm>
            <a:off x="0" y="6380163"/>
            <a:ext cx="90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F. </a:t>
            </a:r>
            <a:r>
              <a:rPr lang="en-US" altLang="zh-CN" sz="1400" dirty="0" err="1"/>
              <a:t>Yuan,X</a:t>
            </a:r>
            <a:r>
              <a:rPr lang="en-US" altLang="zh-CN" sz="1400" dirty="0"/>
              <a:t>. Xin, X. He, </a:t>
            </a:r>
            <a:r>
              <a:rPr lang="en-US" altLang="zh-CN" sz="1400" u="sng" dirty="0"/>
              <a:t>G. Guo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W.Zhang</a:t>
            </a:r>
            <a:r>
              <a:rPr lang="en-US" altLang="zh-CN" sz="1400" dirty="0"/>
              <a:t>, T. Chua, J. Jose</a:t>
            </a:r>
            <a:r>
              <a:rPr lang="nl-NL" altLang="zh-CN" sz="1400" dirty="0"/>
              <a:t>, </a:t>
            </a:r>
            <a:r>
              <a:rPr lang="en-US" altLang="zh-CN" sz="1400" dirty="0" err="1"/>
              <a:t>fBGD</a:t>
            </a:r>
            <a:r>
              <a:rPr lang="en-US" altLang="zh-CN" sz="1400" dirty="0"/>
              <a:t>: Learning Embeddings from Positive-Only Data Without Sampling, UAI 2018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0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cap="none" dirty="0"/>
              <a:t>Multi-dimensional Feedback</a:t>
            </a:r>
            <a:endParaRPr lang="zh-CN" altLang="en-US" cap="none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1B247F-D2D1-4BEE-B9AC-5892BD90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 Factorization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093B05-6272-4570-AED4-4B33ED3F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CA18B2B-BA75-4767-A057-08410EE2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1" y="1196752"/>
            <a:ext cx="9144000" cy="583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9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1B247F-D2D1-4BEE-B9AC-5892BD90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 Factorization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093B05-6272-4570-AED4-4B33ED3F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8384B42-AE5C-47B6-BDEF-478F25829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6" b="4851"/>
          <a:stretch/>
        </p:blipFill>
        <p:spPr>
          <a:xfrm>
            <a:off x="0" y="1385094"/>
            <a:ext cx="9144000" cy="54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6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Factorization Machine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2AB5B561-9B53-4746-9D9F-9166305AF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49" y="1700808"/>
            <a:ext cx="9083902" cy="40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Factorization Machine (2)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96734C1E-22B7-4AEB-AFE3-7FBFC6A68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092" r="32572" b="57266"/>
          <a:stretch/>
        </p:blipFill>
        <p:spPr>
          <a:xfrm>
            <a:off x="1456497" y="1268760"/>
            <a:ext cx="3360369" cy="1008112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E6526AF-738D-4E6F-A982-38F95883CA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59"/>
          <a:stretch/>
        </p:blipFill>
        <p:spPr>
          <a:xfrm>
            <a:off x="1453124" y="2708920"/>
            <a:ext cx="5955670" cy="10081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A2EC65B-5782-4BF7-836C-879B69D644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79" t="59375"/>
          <a:stretch/>
        </p:blipFill>
        <p:spPr>
          <a:xfrm>
            <a:off x="1453124" y="4149080"/>
            <a:ext cx="6854686" cy="11602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597D9EE1-2D8D-4E5D-AD04-57E172866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289" y="5412937"/>
            <a:ext cx="3096344" cy="1088558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xmlns="" id="{8B2273CF-AC15-40EC-B63A-C125A3D946A2}"/>
              </a:ext>
            </a:extLst>
          </p:cNvPr>
          <p:cNvSpPr/>
          <p:nvPr/>
        </p:nvSpPr>
        <p:spPr>
          <a:xfrm>
            <a:off x="2843808" y="2204864"/>
            <a:ext cx="432048" cy="43204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xmlns="" id="{15A44EEA-E0EF-415B-8BE9-964D1F84AD73}"/>
              </a:ext>
            </a:extLst>
          </p:cNvPr>
          <p:cNvSpPr/>
          <p:nvPr/>
        </p:nvSpPr>
        <p:spPr>
          <a:xfrm>
            <a:off x="2843808" y="3730070"/>
            <a:ext cx="432048" cy="43204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075530-70C1-41A9-A2E8-A158F6F7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Factorization Machine (3)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A8215870-C951-4F84-A4CB-246593F0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340768"/>
            <a:ext cx="865446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6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08EE59-05E8-421E-A5ED-0B1B26C6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Factorization Machine 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B40B6B9-EC7E-4A73-9660-0B0D9C5A3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50" y="1270024"/>
                <a:ext cx="8353425" cy="4967288"/>
              </a:xfrm>
            </p:spPr>
            <p:txBody>
              <a:bodyPr/>
              <a:lstStyle/>
              <a:p>
                <a:r>
                  <a:rPr lang="en-US" altLang="zh-CN" dirty="0"/>
                  <a:t>Simplification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40B6B9-EC7E-4A73-9660-0B0D9C5A3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270024"/>
                <a:ext cx="8353425" cy="4967288"/>
              </a:xfrm>
              <a:blipFill>
                <a:blip r:embed="rId2"/>
                <a:stretch>
                  <a:fillRect l="-730" t="-1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9A3DE03-ECFC-4167-ACE0-DE3940396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1"/>
          <a:stretch/>
        </p:blipFill>
        <p:spPr>
          <a:xfrm>
            <a:off x="207076" y="1988840"/>
            <a:ext cx="8901428" cy="46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BBF5B8-522B-4054-B716-5887D8D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Personalized Ranking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12D0B2-F093-46DE-9C70-C340350E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One-class collaborative filtering (OCCF)</a:t>
            </a:r>
          </a:p>
          <a:p>
            <a:pPr lvl="1"/>
            <a:r>
              <a:rPr lang="en-US" altLang="zh-CN" dirty="0"/>
              <a:t>no negative feedback</a:t>
            </a:r>
          </a:p>
          <a:p>
            <a:pPr lvl="1"/>
            <a:r>
              <a:rPr lang="en-US" altLang="zh-CN" dirty="0"/>
              <a:t>Inherently noisy</a:t>
            </a:r>
          </a:p>
          <a:p>
            <a:pPr lvl="1"/>
            <a:r>
              <a:rPr lang="en-US" altLang="zh-CN" dirty="0"/>
              <a:t>Preference </a:t>
            </a:r>
            <a:r>
              <a:rPr lang="en-US" altLang="zh-CN" dirty="0" err="1"/>
              <a:t>vs</a:t>
            </a:r>
            <a:r>
              <a:rPr lang="en-US" altLang="zh-CN" dirty="0"/>
              <a:t> confidence</a:t>
            </a:r>
          </a:p>
        </p:txBody>
      </p:sp>
      <p:pic>
        <p:nvPicPr>
          <p:cNvPr id="2050" name="Picture 2" descr="https://miro.medium.com/max/953/1*aBthma8yMZ-GjOySu8t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326293"/>
            <a:ext cx="72580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08EE59-05E8-421E-A5ED-0B1B26C6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Factorization Machine (5)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40B6B9-EC7E-4A73-9660-0B0D9C5A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70024"/>
            <a:ext cx="8353425" cy="4967288"/>
          </a:xfrm>
        </p:spPr>
        <p:txBody>
          <a:bodyPr/>
          <a:lstStyle/>
          <a:p>
            <a:r>
              <a:rPr lang="en-US" altLang="zh-CN" dirty="0"/>
              <a:t>The final formulation is: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gradients can be computed by: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E191A66-B4EB-47D6-8236-59C5E851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1988840"/>
            <a:ext cx="8064900" cy="11521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FAC2E7D-36F1-4BF6-B7D3-F2896683C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4"/>
          <a:stretch/>
        </p:blipFill>
        <p:spPr>
          <a:xfrm>
            <a:off x="917570" y="4365104"/>
            <a:ext cx="7308859" cy="14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A73EE0-DC47-4996-9B24-C93FE53E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LambdaFM</a:t>
            </a:r>
            <a:endParaRPr lang="zh-CN" altLang="en-US" dirty="0"/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xmlns="" id="{A626D96F-03C8-4688-9988-0E5D69D1C42F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l-G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fld id="{8E0D91EF-3D32-4882-B113-3DC262B32B82}" type="slidenum">
              <a:rPr kumimoji="0" lang="zh-CN" altLang="en-US" sz="1400" b="0" smtClean="0">
                <a:cs typeface="Times New Roman" panose="02020603050405020304" pitchFamily="18" charset="0"/>
              </a:rPr>
              <a:pPr/>
              <a:t>21</a:t>
            </a:fld>
            <a:endParaRPr kumimoji="0" lang="en-US" altLang="zh-CN" sz="1400" b="0" dirty="0"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3F4EDFB-D595-4FE0-B36E-8E23A3CB3D4D}"/>
              </a:ext>
            </a:extLst>
          </p:cNvPr>
          <p:cNvSpPr/>
          <p:nvPr/>
        </p:nvSpPr>
        <p:spPr>
          <a:xfrm>
            <a:off x="-684584" y="1108396"/>
            <a:ext cx="951932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</a:pPr>
            <a:r>
              <a:rPr kumimoji="0" lang="en-US" altLang="zh-CN" sz="1600" b="0" dirty="0">
                <a:solidFill>
                  <a:prstClr val="black"/>
                </a:solidFill>
                <a:cs typeface="Times New Roman" panose="02020603050405020304" pitchFamily="18" charset="0"/>
              </a:rPr>
              <a:t>F. Yuan, </a:t>
            </a:r>
            <a:r>
              <a:rPr kumimoji="0" lang="en-US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G. Guo</a:t>
            </a:r>
            <a:r>
              <a:rPr kumimoji="0" lang="en-US" altLang="zh-CN" sz="1600" b="0" dirty="0">
                <a:solidFill>
                  <a:prstClr val="black"/>
                </a:solidFill>
                <a:cs typeface="Times New Roman" panose="02020603050405020304" pitchFamily="18" charset="0"/>
              </a:rPr>
              <a:t>, J. Jose, W. Zhang, L. Chen, H. Yu. </a:t>
            </a:r>
            <a:r>
              <a:rPr kumimoji="0" lang="en-US" altLang="zh-CN" sz="1600" b="0" dirty="0" err="1">
                <a:solidFill>
                  <a:srgbClr val="0000FF"/>
                </a:solidFill>
                <a:cs typeface="Times New Roman" panose="02020603050405020304" pitchFamily="18" charset="0"/>
              </a:rPr>
              <a:t>LambdaFM</a:t>
            </a:r>
            <a:r>
              <a:rPr kumimoji="0" lang="en-US" altLang="zh-CN" sz="1600" b="0" dirty="0">
                <a:solidFill>
                  <a:srgbClr val="0000FF"/>
                </a:solidFill>
                <a:cs typeface="Times New Roman" panose="02020603050405020304" pitchFamily="18" charset="0"/>
              </a:rPr>
              <a:t>: Learning Optimal Ranking with Factorization Machines Using Lambda Surrogates</a:t>
            </a:r>
            <a:r>
              <a:rPr kumimoji="0" lang="en-US" altLang="zh-CN" sz="1600" b="0" dirty="0">
                <a:solidFill>
                  <a:prstClr val="black"/>
                </a:solidFill>
                <a:cs typeface="Times New Roman" panose="02020603050405020304" pitchFamily="18" charset="0"/>
              </a:rPr>
              <a:t>. </a:t>
            </a:r>
            <a:r>
              <a:rPr kumimoji="0" lang="en-US" altLang="zh-CN" sz="1600" dirty="0">
                <a:cs typeface="Times New Roman" panose="02020603050405020304" pitchFamily="18" charset="0"/>
              </a:rPr>
              <a:t>CIKM 2016</a:t>
            </a:r>
            <a:r>
              <a:rPr kumimoji="0" lang="en-US" altLang="zh-CN" sz="1600" b="0" dirty="0">
                <a:solidFill>
                  <a:prstClr val="black"/>
                </a:solidFill>
                <a:cs typeface="Times New Roman" panose="02020603050405020304" pitchFamily="18" charset="0"/>
              </a:rPr>
              <a:t>. (</a:t>
            </a:r>
            <a:r>
              <a:rPr kumimoji="0" lang="en-US" altLang="zh-CN" sz="1600" dirty="0">
                <a:solidFill>
                  <a:prstClr val="black"/>
                </a:solidFill>
                <a:cs typeface="Times New Roman" panose="02020603050405020304" pitchFamily="18" charset="0"/>
              </a:rPr>
              <a:t>CCF-B</a:t>
            </a:r>
            <a:r>
              <a:rPr kumimoji="0" lang="en-US" altLang="zh-CN" sz="1600" b="0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zh-CN" altLang="en-US" sz="1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684A287-CF5A-4F23-A112-CDC03035C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1"/>
          <a:stretch/>
        </p:blipFill>
        <p:spPr>
          <a:xfrm>
            <a:off x="99315" y="1910911"/>
            <a:ext cx="2711915" cy="4447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2D060CB-8441-4496-B5F9-524195F958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30"/>
          <a:stretch/>
        </p:blipFill>
        <p:spPr>
          <a:xfrm>
            <a:off x="2995300" y="5417582"/>
            <a:ext cx="5936355" cy="9216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9388EE4-6FDF-4C87-9E36-37D54D1CAFA7}"/>
              </a:ext>
            </a:extLst>
          </p:cNvPr>
          <p:cNvSpPr txBox="1"/>
          <p:nvPr/>
        </p:nvSpPr>
        <p:spPr>
          <a:xfrm>
            <a:off x="2326973" y="6550223"/>
            <a:ext cx="6372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</a:rPr>
              <a:t>https://cloud.tencent.com/developer/article/1063837?from=timeline&amp;isappinstalled=0</a:t>
            </a:r>
            <a:endParaRPr lang="zh-CN" altLang="en-US" sz="1400" b="0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471EE31-2C2B-4651-BDB2-C933D5775D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7"/>
          <a:stretch/>
        </p:blipFill>
        <p:spPr>
          <a:xfrm>
            <a:off x="3023575" y="1863942"/>
            <a:ext cx="5908080" cy="3267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74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99DE74B7-B76C-4781-AA2B-5389925B0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LambdaRank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CC5B9F32-5C88-44B4-A51E-B7040657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Assume implicit objective function C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Goal: compute dC/ds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= f(x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) denotes score of document x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Given gradient on document scores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Use chain rule to compute gradient on model parameters (of f)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xmlns="" id="{0F0946A0-298E-42D0-BAE2-318436485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19800"/>
            <a:ext cx="222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[Burges et al., 2006]</a:t>
            </a:r>
          </a:p>
        </p:txBody>
      </p:sp>
    </p:spTree>
    <p:extLst>
      <p:ext uri="{BB962C8B-B14F-4D97-AF65-F5344CB8AC3E}">
        <p14:creationId xmlns:p14="http://schemas.microsoft.com/office/powerpoint/2010/main" val="382061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6">
            <a:extLst>
              <a:ext uri="{FF2B5EF4-FFF2-40B4-BE49-F238E27FC236}">
                <a16:creationId xmlns:a16="http://schemas.microsoft.com/office/drawing/2014/main" xmlns="" id="{85A66B56-9573-4B90-B73E-663E6CE7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7292975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Intuition: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Rank-based measures emphasize top of ranking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Higher ranked docs should have larger derivatives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(Red Arrows)</a:t>
            </a:r>
          </a:p>
          <a:p>
            <a:pPr eaLnBrk="1" hangingPunct="1">
              <a:buFontTx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Optimizing pairwise preferences emphasize bottom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of ranking (Black Arrows)</a:t>
            </a:r>
          </a:p>
        </p:txBody>
      </p:sp>
      <p:pic>
        <p:nvPicPr>
          <p:cNvPr id="69635" name="Picture 10">
            <a:extLst>
              <a:ext uri="{FF2B5EF4-FFF2-40B4-BE49-F238E27FC236}">
                <a16:creationId xmlns:a16="http://schemas.microsoft.com/office/drawing/2014/main" xmlns="" id="{7ED19BCE-982C-4CA6-B865-ACBD5778FEC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7375" y="304800"/>
            <a:ext cx="5381625" cy="3148013"/>
          </a:xfrm>
          <a:noFill/>
        </p:spPr>
      </p:pic>
      <p:sp>
        <p:nvSpPr>
          <p:cNvPr id="69636" name="Text Box 11">
            <a:extLst>
              <a:ext uri="{FF2B5EF4-FFF2-40B4-BE49-F238E27FC236}">
                <a16:creationId xmlns:a16="http://schemas.microsoft.com/office/drawing/2014/main" xmlns="" id="{D4832593-A550-4814-A0D0-87ABB921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100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[Burges, 2007]</a:t>
            </a:r>
          </a:p>
        </p:txBody>
      </p:sp>
    </p:spTree>
    <p:extLst>
      <p:ext uri="{BB962C8B-B14F-4D97-AF65-F5344CB8AC3E}">
        <p14:creationId xmlns:p14="http://schemas.microsoft.com/office/powerpoint/2010/main" val="121800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xmlns="" id="{B9AC53AA-6F36-4FFD-868C-9856CAEA1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LambdaRank for NDCG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xmlns="" id="{378C037B-9A00-45F5-88EB-001E6CDC2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pairwise derivative of pair i,j is</a:t>
            </a:r>
          </a:p>
          <a:p>
            <a:pPr eaLnBrk="1" hangingPunct="1"/>
            <a:endParaRPr lang="en-US" altLang="zh-CN" sz="3400">
              <a:ea typeface="宋体" panose="02010600030101010101" pitchFamily="2" charset="-122"/>
            </a:endParaRPr>
          </a:p>
          <a:p>
            <a:pPr eaLnBrk="1" hangingPunct="1"/>
            <a:endParaRPr lang="en-US" altLang="zh-CN" sz="3400">
              <a:ea typeface="宋体" panose="02010600030101010101" pitchFamily="2" charset="-122"/>
            </a:endParaRPr>
          </a:p>
          <a:p>
            <a:pPr eaLnBrk="1" hangingPunct="1"/>
            <a:endParaRPr lang="en-US" altLang="zh-CN" sz="3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Total derivative of output s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 sz="2600">
              <a:ea typeface="宋体" panose="02010600030101010101" pitchFamily="2" charset="-122"/>
            </a:endParaRPr>
          </a:p>
          <a:p>
            <a:pPr eaLnBrk="1" hangingPunct="1"/>
            <a:endParaRPr lang="en-US" altLang="zh-CN" sz="2600">
              <a:ea typeface="宋体" panose="02010600030101010101" pitchFamily="2" charset="-122"/>
            </a:endParaRP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xmlns="" id="{EB0216CE-ABE4-4F27-BEB4-770648BD68B7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328738" y="2536825"/>
          <a:ext cx="61039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2197080" imgH="507960" progId="Equation.3">
                  <p:embed/>
                </p:oleObj>
              </mc:Choice>
              <mc:Fallback>
                <p:oleObj name="Equation" r:id="rId4" imgW="2197080" imgH="507960" progId="Equation.3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xmlns="" id="{EB0216CE-ABE4-4F27-BEB4-770648BD6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536825"/>
                        <a:ext cx="6103937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>
            <a:extLst>
              <a:ext uri="{FF2B5EF4-FFF2-40B4-BE49-F238E27FC236}">
                <a16:creationId xmlns:a16="http://schemas.microsoft.com/office/drawing/2014/main" xmlns="" id="{F8F2AA80-27C6-45C9-9D2E-F76DBD66A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4962525"/>
          <a:ext cx="43195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6" imgW="1587240" imgH="444240" progId="Equation.3">
                  <p:embed/>
                </p:oleObj>
              </mc:Choice>
              <mc:Fallback>
                <p:oleObj name="Equation" r:id="rId6" imgW="1587240" imgH="444240" progId="Equation.3">
                  <p:embed/>
                  <p:pic>
                    <p:nvPicPr>
                      <p:cNvPr id="10243" name="Object 5">
                        <a:extLst>
                          <a:ext uri="{FF2B5EF4-FFF2-40B4-BE49-F238E27FC236}">
                            <a16:creationId xmlns:a16="http://schemas.microsoft.com/office/drawing/2014/main" xmlns="" id="{F8F2AA80-27C6-45C9-9D2E-F76DBD66A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962525"/>
                        <a:ext cx="43195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87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8603E226-265A-48C2-BDC2-59B1A55EA07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600200"/>
            <a:ext cx="7981950" cy="4525963"/>
          </a:xfrm>
        </p:spPr>
        <p:txBody>
          <a:bodyPr/>
          <a:lstStyle/>
          <a:p>
            <a:pPr eaLnBrk="1" hangingPunct="1"/>
            <a:r>
              <a:rPr lang="en-US" altLang="zh-CN" sz="2600" baseline="30000" dirty="0"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ea typeface="宋体" panose="02010600030101010101" pitchFamily="2" charset="-122"/>
              </a:rPr>
              <a:t>There exists a cost function C if</a:t>
            </a:r>
          </a:p>
          <a:p>
            <a:pPr eaLnBrk="1" hangingPunct="1"/>
            <a:endParaRPr lang="en-US" altLang="zh-CN" sz="26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6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6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Amounts to the Hessian of C being symmetric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If Hessian also positive semi-definite, then C is convex.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87BB461B-2891-468B-852C-EC53C6567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Properties of LambdaRank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xmlns="" id="{18634480-75ED-4185-960D-F8A6A078322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50198"/>
              </p:ext>
            </p:extLst>
          </p:nvPr>
        </p:nvGraphicFramePr>
        <p:xfrm>
          <a:off x="3203848" y="2209463"/>
          <a:ext cx="2568674" cy="10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1104840" imgH="469800" progId="Equation.3">
                  <p:embed/>
                </p:oleObj>
              </mc:Choice>
              <mc:Fallback>
                <p:oleObj name="Equation" r:id="rId4" imgW="1104840" imgH="469800" progId="Equation.3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xmlns="" id="{18634480-75ED-4185-960D-F8A6A0783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09463"/>
                        <a:ext cx="2568674" cy="10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6">
            <a:extLst>
              <a:ext uri="{FF2B5EF4-FFF2-40B4-BE49-F238E27FC236}">
                <a16:creationId xmlns:a16="http://schemas.microsoft.com/office/drawing/2014/main" xmlns="" id="{7FCB41CD-B6D4-4E38-8849-B428993AA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6096000"/>
            <a:ext cx="6402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aseline="3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Subject to additional assumptions – see [Burges et al., 2006]</a:t>
            </a:r>
            <a:endParaRPr lang="en-US" altLang="zh-CN" baseline="30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1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Multi-behavior 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Multi-facet User Preference Learning (MUPL)</a:t>
            </a:r>
          </a:p>
          <a:p>
            <a:pPr lvl="1"/>
            <a:r>
              <a:rPr lang="en-US" altLang="zh-CN" dirty="0"/>
              <a:t>Group-facet</a:t>
            </a:r>
          </a:p>
          <a:p>
            <a:pPr lvl="1"/>
            <a:r>
              <a:rPr lang="en-US" altLang="zh-CN" dirty="0"/>
              <a:t>Individual-facet</a:t>
            </a:r>
          </a:p>
          <a:p>
            <a:pPr lvl="1"/>
            <a:r>
              <a:rPr lang="en-US" altLang="zh-CN" dirty="0"/>
              <a:t>Action-facet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844CBE7-D81C-46DC-8724-6FF51A5A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" y="3429000"/>
            <a:ext cx="9144000" cy="187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3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963/1*us7ckmUFdFe55Dol77qA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05" y="1044575"/>
            <a:ext cx="6115214" cy="581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BBF5B8-522B-4054-B716-5887D8D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BPR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12D0B2-F093-46DE-9C70-C340350E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752"/>
            <a:ext cx="5184253" cy="2880320"/>
          </a:xfrm>
        </p:spPr>
        <p:txBody>
          <a:bodyPr/>
          <a:lstStyle/>
          <a:p>
            <a:r>
              <a:rPr lang="en-US" altLang="zh-CN" dirty="0"/>
              <a:t>Assumption</a:t>
            </a:r>
          </a:p>
          <a:p>
            <a:pPr lvl="1"/>
            <a:r>
              <a:rPr lang="en-US" altLang="zh-CN" dirty="0"/>
              <a:t>A user prefers an interacted item to an unknown item. </a:t>
            </a:r>
          </a:p>
        </p:txBody>
      </p:sp>
    </p:spTree>
    <p:extLst>
      <p:ext uri="{BB962C8B-B14F-4D97-AF65-F5344CB8AC3E}">
        <p14:creationId xmlns:p14="http://schemas.microsoft.com/office/powerpoint/2010/main" val="258906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BBF5B8-522B-4054-B716-5887D8D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BPR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12D0B2-F093-46DE-9C70-C340350E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752"/>
            <a:ext cx="8640638" cy="2880320"/>
          </a:xfrm>
        </p:spPr>
        <p:txBody>
          <a:bodyPr/>
          <a:lstStyle/>
          <a:p>
            <a:r>
              <a:rPr lang="en-US" altLang="zh-CN" dirty="0"/>
              <a:t>Assumption</a:t>
            </a:r>
          </a:p>
          <a:p>
            <a:pPr lvl="1"/>
            <a:r>
              <a:rPr lang="en-US" altLang="zh-CN" dirty="0"/>
              <a:t>A user prefers an interacted item to an unknown item.</a:t>
            </a:r>
          </a:p>
          <a:p>
            <a:pPr lvl="1"/>
            <a:r>
              <a:rPr lang="en-US" altLang="zh-CN" dirty="0"/>
              <a:t>Objective function:  </a:t>
            </a:r>
          </a:p>
        </p:txBody>
      </p:sp>
      <p:pic>
        <p:nvPicPr>
          <p:cNvPr id="3076" name="Picture 4" descr="https://miro.medium.com/max/990/1*I4cx53-qwZTXLMkOpB5Y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077072"/>
            <a:ext cx="75438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miro.medium.com/max/554/1*tlpPqk5QZjR67_0vzJqhf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7604"/>
            <a:ext cx="4219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iro.medium.com/max/390/1*R9RBf7hPDVvfghn7RTpUk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35" y="3505349"/>
            <a:ext cx="2971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miro.medium.com/max/388/1*h-a8azLQsUqoQzOx8mK3W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5805264"/>
            <a:ext cx="29527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02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BPR (4)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6DFBCE60-F458-4708-BD6E-98791A8D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74" y="1412776"/>
            <a:ext cx="7867852" cy="4740538"/>
          </a:xfrm>
        </p:spPr>
      </p:pic>
    </p:spTree>
    <p:extLst>
      <p:ext uri="{BB962C8B-B14F-4D97-AF65-F5344CB8AC3E}">
        <p14:creationId xmlns:p14="http://schemas.microsoft.com/office/powerpoint/2010/main" val="127575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2C2A91E-1BCA-435D-845C-60074C58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4287"/>
            <a:ext cx="91059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959A76-D2DA-4CF0-9AB1-B5A3092A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WARP: Weighted Approximate Rank Pairwise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9229DF-482D-4F98-94C0-2A2149FF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Like the Bayesian Personalized Ranking (BPR) model, </a:t>
            </a:r>
            <a:r>
              <a:rPr lang="en-US" altLang="zh-CN" b="1" dirty="0"/>
              <a:t>WARP</a:t>
            </a:r>
            <a:r>
              <a:rPr lang="en-US" altLang="zh-CN" dirty="0"/>
              <a:t> deals with (user, positive item, negative item) triplets. </a:t>
            </a:r>
          </a:p>
          <a:p>
            <a:r>
              <a:rPr lang="en-US" altLang="zh-CN" dirty="0"/>
              <a:t>Unlike BPR, the negative items in the triplet are not chosen by random sampling: they are chosen from among those negative items which would violate the desired item ranking given the state of the model. </a:t>
            </a:r>
          </a:p>
          <a:p>
            <a:r>
              <a:rPr lang="en-US" altLang="zh-CN" dirty="0"/>
              <a:t>This approximates a form of active learning where the model selects those triplets that it cannot currently rank correctly.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03AF2-9F0B-4CE5-B831-B568A1B3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WARP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D50AF4-9B8B-470F-B32C-4BF0D533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7" y="1412776"/>
            <a:ext cx="8891586" cy="4967288"/>
          </a:xfrm>
        </p:spPr>
        <p:txBody>
          <a:bodyPr/>
          <a:lstStyle/>
          <a:p>
            <a:r>
              <a:rPr lang="en-US" altLang="zh-CN" dirty="0"/>
              <a:t>This procedure yields roughly the following algorithm:</a:t>
            </a:r>
          </a:p>
          <a:p>
            <a:pPr lvl="1"/>
            <a:r>
              <a:rPr lang="en-US" altLang="zh-CN" sz="2000" dirty="0"/>
              <a:t>For a given user, positive item pair, sample a negative item at random from all the remaining items. Compute predictions for both items; if the negative item's prediction exceeds that of the positive item plus a margin, perform a gradient update so we can rank the positive item higher and the negative item lower. If there is no rank violation, continue sampling negative items until a violation is found.</a:t>
            </a:r>
          </a:p>
          <a:p>
            <a:pPr lvl="1"/>
            <a:r>
              <a:rPr lang="en-US" altLang="zh-CN" sz="2000" dirty="0"/>
              <a:t>If we found a violating negative example at the first try, make a large gradient update: this indicates that a lot of negative items are ranked higher than positives items in current state of the model, and the model should be updated by a large amount. If it took a lot of sampling to find a violating example, perform a small update since the model is likely close to the optimum and should be updated at a low rate.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15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6DC635-1B2E-4C04-9C0A-3A2307BF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Negative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CF864C-4199-4733-A92F-62DAD5B1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Efficiency issue of the WARP sampler</a:t>
            </a:r>
          </a:p>
          <a:p>
            <a:pPr lvl="1"/>
            <a:r>
              <a:rPr lang="en-US" altLang="zh-CN" dirty="0"/>
              <a:t>The computational cost of WARP sampling is expensive, in particular when it has been trained after several iterations.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747B14F-9401-4788-A514-DE44DCE4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27804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89FFECD-E9D8-492B-BE65-ACCEBAAC5E6F}"/>
              </a:ext>
            </a:extLst>
          </p:cNvPr>
          <p:cNvSpPr txBox="1"/>
          <p:nvPr/>
        </p:nvSpPr>
        <p:spPr>
          <a:xfrm>
            <a:off x="0" y="6380163"/>
            <a:ext cx="903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1400" u="sng" dirty="0"/>
              <a:t>G. Guo</a:t>
            </a:r>
            <a:r>
              <a:rPr lang="nl-NL" altLang="zh-CN" sz="1400" dirty="0"/>
              <a:t>, S. Zhai, F. Yuan, Y. Liu, X. Wang, </a:t>
            </a:r>
            <a:r>
              <a:rPr lang="en-US" altLang="zh-CN" sz="1400" dirty="0"/>
              <a:t>VSE-</a:t>
            </a:r>
            <a:r>
              <a:rPr lang="en-US" altLang="zh-CN" sz="1400" dirty="0" err="1"/>
              <a:t>ens</a:t>
            </a:r>
            <a:r>
              <a:rPr lang="en-US" altLang="zh-CN" sz="1400" dirty="0"/>
              <a:t>: Visual-Semantic Embeddings with Efficient Negative Sampling, AAAI 2018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9031575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ustom 38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0000FF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0000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9522</TotalTime>
  <Words>983</Words>
  <Application>Microsoft Office PowerPoint</Application>
  <PresentationFormat>全屏显示(4:3)</PresentationFormat>
  <Paragraphs>113</Paragraphs>
  <Slides>26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ＭＳ Ｐゴシック</vt:lpstr>
      <vt:lpstr>黑体</vt:lpstr>
      <vt:lpstr>宋体</vt:lpstr>
      <vt:lpstr>Arial</vt:lpstr>
      <vt:lpstr>Cambria Math</vt:lpstr>
      <vt:lpstr>Times New Roman</vt:lpstr>
      <vt:lpstr>Wingdings</vt:lpstr>
      <vt:lpstr>Capsules</vt:lpstr>
      <vt:lpstr>Equation</vt:lpstr>
      <vt:lpstr>Chapter 2.4 Bayesian Personalized Ranking</vt:lpstr>
      <vt:lpstr>Bayesian Personalized Ranking</vt:lpstr>
      <vt:lpstr>BPR (2)</vt:lpstr>
      <vt:lpstr>BPR (3)</vt:lpstr>
      <vt:lpstr>BPR (4)</vt:lpstr>
      <vt:lpstr>PowerPoint 演示文稿</vt:lpstr>
      <vt:lpstr>WARP: Weighted Approximate Rank Pairwise</vt:lpstr>
      <vt:lpstr>WARP (2)</vt:lpstr>
      <vt:lpstr>Fast Negative Sampling</vt:lpstr>
      <vt:lpstr>Fast Negative Sampling (2)</vt:lpstr>
      <vt:lpstr>Fast Negative Sampling (3)</vt:lpstr>
      <vt:lpstr>Training without Sampling</vt:lpstr>
      <vt:lpstr>Multi-dimensional Feedback</vt:lpstr>
      <vt:lpstr>Tensor Factorization</vt:lpstr>
      <vt:lpstr>Tensor Factorization (2)</vt:lpstr>
      <vt:lpstr>Factorization Machine</vt:lpstr>
      <vt:lpstr>Factorization Machine (2)</vt:lpstr>
      <vt:lpstr>Factorization Machine (3)</vt:lpstr>
      <vt:lpstr>Factorization Machine (4)</vt:lpstr>
      <vt:lpstr>Factorization Machine (5)</vt:lpstr>
      <vt:lpstr>LambdaFM</vt:lpstr>
      <vt:lpstr>LambdaRank</vt:lpstr>
      <vt:lpstr>PowerPoint 演示文稿</vt:lpstr>
      <vt:lpstr>LambdaRank for NDCG</vt:lpstr>
      <vt:lpstr>Properties of LambdaRank</vt:lpstr>
      <vt:lpstr>Multi-behavior MF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Icey Guo</cp:lastModifiedBy>
  <cp:revision>733</cp:revision>
  <cp:lastPrinted>2012-02-07T15:35:50Z</cp:lastPrinted>
  <dcterms:created xsi:type="dcterms:W3CDTF">2009-02-02T21:23:45Z</dcterms:created>
  <dcterms:modified xsi:type="dcterms:W3CDTF">2020-10-21T05:33:00Z</dcterms:modified>
</cp:coreProperties>
</file>