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82" r:id="rId2"/>
    <p:sldId id="279" r:id="rId3"/>
    <p:sldId id="280" r:id="rId4"/>
    <p:sldId id="281" r:id="rId5"/>
    <p:sldId id="257" r:id="rId6"/>
    <p:sldId id="259" r:id="rId7"/>
    <p:sldId id="268" r:id="rId8"/>
    <p:sldId id="270" r:id="rId9"/>
    <p:sldId id="271" r:id="rId10"/>
    <p:sldId id="263" r:id="rId11"/>
    <p:sldId id="261" r:id="rId12"/>
    <p:sldId id="262" r:id="rId13"/>
    <p:sldId id="277" r:id="rId14"/>
    <p:sldId id="278" r:id="rId15"/>
    <p:sldId id="264" r:id="rId16"/>
    <p:sldId id="265" r:id="rId17"/>
    <p:sldId id="266" r:id="rId18"/>
    <p:sldId id="267" r:id="rId19"/>
    <p:sldId id="272" r:id="rId20"/>
    <p:sldId id="274" r:id="rId21"/>
    <p:sldId id="273" r:id="rId22"/>
    <p:sldId id="275" r:id="rId23"/>
    <p:sldId id="276" r:id="rId24"/>
  </p:sldIdLst>
  <p:sldSz cx="9144000" cy="6858000" type="screen4x3"/>
  <p:notesSz cx="9601200" cy="7315200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2AE2F9-635C-459F-8A53-4ECE274B677F}">
          <p14:sldIdLst>
            <p14:sldId id="282"/>
            <p14:sldId id="279"/>
            <p14:sldId id="280"/>
            <p14:sldId id="281"/>
            <p14:sldId id="257"/>
            <p14:sldId id="259"/>
            <p14:sldId id="268"/>
            <p14:sldId id="270"/>
            <p14:sldId id="271"/>
            <p14:sldId id="263"/>
            <p14:sldId id="261"/>
            <p14:sldId id="262"/>
            <p14:sldId id="277"/>
            <p14:sldId id="278"/>
            <p14:sldId id="264"/>
            <p14:sldId id="265"/>
            <p14:sldId id="266"/>
            <p14:sldId id="267"/>
            <p14:sldId id="272"/>
            <p14:sldId id="274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000000"/>
    <a:srgbClr val="3366FF"/>
    <a:srgbClr val="FF0000"/>
    <a:srgbClr val="0000CC"/>
    <a:srgbClr val="E1F4FF"/>
    <a:srgbClr val="5F5F5F"/>
    <a:srgbClr val="00FF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2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296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0"/>
    </p:cViewPr>
  </p:sorterViewPr>
  <p:notesViewPr>
    <p:cSldViewPr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111585-4667-41EE-BD41-118EF412E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4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/>
              <a:t>Click to edit Master text styles</a:t>
            </a:r>
          </a:p>
          <a:p>
            <a:pPr lvl="1"/>
            <a:r>
              <a:rPr lang="el-GR" noProof="0"/>
              <a:t>Second level</a:t>
            </a:r>
          </a:p>
          <a:p>
            <a:pPr lvl="2"/>
            <a:r>
              <a:rPr lang="el-GR" noProof="0"/>
              <a:t>Third level</a:t>
            </a:r>
          </a:p>
          <a:p>
            <a:pPr lvl="3"/>
            <a:r>
              <a:rPr lang="el-GR" noProof="0"/>
              <a:t>Fourth level</a:t>
            </a:r>
          </a:p>
          <a:p>
            <a:pPr lvl="4"/>
            <a:r>
              <a:rPr lang="el-GR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CA4FF63-108E-4331-BE5B-EAEB49858606}" type="slidenum">
              <a:rPr lang="el-GR" altLang="zh-CN"/>
              <a:pPr>
                <a:defRPr/>
              </a:pPr>
              <a:t>‹#›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523360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ind/cs/1/au:+Vagliano_I/0/1/0/all/0/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find/cs/1/au:+Morisio_M/0/1/0/all/0/1" TargetMode="External"/><Relationship Id="rId5" Type="http://schemas.openxmlformats.org/officeDocument/2006/relationships/hyperlink" Target="https://arxiv.org/find/cs/1/au:+Scherp_A/0/1/0/all/0/1" TargetMode="External"/><Relationship Id="rId4" Type="http://schemas.openxmlformats.org/officeDocument/2006/relationships/hyperlink" Target="https://arxiv.org/find/cs/1/au:+Monti_D/0/1/0/all/0/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B36B43-15A7-4929-9267-9E887C687C11}" type="slidenum">
              <a:rPr lang="el-GR" altLang="zh-CN" sz="1300" smtClean="0"/>
              <a:pPr>
                <a:spcBef>
                  <a:spcPct val="0"/>
                </a:spcBef>
              </a:pPr>
              <a:t>1</a:t>
            </a:fld>
            <a:endParaRPr lang="el-GR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  <a:hlinkClick r:id="rId3"/>
              </a:rPr>
              <a:t>Iacopo Vagliano</a:t>
            </a:r>
            <a:r>
              <a:rPr lang="it-IT" altLang="zh-CN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, 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  <a:hlinkClick r:id="rId4"/>
              </a:rPr>
              <a:t>Diego Monti</a:t>
            </a:r>
            <a:r>
              <a:rPr lang="it-IT" altLang="zh-CN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, 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  <a:hlinkClick r:id="rId5"/>
              </a:rPr>
              <a:t>Ansgar Scherp</a:t>
            </a:r>
            <a:r>
              <a:rPr lang="it-IT" altLang="zh-CN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, 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  <a:hlinkClick r:id="rId6"/>
              </a:rPr>
              <a:t>Maurizio Morisio</a:t>
            </a:r>
            <a:r>
              <a:rPr lang="it-IT" altLang="zh-CN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,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Content Recommendation through Semantic Annotation of User Reviews and Linked Data - An Extended Technical Report, 9th International Conference on Knowledge Capture, 2017.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anose="020B0600070205080204" pitchFamily="34" charset="-128"/>
              <a:cs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Arial" pitchFamily="-65" charset="0"/>
                <a:ea typeface="ＭＳ Ｐゴシック" panose="020B0600070205080204" pitchFamily="34" charset="-128"/>
                <a:cs typeface="ＭＳ Ｐゴシック" charset="0"/>
              </a:rPr>
              <a:t>https://arxiv.org/abs/1709.09973 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anose="020B0600070205080204" pitchFamily="34" charset="-128"/>
              <a:cs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anose="020B0600070205080204" pitchFamily="34" charset="-128"/>
              <a:cs typeface="ＭＳ Ｐゴシック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3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07687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https://arxiv.org/abs/1709.09973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4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37667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NOTE:</a:t>
            </a:r>
            <a:r>
              <a:rPr lang="en-US" altLang="zh-CN" baseline="0" dirty="0"/>
              <a:t> HFT learns the topics for each item, while </a:t>
            </a:r>
            <a:r>
              <a:rPr lang="en-US" altLang="zh-CN" baseline="0" dirty="0" err="1"/>
              <a:t>TopicMF</a:t>
            </a:r>
            <a:r>
              <a:rPr lang="en-US" altLang="zh-CN" baseline="0" dirty="0"/>
              <a:t> learns the topics for each review.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9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268475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en-US" altLang="zh-CN" baseline="0" dirty="0"/>
              <a:t> </a:t>
            </a:r>
            <a:r>
              <a:rPr lang="en-US" altLang="zh-CN" dirty="0"/>
              <a:t>the content information is only extracted from </a:t>
            </a:r>
            <a:r>
              <a:rPr lang="en-US" altLang="zh-CN" b="1" dirty="0"/>
              <a:t>bag-of-words representations</a:t>
            </a:r>
            <a:r>
              <a:rPr lang="en-US" altLang="zh-CN" dirty="0"/>
              <a:t>, which does not take into account word orders and context that are important for extracting semantic meanings.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19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301489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Basic Idea: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评论信息中蕴含着用户对商品某种属性的情感态度，可以从中提取出用户和商品的显式特征（Explicit Feature），将其与矩阵分解模型的隐式特征结合，可以进一步提升推荐系统的性能以及可解释性。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21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5758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 is used</a:t>
            </a:r>
            <a:r>
              <a:rPr lang="en-US" altLang="zh-CN" baseline="0" dirty="0"/>
              <a:t> to capture contextual features in item review text for rating prediction.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22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413846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big</a:t>
            </a:r>
            <a:r>
              <a:rPr lang="en-US" altLang="zh-CN" baseline="0" dirty="0"/>
              <a:t> advantage of attention is that it gives us the ability to interpret and visualize what the model is doing.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4FF63-108E-4331-BE5B-EAEB49858606}" type="slidenum">
              <a:rPr lang="el-GR" altLang="zh-CN" smtClean="0"/>
              <a:pPr>
                <a:defRPr/>
              </a:pPr>
              <a:t>23</a:t>
            </a:fld>
            <a:endParaRPr lang="el-GR" altLang="zh-CN"/>
          </a:p>
        </p:txBody>
      </p:sp>
    </p:spTree>
    <p:extLst>
      <p:ext uri="{BB962C8B-B14F-4D97-AF65-F5344CB8AC3E}">
        <p14:creationId xmlns:p14="http://schemas.microsoft.com/office/powerpoint/2010/main" val="120783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1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3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9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527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2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9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5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66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zh-CN"/>
              <a:t>Click to edit Master text styles</a:t>
            </a:r>
          </a:p>
          <a:p>
            <a:pPr lvl="1"/>
            <a:r>
              <a:rPr lang="el-GR" altLang="zh-CN"/>
              <a:t>Second level</a:t>
            </a:r>
          </a:p>
          <a:p>
            <a:pPr lvl="2"/>
            <a:r>
              <a:rPr lang="el-GR" altLang="zh-CN"/>
              <a:t>Third level</a:t>
            </a:r>
          </a:p>
          <a:p>
            <a:pPr lvl="3"/>
            <a:r>
              <a:rPr lang="el-GR" altLang="zh-CN"/>
              <a:t>Fourth level</a:t>
            </a:r>
          </a:p>
          <a:p>
            <a:pPr lvl="4"/>
            <a:r>
              <a:rPr lang="el-GR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65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rgbClr val="000000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+mn-lt"/>
          <a:ea typeface="ＭＳ Ｐゴシック" panose="020B0600070205080204" pitchFamily="34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rgbClr val="000000"/>
          </a:solidFill>
          <a:latin typeface="+mn-lt"/>
          <a:ea typeface="ＭＳ Ｐゴシック" panose="020B0600070205080204" pitchFamily="34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+mn-lt"/>
          <a:ea typeface="ＭＳ Ｐゴシック" panose="020B0600070205080204" pitchFamily="34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rgbClr val="000000"/>
          </a:solidFill>
          <a:latin typeface="+mn-lt"/>
          <a:ea typeface="ＭＳ Ｐゴシック" panose="020B0600070205080204" pitchFamily="34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309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altLang="zh-CN" sz="7400"/>
              <a:t>Chapter 3.2</a:t>
            </a:r>
            <a:br>
              <a:rPr lang="en-US" altLang="zh-CN" sz="7400" dirty="0"/>
            </a:br>
            <a:r>
              <a:rPr lang="en-US" altLang="zh-CN" sz="4800" dirty="0"/>
              <a:t>Review-based Recommendation</a:t>
            </a:r>
            <a:endParaRPr lang="el-GR" altLang="zh-CN" sz="4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33056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7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UWRL = UWCVM + DCVM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49449"/>
            <a:ext cx="8736330" cy="5295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Tang et al., User Modeling with Neural Network for Review Rating Prediction, IJCAI 2015.</a:t>
            </a:r>
          </a:p>
        </p:txBody>
      </p:sp>
    </p:spTree>
    <p:extLst>
      <p:ext uri="{BB962C8B-B14F-4D97-AF65-F5344CB8AC3E}">
        <p14:creationId xmlns:p14="http://schemas.microsoft.com/office/powerpoint/2010/main" val="987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UWCVM: User-Word Composition Vector Model 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4" y="1390776"/>
            <a:ext cx="7555230" cy="1764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23851" y="3501008"/>
            <a:ext cx="8496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The second model (b) meets the needs of user modifying word meaning.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32" y="4725144"/>
            <a:ext cx="5725935" cy="86409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5859269"/>
            <a:ext cx="4533159" cy="9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DCVM: Document Composition Vector Model</a:t>
            </a:r>
            <a:endParaRPr lang="zh-CN" altLang="en-US" sz="2800" dirty="0"/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215999"/>
            <a:ext cx="4968552" cy="10842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31540" y="1246807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We first use </a:t>
            </a:r>
            <a:r>
              <a:rPr lang="en-US" altLang="zh-CN" sz="2400" dirty="0" err="1">
                <a:solidFill>
                  <a:srgbClr val="000000"/>
                </a:solidFill>
              </a:rPr>
              <a:t>biTanh</a:t>
            </a:r>
            <a:r>
              <a:rPr lang="en-US" altLang="zh-CN" sz="2400" dirty="0">
                <a:solidFill>
                  <a:srgbClr val="000000"/>
                </a:solidFill>
              </a:rPr>
              <a:t> to </a:t>
            </a:r>
            <a:r>
              <a:rPr lang="en-US" altLang="zh-CN" sz="2400" b="1" dirty="0">
                <a:solidFill>
                  <a:srgbClr val="000000"/>
                </a:solidFill>
              </a:rPr>
              <a:t>calculate the vector for each sentence</a:t>
            </a:r>
            <a:r>
              <a:rPr lang="en-US" altLang="zh-CN" sz="2400" dirty="0">
                <a:solidFill>
                  <a:srgbClr val="000000"/>
                </a:solidFill>
              </a:rPr>
              <a:t> by regarding the user-modified word vectors as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We then feed the sentence vectors to </a:t>
            </a:r>
            <a:r>
              <a:rPr lang="en-US" altLang="zh-CN" sz="2400" dirty="0" err="1">
                <a:solidFill>
                  <a:srgbClr val="000000"/>
                </a:solidFill>
              </a:rPr>
              <a:t>biTanh</a:t>
            </a:r>
            <a:r>
              <a:rPr lang="en-US" altLang="zh-CN" sz="2400" dirty="0">
                <a:solidFill>
                  <a:srgbClr val="000000"/>
                </a:solidFill>
              </a:rPr>
              <a:t> for </a:t>
            </a:r>
            <a:r>
              <a:rPr lang="en-US" altLang="zh-CN" sz="2400" b="1" dirty="0">
                <a:solidFill>
                  <a:srgbClr val="000000"/>
                </a:solidFill>
              </a:rPr>
              <a:t>generating the document vector </a:t>
            </a:r>
            <a:r>
              <a:rPr lang="en-US" altLang="zh-CN" sz="2400" dirty="0" err="1">
                <a:solidFill>
                  <a:srgbClr val="000000"/>
                </a:solidFill>
              </a:rPr>
              <a:t>vec</a:t>
            </a:r>
            <a:r>
              <a:rPr lang="en-US" altLang="zh-CN" sz="2400" dirty="0">
                <a:solidFill>
                  <a:srgbClr val="000000"/>
                </a:solidFill>
              </a:rPr>
              <a:t>(doc). 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Essentially, the recursive use of </a:t>
            </a:r>
            <a:r>
              <a:rPr lang="en-US" altLang="zh-CN" sz="2400" dirty="0" err="1">
                <a:solidFill>
                  <a:srgbClr val="000000"/>
                </a:solidFill>
              </a:rPr>
              <a:t>biTanh</a:t>
            </a:r>
            <a:r>
              <a:rPr lang="en-US" altLang="zh-CN" sz="2400" dirty="0">
                <a:solidFill>
                  <a:srgbClr val="000000"/>
                </a:solidFill>
              </a:rPr>
              <a:t> can be viewed as two pairs of bag-of-word convolutional neural network, whose window size is two and parameters are clamped as addition and </a:t>
            </a:r>
            <a:r>
              <a:rPr lang="en-US" altLang="zh-CN" sz="2400" dirty="0" err="1">
                <a:solidFill>
                  <a:srgbClr val="000000"/>
                </a:solidFill>
              </a:rPr>
              <a:t>tanh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3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UWRL in IJCAI 2015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2178" r="6899"/>
          <a:stretch/>
        </p:blipFill>
        <p:spPr>
          <a:xfrm>
            <a:off x="338923" y="2060848"/>
            <a:ext cx="8466154" cy="3162962"/>
          </a:xfrm>
        </p:spPr>
      </p:pic>
    </p:spTree>
    <p:extLst>
      <p:ext uri="{BB962C8B-B14F-4D97-AF65-F5344CB8AC3E}">
        <p14:creationId xmlns:p14="http://schemas.microsoft.com/office/powerpoint/2010/main" val="27289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UWRL in ACL 2015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1431719"/>
            <a:ext cx="8353425" cy="4466720"/>
          </a:xfrm>
        </p:spPr>
      </p:pic>
      <p:sp>
        <p:nvSpPr>
          <p:cNvPr id="5" name="文本框 4"/>
          <p:cNvSpPr txBox="1"/>
          <p:nvPr/>
        </p:nvSpPr>
        <p:spPr>
          <a:xfrm>
            <a:off x="107504" y="6285583"/>
            <a:ext cx="848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Tang et al., Learning Semantic Representations of Users and Products for Document Level </a:t>
            </a:r>
          </a:p>
          <a:p>
            <a:r>
              <a:rPr lang="en-US" altLang="zh-CN" sz="1600" dirty="0"/>
              <a:t>Sentiment Classification, ACL 2015.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6116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CMLE: Collaborative Multi-Level Embedding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56792"/>
            <a:ext cx="6264374" cy="1521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2" y="3590216"/>
            <a:ext cx="8328148" cy="14799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769" y="6550223"/>
            <a:ext cx="874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Zhang et al., Collaborative Multi-Level Embedding Learning from Reviews for Rating Prediction, IJCAI 2016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6681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CMLE: Collaborative Multi-Level Embedding</a:t>
            </a:r>
            <a:endParaRPr lang="zh-CN" altLang="en-US" sz="2800" dirty="0"/>
          </a:p>
        </p:txBody>
      </p:sp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05" y="1124744"/>
            <a:ext cx="5660390" cy="55975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5754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Conformity Modeling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When making choices online, users are normally influenced by others’ opinions</a:t>
            </a:r>
          </a:p>
          <a:p>
            <a:pPr lvl="1"/>
            <a:r>
              <a:rPr lang="en-US" altLang="zh-CN" dirty="0"/>
              <a:t>E.g., when a user rates a 4-star movie (public opinion), even if he thinks it only worth 2-star (truthful opinion), he might still rate it as 3-star (biased opinion) due to conformity. </a:t>
            </a:r>
          </a:p>
        </p:txBody>
      </p:sp>
    </p:spTree>
    <p:extLst>
      <p:ext uri="{BB962C8B-B14F-4D97-AF65-F5344CB8AC3E}">
        <p14:creationId xmlns:p14="http://schemas.microsoft.com/office/powerpoint/2010/main" val="170933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Conformity Modeling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619" t="1463" r="2651"/>
          <a:stretch/>
        </p:blipFill>
        <p:spPr>
          <a:xfrm>
            <a:off x="324295" y="1556792"/>
            <a:ext cx="8496945" cy="48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CDL: Collaborative Deep Learning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886" r="3337" b="1098"/>
          <a:stretch/>
        </p:blipFill>
        <p:spPr>
          <a:xfrm>
            <a:off x="4932041" y="1268759"/>
            <a:ext cx="4211960" cy="4730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550223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Wang H et al., Collaborative deep learning for recommender systems, KDD 2015,1235-1244.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r="4804"/>
          <a:stretch/>
        </p:blipFill>
        <p:spPr>
          <a:xfrm>
            <a:off x="107504" y="1196751"/>
            <a:ext cx="4680520" cy="196589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314820"/>
            <a:ext cx="4259949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Reviews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/>
              <a:t>More expressive than ratings (multi-faceted users’ opinions)</a:t>
            </a:r>
          </a:p>
          <a:p>
            <a:r>
              <a:rPr lang="en-US" altLang="zh-CN" sz="2400" dirty="0"/>
              <a:t>May reveal connections among items</a:t>
            </a:r>
          </a:p>
          <a:p>
            <a:r>
              <a:rPr lang="en-US" altLang="zh-CN" sz="2400" dirty="0"/>
              <a:t>May increase the diversity and novelty of recommendations</a:t>
            </a:r>
            <a:endParaRPr lang="zh-CN" altLang="en-US" sz="2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875"/>
            <a:ext cx="3501504" cy="36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0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CRAE: Collaborative Recurrent </a:t>
            </a:r>
            <a:r>
              <a:rPr lang="en-US" altLang="zh-CN" sz="2800" dirty="0" err="1"/>
              <a:t>AutoEncoder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2373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Wang H et al., Collaborative Recurrent </a:t>
            </a:r>
            <a:r>
              <a:rPr lang="en-US" altLang="zh-CN" sz="1600" dirty="0" err="1"/>
              <a:t>AutoEncoder</a:t>
            </a:r>
            <a:r>
              <a:rPr lang="en-US" altLang="zh-CN" sz="1600" dirty="0"/>
              <a:t>: Recommend while Learning to Fill in the Blanks, NIPS 2016.</a:t>
            </a: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2" t="15509" r="3525" b="2293"/>
          <a:stretch/>
        </p:blipFill>
        <p:spPr>
          <a:xfrm>
            <a:off x="20551" y="1700808"/>
            <a:ext cx="910289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EFM: Explicit Factor Models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623731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</a:rPr>
              <a:t>Yongfeng</a:t>
            </a:r>
            <a:r>
              <a:rPr lang="en-US" altLang="zh-CN" sz="1600" dirty="0">
                <a:solidFill>
                  <a:srgbClr val="000000"/>
                </a:solidFill>
              </a:rPr>
              <a:t> Zhang et al., Explicit Factor Models for Explainable Recommendation based on Phrase-level Sentiment Analysis, SIGIR 2016</a:t>
            </a: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8702897" cy="12961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006244"/>
            <a:ext cx="5904656" cy="111857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24404" y="2636912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User-Feature Attention Matrix X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4404" y="4219255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Item-Feature Quality Matrix Y</a:t>
            </a:r>
            <a:endParaRPr lang="zh-CN" altLang="en-US" dirty="0"/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669809"/>
            <a:ext cx="5976664" cy="115919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21010" y="5829000"/>
            <a:ext cx="846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P=[U1 H1]  Q=[U2 H2], where H1</a:t>
            </a:r>
            <a:r>
              <a:rPr lang="zh-CN" altLang="en-US" dirty="0"/>
              <a:t>、</a:t>
            </a:r>
            <a:r>
              <a:rPr lang="en-US" altLang="zh-CN" dirty="0"/>
              <a:t>H2 are user-</a:t>
            </a:r>
            <a:r>
              <a:rPr lang="zh-CN" altLang="en-US" dirty="0"/>
              <a:t> </a:t>
            </a:r>
            <a:r>
              <a:rPr lang="en-US" altLang="zh-CN" dirty="0"/>
              <a:t>and item-implicit Feature Matrix</a:t>
            </a:r>
          </a:p>
        </p:txBody>
      </p:sp>
    </p:spTree>
    <p:extLst>
      <p:ext uri="{BB962C8B-B14F-4D97-AF65-F5344CB8AC3E}">
        <p14:creationId xmlns:p14="http://schemas.microsoft.com/office/powerpoint/2010/main" val="69634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ConvMF</a:t>
            </a:r>
            <a:r>
              <a:rPr lang="en-US" altLang="zh-CN" dirty="0"/>
              <a:t>: MF with 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268760"/>
            <a:ext cx="8353425" cy="306705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59999"/>
            <a:ext cx="5227773" cy="13412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596484"/>
            <a:ext cx="8225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Donghyun</a:t>
            </a:r>
            <a:r>
              <a:rPr lang="en-US" altLang="zh-CN" sz="1200" dirty="0"/>
              <a:t> Kim et al., Convolutional Matrix Factorization for Document Context-Aware Recommendation, </a:t>
            </a:r>
            <a:r>
              <a:rPr lang="en-US" altLang="zh-CN" sz="1200" dirty="0" err="1"/>
              <a:t>RecSys</a:t>
            </a:r>
            <a:r>
              <a:rPr lang="en-US" altLang="zh-CN" sz="1200" dirty="0"/>
              <a:t> 2016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237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D-Attn: local &amp; global attention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 b="2875"/>
          <a:stretch/>
        </p:blipFill>
        <p:spPr>
          <a:xfrm>
            <a:off x="1249230" y="1124744"/>
            <a:ext cx="6645541" cy="5183411"/>
          </a:xfrm>
        </p:spPr>
      </p:pic>
      <p:sp>
        <p:nvSpPr>
          <p:cNvPr id="4" name="文本框 3"/>
          <p:cNvSpPr txBox="1"/>
          <p:nvPr/>
        </p:nvSpPr>
        <p:spPr>
          <a:xfrm>
            <a:off x="107504" y="6525344"/>
            <a:ext cx="885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Interpretable Convolutional Neural Networks with Dual Local and Global Attention for Review Rating Prediction, </a:t>
            </a:r>
            <a:r>
              <a:rPr lang="en-US" altLang="zh-CN" sz="1200" dirty="0" err="1"/>
              <a:t>RecSys</a:t>
            </a:r>
            <a:r>
              <a:rPr lang="en-US" altLang="zh-CN" sz="1200" dirty="0"/>
              <a:t> 2017.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759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Annotation &amp; Discovering </a:t>
            </a:r>
            <a:r>
              <a:rPr lang="en-US" altLang="zh-CN" dirty="0" err="1"/>
              <a:t>Entites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484783"/>
            <a:ext cx="8496300" cy="5056179"/>
          </a:xfrm>
        </p:spPr>
      </p:pic>
    </p:spTree>
    <p:extLst>
      <p:ext uri="{BB962C8B-B14F-4D97-AF65-F5344CB8AC3E}">
        <p14:creationId xmlns:p14="http://schemas.microsoft.com/office/powerpoint/2010/main" val="408066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SemRevRec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/>
              <a:t>Annotated and discovery entities feeding</a:t>
            </a:r>
          </a:p>
          <a:p>
            <a:r>
              <a:rPr lang="en-US" altLang="zh-CN" sz="2400" dirty="0"/>
              <a:t>Generation of candidate recommendations and ranking</a:t>
            </a:r>
          </a:p>
          <a:p>
            <a:r>
              <a:rPr lang="en-US" altLang="zh-CN" sz="2400" dirty="0"/>
              <a:t>Independence from the knowledge base</a:t>
            </a:r>
            <a:endParaRPr lang="zh-CN" altLang="en-US" sz="24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875"/>
            <a:ext cx="3965551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LDA: Latent </a:t>
            </a:r>
            <a:r>
              <a:rPr lang="en-US" altLang="zh-CN" dirty="0" err="1"/>
              <a:t>Dirichlet</a:t>
            </a:r>
            <a:r>
              <a:rPr lang="en-US" altLang="zh-CN" dirty="0"/>
              <a:t>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1944117"/>
          </a:xfrm>
        </p:spPr>
        <p:txBody>
          <a:bodyPr/>
          <a:lstStyle/>
          <a:p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each topic is characterized by a distribution over words</a:t>
            </a:r>
          </a:p>
          <a:p>
            <a:pPr lvl="1"/>
            <a:r>
              <a:rPr lang="en-US" altLang="zh-CN" dirty="0"/>
              <a:t>documents are represented as random mixtures over latent topics</a:t>
            </a:r>
          </a:p>
          <a:p>
            <a:pPr lvl="1"/>
            <a:endParaRPr lang="zh-CN" altLang="en-US" dirty="0"/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6751905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0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07007"/>
            <a:ext cx="7589168" cy="10801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27087"/>
            <a:ext cx="2807989" cy="47142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HFT: Hidden Factors as Topics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899" y="2936119"/>
            <a:ext cx="4422962" cy="139976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83968" y="5229200"/>
                <a:ext cx="1018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229200"/>
                <a:ext cx="101886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9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RMR: Rating Meets Review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79611" y="1628800"/>
                <a:ext cx="5212869" cy="47336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algn="l">
                  <a:lnSpc>
                    <a:spcPct val="130000"/>
                  </a:lnSpc>
                  <a:buFont typeface="Wingdings" panose="05000000000000000000" charset="0"/>
                  <a:buChar char="l"/>
                </a:pPr>
                <a:r>
                  <a:rPr lang="en-US" sz="2000" u="none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An item document consists of all reviews of an item, and the latent topic distribution is derived from these item documents. </a:t>
                </a:r>
              </a:p>
              <a:p>
                <a:pPr marL="342900" indent="-342900" algn="l">
                  <a:lnSpc>
                    <a:spcPct val="130000"/>
                  </a:lnSpc>
                  <a:buFont typeface="Wingdings" panose="05000000000000000000" charset="0"/>
                  <a:buChar char="l"/>
                </a:pPr>
                <a:r>
                  <a:rPr 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Different from HFT, it uses Gaussian mixtures to model the rating instead of MF-like techniques. The mixture weights are assumed to have the same distribution as the topic distribution. </a:t>
                </a:r>
                <a:endParaRPr lang="en-US" altLang="zh-CN" sz="2000" b="0" i="1" u="none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32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charset="-122"/>
                    <a:cs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0" i="1" u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宋体" panose="02010600030101010101" pitchFamily="2" charset="-122"/>
                      </a:rPr>
                      <m:t>𝜃</m:t>
                    </m:r>
                    <m:r>
                      <a:rPr lang="en-US" altLang="zh-CN" sz="2800" b="0" i="1" u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u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宋体" panose="02010600030101010101" pitchFamily="2" charset="-122"/>
                      </a:rPr>
                      <m:t>𝑣</m:t>
                    </m:r>
                  </m:oMath>
                </a14:m>
                <a:endParaRPr sz="2800" u="none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11" y="1628800"/>
                <a:ext cx="5212869" cy="4733604"/>
              </a:xfrm>
              <a:prstGeom prst="rect">
                <a:avLst/>
              </a:prstGeom>
              <a:blipFill rotWithShape="0">
                <a:blip r:embed="rId2"/>
                <a:stretch>
                  <a:fillRect l="-105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1" y="1196752"/>
            <a:ext cx="3538220" cy="52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93390" y="1844824"/>
            <a:ext cx="5915113" cy="3189124"/>
            <a:chOff x="6691086" y="3029403"/>
            <a:chExt cx="4953000" cy="267040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8857" y="3029403"/>
              <a:ext cx="4724400" cy="33337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086" y="3375705"/>
              <a:ext cx="4953000" cy="23241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CTR: Collaborative Topic Regression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4471" t="2858" r="6116" b="2833"/>
          <a:stretch/>
        </p:blipFill>
        <p:spPr>
          <a:xfrm>
            <a:off x="323527" y="1484784"/>
            <a:ext cx="2880321" cy="47525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Wang C, </a:t>
            </a:r>
            <a:r>
              <a:rPr lang="en-US" altLang="zh-CN" sz="1400" dirty="0" err="1"/>
              <a:t>Blei</a:t>
            </a:r>
            <a:r>
              <a:rPr lang="en-US" altLang="zh-CN" sz="1400" dirty="0"/>
              <a:t> D M. Collaborative topic modeling for recommending scientific articles[C], KDD 2011: 448-456.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553131" y="5747437"/>
                <a:ext cx="1590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31" y="5747437"/>
                <a:ext cx="159056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19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TopicMF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4627"/>
          <a:stretch/>
        </p:blipFill>
        <p:spPr>
          <a:xfrm>
            <a:off x="2339752" y="1052736"/>
            <a:ext cx="4141732" cy="324870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433" y="4546953"/>
            <a:ext cx="5472608" cy="79396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181" y="5527797"/>
            <a:ext cx="4626303" cy="83554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0" y="655022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Yang </a:t>
            </a:r>
            <a:r>
              <a:rPr lang="en-US" altLang="zh-CN" sz="1200" dirty="0" err="1"/>
              <a:t>Bao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Hui</a:t>
            </a:r>
            <a:r>
              <a:rPr lang="en-US" altLang="zh-CN" sz="1200" dirty="0"/>
              <a:t> Fang,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Zhang, </a:t>
            </a:r>
            <a:r>
              <a:rPr lang="en-US" altLang="zh-CN" sz="1200" dirty="0" err="1"/>
              <a:t>TopicMF</a:t>
            </a:r>
            <a:r>
              <a:rPr lang="en-US" altLang="zh-CN" sz="1200" dirty="0"/>
              <a:t>: Simultaneously exploiting ratings and reviews for recommendation[C], AAAI 2014.</a:t>
            </a:r>
          </a:p>
        </p:txBody>
      </p:sp>
    </p:spTree>
    <p:extLst>
      <p:ext uri="{BB962C8B-B14F-4D97-AF65-F5344CB8AC3E}">
        <p14:creationId xmlns:p14="http://schemas.microsoft.com/office/powerpoint/2010/main" val="3791045465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38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0000FF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0000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7680</TotalTime>
  <Words>787</Words>
  <Application>Microsoft Office PowerPoint</Application>
  <PresentationFormat>全屏显示(4:3)</PresentationFormat>
  <Paragraphs>76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Cambria Math</vt:lpstr>
      <vt:lpstr>Wingdings</vt:lpstr>
      <vt:lpstr>Capsules</vt:lpstr>
      <vt:lpstr>Chapter 3.2 Review-based Recommendation</vt:lpstr>
      <vt:lpstr>User Reviews</vt:lpstr>
      <vt:lpstr>Annotation &amp; Discovering Entites</vt:lpstr>
      <vt:lpstr>SemRevRec</vt:lpstr>
      <vt:lpstr>LDA: Latent Dirichlet Allocation</vt:lpstr>
      <vt:lpstr>HFT: Hidden Factors as Topics</vt:lpstr>
      <vt:lpstr>RMR: Rating Meets Review</vt:lpstr>
      <vt:lpstr>CTR: Collaborative Topic Regression</vt:lpstr>
      <vt:lpstr>TopicMF</vt:lpstr>
      <vt:lpstr>UWRL = UWCVM + DCVM</vt:lpstr>
      <vt:lpstr>UWCVM: User-Word Composition Vector Model </vt:lpstr>
      <vt:lpstr>DCVM: Document Composition Vector Model</vt:lpstr>
      <vt:lpstr>UWRL in IJCAI 2015</vt:lpstr>
      <vt:lpstr>UWRL in ACL 2015</vt:lpstr>
      <vt:lpstr>CMLE: Collaborative Multi-Level Embedding</vt:lpstr>
      <vt:lpstr>CMLE: Collaborative Multi-Level Embedding</vt:lpstr>
      <vt:lpstr>Conformity Modeling</vt:lpstr>
      <vt:lpstr>Conformity Modeling</vt:lpstr>
      <vt:lpstr>CDL: Collaborative Deep Learning</vt:lpstr>
      <vt:lpstr>CRAE: Collaborative Recurrent AutoEncoder</vt:lpstr>
      <vt:lpstr>EFM: Explicit Factor Models</vt:lpstr>
      <vt:lpstr>ConvMF: MF with CNN</vt:lpstr>
      <vt:lpstr>D-Attn: local &amp; global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Icey</cp:lastModifiedBy>
  <cp:revision>351</cp:revision>
  <cp:lastPrinted>2012-02-07T15:35:50Z</cp:lastPrinted>
  <dcterms:created xsi:type="dcterms:W3CDTF">2009-02-02T21:23:45Z</dcterms:created>
  <dcterms:modified xsi:type="dcterms:W3CDTF">2019-12-01T15:07:42Z</dcterms:modified>
</cp:coreProperties>
</file>