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92"/>
  </p:notesMasterIdLst>
  <p:handoutMasterIdLst>
    <p:handoutMasterId r:id="rId93"/>
  </p:handoutMasterIdLst>
  <p:sldIdLst>
    <p:sldId id="256" r:id="rId2"/>
    <p:sldId id="257" r:id="rId3"/>
    <p:sldId id="258" r:id="rId4"/>
    <p:sldId id="259" r:id="rId5"/>
    <p:sldId id="322" r:id="rId6"/>
    <p:sldId id="260" r:id="rId7"/>
    <p:sldId id="261" r:id="rId8"/>
    <p:sldId id="323" r:id="rId9"/>
    <p:sldId id="262" r:id="rId10"/>
    <p:sldId id="263" r:id="rId11"/>
    <p:sldId id="324" r:id="rId12"/>
    <p:sldId id="264" r:id="rId13"/>
    <p:sldId id="316" r:id="rId14"/>
    <p:sldId id="328" r:id="rId15"/>
    <p:sldId id="325" r:id="rId16"/>
    <p:sldId id="327" r:id="rId17"/>
    <p:sldId id="326" r:id="rId18"/>
    <p:sldId id="266" r:id="rId19"/>
    <p:sldId id="267" r:id="rId20"/>
    <p:sldId id="268" r:id="rId21"/>
    <p:sldId id="313" r:id="rId22"/>
    <p:sldId id="269" r:id="rId23"/>
    <p:sldId id="329" r:id="rId24"/>
    <p:sldId id="317" r:id="rId25"/>
    <p:sldId id="330" r:id="rId26"/>
    <p:sldId id="331" r:id="rId27"/>
    <p:sldId id="270" r:id="rId28"/>
    <p:sldId id="271" r:id="rId29"/>
    <p:sldId id="332" r:id="rId30"/>
    <p:sldId id="272" r:id="rId31"/>
    <p:sldId id="333" r:id="rId32"/>
    <p:sldId id="273" r:id="rId33"/>
    <p:sldId id="274" r:id="rId34"/>
    <p:sldId id="275" r:id="rId35"/>
    <p:sldId id="276" r:id="rId36"/>
    <p:sldId id="311" r:id="rId37"/>
    <p:sldId id="341" r:id="rId38"/>
    <p:sldId id="342" r:id="rId39"/>
    <p:sldId id="343" r:id="rId40"/>
    <p:sldId id="344" r:id="rId41"/>
    <p:sldId id="315" r:id="rId42"/>
    <p:sldId id="277" r:id="rId43"/>
    <p:sldId id="338" r:id="rId44"/>
    <p:sldId id="314" r:id="rId45"/>
    <p:sldId id="278" r:id="rId46"/>
    <p:sldId id="279" r:id="rId47"/>
    <p:sldId id="281" r:id="rId48"/>
    <p:sldId id="282" r:id="rId49"/>
    <p:sldId id="366" r:id="rId50"/>
    <p:sldId id="369" r:id="rId51"/>
    <p:sldId id="335" r:id="rId52"/>
    <p:sldId id="336" r:id="rId53"/>
    <p:sldId id="337" r:id="rId54"/>
    <p:sldId id="345" r:id="rId55"/>
    <p:sldId id="283" r:id="rId56"/>
    <p:sldId id="285" r:id="rId57"/>
    <p:sldId id="297" r:id="rId58"/>
    <p:sldId id="370" r:id="rId59"/>
    <p:sldId id="339" r:id="rId60"/>
    <p:sldId id="371" r:id="rId61"/>
    <p:sldId id="374" r:id="rId62"/>
    <p:sldId id="346" r:id="rId63"/>
    <p:sldId id="372" r:id="rId64"/>
    <p:sldId id="373" r:id="rId65"/>
    <p:sldId id="310" r:id="rId66"/>
    <p:sldId id="280" r:id="rId67"/>
    <p:sldId id="288" r:id="rId68"/>
    <p:sldId id="289" r:id="rId69"/>
    <p:sldId id="290" r:id="rId70"/>
    <p:sldId id="291" r:id="rId71"/>
    <p:sldId id="292" r:id="rId72"/>
    <p:sldId id="293" r:id="rId73"/>
    <p:sldId id="294" r:id="rId74"/>
    <p:sldId id="295" r:id="rId75"/>
    <p:sldId id="296" r:id="rId76"/>
    <p:sldId id="298" r:id="rId77"/>
    <p:sldId id="301" r:id="rId78"/>
    <p:sldId id="302" r:id="rId79"/>
    <p:sldId id="375" r:id="rId80"/>
    <p:sldId id="376" r:id="rId81"/>
    <p:sldId id="377" r:id="rId82"/>
    <p:sldId id="378" r:id="rId83"/>
    <p:sldId id="379" r:id="rId84"/>
    <p:sldId id="303" r:id="rId85"/>
    <p:sldId id="304" r:id="rId86"/>
    <p:sldId id="305" r:id="rId87"/>
    <p:sldId id="306" r:id="rId88"/>
    <p:sldId id="307" r:id="rId89"/>
    <p:sldId id="308" r:id="rId90"/>
    <p:sldId id="309" r:id="rId91"/>
  </p:sldIdLst>
  <p:sldSz cx="9144000" cy="6858000" type="screen4x3"/>
  <p:notesSz cx="9601200" cy="7315200"/>
  <p:defaultTextStyle>
    <a:defPPr>
      <a:defRPr lang="el-G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43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clrMru>
    <a:srgbClr val="000000"/>
    <a:srgbClr val="FF33CC"/>
    <a:srgbClr val="3366FF"/>
    <a:srgbClr val="FF0000"/>
    <a:srgbClr val="0000CC"/>
    <a:srgbClr val="E1F4FF"/>
    <a:srgbClr val="5F5F5F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2085" autoAdjust="0"/>
  </p:normalViewPr>
  <p:slideViewPr>
    <p:cSldViewPr>
      <p:cViewPr varScale="1">
        <p:scale>
          <a:sx n="73" d="100"/>
          <a:sy n="73" d="100"/>
        </p:scale>
        <p:origin x="1085" y="62"/>
      </p:cViewPr>
      <p:guideLst>
        <p:guide orient="horz" pos="2296"/>
        <p:guide pos="43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720"/>
    </p:cViewPr>
  </p:sorterViewPr>
  <p:notesViewPr>
    <p:cSldViewPr>
      <p:cViewPr varScale="1">
        <p:scale>
          <a:sx n="58" d="100"/>
          <a:sy n="58" d="100"/>
        </p:scale>
        <p:origin x="-852" y="-9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elag\home\work\presentations\2010-05-AI-RecSys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elag\home\work\presentations\2010-05-AI-RecSys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600" dirty="0"/>
              <a:t>Belgian retailer</a:t>
            </a:r>
          </a:p>
        </c:rich>
      </c:tx>
      <c:layout>
        <c:manualLayout>
          <c:xMode val="edge"/>
          <c:yMode val="edge"/>
          <c:x val="0.36171689745678348"/>
          <c:y val="0.12403100775193818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8.7141262416314272E-2"/>
          <c:y val="0.53438073250433649"/>
          <c:w val="0.30155355438038883"/>
          <c:h val="0.40863384607455822"/>
        </c:manualLayout>
      </c:layout>
      <c:scatterChart>
        <c:scatterStyle val="smoothMarker"/>
        <c:varyColors val="0"/>
        <c:ser>
          <c:idx val="0"/>
          <c:order val="0"/>
          <c:tx>
            <c:v>Alg. A</c:v>
          </c:tx>
          <c:spPr>
            <a:ln w="38100"/>
          </c:spPr>
          <c:marker>
            <c:symbol val="plus"/>
            <c:size val="10"/>
            <c:spPr>
              <a:ln w="38100"/>
            </c:spPr>
          </c:marker>
          <c:xVal>
            <c:numRef>
              <c:f>'Belgian-news'!$C$4:$H$4</c:f>
              <c:numCache>
                <c:formatCode>General</c:formatCode>
                <c:ptCount val="6"/>
                <c:pt idx="0">
                  <c:v>8.3300000000000068E-2</c:v>
                </c:pt>
                <c:pt idx="1">
                  <c:v>0.14670000000000022</c:v>
                </c:pt>
                <c:pt idx="2">
                  <c:v>0.16480000000000025</c:v>
                </c:pt>
                <c:pt idx="3">
                  <c:v>0.18550000000000022</c:v>
                </c:pt>
                <c:pt idx="4">
                  <c:v>0.21480000000000021</c:v>
                </c:pt>
                <c:pt idx="5">
                  <c:v>0.27990000000000032</c:v>
                </c:pt>
              </c:numCache>
            </c:numRef>
          </c:xVal>
          <c:yVal>
            <c:numRef>
              <c:f>'Belgian-news'!$C$3:$H$3</c:f>
              <c:numCache>
                <c:formatCode>General</c:formatCode>
                <c:ptCount val="6"/>
                <c:pt idx="0">
                  <c:v>0.48700000000000032</c:v>
                </c:pt>
                <c:pt idx="1">
                  <c:v>0.30920000000000031</c:v>
                </c:pt>
                <c:pt idx="2">
                  <c:v>0.21210000000000001</c:v>
                </c:pt>
                <c:pt idx="3">
                  <c:v>0.12180000000000002</c:v>
                </c:pt>
                <c:pt idx="4">
                  <c:v>5.8700000000000099E-2</c:v>
                </c:pt>
                <c:pt idx="5">
                  <c:v>3.8700000000000005E-2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B22-4289-990E-2DDDBA0F5581}"/>
            </c:ext>
          </c:extLst>
        </c:ser>
        <c:ser>
          <c:idx val="1"/>
          <c:order val="1"/>
          <c:tx>
            <c:v>Alg. B</c:v>
          </c:tx>
          <c:spPr>
            <a:ln w="38100"/>
          </c:spPr>
          <c:marker>
            <c:symbol val="circle"/>
            <c:size val="5"/>
            <c:spPr>
              <a:noFill/>
              <a:ln w="38100"/>
            </c:spPr>
          </c:marker>
          <c:xVal>
            <c:numRef>
              <c:f>'Belgian-news'!$C$8:$H$8</c:f>
              <c:numCache>
                <c:formatCode>General</c:formatCode>
                <c:ptCount val="6"/>
                <c:pt idx="0">
                  <c:v>9.1000000000000025E-2</c:v>
                </c:pt>
                <c:pt idx="1">
                  <c:v>0.16560000000000022</c:v>
                </c:pt>
                <c:pt idx="2">
                  <c:v>0.19330000000000025</c:v>
                </c:pt>
                <c:pt idx="3">
                  <c:v>0.22120000000000029</c:v>
                </c:pt>
                <c:pt idx="4">
                  <c:v>0.25460000000000005</c:v>
                </c:pt>
                <c:pt idx="5">
                  <c:v>0.27540000000000031</c:v>
                </c:pt>
              </c:numCache>
            </c:numRef>
          </c:xVal>
          <c:yVal>
            <c:numRef>
              <c:f>'Belgian-news'!$C$7:$H$7</c:f>
              <c:numCache>
                <c:formatCode>General</c:formatCode>
                <c:ptCount val="6"/>
                <c:pt idx="0">
                  <c:v>0.57450000000000001</c:v>
                </c:pt>
                <c:pt idx="1">
                  <c:v>0.39530000000000076</c:v>
                </c:pt>
                <c:pt idx="2">
                  <c:v>0.29820000000000002</c:v>
                </c:pt>
                <c:pt idx="3">
                  <c:v>0.20019999999999999</c:v>
                </c:pt>
                <c:pt idx="4">
                  <c:v>0.1305</c:v>
                </c:pt>
                <c:pt idx="5">
                  <c:v>0.10560000000000011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B22-4289-990E-2DDDBA0F55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2489376"/>
        <c:axId val="222489936"/>
      </c:scatterChart>
      <c:valAx>
        <c:axId val="222489376"/>
        <c:scaling>
          <c:orientation val="minMax"/>
          <c:max val="0.30000000000000032"/>
          <c:min val="5.0000000000000093E-2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Recall</a:t>
                </a:r>
              </a:p>
            </c:rich>
          </c:tx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zh-CN"/>
          </a:p>
        </c:txPr>
        <c:crossAx val="222489936"/>
        <c:crosses val="autoZero"/>
        <c:crossBetween val="midCat"/>
      </c:valAx>
      <c:valAx>
        <c:axId val="222489936"/>
        <c:scaling>
          <c:orientation val="minMax"/>
          <c:max val="0.60000000000000064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Precision</a:t>
                </a:r>
              </a:p>
            </c:rich>
          </c:tx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zh-CN"/>
          </a:p>
        </c:txPr>
        <c:crossAx val="222489376"/>
        <c:crosses val="autoZero"/>
        <c:crossBetween val="midCat"/>
        <c:majorUnit val="0.2"/>
      </c:valAx>
      <c:spPr>
        <a:ln>
          <a:solidFill>
            <a:schemeClr val="tx1">
              <a:lumMod val="50000"/>
              <a:lumOff val="50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600" dirty="0"/>
              <a:t>News Story Clicks</a:t>
            </a:r>
          </a:p>
        </c:rich>
      </c:tx>
      <c:layout>
        <c:manualLayout>
          <c:xMode val="edge"/>
          <c:yMode val="edge"/>
          <c:x val="0.28341145833333325"/>
          <c:y val="5.5036846518702782E-2"/>
        </c:manualLayout>
      </c:layout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Alg. A</c:v>
          </c:tx>
          <c:spPr>
            <a:ln w="38100"/>
          </c:spPr>
          <c:marker>
            <c:symbol val="plus"/>
            <c:size val="10"/>
            <c:spPr>
              <a:ln w="38100"/>
            </c:spPr>
          </c:marker>
          <c:xVal>
            <c:numRef>
              <c:f>'Belgian-news'!$C$23:$H$23</c:f>
              <c:numCache>
                <c:formatCode>General</c:formatCode>
                <c:ptCount val="6"/>
                <c:pt idx="0">
                  <c:v>8.3100000000000063E-2</c:v>
                </c:pt>
                <c:pt idx="1">
                  <c:v>0.15440000000000029</c:v>
                </c:pt>
                <c:pt idx="2">
                  <c:v>0.1961</c:v>
                </c:pt>
                <c:pt idx="3">
                  <c:v>0.28850000000000031</c:v>
                </c:pt>
                <c:pt idx="4">
                  <c:v>0.33740000000000064</c:v>
                </c:pt>
                <c:pt idx="5">
                  <c:v>0.36170000000000002</c:v>
                </c:pt>
              </c:numCache>
            </c:numRef>
          </c:xVal>
          <c:yVal>
            <c:numRef>
              <c:f>'Belgian-news'!$C$22:$H$22</c:f>
              <c:numCache>
                <c:formatCode>General</c:formatCode>
                <c:ptCount val="6"/>
                <c:pt idx="0">
                  <c:v>0.46400000000000002</c:v>
                </c:pt>
                <c:pt idx="1">
                  <c:v>0.31450000000000045</c:v>
                </c:pt>
                <c:pt idx="2">
                  <c:v>0.23950000000000021</c:v>
                </c:pt>
                <c:pt idx="3">
                  <c:v>0.18970000000000029</c:v>
                </c:pt>
                <c:pt idx="4">
                  <c:v>0.1019</c:v>
                </c:pt>
                <c:pt idx="5">
                  <c:v>6.3200000000000006E-2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45D-460A-A89F-9680B5E41C49}"/>
            </c:ext>
          </c:extLst>
        </c:ser>
        <c:ser>
          <c:idx val="1"/>
          <c:order val="1"/>
          <c:tx>
            <c:v>Alg. B</c:v>
          </c:tx>
          <c:spPr>
            <a:ln w="38100"/>
          </c:spPr>
          <c:marker>
            <c:symbol val="circle"/>
            <c:size val="5"/>
            <c:spPr>
              <a:noFill/>
              <a:ln w="38100"/>
            </c:spPr>
          </c:marker>
          <c:xVal>
            <c:numRef>
              <c:f>'Belgian-news'!$C$27:$H$27</c:f>
              <c:numCache>
                <c:formatCode>General</c:formatCode>
                <c:ptCount val="6"/>
                <c:pt idx="0">
                  <c:v>8.4600000000000161E-2</c:v>
                </c:pt>
                <c:pt idx="1">
                  <c:v>0.15720000000000028</c:v>
                </c:pt>
                <c:pt idx="2">
                  <c:v>0.18530000000000021</c:v>
                </c:pt>
                <c:pt idx="3">
                  <c:v>0.21270000000000025</c:v>
                </c:pt>
                <c:pt idx="4">
                  <c:v>0.23490000000000022</c:v>
                </c:pt>
                <c:pt idx="5">
                  <c:v>0.25019999999999998</c:v>
                </c:pt>
              </c:numCache>
            </c:numRef>
          </c:xVal>
          <c:yVal>
            <c:numRef>
              <c:f>'Belgian-news'!$C$26:$H$26</c:f>
              <c:numCache>
                <c:formatCode>General</c:formatCode>
                <c:ptCount val="6"/>
                <c:pt idx="0">
                  <c:v>0.79249999999999998</c:v>
                </c:pt>
                <c:pt idx="1">
                  <c:v>0.66120000000000101</c:v>
                </c:pt>
                <c:pt idx="2">
                  <c:v>0.58809999999999996</c:v>
                </c:pt>
                <c:pt idx="3">
                  <c:v>0.50880000000000003</c:v>
                </c:pt>
                <c:pt idx="4">
                  <c:v>0.44479999999999997</c:v>
                </c:pt>
                <c:pt idx="5">
                  <c:v>0.41980000000000051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45D-460A-A89F-9680B5E41C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2492736"/>
        <c:axId val="222493296"/>
      </c:scatterChart>
      <c:valAx>
        <c:axId val="222492736"/>
        <c:scaling>
          <c:orientation val="minMax"/>
          <c:max val="0.4"/>
          <c:min val="5.0000000000000024E-2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Recall</a:t>
                </a:r>
              </a:p>
            </c:rich>
          </c:tx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zh-CN"/>
          </a:p>
        </c:txPr>
        <c:crossAx val="222493296"/>
        <c:crosses val="autoZero"/>
        <c:crossBetween val="midCat"/>
      </c:valAx>
      <c:valAx>
        <c:axId val="222493296"/>
        <c:scaling>
          <c:orientation val="minMax"/>
          <c:max val="0.8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Precision</a:t>
                </a:r>
              </a:p>
            </c:rich>
          </c:tx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zh-CN"/>
          </a:p>
        </c:txPr>
        <c:crossAx val="222492736"/>
        <c:crosses val="autoZero"/>
        <c:crossBetween val="midCat"/>
        <c:majorUnit val="0.2"/>
      </c:valAx>
      <c:spPr>
        <a:ln>
          <a:solidFill>
            <a:sysClr val="windowText" lastClr="000000">
              <a:lumMod val="50000"/>
              <a:lumOff val="50000"/>
            </a:sysClr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Pearson</c:v>
                </c:pt>
              </c:strCache>
            </c:strRef>
          </c:tx>
          <c:invertIfNegative val="0"/>
          <c:cat>
            <c:strRef>
              <c:f>Sheet1!$B$1:$C$1</c:f>
              <c:strCache>
                <c:ptCount val="2"/>
                <c:pt idx="0">
                  <c:v>Netflix</c:v>
                </c:pt>
                <c:pt idx="1">
                  <c:v>BookCrossing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1.07</c:v>
                </c:pt>
                <c:pt idx="1">
                  <c:v>3.58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F0-443D-B1A7-5A81277CE10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Cosine</c:v>
                </c:pt>
              </c:strCache>
            </c:strRef>
          </c:tx>
          <c:invertIfNegative val="0"/>
          <c:cat>
            <c:strRef>
              <c:f>Sheet1!$B$1:$C$1</c:f>
              <c:strCache>
                <c:ptCount val="2"/>
                <c:pt idx="0">
                  <c:v>Netflix</c:v>
                </c:pt>
                <c:pt idx="1">
                  <c:v>BookCrossing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1.9000000000000001</c:v>
                </c:pt>
                <c:pt idx="1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F0-443D-B1A7-5A81277CE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2496096"/>
        <c:axId val="222496656"/>
      </c:barChart>
      <c:catAx>
        <c:axId val="2224960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zh-CN"/>
          </a:p>
        </c:txPr>
        <c:crossAx val="222496656"/>
        <c:crosses val="autoZero"/>
        <c:auto val="1"/>
        <c:lblAlgn val="ctr"/>
        <c:lblOffset val="100"/>
        <c:noMultiLvlLbl val="0"/>
      </c:catAx>
      <c:valAx>
        <c:axId val="2224966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/>
                  <a:t>RMSE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zh-CN"/>
          </a:p>
        </c:txPr>
        <c:crossAx val="222496096"/>
        <c:crosses val="autoZero"/>
        <c:crossBetween val="between"/>
        <c:majorUnit val="1"/>
      </c:valAx>
    </c:plotArea>
    <c:legend>
      <c:legendPos val="r"/>
      <c:overlay val="0"/>
      <c:txPr>
        <a:bodyPr/>
        <a:lstStyle/>
        <a:p>
          <a:pPr>
            <a:defRPr sz="1800"/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574B2B-C3AA-423A-B093-360BF5362BAA}" type="doc">
      <dgm:prSet loTypeId="urn:microsoft.com/office/officeart/2005/8/layout/lProcess3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838A738-416E-49A1-9DE3-05674F276030}">
      <dgm:prSet/>
      <dgm:spPr/>
      <dgm:t>
        <a:bodyPr/>
        <a:lstStyle/>
        <a:p>
          <a:pPr rtl="0"/>
          <a:r>
            <a:rPr lang="en-US"/>
            <a:t>Goals &amp; Tasks</a:t>
          </a:r>
        </a:p>
      </dgm:t>
    </dgm:pt>
    <dgm:pt modelId="{9A18415A-4917-4CFE-92B4-8864C79AF486}" type="parTrans" cxnId="{889B0B4D-5167-465B-BA16-3E57CE17381B}">
      <dgm:prSet/>
      <dgm:spPr/>
      <dgm:t>
        <a:bodyPr/>
        <a:lstStyle/>
        <a:p>
          <a:endParaRPr lang="en-US"/>
        </a:p>
      </dgm:t>
    </dgm:pt>
    <dgm:pt modelId="{609E1D85-B21A-413E-88D7-A23EE4F08B83}" type="sibTrans" cxnId="{889B0B4D-5167-465B-BA16-3E57CE17381B}">
      <dgm:prSet/>
      <dgm:spPr/>
      <dgm:t>
        <a:bodyPr/>
        <a:lstStyle/>
        <a:p>
          <a:endParaRPr lang="en-US"/>
        </a:p>
      </dgm:t>
    </dgm:pt>
    <dgm:pt modelId="{E3C22CE8-C11B-41DC-9EB0-0504F2450474}">
      <dgm:prSet custT="1"/>
      <dgm:spPr/>
      <dgm:t>
        <a:bodyPr/>
        <a:lstStyle/>
        <a:p>
          <a:pPr rtl="0"/>
          <a:r>
            <a:rPr lang="en-US" sz="1000" dirty="0"/>
            <a:t>Understand the goals of the system.</a:t>
          </a:r>
        </a:p>
      </dgm:t>
    </dgm:pt>
    <dgm:pt modelId="{CB4B4B7E-500F-4E97-9EA0-F3BE1204FA7B}" type="parTrans" cxnId="{B89A505D-64D4-4A84-A319-FB4830B9C057}">
      <dgm:prSet/>
      <dgm:spPr/>
      <dgm:t>
        <a:bodyPr/>
        <a:lstStyle/>
        <a:p>
          <a:endParaRPr lang="en-US"/>
        </a:p>
      </dgm:t>
    </dgm:pt>
    <dgm:pt modelId="{E8779608-5A64-46B9-B908-882CD73A87AE}" type="sibTrans" cxnId="{B89A505D-64D4-4A84-A319-FB4830B9C057}">
      <dgm:prSet/>
      <dgm:spPr/>
      <dgm:t>
        <a:bodyPr/>
        <a:lstStyle/>
        <a:p>
          <a:endParaRPr lang="en-US"/>
        </a:p>
      </dgm:t>
    </dgm:pt>
    <dgm:pt modelId="{BBDAC034-1126-4079-AA34-1B134F6D16C0}">
      <dgm:prSet custT="1"/>
      <dgm:spPr/>
      <dgm:t>
        <a:bodyPr/>
        <a:lstStyle/>
        <a:p>
          <a:pPr rtl="0"/>
          <a:r>
            <a:rPr lang="en-US" sz="1000" dirty="0"/>
            <a:t>Define the tasks explicitly.</a:t>
          </a:r>
        </a:p>
      </dgm:t>
    </dgm:pt>
    <dgm:pt modelId="{DAD99DC7-D796-4397-B803-B6EDD3E51DD3}" type="parTrans" cxnId="{A6907E83-B07C-4CAD-A59E-96A270952BEF}">
      <dgm:prSet/>
      <dgm:spPr/>
      <dgm:t>
        <a:bodyPr/>
        <a:lstStyle/>
        <a:p>
          <a:endParaRPr lang="en-US"/>
        </a:p>
      </dgm:t>
    </dgm:pt>
    <dgm:pt modelId="{9CB1864F-1646-4DB6-A7C0-8A4ED238ED67}" type="sibTrans" cxnId="{A6907E83-B07C-4CAD-A59E-96A270952BEF}">
      <dgm:prSet/>
      <dgm:spPr/>
      <dgm:t>
        <a:bodyPr/>
        <a:lstStyle/>
        <a:p>
          <a:endParaRPr lang="en-US"/>
        </a:p>
      </dgm:t>
    </dgm:pt>
    <dgm:pt modelId="{CF05C715-5951-49AA-9E64-67F98AB6A330}">
      <dgm:prSet/>
      <dgm:spPr/>
      <dgm:t>
        <a:bodyPr/>
        <a:lstStyle/>
        <a:p>
          <a:pPr rtl="0"/>
          <a:r>
            <a:rPr lang="en-US"/>
            <a:t>Attributes</a:t>
          </a:r>
        </a:p>
      </dgm:t>
    </dgm:pt>
    <dgm:pt modelId="{B1C84F9C-B87C-4E0B-9FC6-6C14A3C6AF62}" type="parTrans" cxnId="{00D0E684-5182-467E-B821-2F1151C13DF8}">
      <dgm:prSet/>
      <dgm:spPr/>
      <dgm:t>
        <a:bodyPr/>
        <a:lstStyle/>
        <a:p>
          <a:endParaRPr lang="en-US"/>
        </a:p>
      </dgm:t>
    </dgm:pt>
    <dgm:pt modelId="{CC7E6361-02F1-4961-8B94-17DEA88BC930}" type="sibTrans" cxnId="{00D0E684-5182-467E-B821-2F1151C13DF8}">
      <dgm:prSet/>
      <dgm:spPr/>
      <dgm:t>
        <a:bodyPr/>
        <a:lstStyle/>
        <a:p>
          <a:endParaRPr lang="en-US"/>
        </a:p>
      </dgm:t>
    </dgm:pt>
    <dgm:pt modelId="{5E7DB5A9-7474-4F28-839D-249064194245}">
      <dgm:prSet custT="1"/>
      <dgm:spPr/>
      <dgm:t>
        <a:bodyPr/>
        <a:lstStyle/>
        <a:p>
          <a:pPr rtl="0"/>
          <a:r>
            <a:rPr lang="en-US" sz="1000" dirty="0"/>
            <a:t>Enumerate the important attributes.</a:t>
          </a:r>
        </a:p>
      </dgm:t>
    </dgm:pt>
    <dgm:pt modelId="{5393E041-6179-4D4E-9A7E-A45155D7A640}" type="parTrans" cxnId="{464828F5-E63B-4E0C-835A-B2F87D4EEEB0}">
      <dgm:prSet/>
      <dgm:spPr/>
      <dgm:t>
        <a:bodyPr/>
        <a:lstStyle/>
        <a:p>
          <a:endParaRPr lang="en-US"/>
        </a:p>
      </dgm:t>
    </dgm:pt>
    <dgm:pt modelId="{0533F291-DF5A-4C53-BDBD-4E0E0AC5FC95}" type="sibTrans" cxnId="{464828F5-E63B-4E0C-835A-B2F87D4EEEB0}">
      <dgm:prSet/>
      <dgm:spPr/>
      <dgm:t>
        <a:bodyPr/>
        <a:lstStyle/>
        <a:p>
          <a:endParaRPr lang="en-US"/>
        </a:p>
      </dgm:t>
    </dgm:pt>
    <dgm:pt modelId="{4D11DB50-ACE7-48F2-85E4-7AFEBA294BE6}">
      <dgm:prSet custT="1"/>
      <dgm:spPr/>
      <dgm:t>
        <a:bodyPr/>
        <a:lstStyle/>
        <a:p>
          <a:pPr rtl="0"/>
          <a:r>
            <a:rPr lang="en-US" sz="1000" dirty="0"/>
            <a:t>Choose appropriate measurement methods for the given attributes.</a:t>
          </a:r>
        </a:p>
      </dgm:t>
    </dgm:pt>
    <dgm:pt modelId="{3A04642A-1FF4-40F6-8961-00AA602B6DAC}" type="parTrans" cxnId="{5561DF80-DABE-484F-83C8-B083AEB8A55A}">
      <dgm:prSet/>
      <dgm:spPr/>
      <dgm:t>
        <a:bodyPr/>
        <a:lstStyle/>
        <a:p>
          <a:endParaRPr lang="en-US"/>
        </a:p>
      </dgm:t>
    </dgm:pt>
    <dgm:pt modelId="{717067AF-9D9B-4338-94F1-134A709DE817}" type="sibTrans" cxnId="{5561DF80-DABE-484F-83C8-B083AEB8A55A}">
      <dgm:prSet/>
      <dgm:spPr/>
      <dgm:t>
        <a:bodyPr/>
        <a:lstStyle/>
        <a:p>
          <a:endParaRPr lang="en-US"/>
        </a:p>
      </dgm:t>
    </dgm:pt>
    <dgm:pt modelId="{EE8A36C8-EA0C-4DA1-B779-18E631E0D8E1}">
      <dgm:prSet/>
      <dgm:spPr/>
      <dgm:t>
        <a:bodyPr/>
        <a:lstStyle/>
        <a:p>
          <a:pPr rtl="0"/>
          <a:r>
            <a:rPr lang="en-US" dirty="0"/>
            <a:t>Decision</a:t>
          </a:r>
        </a:p>
      </dgm:t>
    </dgm:pt>
    <dgm:pt modelId="{2D040DE9-09C0-4805-AA12-9F0A0AF84C18}" type="parTrans" cxnId="{A64CFB5C-C1E4-41E7-9519-8415094D3953}">
      <dgm:prSet/>
      <dgm:spPr/>
      <dgm:t>
        <a:bodyPr/>
        <a:lstStyle/>
        <a:p>
          <a:endParaRPr lang="en-US"/>
        </a:p>
      </dgm:t>
    </dgm:pt>
    <dgm:pt modelId="{5C7546BD-2309-40C9-B812-9C3896BBEC95}" type="sibTrans" cxnId="{A64CFB5C-C1E4-41E7-9519-8415094D3953}">
      <dgm:prSet/>
      <dgm:spPr/>
      <dgm:t>
        <a:bodyPr/>
        <a:lstStyle/>
        <a:p>
          <a:endParaRPr lang="en-US"/>
        </a:p>
      </dgm:t>
    </dgm:pt>
    <dgm:pt modelId="{C070B50E-0D8B-4D17-8813-DAF3A7D3868E}">
      <dgm:prSet custT="1"/>
      <dgm:spPr/>
      <dgm:t>
        <a:bodyPr/>
        <a:lstStyle/>
        <a:p>
          <a:pPr rtl="0"/>
          <a:r>
            <a:rPr lang="en-US" sz="1000" dirty="0"/>
            <a:t>Create a set of appropriate candidates.</a:t>
          </a:r>
        </a:p>
      </dgm:t>
    </dgm:pt>
    <dgm:pt modelId="{0815FEFE-92CF-44E5-B421-0040AC8BC4AC}" type="parTrans" cxnId="{2D193CBA-4889-4B39-B664-35954240369D}">
      <dgm:prSet/>
      <dgm:spPr/>
      <dgm:t>
        <a:bodyPr/>
        <a:lstStyle/>
        <a:p>
          <a:endParaRPr lang="en-US"/>
        </a:p>
      </dgm:t>
    </dgm:pt>
    <dgm:pt modelId="{D184BB8D-8EC5-4188-8EB8-C20292A6AF85}" type="sibTrans" cxnId="{2D193CBA-4889-4B39-B664-35954240369D}">
      <dgm:prSet/>
      <dgm:spPr/>
      <dgm:t>
        <a:bodyPr/>
        <a:lstStyle/>
        <a:p>
          <a:endParaRPr lang="en-US"/>
        </a:p>
      </dgm:t>
    </dgm:pt>
    <dgm:pt modelId="{C2559FDF-AF30-48ED-988F-534991063E94}">
      <dgm:prSet custT="1"/>
      <dgm:spPr/>
      <dgm:t>
        <a:bodyPr/>
        <a:lstStyle/>
        <a:p>
          <a:pPr rtl="0"/>
          <a:r>
            <a:rPr lang="en-US" sz="1000" dirty="0"/>
            <a:t>Prune candidates using offline experiments</a:t>
          </a:r>
        </a:p>
      </dgm:t>
    </dgm:pt>
    <dgm:pt modelId="{E0DDFE66-7C68-485C-9D36-C4C2BC309AE5}" type="parTrans" cxnId="{A9BD2246-09FC-425D-8319-43DA1CE35E78}">
      <dgm:prSet/>
      <dgm:spPr/>
      <dgm:t>
        <a:bodyPr/>
        <a:lstStyle/>
        <a:p>
          <a:endParaRPr lang="en-US"/>
        </a:p>
      </dgm:t>
    </dgm:pt>
    <dgm:pt modelId="{DE6C022D-C72D-4FFF-AEAF-D22DC138BECB}" type="sibTrans" cxnId="{A9BD2246-09FC-425D-8319-43DA1CE35E78}">
      <dgm:prSet/>
      <dgm:spPr/>
      <dgm:t>
        <a:bodyPr/>
        <a:lstStyle/>
        <a:p>
          <a:endParaRPr lang="en-US"/>
        </a:p>
      </dgm:t>
    </dgm:pt>
    <dgm:pt modelId="{DC0777F8-2489-4B3F-A70E-659518CE0F24}">
      <dgm:prSet custT="1"/>
      <dgm:spPr/>
      <dgm:t>
        <a:bodyPr/>
        <a:lstStyle/>
        <a:p>
          <a:pPr rtl="0"/>
          <a:r>
            <a:rPr lang="en-US" sz="1000" dirty="0"/>
            <a:t>evaluate  best candidates using user studies</a:t>
          </a:r>
        </a:p>
      </dgm:t>
    </dgm:pt>
    <dgm:pt modelId="{B50EFB01-A1DE-4739-80D4-5DCBCCB6CBFD}" type="parTrans" cxnId="{40AC8C01-457B-4E70-8AA5-85F1944A213A}">
      <dgm:prSet/>
      <dgm:spPr/>
      <dgm:t>
        <a:bodyPr/>
        <a:lstStyle/>
        <a:p>
          <a:endParaRPr lang="en-US"/>
        </a:p>
      </dgm:t>
    </dgm:pt>
    <dgm:pt modelId="{1477977F-C3CB-4D7D-B208-ADBC9B8982EF}" type="sibTrans" cxnId="{40AC8C01-457B-4E70-8AA5-85F1944A213A}">
      <dgm:prSet/>
      <dgm:spPr/>
      <dgm:t>
        <a:bodyPr/>
        <a:lstStyle/>
        <a:p>
          <a:endParaRPr lang="en-US"/>
        </a:p>
      </dgm:t>
    </dgm:pt>
    <dgm:pt modelId="{7598402B-AFDA-4A46-9A05-DF044D667581}">
      <dgm:prSet custT="1"/>
      <dgm:spPr/>
      <dgm:t>
        <a:bodyPr/>
        <a:lstStyle/>
        <a:p>
          <a:pPr rtl="0"/>
          <a:r>
            <a:rPr lang="en-US" sz="1000" dirty="0"/>
            <a:t>Flight the best candidates in the real system.</a:t>
          </a:r>
        </a:p>
      </dgm:t>
    </dgm:pt>
    <dgm:pt modelId="{BEFD90AC-2804-4A37-8055-BCBC5811A8D4}" type="parTrans" cxnId="{B321FF35-E233-4817-8342-1DC7FC82604F}">
      <dgm:prSet/>
      <dgm:spPr/>
      <dgm:t>
        <a:bodyPr/>
        <a:lstStyle/>
        <a:p>
          <a:endParaRPr lang="en-US"/>
        </a:p>
      </dgm:t>
    </dgm:pt>
    <dgm:pt modelId="{751C3765-F259-482A-960F-9C2C8604AB6E}" type="sibTrans" cxnId="{B321FF35-E233-4817-8342-1DC7FC82604F}">
      <dgm:prSet/>
      <dgm:spPr/>
      <dgm:t>
        <a:bodyPr/>
        <a:lstStyle/>
        <a:p>
          <a:endParaRPr lang="en-US"/>
        </a:p>
      </dgm:t>
    </dgm:pt>
    <dgm:pt modelId="{A15F9186-1934-40D4-9654-8467E2A45E76}" type="pres">
      <dgm:prSet presAssocID="{19574B2B-C3AA-423A-B093-360BF5362BAA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1BBC401-0F1A-4AA7-9557-AAF11D830CFF}" type="pres">
      <dgm:prSet presAssocID="{0838A738-416E-49A1-9DE3-05674F276030}" presName="horFlow" presStyleCnt="0"/>
      <dgm:spPr/>
    </dgm:pt>
    <dgm:pt modelId="{402E04D5-EE02-4F69-A99D-838E66C2B1EF}" type="pres">
      <dgm:prSet presAssocID="{0838A738-416E-49A1-9DE3-05674F276030}" presName="bigChev" presStyleLbl="node1" presStyleIdx="0" presStyleCnt="3"/>
      <dgm:spPr/>
    </dgm:pt>
    <dgm:pt modelId="{83F6E28F-51CE-4E3D-A60A-5CC476441A45}" type="pres">
      <dgm:prSet presAssocID="{CB4B4B7E-500F-4E97-9EA0-F3BE1204FA7B}" presName="parTrans" presStyleCnt="0"/>
      <dgm:spPr/>
    </dgm:pt>
    <dgm:pt modelId="{21EC1F8C-D631-4970-89BC-6ADB78957F85}" type="pres">
      <dgm:prSet presAssocID="{E3C22CE8-C11B-41DC-9EB0-0504F2450474}" presName="node" presStyleLbl="alignAccFollowNode1" presStyleIdx="0" presStyleCnt="8" custScaleX="161117">
        <dgm:presLayoutVars>
          <dgm:bulletEnabled val="1"/>
        </dgm:presLayoutVars>
      </dgm:prSet>
      <dgm:spPr/>
    </dgm:pt>
    <dgm:pt modelId="{5B8CF28C-E63B-4AE5-9D1B-6075BB52E063}" type="pres">
      <dgm:prSet presAssocID="{E8779608-5A64-46B9-B908-882CD73A87AE}" presName="sibTrans" presStyleCnt="0"/>
      <dgm:spPr/>
    </dgm:pt>
    <dgm:pt modelId="{E4CBEE50-A41D-4398-97E4-FFBA5E8F61E6}" type="pres">
      <dgm:prSet presAssocID="{BBDAC034-1126-4079-AA34-1B134F6D16C0}" presName="node" presStyleLbl="alignAccFollowNode1" presStyleIdx="1" presStyleCnt="8" custScaleX="161117">
        <dgm:presLayoutVars>
          <dgm:bulletEnabled val="1"/>
        </dgm:presLayoutVars>
      </dgm:prSet>
      <dgm:spPr/>
    </dgm:pt>
    <dgm:pt modelId="{C3CF6747-52C5-4DBA-9206-F4154E2F2BEB}" type="pres">
      <dgm:prSet presAssocID="{0838A738-416E-49A1-9DE3-05674F276030}" presName="vSp" presStyleCnt="0"/>
      <dgm:spPr/>
    </dgm:pt>
    <dgm:pt modelId="{0EF596D3-6E58-4130-8C4B-8E6FCB464F1C}" type="pres">
      <dgm:prSet presAssocID="{CF05C715-5951-49AA-9E64-67F98AB6A330}" presName="horFlow" presStyleCnt="0"/>
      <dgm:spPr/>
    </dgm:pt>
    <dgm:pt modelId="{97C329CC-93EB-4404-93E2-A976207FE357}" type="pres">
      <dgm:prSet presAssocID="{CF05C715-5951-49AA-9E64-67F98AB6A330}" presName="bigChev" presStyleLbl="node1" presStyleIdx="1" presStyleCnt="3"/>
      <dgm:spPr/>
    </dgm:pt>
    <dgm:pt modelId="{286FBDA8-2470-4485-A722-2B26C4A186A1}" type="pres">
      <dgm:prSet presAssocID="{5393E041-6179-4D4E-9A7E-A45155D7A640}" presName="parTrans" presStyleCnt="0"/>
      <dgm:spPr/>
    </dgm:pt>
    <dgm:pt modelId="{654E8B1E-17F8-4244-A5CE-82598D76DF51}" type="pres">
      <dgm:prSet presAssocID="{5E7DB5A9-7474-4F28-839D-249064194245}" presName="node" presStyleLbl="alignAccFollowNode1" presStyleIdx="2" presStyleCnt="8" custScaleX="152640">
        <dgm:presLayoutVars>
          <dgm:bulletEnabled val="1"/>
        </dgm:presLayoutVars>
      </dgm:prSet>
      <dgm:spPr/>
    </dgm:pt>
    <dgm:pt modelId="{C50D7E9F-47F0-47A3-8699-ADA83ACCAAA2}" type="pres">
      <dgm:prSet presAssocID="{0533F291-DF5A-4C53-BDBD-4E0E0AC5FC95}" presName="sibTrans" presStyleCnt="0"/>
      <dgm:spPr/>
    </dgm:pt>
    <dgm:pt modelId="{6177786C-E259-444B-B943-020D93530FD2}" type="pres">
      <dgm:prSet presAssocID="{4D11DB50-ACE7-48F2-85E4-7AFEBA294BE6}" presName="node" presStyleLbl="alignAccFollowNode1" presStyleIdx="3" presStyleCnt="8" custScaleX="152640">
        <dgm:presLayoutVars>
          <dgm:bulletEnabled val="1"/>
        </dgm:presLayoutVars>
      </dgm:prSet>
      <dgm:spPr/>
    </dgm:pt>
    <dgm:pt modelId="{FF736108-9269-47C0-8948-DD01F1003007}" type="pres">
      <dgm:prSet presAssocID="{CF05C715-5951-49AA-9E64-67F98AB6A330}" presName="vSp" presStyleCnt="0"/>
      <dgm:spPr/>
    </dgm:pt>
    <dgm:pt modelId="{8661919F-3BB0-42AD-95F7-194D83B5497A}" type="pres">
      <dgm:prSet presAssocID="{EE8A36C8-EA0C-4DA1-B779-18E631E0D8E1}" presName="horFlow" presStyleCnt="0"/>
      <dgm:spPr/>
    </dgm:pt>
    <dgm:pt modelId="{42CC3DF3-B461-4DBC-9742-F8BBDF87B684}" type="pres">
      <dgm:prSet presAssocID="{EE8A36C8-EA0C-4DA1-B779-18E631E0D8E1}" presName="bigChev" presStyleLbl="node1" presStyleIdx="2" presStyleCnt="3"/>
      <dgm:spPr/>
    </dgm:pt>
    <dgm:pt modelId="{0281ED15-7DDC-44B1-AED2-8B7EBC04AA06}" type="pres">
      <dgm:prSet presAssocID="{0815FEFE-92CF-44E5-B421-0040AC8BC4AC}" presName="parTrans" presStyleCnt="0"/>
      <dgm:spPr/>
    </dgm:pt>
    <dgm:pt modelId="{004094AF-B19B-4387-AEBA-2A9DE24DC04E}" type="pres">
      <dgm:prSet presAssocID="{C070B50E-0D8B-4D17-8813-DAF3A7D3868E}" presName="node" presStyleLbl="alignAccFollowNode1" presStyleIdx="4" presStyleCnt="8">
        <dgm:presLayoutVars>
          <dgm:bulletEnabled val="1"/>
        </dgm:presLayoutVars>
      </dgm:prSet>
      <dgm:spPr/>
    </dgm:pt>
    <dgm:pt modelId="{84AC1C80-EDBD-4343-B092-31175F14667D}" type="pres">
      <dgm:prSet presAssocID="{D184BB8D-8EC5-4188-8EB8-C20292A6AF85}" presName="sibTrans" presStyleCnt="0"/>
      <dgm:spPr/>
    </dgm:pt>
    <dgm:pt modelId="{9A8D9FFB-37BA-4886-BFDC-8EAAF0B60029}" type="pres">
      <dgm:prSet presAssocID="{C2559FDF-AF30-48ED-988F-534991063E94}" presName="node" presStyleLbl="alignAccFollowNode1" presStyleIdx="5" presStyleCnt="8">
        <dgm:presLayoutVars>
          <dgm:bulletEnabled val="1"/>
        </dgm:presLayoutVars>
      </dgm:prSet>
      <dgm:spPr/>
    </dgm:pt>
    <dgm:pt modelId="{2DF65BAF-EAB0-4232-B989-D4E3A83D9ADA}" type="pres">
      <dgm:prSet presAssocID="{DE6C022D-C72D-4FFF-AEAF-D22DC138BECB}" presName="sibTrans" presStyleCnt="0"/>
      <dgm:spPr/>
    </dgm:pt>
    <dgm:pt modelId="{499FEB81-5939-4A4F-B485-D4EF973DBBBA}" type="pres">
      <dgm:prSet presAssocID="{DC0777F8-2489-4B3F-A70E-659518CE0F24}" presName="node" presStyleLbl="alignAccFollowNode1" presStyleIdx="6" presStyleCnt="8">
        <dgm:presLayoutVars>
          <dgm:bulletEnabled val="1"/>
        </dgm:presLayoutVars>
      </dgm:prSet>
      <dgm:spPr/>
    </dgm:pt>
    <dgm:pt modelId="{8FFF15F5-CF91-48D4-AECC-CBE85A9E8003}" type="pres">
      <dgm:prSet presAssocID="{1477977F-C3CB-4D7D-B208-ADBC9B8982EF}" presName="sibTrans" presStyleCnt="0"/>
      <dgm:spPr/>
    </dgm:pt>
    <dgm:pt modelId="{743E157E-D0EA-4317-91F2-6B5DD28D356A}" type="pres">
      <dgm:prSet presAssocID="{7598402B-AFDA-4A46-9A05-DF044D667581}" presName="node" presStyleLbl="alignAccFollowNode1" presStyleIdx="7" presStyleCnt="8">
        <dgm:presLayoutVars>
          <dgm:bulletEnabled val="1"/>
        </dgm:presLayoutVars>
      </dgm:prSet>
      <dgm:spPr/>
    </dgm:pt>
  </dgm:ptLst>
  <dgm:cxnLst>
    <dgm:cxn modelId="{40AC8C01-457B-4E70-8AA5-85F1944A213A}" srcId="{EE8A36C8-EA0C-4DA1-B779-18E631E0D8E1}" destId="{DC0777F8-2489-4B3F-A70E-659518CE0F24}" srcOrd="2" destOrd="0" parTransId="{B50EFB01-A1DE-4739-80D4-5DCBCCB6CBFD}" sibTransId="{1477977F-C3CB-4D7D-B208-ADBC9B8982EF}"/>
    <dgm:cxn modelId="{4FC14F0C-575E-49FE-9A27-ECBD46D2C65D}" type="presOf" srcId="{5E7DB5A9-7474-4F28-839D-249064194245}" destId="{654E8B1E-17F8-4244-A5CE-82598D76DF51}" srcOrd="0" destOrd="0" presId="urn:microsoft.com/office/officeart/2005/8/layout/lProcess3"/>
    <dgm:cxn modelId="{BAF3031C-D330-4A3E-99FE-81D0A7A04349}" type="presOf" srcId="{E3C22CE8-C11B-41DC-9EB0-0504F2450474}" destId="{21EC1F8C-D631-4970-89BC-6ADB78957F85}" srcOrd="0" destOrd="0" presId="urn:microsoft.com/office/officeart/2005/8/layout/lProcess3"/>
    <dgm:cxn modelId="{552C3721-92D3-46AB-BF9E-5D2F84F9A451}" type="presOf" srcId="{BBDAC034-1126-4079-AA34-1B134F6D16C0}" destId="{E4CBEE50-A41D-4398-97E4-FFBA5E8F61E6}" srcOrd="0" destOrd="0" presId="urn:microsoft.com/office/officeart/2005/8/layout/lProcess3"/>
    <dgm:cxn modelId="{4D18DA21-57C0-427A-9A36-FC4589734236}" type="presOf" srcId="{CF05C715-5951-49AA-9E64-67F98AB6A330}" destId="{97C329CC-93EB-4404-93E2-A976207FE357}" srcOrd="0" destOrd="0" presId="urn:microsoft.com/office/officeart/2005/8/layout/lProcess3"/>
    <dgm:cxn modelId="{53FE7A35-8C05-4C19-BE6F-F769C2F3B96A}" type="presOf" srcId="{C2559FDF-AF30-48ED-988F-534991063E94}" destId="{9A8D9FFB-37BA-4886-BFDC-8EAAF0B60029}" srcOrd="0" destOrd="0" presId="urn:microsoft.com/office/officeart/2005/8/layout/lProcess3"/>
    <dgm:cxn modelId="{B321FF35-E233-4817-8342-1DC7FC82604F}" srcId="{EE8A36C8-EA0C-4DA1-B779-18E631E0D8E1}" destId="{7598402B-AFDA-4A46-9A05-DF044D667581}" srcOrd="3" destOrd="0" parTransId="{BEFD90AC-2804-4A37-8055-BCBC5811A8D4}" sibTransId="{751C3765-F259-482A-960F-9C2C8604AB6E}"/>
    <dgm:cxn modelId="{A64CFB5C-C1E4-41E7-9519-8415094D3953}" srcId="{19574B2B-C3AA-423A-B093-360BF5362BAA}" destId="{EE8A36C8-EA0C-4DA1-B779-18E631E0D8E1}" srcOrd="2" destOrd="0" parTransId="{2D040DE9-09C0-4805-AA12-9F0A0AF84C18}" sibTransId="{5C7546BD-2309-40C9-B812-9C3896BBEC95}"/>
    <dgm:cxn modelId="{B89A505D-64D4-4A84-A319-FB4830B9C057}" srcId="{0838A738-416E-49A1-9DE3-05674F276030}" destId="{E3C22CE8-C11B-41DC-9EB0-0504F2450474}" srcOrd="0" destOrd="0" parTransId="{CB4B4B7E-500F-4E97-9EA0-F3BE1204FA7B}" sibTransId="{E8779608-5A64-46B9-B908-882CD73A87AE}"/>
    <dgm:cxn modelId="{D4102043-67FD-4681-8A9D-07D3DB0B6F9B}" type="presOf" srcId="{4D11DB50-ACE7-48F2-85E4-7AFEBA294BE6}" destId="{6177786C-E259-444B-B943-020D93530FD2}" srcOrd="0" destOrd="0" presId="urn:microsoft.com/office/officeart/2005/8/layout/lProcess3"/>
    <dgm:cxn modelId="{A9BD2246-09FC-425D-8319-43DA1CE35E78}" srcId="{EE8A36C8-EA0C-4DA1-B779-18E631E0D8E1}" destId="{C2559FDF-AF30-48ED-988F-534991063E94}" srcOrd="1" destOrd="0" parTransId="{E0DDFE66-7C68-485C-9D36-C4C2BC309AE5}" sibTransId="{DE6C022D-C72D-4FFF-AEAF-D22DC138BECB}"/>
    <dgm:cxn modelId="{B1CE9967-BC15-4D12-B3D5-F6A142885575}" type="presOf" srcId="{C070B50E-0D8B-4D17-8813-DAF3A7D3868E}" destId="{004094AF-B19B-4387-AEBA-2A9DE24DC04E}" srcOrd="0" destOrd="0" presId="urn:microsoft.com/office/officeart/2005/8/layout/lProcess3"/>
    <dgm:cxn modelId="{B10AD168-261C-45BE-B6D9-3741B6FD2FA0}" type="presOf" srcId="{7598402B-AFDA-4A46-9A05-DF044D667581}" destId="{743E157E-D0EA-4317-91F2-6B5DD28D356A}" srcOrd="0" destOrd="0" presId="urn:microsoft.com/office/officeart/2005/8/layout/lProcess3"/>
    <dgm:cxn modelId="{889B0B4D-5167-465B-BA16-3E57CE17381B}" srcId="{19574B2B-C3AA-423A-B093-360BF5362BAA}" destId="{0838A738-416E-49A1-9DE3-05674F276030}" srcOrd="0" destOrd="0" parTransId="{9A18415A-4917-4CFE-92B4-8864C79AF486}" sibTransId="{609E1D85-B21A-413E-88D7-A23EE4F08B83}"/>
    <dgm:cxn modelId="{9A9C2F50-954A-44D4-AB0B-A496E50361FE}" type="presOf" srcId="{EE8A36C8-EA0C-4DA1-B779-18E631E0D8E1}" destId="{42CC3DF3-B461-4DBC-9742-F8BBDF87B684}" srcOrd="0" destOrd="0" presId="urn:microsoft.com/office/officeart/2005/8/layout/lProcess3"/>
    <dgm:cxn modelId="{5561DF80-DABE-484F-83C8-B083AEB8A55A}" srcId="{CF05C715-5951-49AA-9E64-67F98AB6A330}" destId="{4D11DB50-ACE7-48F2-85E4-7AFEBA294BE6}" srcOrd="1" destOrd="0" parTransId="{3A04642A-1FF4-40F6-8961-00AA602B6DAC}" sibTransId="{717067AF-9D9B-4338-94F1-134A709DE817}"/>
    <dgm:cxn modelId="{A6907E83-B07C-4CAD-A59E-96A270952BEF}" srcId="{0838A738-416E-49A1-9DE3-05674F276030}" destId="{BBDAC034-1126-4079-AA34-1B134F6D16C0}" srcOrd="1" destOrd="0" parTransId="{DAD99DC7-D796-4397-B803-B6EDD3E51DD3}" sibTransId="{9CB1864F-1646-4DB6-A7C0-8A4ED238ED67}"/>
    <dgm:cxn modelId="{00D0E684-5182-467E-B821-2F1151C13DF8}" srcId="{19574B2B-C3AA-423A-B093-360BF5362BAA}" destId="{CF05C715-5951-49AA-9E64-67F98AB6A330}" srcOrd="1" destOrd="0" parTransId="{B1C84F9C-B87C-4E0B-9FC6-6C14A3C6AF62}" sibTransId="{CC7E6361-02F1-4961-8B94-17DEA88BC930}"/>
    <dgm:cxn modelId="{80F9D48A-0540-4931-AB6A-45F490D3E773}" type="presOf" srcId="{0838A738-416E-49A1-9DE3-05674F276030}" destId="{402E04D5-EE02-4F69-A99D-838E66C2B1EF}" srcOrd="0" destOrd="0" presId="urn:microsoft.com/office/officeart/2005/8/layout/lProcess3"/>
    <dgm:cxn modelId="{BD6A98AD-E21B-4D59-975F-8AE0DE67D527}" type="presOf" srcId="{DC0777F8-2489-4B3F-A70E-659518CE0F24}" destId="{499FEB81-5939-4A4F-B485-D4EF973DBBBA}" srcOrd="0" destOrd="0" presId="urn:microsoft.com/office/officeart/2005/8/layout/lProcess3"/>
    <dgm:cxn modelId="{2D193CBA-4889-4B39-B664-35954240369D}" srcId="{EE8A36C8-EA0C-4DA1-B779-18E631E0D8E1}" destId="{C070B50E-0D8B-4D17-8813-DAF3A7D3868E}" srcOrd="0" destOrd="0" parTransId="{0815FEFE-92CF-44E5-B421-0040AC8BC4AC}" sibTransId="{D184BB8D-8EC5-4188-8EB8-C20292A6AF85}"/>
    <dgm:cxn modelId="{3D4CB6E9-5B61-4324-9B77-12DDF6D53E14}" type="presOf" srcId="{19574B2B-C3AA-423A-B093-360BF5362BAA}" destId="{A15F9186-1934-40D4-9654-8467E2A45E76}" srcOrd="0" destOrd="0" presId="urn:microsoft.com/office/officeart/2005/8/layout/lProcess3"/>
    <dgm:cxn modelId="{464828F5-E63B-4E0C-835A-B2F87D4EEEB0}" srcId="{CF05C715-5951-49AA-9E64-67F98AB6A330}" destId="{5E7DB5A9-7474-4F28-839D-249064194245}" srcOrd="0" destOrd="0" parTransId="{5393E041-6179-4D4E-9A7E-A45155D7A640}" sibTransId="{0533F291-DF5A-4C53-BDBD-4E0E0AC5FC95}"/>
    <dgm:cxn modelId="{42CC1B49-E151-4773-878F-7C11FE071467}" type="presParOf" srcId="{A15F9186-1934-40D4-9654-8467E2A45E76}" destId="{51BBC401-0F1A-4AA7-9557-AAF11D830CFF}" srcOrd="0" destOrd="0" presId="urn:microsoft.com/office/officeart/2005/8/layout/lProcess3"/>
    <dgm:cxn modelId="{9FA42EE8-6AC8-424D-BC96-9E4A5028F553}" type="presParOf" srcId="{51BBC401-0F1A-4AA7-9557-AAF11D830CFF}" destId="{402E04D5-EE02-4F69-A99D-838E66C2B1EF}" srcOrd="0" destOrd="0" presId="urn:microsoft.com/office/officeart/2005/8/layout/lProcess3"/>
    <dgm:cxn modelId="{C367EF12-6D93-46F7-AA41-3E7693B06125}" type="presParOf" srcId="{51BBC401-0F1A-4AA7-9557-AAF11D830CFF}" destId="{83F6E28F-51CE-4E3D-A60A-5CC476441A45}" srcOrd="1" destOrd="0" presId="urn:microsoft.com/office/officeart/2005/8/layout/lProcess3"/>
    <dgm:cxn modelId="{F2DF8832-C687-46A5-8393-5297B7C9AD67}" type="presParOf" srcId="{51BBC401-0F1A-4AA7-9557-AAF11D830CFF}" destId="{21EC1F8C-D631-4970-89BC-6ADB78957F85}" srcOrd="2" destOrd="0" presId="urn:microsoft.com/office/officeart/2005/8/layout/lProcess3"/>
    <dgm:cxn modelId="{EEB10381-51C8-4736-931E-E96373E5739B}" type="presParOf" srcId="{51BBC401-0F1A-4AA7-9557-AAF11D830CFF}" destId="{5B8CF28C-E63B-4AE5-9D1B-6075BB52E063}" srcOrd="3" destOrd="0" presId="urn:microsoft.com/office/officeart/2005/8/layout/lProcess3"/>
    <dgm:cxn modelId="{65C1A3D7-AF3A-48F5-A4F1-6E73E8979215}" type="presParOf" srcId="{51BBC401-0F1A-4AA7-9557-AAF11D830CFF}" destId="{E4CBEE50-A41D-4398-97E4-FFBA5E8F61E6}" srcOrd="4" destOrd="0" presId="urn:microsoft.com/office/officeart/2005/8/layout/lProcess3"/>
    <dgm:cxn modelId="{9EAA709D-2066-4002-B0E1-D2191A6BD19D}" type="presParOf" srcId="{A15F9186-1934-40D4-9654-8467E2A45E76}" destId="{C3CF6747-52C5-4DBA-9206-F4154E2F2BEB}" srcOrd="1" destOrd="0" presId="urn:microsoft.com/office/officeart/2005/8/layout/lProcess3"/>
    <dgm:cxn modelId="{0A7E6E7D-7DDB-487E-8916-AEAE509C9DD4}" type="presParOf" srcId="{A15F9186-1934-40D4-9654-8467E2A45E76}" destId="{0EF596D3-6E58-4130-8C4B-8E6FCB464F1C}" srcOrd="2" destOrd="0" presId="urn:microsoft.com/office/officeart/2005/8/layout/lProcess3"/>
    <dgm:cxn modelId="{EA962874-DA3E-41E5-978A-9066A758935C}" type="presParOf" srcId="{0EF596D3-6E58-4130-8C4B-8E6FCB464F1C}" destId="{97C329CC-93EB-4404-93E2-A976207FE357}" srcOrd="0" destOrd="0" presId="urn:microsoft.com/office/officeart/2005/8/layout/lProcess3"/>
    <dgm:cxn modelId="{4FC784AE-CE91-4C49-ACAB-8B8DB0CD69EC}" type="presParOf" srcId="{0EF596D3-6E58-4130-8C4B-8E6FCB464F1C}" destId="{286FBDA8-2470-4485-A722-2B26C4A186A1}" srcOrd="1" destOrd="0" presId="urn:microsoft.com/office/officeart/2005/8/layout/lProcess3"/>
    <dgm:cxn modelId="{83B8AF6C-B031-44C0-8427-7EAC09763CD2}" type="presParOf" srcId="{0EF596D3-6E58-4130-8C4B-8E6FCB464F1C}" destId="{654E8B1E-17F8-4244-A5CE-82598D76DF51}" srcOrd="2" destOrd="0" presId="urn:microsoft.com/office/officeart/2005/8/layout/lProcess3"/>
    <dgm:cxn modelId="{BDDFCB76-A02F-401C-A367-08645AD43EFB}" type="presParOf" srcId="{0EF596D3-6E58-4130-8C4B-8E6FCB464F1C}" destId="{C50D7E9F-47F0-47A3-8699-ADA83ACCAAA2}" srcOrd="3" destOrd="0" presId="urn:microsoft.com/office/officeart/2005/8/layout/lProcess3"/>
    <dgm:cxn modelId="{BAD67DC1-7F36-4D76-BDDD-9DBF8979308A}" type="presParOf" srcId="{0EF596D3-6E58-4130-8C4B-8E6FCB464F1C}" destId="{6177786C-E259-444B-B943-020D93530FD2}" srcOrd="4" destOrd="0" presId="urn:microsoft.com/office/officeart/2005/8/layout/lProcess3"/>
    <dgm:cxn modelId="{E732A1CA-D865-4502-80E7-F734AB222BDB}" type="presParOf" srcId="{A15F9186-1934-40D4-9654-8467E2A45E76}" destId="{FF736108-9269-47C0-8948-DD01F1003007}" srcOrd="3" destOrd="0" presId="urn:microsoft.com/office/officeart/2005/8/layout/lProcess3"/>
    <dgm:cxn modelId="{94FC7093-3C37-498A-A527-8B2E5AA452EC}" type="presParOf" srcId="{A15F9186-1934-40D4-9654-8467E2A45E76}" destId="{8661919F-3BB0-42AD-95F7-194D83B5497A}" srcOrd="4" destOrd="0" presId="urn:microsoft.com/office/officeart/2005/8/layout/lProcess3"/>
    <dgm:cxn modelId="{5D6E5CA0-497E-4917-8EAF-A593A78F57F8}" type="presParOf" srcId="{8661919F-3BB0-42AD-95F7-194D83B5497A}" destId="{42CC3DF3-B461-4DBC-9742-F8BBDF87B684}" srcOrd="0" destOrd="0" presId="urn:microsoft.com/office/officeart/2005/8/layout/lProcess3"/>
    <dgm:cxn modelId="{39BDD27D-4410-4948-AEA4-3B1762A76E8D}" type="presParOf" srcId="{8661919F-3BB0-42AD-95F7-194D83B5497A}" destId="{0281ED15-7DDC-44B1-AED2-8B7EBC04AA06}" srcOrd="1" destOrd="0" presId="urn:microsoft.com/office/officeart/2005/8/layout/lProcess3"/>
    <dgm:cxn modelId="{40473825-4C36-4E49-9ADD-155A3736B882}" type="presParOf" srcId="{8661919F-3BB0-42AD-95F7-194D83B5497A}" destId="{004094AF-B19B-4387-AEBA-2A9DE24DC04E}" srcOrd="2" destOrd="0" presId="urn:microsoft.com/office/officeart/2005/8/layout/lProcess3"/>
    <dgm:cxn modelId="{477B1576-4048-441E-8B5B-06B10616A148}" type="presParOf" srcId="{8661919F-3BB0-42AD-95F7-194D83B5497A}" destId="{84AC1C80-EDBD-4343-B092-31175F14667D}" srcOrd="3" destOrd="0" presId="urn:microsoft.com/office/officeart/2005/8/layout/lProcess3"/>
    <dgm:cxn modelId="{70F53DB9-8770-4729-80AE-BA6F6ED704F1}" type="presParOf" srcId="{8661919F-3BB0-42AD-95F7-194D83B5497A}" destId="{9A8D9FFB-37BA-4886-BFDC-8EAAF0B60029}" srcOrd="4" destOrd="0" presId="urn:microsoft.com/office/officeart/2005/8/layout/lProcess3"/>
    <dgm:cxn modelId="{DCD262D6-1583-47F1-86F5-9F7D38C23E7E}" type="presParOf" srcId="{8661919F-3BB0-42AD-95F7-194D83B5497A}" destId="{2DF65BAF-EAB0-4232-B989-D4E3A83D9ADA}" srcOrd="5" destOrd="0" presId="urn:microsoft.com/office/officeart/2005/8/layout/lProcess3"/>
    <dgm:cxn modelId="{89AF2722-BC56-4835-BA9B-76EB3809C2FE}" type="presParOf" srcId="{8661919F-3BB0-42AD-95F7-194D83B5497A}" destId="{499FEB81-5939-4A4F-B485-D4EF973DBBBA}" srcOrd="6" destOrd="0" presId="urn:microsoft.com/office/officeart/2005/8/layout/lProcess3"/>
    <dgm:cxn modelId="{8332715F-8628-4DDC-9337-DA259B563D20}" type="presParOf" srcId="{8661919F-3BB0-42AD-95F7-194D83B5497A}" destId="{8FFF15F5-CF91-48D4-AECC-CBE85A9E8003}" srcOrd="7" destOrd="0" presId="urn:microsoft.com/office/officeart/2005/8/layout/lProcess3"/>
    <dgm:cxn modelId="{0D1231FB-81E2-4B0C-A423-5372DB86D6AA}" type="presParOf" srcId="{8661919F-3BB0-42AD-95F7-194D83B5497A}" destId="{743E157E-D0EA-4317-91F2-6B5DD28D356A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E04D5-EE02-4F69-A99D-838E66C2B1EF}">
      <dsp:nvSpPr>
        <dsp:cNvPr id="0" name=""/>
        <dsp:cNvSpPr/>
      </dsp:nvSpPr>
      <dsp:spPr>
        <a:xfrm>
          <a:off x="1088" y="1057492"/>
          <a:ext cx="2174011" cy="86960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Goals &amp; Tasks</a:t>
          </a:r>
        </a:p>
      </dsp:txBody>
      <dsp:txXfrm>
        <a:off x="435890" y="1057492"/>
        <a:ext cx="1304407" cy="869604"/>
      </dsp:txXfrm>
    </dsp:sp>
    <dsp:sp modelId="{21EC1F8C-D631-4970-89BC-6ADB78957F85}">
      <dsp:nvSpPr>
        <dsp:cNvPr id="0" name=""/>
        <dsp:cNvSpPr/>
      </dsp:nvSpPr>
      <dsp:spPr>
        <a:xfrm>
          <a:off x="1892478" y="1131408"/>
          <a:ext cx="2907242" cy="721771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Understand the goals of the system.</a:t>
          </a:r>
        </a:p>
      </dsp:txBody>
      <dsp:txXfrm>
        <a:off x="2253364" y="1131408"/>
        <a:ext cx="2185471" cy="721771"/>
      </dsp:txXfrm>
    </dsp:sp>
    <dsp:sp modelId="{E4CBEE50-A41D-4398-97E4-FFBA5E8F61E6}">
      <dsp:nvSpPr>
        <dsp:cNvPr id="0" name=""/>
        <dsp:cNvSpPr/>
      </dsp:nvSpPr>
      <dsp:spPr>
        <a:xfrm>
          <a:off x="4547101" y="1131408"/>
          <a:ext cx="2907242" cy="721771"/>
        </a:xfrm>
        <a:prstGeom prst="chevron">
          <a:avLst/>
        </a:prstGeom>
        <a:solidFill>
          <a:schemeClr val="accent4">
            <a:tint val="40000"/>
            <a:alpha val="90000"/>
            <a:hueOff val="-384636"/>
            <a:satOff val="5418"/>
            <a:lumOff val="1637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84636"/>
              <a:satOff val="5418"/>
              <a:lumOff val="16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Define the tasks explicitly.</a:t>
          </a:r>
        </a:p>
      </dsp:txBody>
      <dsp:txXfrm>
        <a:off x="4907987" y="1131408"/>
        <a:ext cx="2185471" cy="721771"/>
      </dsp:txXfrm>
    </dsp:sp>
    <dsp:sp modelId="{97C329CC-93EB-4404-93E2-A976207FE357}">
      <dsp:nvSpPr>
        <dsp:cNvPr id="0" name=""/>
        <dsp:cNvSpPr/>
      </dsp:nvSpPr>
      <dsp:spPr>
        <a:xfrm>
          <a:off x="1088" y="2048841"/>
          <a:ext cx="2174011" cy="869604"/>
        </a:xfrm>
        <a:prstGeom prst="chevron">
          <a:avLst/>
        </a:prstGeom>
        <a:solidFill>
          <a:schemeClr val="accent4">
            <a:hueOff val="-921006"/>
            <a:satOff val="-26126"/>
            <a:lumOff val="30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Attributes</a:t>
          </a:r>
        </a:p>
      </dsp:txBody>
      <dsp:txXfrm>
        <a:off x="435890" y="2048841"/>
        <a:ext cx="1304407" cy="869604"/>
      </dsp:txXfrm>
    </dsp:sp>
    <dsp:sp modelId="{654E8B1E-17F8-4244-A5CE-82598D76DF51}">
      <dsp:nvSpPr>
        <dsp:cNvPr id="0" name=""/>
        <dsp:cNvSpPr/>
      </dsp:nvSpPr>
      <dsp:spPr>
        <a:xfrm>
          <a:off x="1892478" y="2122758"/>
          <a:ext cx="2754281" cy="721771"/>
        </a:xfrm>
        <a:prstGeom prst="chevron">
          <a:avLst/>
        </a:prstGeom>
        <a:solidFill>
          <a:schemeClr val="accent4">
            <a:tint val="40000"/>
            <a:alpha val="90000"/>
            <a:hueOff val="-769272"/>
            <a:satOff val="10835"/>
            <a:lumOff val="3274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769272"/>
              <a:satOff val="10835"/>
              <a:lumOff val="3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Enumerate the important attributes.</a:t>
          </a:r>
        </a:p>
      </dsp:txBody>
      <dsp:txXfrm>
        <a:off x="2253364" y="2122758"/>
        <a:ext cx="2032510" cy="721771"/>
      </dsp:txXfrm>
    </dsp:sp>
    <dsp:sp modelId="{6177786C-E259-444B-B943-020D93530FD2}">
      <dsp:nvSpPr>
        <dsp:cNvPr id="0" name=""/>
        <dsp:cNvSpPr/>
      </dsp:nvSpPr>
      <dsp:spPr>
        <a:xfrm>
          <a:off x="4394139" y="2122758"/>
          <a:ext cx="2754281" cy="721771"/>
        </a:xfrm>
        <a:prstGeom prst="chevron">
          <a:avLst/>
        </a:prstGeom>
        <a:solidFill>
          <a:schemeClr val="accent4">
            <a:tint val="40000"/>
            <a:alpha val="90000"/>
            <a:hueOff val="-1153907"/>
            <a:satOff val="16253"/>
            <a:lumOff val="4911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153907"/>
              <a:satOff val="16253"/>
              <a:lumOff val="49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Choose appropriate measurement methods for the given attributes.</a:t>
          </a:r>
        </a:p>
      </dsp:txBody>
      <dsp:txXfrm>
        <a:off x="4755025" y="2122758"/>
        <a:ext cx="2032510" cy="721771"/>
      </dsp:txXfrm>
    </dsp:sp>
    <dsp:sp modelId="{42CC3DF3-B461-4DBC-9742-F8BBDF87B684}">
      <dsp:nvSpPr>
        <dsp:cNvPr id="0" name=""/>
        <dsp:cNvSpPr/>
      </dsp:nvSpPr>
      <dsp:spPr>
        <a:xfrm>
          <a:off x="1088" y="3040190"/>
          <a:ext cx="2174011" cy="869604"/>
        </a:xfrm>
        <a:prstGeom prst="chevron">
          <a:avLst/>
        </a:prstGeom>
        <a:solidFill>
          <a:schemeClr val="accent4">
            <a:hueOff val="-1842012"/>
            <a:satOff val="-52253"/>
            <a:lumOff val="613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Decision</a:t>
          </a:r>
        </a:p>
      </dsp:txBody>
      <dsp:txXfrm>
        <a:off x="435890" y="3040190"/>
        <a:ext cx="1304407" cy="869604"/>
      </dsp:txXfrm>
    </dsp:sp>
    <dsp:sp modelId="{004094AF-B19B-4387-AEBA-2A9DE24DC04E}">
      <dsp:nvSpPr>
        <dsp:cNvPr id="0" name=""/>
        <dsp:cNvSpPr/>
      </dsp:nvSpPr>
      <dsp:spPr>
        <a:xfrm>
          <a:off x="1892478" y="3114107"/>
          <a:ext cx="1804429" cy="721771"/>
        </a:xfrm>
        <a:prstGeom prst="chevron">
          <a:avLst/>
        </a:prstGeom>
        <a:solidFill>
          <a:schemeClr val="accent4">
            <a:tint val="40000"/>
            <a:alpha val="90000"/>
            <a:hueOff val="-1538543"/>
            <a:satOff val="21671"/>
            <a:lumOff val="654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538543"/>
              <a:satOff val="21671"/>
              <a:lumOff val="6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Create a set of appropriate candidates.</a:t>
          </a:r>
        </a:p>
      </dsp:txBody>
      <dsp:txXfrm>
        <a:off x="2253364" y="3114107"/>
        <a:ext cx="1082658" cy="721771"/>
      </dsp:txXfrm>
    </dsp:sp>
    <dsp:sp modelId="{9A8D9FFB-37BA-4886-BFDC-8EAAF0B60029}">
      <dsp:nvSpPr>
        <dsp:cNvPr id="0" name=""/>
        <dsp:cNvSpPr/>
      </dsp:nvSpPr>
      <dsp:spPr>
        <a:xfrm>
          <a:off x="3444288" y="3114107"/>
          <a:ext cx="1804429" cy="721771"/>
        </a:xfrm>
        <a:prstGeom prst="chevron">
          <a:avLst/>
        </a:prstGeom>
        <a:solidFill>
          <a:schemeClr val="accent4">
            <a:tint val="40000"/>
            <a:alpha val="90000"/>
            <a:hueOff val="-1923179"/>
            <a:satOff val="27089"/>
            <a:lumOff val="8186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923179"/>
              <a:satOff val="27089"/>
              <a:lumOff val="81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Prune candidates using offline experiments</a:t>
          </a:r>
        </a:p>
      </dsp:txBody>
      <dsp:txXfrm>
        <a:off x="3805174" y="3114107"/>
        <a:ext cx="1082658" cy="721771"/>
      </dsp:txXfrm>
    </dsp:sp>
    <dsp:sp modelId="{499FEB81-5939-4A4F-B485-D4EF973DBBBA}">
      <dsp:nvSpPr>
        <dsp:cNvPr id="0" name=""/>
        <dsp:cNvSpPr/>
      </dsp:nvSpPr>
      <dsp:spPr>
        <a:xfrm>
          <a:off x="4996097" y="3114107"/>
          <a:ext cx="1804429" cy="721771"/>
        </a:xfrm>
        <a:prstGeom prst="chevron">
          <a:avLst/>
        </a:prstGeom>
        <a:solidFill>
          <a:schemeClr val="accent4">
            <a:tint val="40000"/>
            <a:alpha val="90000"/>
            <a:hueOff val="-2307815"/>
            <a:satOff val="32506"/>
            <a:lumOff val="9823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307815"/>
              <a:satOff val="32506"/>
              <a:lumOff val="9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evaluate  best candidates using user studies</a:t>
          </a:r>
        </a:p>
      </dsp:txBody>
      <dsp:txXfrm>
        <a:off x="5356983" y="3114107"/>
        <a:ext cx="1082658" cy="721771"/>
      </dsp:txXfrm>
    </dsp:sp>
    <dsp:sp modelId="{743E157E-D0EA-4317-91F2-6B5DD28D356A}">
      <dsp:nvSpPr>
        <dsp:cNvPr id="0" name=""/>
        <dsp:cNvSpPr/>
      </dsp:nvSpPr>
      <dsp:spPr>
        <a:xfrm>
          <a:off x="6547906" y="3114107"/>
          <a:ext cx="1804429" cy="721771"/>
        </a:xfrm>
        <a:prstGeom prst="chevron">
          <a:avLst/>
        </a:prstGeom>
        <a:solidFill>
          <a:schemeClr val="accent4">
            <a:tint val="40000"/>
            <a:alpha val="90000"/>
            <a:hueOff val="-2692451"/>
            <a:satOff val="37924"/>
            <a:lumOff val="1146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692451"/>
              <a:satOff val="37924"/>
              <a:lumOff val="114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Flight the best candidates in the real system.</a:t>
          </a:r>
        </a:p>
      </dsp:txBody>
      <dsp:txXfrm>
        <a:off x="6908792" y="3114107"/>
        <a:ext cx="1082658" cy="721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11771A0-035F-4615-B682-CBF7043507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873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/>
              <a:t>Click to edit Master text styles</a:t>
            </a:r>
          </a:p>
          <a:p>
            <a:pPr lvl="1"/>
            <a:r>
              <a:rPr lang="el-GR" noProof="0"/>
              <a:t>Second level</a:t>
            </a:r>
          </a:p>
          <a:p>
            <a:pPr lvl="2"/>
            <a:r>
              <a:rPr lang="el-GR" noProof="0"/>
              <a:t>Third level</a:t>
            </a:r>
          </a:p>
          <a:p>
            <a:pPr lvl="3"/>
            <a:r>
              <a:rPr lang="el-GR" noProof="0"/>
              <a:t>Fourth level</a:t>
            </a:r>
          </a:p>
          <a:p>
            <a:pPr lvl="4"/>
            <a:r>
              <a:rPr lang="el-GR" noProof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21E00CFF-6FE4-415F-A8E4-079E9FE1A946}" type="slidenum">
              <a:rPr lang="el-GR" altLang="zh-CN"/>
              <a:pPr>
                <a:defRPr/>
              </a:pPr>
              <a:t>‹#›</a:t>
            </a:fld>
            <a:endParaRPr lang="el-GR" altLang="zh-CN"/>
          </a:p>
        </p:txBody>
      </p:sp>
    </p:spTree>
    <p:extLst>
      <p:ext uri="{BB962C8B-B14F-4D97-AF65-F5344CB8AC3E}">
        <p14:creationId xmlns:p14="http://schemas.microsoft.com/office/powerpoint/2010/main" val="1696410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8631ED1-0B02-4A96-BE88-272B3FD1A8B0}" type="slidenum">
              <a:rPr lang="el-GR" altLang="zh-CN" sz="1300" smtClean="0"/>
              <a:pPr>
                <a:spcBef>
                  <a:spcPct val="0"/>
                </a:spcBef>
              </a:pPr>
              <a:t>1</a:t>
            </a:fld>
            <a:endParaRPr lang="el-GR" altLang="zh-CN" sz="13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These slides are taken from multiple online resources, especially the tutorial “Evaluating Recommendation Systems” given by Guy Shani, </a:t>
            </a:r>
            <a:r>
              <a:rPr lang="en-US" altLang="zh-CN" dirty="0" err="1">
                <a:latin typeface="Arial" panose="020B0604020202020204" pitchFamily="34" charset="0"/>
              </a:rPr>
              <a:t>RecSys</a:t>
            </a:r>
            <a:r>
              <a:rPr lang="en-US" altLang="zh-CN" dirty="0">
                <a:latin typeface="Arial" panose="020B0604020202020204" pitchFamily="34" charset="0"/>
              </a:rPr>
              <a:t> 2010. </a:t>
            </a:r>
          </a:p>
        </p:txBody>
      </p:sp>
    </p:spTree>
    <p:extLst>
      <p:ext uri="{BB962C8B-B14F-4D97-AF65-F5344CB8AC3E}">
        <p14:creationId xmlns:p14="http://schemas.microsoft.com/office/powerpoint/2010/main" val="805843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A Survey of Accuracy Evaluation Metrics of Recommendation Tasks </a:t>
            </a:r>
            <a:r>
              <a:rPr lang="en-US" altLang="zh-CN" sz="1200" b="1" i="1" dirty="0" err="1"/>
              <a:t>Asela</a:t>
            </a:r>
            <a:r>
              <a:rPr lang="en-US" altLang="zh-CN" sz="1200" b="1" i="1" dirty="0"/>
              <a:t> </a:t>
            </a:r>
            <a:r>
              <a:rPr lang="en-US" altLang="zh-CN" sz="1200" b="1" i="1" dirty="0" err="1"/>
              <a:t>Gunawardana</a:t>
            </a:r>
            <a:r>
              <a:rPr lang="en-US" altLang="zh-CN" sz="1200" b="1" i="1" dirty="0"/>
              <a:t>, Guy Shani</a:t>
            </a:r>
            <a:r>
              <a:rPr lang="en-US" altLang="zh-CN" sz="1200" dirty="0"/>
              <a:t>;  JMLR,10(Dec):2935−2962, 2009.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“Evaluation Metrics” chapter of the new </a:t>
            </a:r>
            <a:r>
              <a:rPr lang="en-US" altLang="zh-CN" sz="1200" dirty="0" err="1"/>
              <a:t>RecSys</a:t>
            </a:r>
            <a:r>
              <a:rPr lang="en-US" altLang="zh-CN" sz="1200" dirty="0"/>
              <a:t> Handbook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Task Oriented Evaluation of Recommender </a:t>
            </a:r>
            <a:r>
              <a:rPr lang="en-US" altLang="zh-CN" sz="1200" dirty="0" err="1"/>
              <a:t>Systmes</a:t>
            </a:r>
            <a:r>
              <a:rPr lang="en-US" altLang="zh-CN" sz="1200" dirty="0"/>
              <a:t>, AI Communications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E00CFF-6FE4-415F-A8E4-079E9FE1A946}" type="slidenum">
              <a:rPr lang="el-GR" altLang="zh-CN" smtClean="0"/>
              <a:pPr>
                <a:defRPr/>
              </a:pPr>
              <a:t>2</a:t>
            </a:fld>
            <a:endParaRPr lang="el-GR" altLang="zh-CN"/>
          </a:p>
        </p:txBody>
      </p:sp>
    </p:spTree>
    <p:extLst>
      <p:ext uri="{BB962C8B-B14F-4D97-AF65-F5344CB8AC3E}">
        <p14:creationId xmlns:p14="http://schemas.microsoft.com/office/powerpoint/2010/main" val="1506592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50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1916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51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3372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53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3089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58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2044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59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810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789363"/>
            <a:ext cx="6119813" cy="1249362"/>
          </a:xfrm>
        </p:spPr>
        <p:txBody>
          <a:bodyPr anchor="ctr"/>
          <a:lstStyle>
            <a:lvl1pPr marL="0" indent="0" algn="ctr">
              <a:buFont typeface="Wingdings" pitchFamily="-65" charset="2"/>
              <a:buNone/>
              <a:defRPr/>
            </a:lvl1pPr>
          </a:lstStyle>
          <a:p>
            <a:r>
              <a:rPr lang="el-GR"/>
              <a:t>Click to edit Master subtitle style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990600"/>
            <a:ext cx="8447087" cy="1905000"/>
          </a:xfrm>
          <a:prstGeom prst="roundRect">
            <a:avLst>
              <a:gd name="adj" fmla="val 50000"/>
            </a:avLst>
          </a:prstGeom>
          <a:noFill/>
        </p:spPr>
        <p:txBody>
          <a:bodyPr anchorCtr="0"/>
          <a:lstStyle>
            <a:lvl1pPr>
              <a:defRPr sz="4000"/>
            </a:lvl1pPr>
          </a:lstStyle>
          <a:p>
            <a:r>
              <a:rPr lang="el-GR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759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363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6119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6119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66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466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ctr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111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00512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100513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856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810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964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180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065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852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496300" cy="784225"/>
          </a:xfrm>
          <a:prstGeom prst="roundRect">
            <a:avLst>
              <a:gd name="adj" fmla="val 21667"/>
            </a:avLst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l-GR" altLang="zh-CN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353425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altLang="zh-CN"/>
              <a:t>Click to edit Master text styles</a:t>
            </a:r>
          </a:p>
          <a:p>
            <a:pPr lvl="1"/>
            <a:r>
              <a:rPr lang="el-GR" altLang="zh-CN"/>
              <a:t>Second level</a:t>
            </a:r>
          </a:p>
          <a:p>
            <a:pPr lvl="2"/>
            <a:r>
              <a:rPr lang="el-GR" altLang="zh-CN"/>
              <a:t>Third level</a:t>
            </a:r>
          </a:p>
          <a:p>
            <a:pPr lvl="3"/>
            <a:r>
              <a:rPr lang="el-GR" altLang="zh-CN"/>
              <a:t>Fourth level</a:t>
            </a:r>
          </a:p>
          <a:p>
            <a:pPr lvl="4"/>
            <a:r>
              <a:rPr lang="el-GR" altLang="zh-CN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</a:defRPr>
      </a:lvl9pPr>
    </p:titleStyle>
    <p:bodyStyle>
      <a:lvl1pPr marL="280988" indent="-2809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rgbClr val="000000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82625" indent="-2873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rgbClr val="000000"/>
          </a:solidFill>
          <a:latin typeface="+mn-lt"/>
          <a:ea typeface="MS PGothic" panose="020B0600070205080204" pitchFamily="34" charset="-128"/>
        </a:defRPr>
      </a:lvl2pPr>
      <a:lvl3pPr marL="1023938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rgbClr val="000000"/>
          </a:solidFill>
          <a:latin typeface="+mn-lt"/>
          <a:ea typeface="MS PGothic" panose="020B0600070205080204" pitchFamily="34" charset="-128"/>
        </a:defRPr>
      </a:lvl3pPr>
      <a:lvl4pPr marL="1365250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rgbClr val="000000"/>
          </a:solidFill>
          <a:latin typeface="+mn-lt"/>
          <a:ea typeface="MS PGothic" panose="020B0600070205080204" pitchFamily="34" charset="-128"/>
        </a:defRPr>
      </a:lvl4pPr>
      <a:lvl5pPr marL="1706563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rgbClr val="000000"/>
          </a:solidFill>
          <a:latin typeface="+mn-lt"/>
          <a:ea typeface="MS PGothic" panose="020B0600070205080204" pitchFamily="34" charset="-128"/>
        </a:defRPr>
      </a:lvl5pPr>
      <a:lvl6pPr marL="21637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rgbClr val="000000"/>
          </a:solidFill>
          <a:latin typeface="+mn-lt"/>
          <a:ea typeface="ＭＳ Ｐゴシック" pitchFamily="-65" charset="-128"/>
        </a:defRPr>
      </a:lvl6pPr>
      <a:lvl7pPr marL="26209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rgbClr val="000000"/>
          </a:solidFill>
          <a:latin typeface="+mn-lt"/>
          <a:ea typeface="ＭＳ Ｐゴシック" pitchFamily="-65" charset="-128"/>
        </a:defRPr>
      </a:lvl7pPr>
      <a:lvl8pPr marL="30781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rgbClr val="000000"/>
          </a:solidFill>
          <a:latin typeface="+mn-lt"/>
          <a:ea typeface="ＭＳ Ｐゴシック" pitchFamily="-65" charset="-128"/>
        </a:defRPr>
      </a:lvl8pPr>
      <a:lvl9pPr marL="35353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rgbClr val="000000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brary.illinois.edu/cpx/vertfile/teska/evaluation/evaluation.jpeg" TargetMode="External"/><Relationship Id="rId2" Type="http://schemas.openxmlformats.org/officeDocument/2006/relationships/hyperlink" Target="http://www.google.com/imgres?imgurl=http://www.library.illinois.edu/cpx/vertfile/teska/evaluation/evaluation.jpeg&amp;imgrefurl=http://www.library.illinois.edu/cpx/vertfile/teska/evaluation/1975_1991.html&amp;usg=__lDrRJYLX_fwFscVJMjO9HoiGnQM=&amp;h=364&amp;w=348&amp;sz=18&amp;hl=en&amp;start=2&amp;zoom=1&amp;um=1&amp;itbs=1&amp;tbnid=ZBwflB2xwdam7M:&amp;tbnh=121&amp;tbnw=116&amp;prev=/images?q=evaluation&amp;um=1&amp;hl=en&amp;sa=N&amp;tbs=isch: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6.jpeg"/><Relationship Id="rId7" Type="http://schemas.openxmlformats.org/officeDocument/2006/relationships/hyperlink" Target="http://www.amazon.com/Ghost-Well-Souls-Jack-Chalker/dp/0345490304/ref=pd_ys_ir_all_5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hyperlink" Target="http://www.amazon.com/Stranger-Strange-Land-Robert-Heinlein/dp/0441788386/ref=pd_ys_ir_all_1" TargetMode="External"/><Relationship Id="rId10" Type="http://schemas.openxmlformats.org/officeDocument/2006/relationships/image" Target="../media/image30.jpeg"/><Relationship Id="rId4" Type="http://schemas.openxmlformats.org/officeDocument/2006/relationships/image" Target="../media/image27.jpeg"/><Relationship Id="rId9" Type="http://schemas.openxmlformats.org/officeDocument/2006/relationships/hyperlink" Target="http://www.amazon.com/Manna-Heaven-Roger-Zelazny/dp/1592241999/ref=pd_ys_ir_all_8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nexus404.com/Blog/2007/06/25/gloriously-glam-v8-engine-computer-case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mdb.com/rg/action-box-title/primary-photo/media/rm3426651392/tt1375666" TargetMode="External"/><Relationship Id="rId13" Type="http://schemas.openxmlformats.org/officeDocument/2006/relationships/image" Target="../media/image37.jpeg"/><Relationship Id="rId18" Type="http://schemas.openxmlformats.org/officeDocument/2006/relationships/hyperlink" Target="http://www.imdb.com/rg/action-box-title/primary-photo/media/rm651794688/tt0099685" TargetMode="External"/><Relationship Id="rId26" Type="http://schemas.openxmlformats.org/officeDocument/2006/relationships/hyperlink" Target="http://www.imdb.com/rg/action-box-title/primary-photo/media/rm3244720128/tt0114814" TargetMode="External"/><Relationship Id="rId3" Type="http://schemas.openxmlformats.org/officeDocument/2006/relationships/image" Target="../media/image32.jpeg"/><Relationship Id="rId21" Type="http://schemas.openxmlformats.org/officeDocument/2006/relationships/image" Target="../media/image41.jpeg"/><Relationship Id="rId34" Type="http://schemas.openxmlformats.org/officeDocument/2006/relationships/hyperlink" Target="http://www.imdb.com/rg/action-box-title/primary-photo/media/rm896434176/tt0109830" TargetMode="External"/><Relationship Id="rId7" Type="http://schemas.openxmlformats.org/officeDocument/2006/relationships/image" Target="../media/image34.jpeg"/><Relationship Id="rId12" Type="http://schemas.openxmlformats.org/officeDocument/2006/relationships/hyperlink" Target="http://www.imdb.com/rg/action-box-title/primary-photo/media/rm3038678784/tt0435761" TargetMode="External"/><Relationship Id="rId17" Type="http://schemas.openxmlformats.org/officeDocument/2006/relationships/image" Target="../media/image39.jpeg"/><Relationship Id="rId25" Type="http://schemas.openxmlformats.org/officeDocument/2006/relationships/image" Target="../media/image43.jpeg"/><Relationship Id="rId33" Type="http://schemas.openxmlformats.org/officeDocument/2006/relationships/image" Target="../media/image47.jpeg"/><Relationship Id="rId2" Type="http://schemas.openxmlformats.org/officeDocument/2006/relationships/hyperlink" Target="http://www.imdb.com/rg/action-box-title/primary-photo/media/rm2108854784/tt0317248" TargetMode="External"/><Relationship Id="rId16" Type="http://schemas.openxmlformats.org/officeDocument/2006/relationships/hyperlink" Target="http://www.imdb.com/rg/action-box-title/primary-photo/media/rm3030286336/tt0034583" TargetMode="External"/><Relationship Id="rId20" Type="http://schemas.openxmlformats.org/officeDocument/2006/relationships/hyperlink" Target="http://www.imdb.com/rg/action-box-title/primary-photo/media/rm244547584/tt0137523" TargetMode="External"/><Relationship Id="rId29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mdb.com/rg/action-box-title/primary-photo/media/rm361988096/tt0209144" TargetMode="External"/><Relationship Id="rId11" Type="http://schemas.openxmlformats.org/officeDocument/2006/relationships/image" Target="../media/image36.jpeg"/><Relationship Id="rId24" Type="http://schemas.openxmlformats.org/officeDocument/2006/relationships/hyperlink" Target="http://www.imdb.com/rg/action-box-title/primary-photo/media/rm2490472448/tt0054215" TargetMode="External"/><Relationship Id="rId32" Type="http://schemas.openxmlformats.org/officeDocument/2006/relationships/hyperlink" Target="http://www.imdb.com/rg/action-box-title/primary-photo/media/rm294879232/tt0038650" TargetMode="External"/><Relationship Id="rId37" Type="http://schemas.openxmlformats.org/officeDocument/2006/relationships/image" Target="../media/image49.jpeg"/><Relationship Id="rId5" Type="http://schemas.openxmlformats.org/officeDocument/2006/relationships/image" Target="../media/image33.jpeg"/><Relationship Id="rId15" Type="http://schemas.openxmlformats.org/officeDocument/2006/relationships/image" Target="../media/image38.jpeg"/><Relationship Id="rId23" Type="http://schemas.openxmlformats.org/officeDocument/2006/relationships/image" Target="../media/image42.jpeg"/><Relationship Id="rId28" Type="http://schemas.openxmlformats.org/officeDocument/2006/relationships/hyperlink" Target="http://www.imdb.com/rg/action-box-title/primary-photo/media/rm3328606208/tt0102926" TargetMode="External"/><Relationship Id="rId36" Type="http://schemas.openxmlformats.org/officeDocument/2006/relationships/hyperlink" Target="http://www.imdb.com/rg/action-box-title/primary-photo/media/rm2154594304/tt0169547" TargetMode="External"/><Relationship Id="rId10" Type="http://schemas.openxmlformats.org/officeDocument/2006/relationships/hyperlink" Target="http://www.imdb.com/rg/action-box-title/primary-photo/media/rm3216480512/tt0110912" TargetMode="External"/><Relationship Id="rId19" Type="http://schemas.openxmlformats.org/officeDocument/2006/relationships/image" Target="../media/image40.jpeg"/><Relationship Id="rId31" Type="http://schemas.openxmlformats.org/officeDocument/2006/relationships/image" Target="../media/image46.jpeg"/><Relationship Id="rId4" Type="http://schemas.openxmlformats.org/officeDocument/2006/relationships/hyperlink" Target="http://www.imdb.com/rg/action-box-title/primary-photo/media/rm2795405312/tt0111161" TargetMode="External"/><Relationship Id="rId9" Type="http://schemas.openxmlformats.org/officeDocument/2006/relationships/image" Target="../media/image35.jpeg"/><Relationship Id="rId14" Type="http://schemas.openxmlformats.org/officeDocument/2006/relationships/hyperlink" Target="http://www.imdb.com/rg/action-box-title/primary-photo/media/rm3623329024/tt0167260" TargetMode="External"/><Relationship Id="rId22" Type="http://schemas.openxmlformats.org/officeDocument/2006/relationships/hyperlink" Target="http://www.imdb.com/rg/action-box-title/primary-photo/media/rm1718654464/tt0082971" TargetMode="External"/><Relationship Id="rId27" Type="http://schemas.openxmlformats.org/officeDocument/2006/relationships/image" Target="../media/image44.jpeg"/><Relationship Id="rId30" Type="http://schemas.openxmlformats.org/officeDocument/2006/relationships/hyperlink" Target="http://www.imdb.com/rg/action-box-title/primary-photo/media/rm3412696576/tt0133093" TargetMode="External"/><Relationship Id="rId35" Type="http://schemas.openxmlformats.org/officeDocument/2006/relationships/image" Target="../media/image48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mdb.com/rg/action-box-title/primary-photo/media/rm3426651392/tt1375666" TargetMode="External"/><Relationship Id="rId13" Type="http://schemas.openxmlformats.org/officeDocument/2006/relationships/image" Target="../media/image37.jpeg"/><Relationship Id="rId18" Type="http://schemas.openxmlformats.org/officeDocument/2006/relationships/hyperlink" Target="http://www.imdb.com/rg/action-box-title/primary-photo/media/rm651794688/tt0099685" TargetMode="External"/><Relationship Id="rId26" Type="http://schemas.openxmlformats.org/officeDocument/2006/relationships/hyperlink" Target="http://www.imdb.com/rg/action-box-title/primary-photo/media/rm3244720128/tt0114814" TargetMode="External"/><Relationship Id="rId3" Type="http://schemas.openxmlformats.org/officeDocument/2006/relationships/image" Target="../media/image33.jpeg"/><Relationship Id="rId21" Type="http://schemas.openxmlformats.org/officeDocument/2006/relationships/image" Target="../media/image41.jpeg"/><Relationship Id="rId34" Type="http://schemas.openxmlformats.org/officeDocument/2006/relationships/hyperlink" Target="http://www.imdb.com/rg/action-box-title/primary-photo/media/rm896434176/tt0109830" TargetMode="External"/><Relationship Id="rId7" Type="http://schemas.openxmlformats.org/officeDocument/2006/relationships/image" Target="../media/image32.jpeg"/><Relationship Id="rId12" Type="http://schemas.openxmlformats.org/officeDocument/2006/relationships/hyperlink" Target="http://www.imdb.com/rg/action-box-title/primary-photo/media/rm3038678784/tt0435761" TargetMode="External"/><Relationship Id="rId17" Type="http://schemas.openxmlformats.org/officeDocument/2006/relationships/image" Target="../media/image39.jpeg"/><Relationship Id="rId25" Type="http://schemas.openxmlformats.org/officeDocument/2006/relationships/image" Target="../media/image43.jpeg"/><Relationship Id="rId33" Type="http://schemas.openxmlformats.org/officeDocument/2006/relationships/image" Target="../media/image47.jpeg"/><Relationship Id="rId2" Type="http://schemas.openxmlformats.org/officeDocument/2006/relationships/hyperlink" Target="http://www.imdb.com/rg/action-box-title/primary-photo/media/rm2795405312/tt0111161" TargetMode="External"/><Relationship Id="rId16" Type="http://schemas.openxmlformats.org/officeDocument/2006/relationships/hyperlink" Target="http://www.imdb.com/rg/action-box-title/primary-photo/media/rm3030286336/tt0034583" TargetMode="External"/><Relationship Id="rId20" Type="http://schemas.openxmlformats.org/officeDocument/2006/relationships/hyperlink" Target="http://www.imdb.com/rg/action-box-title/primary-photo/media/rm244547584/tt0137523" TargetMode="External"/><Relationship Id="rId29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mdb.com/rg/action-box-title/primary-photo/media/rm2108854784/tt0317248" TargetMode="External"/><Relationship Id="rId11" Type="http://schemas.openxmlformats.org/officeDocument/2006/relationships/image" Target="../media/image36.jpeg"/><Relationship Id="rId24" Type="http://schemas.openxmlformats.org/officeDocument/2006/relationships/hyperlink" Target="http://www.imdb.com/rg/action-box-title/primary-photo/media/rm2490472448/tt0054215" TargetMode="External"/><Relationship Id="rId32" Type="http://schemas.openxmlformats.org/officeDocument/2006/relationships/hyperlink" Target="http://www.imdb.com/rg/action-box-title/primary-photo/media/rm294879232/tt0038650" TargetMode="External"/><Relationship Id="rId37" Type="http://schemas.openxmlformats.org/officeDocument/2006/relationships/image" Target="../media/image49.jpeg"/><Relationship Id="rId5" Type="http://schemas.openxmlformats.org/officeDocument/2006/relationships/image" Target="../media/image34.jpeg"/><Relationship Id="rId15" Type="http://schemas.openxmlformats.org/officeDocument/2006/relationships/image" Target="../media/image38.jpeg"/><Relationship Id="rId23" Type="http://schemas.openxmlformats.org/officeDocument/2006/relationships/image" Target="../media/image42.jpeg"/><Relationship Id="rId28" Type="http://schemas.openxmlformats.org/officeDocument/2006/relationships/hyperlink" Target="http://www.imdb.com/rg/action-box-title/primary-photo/media/rm3328606208/tt0102926" TargetMode="External"/><Relationship Id="rId36" Type="http://schemas.openxmlformats.org/officeDocument/2006/relationships/hyperlink" Target="http://www.imdb.com/rg/action-box-title/primary-photo/media/rm2154594304/tt0169547" TargetMode="External"/><Relationship Id="rId10" Type="http://schemas.openxmlformats.org/officeDocument/2006/relationships/hyperlink" Target="http://www.imdb.com/rg/action-box-title/primary-photo/media/rm3216480512/tt0110912" TargetMode="External"/><Relationship Id="rId19" Type="http://schemas.openxmlformats.org/officeDocument/2006/relationships/image" Target="../media/image40.jpeg"/><Relationship Id="rId31" Type="http://schemas.openxmlformats.org/officeDocument/2006/relationships/image" Target="../media/image46.jpeg"/><Relationship Id="rId4" Type="http://schemas.openxmlformats.org/officeDocument/2006/relationships/hyperlink" Target="http://www.imdb.com/rg/action-box-title/primary-photo/media/rm361988096/tt0209144" TargetMode="External"/><Relationship Id="rId9" Type="http://schemas.openxmlformats.org/officeDocument/2006/relationships/image" Target="../media/image35.jpeg"/><Relationship Id="rId14" Type="http://schemas.openxmlformats.org/officeDocument/2006/relationships/hyperlink" Target="http://www.imdb.com/rg/action-box-title/primary-photo/media/rm3623329024/tt0167260" TargetMode="External"/><Relationship Id="rId22" Type="http://schemas.openxmlformats.org/officeDocument/2006/relationships/hyperlink" Target="http://www.imdb.com/rg/action-box-title/primary-photo/media/rm1718654464/tt0082971" TargetMode="External"/><Relationship Id="rId27" Type="http://schemas.openxmlformats.org/officeDocument/2006/relationships/image" Target="../media/image44.jpeg"/><Relationship Id="rId30" Type="http://schemas.openxmlformats.org/officeDocument/2006/relationships/hyperlink" Target="http://www.imdb.com/rg/action-box-title/primary-photo/media/rm3412696576/tt0133093" TargetMode="External"/><Relationship Id="rId35" Type="http://schemas.openxmlformats.org/officeDocument/2006/relationships/image" Target="../media/image48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mdb.com/rg/action-box-title/primary-photo/media/rm3426651392/tt1375666" TargetMode="External"/><Relationship Id="rId13" Type="http://schemas.openxmlformats.org/officeDocument/2006/relationships/image" Target="../media/image37.jpeg"/><Relationship Id="rId18" Type="http://schemas.openxmlformats.org/officeDocument/2006/relationships/hyperlink" Target="http://www.imdb.com/rg/action-box-title/primary-photo/media/rm651794688/tt0099685" TargetMode="External"/><Relationship Id="rId26" Type="http://schemas.openxmlformats.org/officeDocument/2006/relationships/hyperlink" Target="http://www.imdb.com/rg/action-box-title/primary-photo/media/rm3244720128/tt0114814" TargetMode="External"/><Relationship Id="rId3" Type="http://schemas.openxmlformats.org/officeDocument/2006/relationships/image" Target="../media/image33.jpeg"/><Relationship Id="rId21" Type="http://schemas.openxmlformats.org/officeDocument/2006/relationships/image" Target="../media/image41.jpeg"/><Relationship Id="rId34" Type="http://schemas.openxmlformats.org/officeDocument/2006/relationships/hyperlink" Target="http://www.imdb.com/rg/action-box-title/primary-photo/media/rm896434176/tt0109830" TargetMode="External"/><Relationship Id="rId7" Type="http://schemas.openxmlformats.org/officeDocument/2006/relationships/image" Target="../media/image32.jpeg"/><Relationship Id="rId12" Type="http://schemas.openxmlformats.org/officeDocument/2006/relationships/hyperlink" Target="http://www.imdb.com/rg/action-box-title/primary-photo/media/rm3038678784/tt0435761" TargetMode="External"/><Relationship Id="rId17" Type="http://schemas.openxmlformats.org/officeDocument/2006/relationships/image" Target="../media/image39.jpeg"/><Relationship Id="rId25" Type="http://schemas.openxmlformats.org/officeDocument/2006/relationships/image" Target="../media/image43.jpeg"/><Relationship Id="rId33" Type="http://schemas.openxmlformats.org/officeDocument/2006/relationships/image" Target="../media/image47.jpeg"/><Relationship Id="rId2" Type="http://schemas.openxmlformats.org/officeDocument/2006/relationships/hyperlink" Target="http://www.imdb.com/rg/action-box-title/primary-photo/media/rm2795405312/tt0111161" TargetMode="External"/><Relationship Id="rId16" Type="http://schemas.openxmlformats.org/officeDocument/2006/relationships/hyperlink" Target="http://www.imdb.com/rg/action-box-title/primary-photo/media/rm3030286336/tt0034583" TargetMode="External"/><Relationship Id="rId20" Type="http://schemas.openxmlformats.org/officeDocument/2006/relationships/hyperlink" Target="http://www.imdb.com/rg/action-box-title/primary-photo/media/rm244547584/tt0137523" TargetMode="External"/><Relationship Id="rId29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mdb.com/rg/action-box-title/primary-photo/media/rm2108854784/tt0317248" TargetMode="External"/><Relationship Id="rId11" Type="http://schemas.openxmlformats.org/officeDocument/2006/relationships/image" Target="../media/image36.jpeg"/><Relationship Id="rId24" Type="http://schemas.openxmlformats.org/officeDocument/2006/relationships/hyperlink" Target="http://www.imdb.com/rg/action-box-title/primary-photo/media/rm2490472448/tt0054215" TargetMode="External"/><Relationship Id="rId32" Type="http://schemas.openxmlformats.org/officeDocument/2006/relationships/hyperlink" Target="http://www.imdb.com/rg/action-box-title/primary-photo/media/rm294879232/tt0038650" TargetMode="External"/><Relationship Id="rId37" Type="http://schemas.openxmlformats.org/officeDocument/2006/relationships/image" Target="../media/image49.jpeg"/><Relationship Id="rId5" Type="http://schemas.openxmlformats.org/officeDocument/2006/relationships/image" Target="../media/image34.jpeg"/><Relationship Id="rId15" Type="http://schemas.openxmlformats.org/officeDocument/2006/relationships/image" Target="../media/image38.jpeg"/><Relationship Id="rId23" Type="http://schemas.openxmlformats.org/officeDocument/2006/relationships/image" Target="../media/image42.jpeg"/><Relationship Id="rId28" Type="http://schemas.openxmlformats.org/officeDocument/2006/relationships/hyperlink" Target="http://www.imdb.com/rg/action-box-title/primary-photo/media/rm3328606208/tt0102926" TargetMode="External"/><Relationship Id="rId36" Type="http://schemas.openxmlformats.org/officeDocument/2006/relationships/hyperlink" Target="http://www.imdb.com/rg/action-box-title/primary-photo/media/rm2154594304/tt0169547" TargetMode="External"/><Relationship Id="rId10" Type="http://schemas.openxmlformats.org/officeDocument/2006/relationships/hyperlink" Target="http://www.imdb.com/rg/action-box-title/primary-photo/media/rm3216480512/tt0110912" TargetMode="External"/><Relationship Id="rId19" Type="http://schemas.openxmlformats.org/officeDocument/2006/relationships/image" Target="../media/image40.jpeg"/><Relationship Id="rId31" Type="http://schemas.openxmlformats.org/officeDocument/2006/relationships/image" Target="../media/image46.jpeg"/><Relationship Id="rId4" Type="http://schemas.openxmlformats.org/officeDocument/2006/relationships/hyperlink" Target="http://www.imdb.com/rg/action-box-title/primary-photo/media/rm361988096/tt0209144" TargetMode="External"/><Relationship Id="rId9" Type="http://schemas.openxmlformats.org/officeDocument/2006/relationships/image" Target="../media/image35.jpeg"/><Relationship Id="rId14" Type="http://schemas.openxmlformats.org/officeDocument/2006/relationships/hyperlink" Target="http://www.imdb.com/rg/action-box-title/primary-photo/media/rm3623329024/tt0167260" TargetMode="External"/><Relationship Id="rId22" Type="http://schemas.openxmlformats.org/officeDocument/2006/relationships/hyperlink" Target="http://www.imdb.com/rg/action-box-title/primary-photo/media/rm1718654464/tt0082971" TargetMode="External"/><Relationship Id="rId27" Type="http://schemas.openxmlformats.org/officeDocument/2006/relationships/image" Target="../media/image44.jpeg"/><Relationship Id="rId30" Type="http://schemas.openxmlformats.org/officeDocument/2006/relationships/hyperlink" Target="http://www.imdb.com/rg/action-box-title/primary-photo/media/rm3412696576/tt0133093" TargetMode="External"/><Relationship Id="rId35" Type="http://schemas.openxmlformats.org/officeDocument/2006/relationships/image" Target="../media/image48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eceiver_operating_characteristic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wmf"/><Relationship Id="rId7" Type="http://schemas.openxmlformats.org/officeDocument/2006/relationships/image" Target="../media/image12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60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62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mdb.com/rg/action-box-title/primary-photo/media/rm651794688/tt0099685" TargetMode="External"/><Relationship Id="rId13" Type="http://schemas.openxmlformats.org/officeDocument/2006/relationships/image" Target="../media/image43.jpeg"/><Relationship Id="rId3" Type="http://schemas.openxmlformats.org/officeDocument/2006/relationships/image" Target="../media/image77.png"/><Relationship Id="rId7" Type="http://schemas.openxmlformats.org/officeDocument/2006/relationships/image" Target="../media/image36.jpeg"/><Relationship Id="rId12" Type="http://schemas.openxmlformats.org/officeDocument/2006/relationships/hyperlink" Target="http://www.imdb.com/rg/action-box-title/primary-photo/media/rm2490472448/tt0054215" TargetMode="External"/><Relationship Id="rId17" Type="http://schemas.openxmlformats.org/officeDocument/2006/relationships/image" Target="../media/image45.jpeg"/><Relationship Id="rId2" Type="http://schemas.openxmlformats.org/officeDocument/2006/relationships/image" Target="../media/image76.png"/><Relationship Id="rId16" Type="http://schemas.openxmlformats.org/officeDocument/2006/relationships/hyperlink" Target="http://www.imdb.com/rg/action-box-title/primary-photo/media/rm3328606208/tt010292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mdb.com/rg/action-box-title/primary-photo/media/rm3216480512/tt0110912" TargetMode="External"/><Relationship Id="rId11" Type="http://schemas.openxmlformats.org/officeDocument/2006/relationships/image" Target="../media/image41.jpeg"/><Relationship Id="rId5" Type="http://schemas.openxmlformats.org/officeDocument/2006/relationships/image" Target="../media/image33.jpeg"/><Relationship Id="rId15" Type="http://schemas.openxmlformats.org/officeDocument/2006/relationships/image" Target="../media/image44.jpeg"/><Relationship Id="rId10" Type="http://schemas.openxmlformats.org/officeDocument/2006/relationships/hyperlink" Target="http://www.imdb.com/rg/action-box-title/primary-photo/media/rm244547584/tt0137523" TargetMode="External"/><Relationship Id="rId4" Type="http://schemas.openxmlformats.org/officeDocument/2006/relationships/hyperlink" Target="http://www.imdb.com/rg/action-box-title/primary-photo/media/rm2795405312/tt0111161" TargetMode="External"/><Relationship Id="rId9" Type="http://schemas.openxmlformats.org/officeDocument/2006/relationships/image" Target="../media/image40.jpeg"/><Relationship Id="rId14" Type="http://schemas.openxmlformats.org/officeDocument/2006/relationships/hyperlink" Target="http://www.imdb.com/rg/action-box-title/primary-photo/media/rm3244720128/tt0114814" TargetMode="Externa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hyperlink" Target="http://upload.wikimedia.org/wikipedia/commons/a/a2/Chameleon_2006-01.jpg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ctrTitle"/>
          </p:nvPr>
        </p:nvSpPr>
        <p:spPr>
          <a:xfrm>
            <a:off x="40425" y="0"/>
            <a:ext cx="9108504" cy="3097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1F4FF"/>
                </a:solidFill>
              </a14:hiddenFill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60000"/>
              </a:spcBef>
            </a:pPr>
            <a:r>
              <a:rPr lang="en-US" altLang="zh-CN" sz="7200" dirty="0"/>
              <a:t>Chapter 4.1</a:t>
            </a:r>
            <a:br>
              <a:rPr lang="en-US" altLang="zh-CN" sz="7400" dirty="0"/>
            </a:br>
            <a:r>
              <a:rPr lang="en-US" altLang="zh-CN" sz="5400" dirty="0"/>
              <a:t>Evaluating Recommender Systems</a:t>
            </a:r>
            <a:endParaRPr lang="el-GR" altLang="zh-CN" sz="4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338B0B-FB97-400E-B16C-9BAA696A5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097213"/>
            <a:ext cx="8393353" cy="37937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Selection Problem</a:t>
            </a:r>
            <a:br>
              <a:rPr lang="en-US" dirty="0"/>
            </a:br>
            <a:r>
              <a:rPr lang="en-US" sz="1400" dirty="0"/>
              <a:t>(</a:t>
            </a:r>
            <a:r>
              <a:rPr lang="en-US" sz="1400" dirty="0" err="1"/>
              <a:t>ctd</a:t>
            </a:r>
            <a:r>
              <a:rPr lang="en-US" sz="1400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answer: “research has shown that matrix factorization is the best method, you should implement it”</a:t>
            </a:r>
          </a:p>
          <a:p>
            <a:endParaRPr lang="en-US" dirty="0"/>
          </a:p>
          <a:p>
            <a:r>
              <a:rPr lang="en-US" dirty="0"/>
              <a:t>Better – ask questions: </a:t>
            </a:r>
          </a:p>
          <a:p>
            <a:pPr lvl="1"/>
            <a:r>
              <a:rPr lang="en-US" dirty="0"/>
              <a:t>“Why do you want to add a </a:t>
            </a:r>
            <a:r>
              <a:rPr lang="en-US" dirty="0" err="1"/>
              <a:t>recsys</a:t>
            </a:r>
            <a:r>
              <a:rPr lang="en-US" dirty="0"/>
              <a:t> to your app?”</a:t>
            </a:r>
          </a:p>
          <a:p>
            <a:pPr lvl="1"/>
            <a:r>
              <a:rPr lang="en-US" dirty="0"/>
              <a:t>“What do you expect that the </a:t>
            </a:r>
            <a:r>
              <a:rPr lang="en-US" dirty="0" err="1"/>
              <a:t>recsys</a:t>
            </a:r>
            <a:r>
              <a:rPr lang="en-US" dirty="0"/>
              <a:t> will do?”</a:t>
            </a:r>
          </a:p>
          <a:p>
            <a:pPr lvl="1"/>
            <a:r>
              <a:rPr lang="en-US" dirty="0"/>
              <a:t>“What are the constraints of the system?”</a:t>
            </a:r>
          </a:p>
          <a:p>
            <a:pPr lvl="2"/>
            <a:r>
              <a:rPr lang="en-US" dirty="0"/>
              <a:t>E.g. maximum latency, available data, computation power, privacy requirements,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62200" y="1676400"/>
            <a:ext cx="4191000" cy="914400"/>
          </a:xfrm>
          <a:prstGeom prst="line">
            <a:avLst/>
          </a:prstGeom>
          <a:ln w="127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286000" y="1676400"/>
            <a:ext cx="4191000" cy="914400"/>
          </a:xfrm>
          <a:prstGeom prst="line">
            <a:avLst/>
          </a:prstGeom>
          <a:ln w="127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82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Selection Problem</a:t>
            </a:r>
            <a:br>
              <a:rPr lang="en-US" dirty="0"/>
            </a:b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an appropriate recommendation system for a set of goals, tasks, limitations, and constraints.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More accurately – choose the most appropriate system from a set of candidates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788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Selection Problem</a:t>
            </a:r>
            <a:br>
              <a:rPr lang="en-US" dirty="0"/>
            </a:br>
            <a:r>
              <a:rPr lang="en-US" sz="1600" dirty="0"/>
              <a:t>(last slide – promise)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 claim: there is no silver bullet – a system that is:</a:t>
            </a:r>
          </a:p>
          <a:p>
            <a:pPr lvl="1"/>
            <a:r>
              <a:rPr lang="en-US" dirty="0"/>
              <a:t>the most accurate</a:t>
            </a:r>
          </a:p>
          <a:p>
            <a:pPr lvl="1"/>
            <a:r>
              <a:rPr lang="en-US" dirty="0"/>
              <a:t>the fastest</a:t>
            </a:r>
          </a:p>
          <a:p>
            <a:pPr lvl="1"/>
            <a:r>
              <a:rPr lang="en-US" dirty="0"/>
              <a:t>the cheapest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For all applications!</a:t>
            </a:r>
          </a:p>
          <a:p>
            <a:endParaRPr lang="en-US" dirty="0"/>
          </a:p>
          <a:p>
            <a:r>
              <a:rPr lang="en-US" dirty="0"/>
              <a:t>Application =&gt; Needs =&gt; Specific </a:t>
            </a:r>
            <a:r>
              <a:rPr lang="en-US" dirty="0" err="1"/>
              <a:t>RecSys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4775621"/>
            <a:ext cx="300037" cy="90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204" y="3559524"/>
            <a:ext cx="300037" cy="90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685258"/>
            <a:ext cx="300037" cy="90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251" y="3457973"/>
            <a:ext cx="300037" cy="90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589" y="5250753"/>
            <a:ext cx="300037" cy="90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574" y="3273385"/>
            <a:ext cx="300037" cy="90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675927"/>
            <a:ext cx="300037" cy="90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223" y="2649887"/>
            <a:ext cx="300037" cy="90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1793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Problems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selection problem is interesting for application owners.</a:t>
            </a:r>
          </a:p>
          <a:p>
            <a:r>
              <a:rPr lang="en-US" dirty="0"/>
              <a:t>A company may be a provider of recommendation services to various applications.</a:t>
            </a:r>
          </a:p>
          <a:p>
            <a:r>
              <a:rPr lang="en-US" dirty="0"/>
              <a:t>In this case, the company may want to know the properties for various algorithms a-priori.</a:t>
            </a:r>
          </a:p>
          <a:p>
            <a:r>
              <a:rPr lang="en-US" dirty="0"/>
              <a:t>While we do not deal with this scenario directly, most of our ideas are applicable in this case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23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</a:t>
            </a:r>
            <a:r>
              <a:rPr lang="en-US" dirty="0" err="1"/>
              <a:t>RecSys</a:t>
            </a:r>
            <a:r>
              <a:rPr lang="en-US" dirty="0"/>
              <a:t> Tasks </a:t>
            </a:r>
            <a:br>
              <a:rPr lang="en-US" dirty="0"/>
            </a:br>
            <a:r>
              <a:rPr lang="en-US" sz="2000" dirty="0"/>
              <a:t>[Gunawardana and Shani, 2009]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Goals vs. Tasks:</a:t>
            </a:r>
          </a:p>
          <a:p>
            <a:pPr lvl="1"/>
            <a:r>
              <a:rPr lang="en-US" dirty="0"/>
              <a:t>Goals are high level intentions</a:t>
            </a:r>
          </a:p>
          <a:p>
            <a:pPr lvl="1"/>
            <a:r>
              <a:rPr lang="en-US" dirty="0"/>
              <a:t>Tasks are quantitative and measureable </a:t>
            </a:r>
          </a:p>
          <a:p>
            <a:endParaRPr lang="en-US" dirty="0"/>
          </a:p>
          <a:p>
            <a:r>
              <a:rPr lang="en-US" dirty="0"/>
              <a:t>The recommendation task: </a:t>
            </a:r>
          </a:p>
          <a:p>
            <a:pPr lvl="1"/>
            <a:r>
              <a:rPr lang="en-US" dirty="0"/>
              <a:t>Recommend items that the user will choose.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656138"/>
            <a:ext cx="4245377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017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</a:t>
            </a:r>
            <a:r>
              <a:rPr lang="en-US" dirty="0" err="1"/>
              <a:t>RecSys</a:t>
            </a:r>
            <a:r>
              <a:rPr lang="en-US" dirty="0"/>
              <a:t> Tasks </a:t>
            </a:r>
            <a:br>
              <a:rPr lang="en-US" dirty="0"/>
            </a:br>
            <a:r>
              <a:rPr lang="en-US" sz="2000" dirty="0"/>
              <a:t>[Gunawardana and Shani, 2009]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utility optimization task:</a:t>
            </a:r>
          </a:p>
          <a:p>
            <a:pPr lvl="1"/>
            <a:r>
              <a:rPr lang="en-US" dirty="0"/>
              <a:t>Maximize the system utility (profit, time on site).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rating prediction task:</a:t>
            </a:r>
          </a:p>
          <a:p>
            <a:pPr lvl="1"/>
            <a:r>
              <a:rPr lang="en-US" dirty="0"/>
              <a:t>Predict the rating that a user will assign an item.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599297"/>
            <a:ext cx="672198" cy="121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810" y="4648200"/>
            <a:ext cx="6821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349592" y="2362200"/>
            <a:ext cx="6222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57336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</a:t>
            </a:r>
            <a:r>
              <a:rPr lang="en-US" dirty="0" err="1"/>
              <a:t>RecSys</a:t>
            </a:r>
            <a:r>
              <a:rPr lang="en-US" dirty="0"/>
              <a:t> Tasks </a:t>
            </a:r>
            <a:br>
              <a:rPr lang="en-US" dirty="0"/>
            </a:br>
            <a:r>
              <a:rPr lang="en-US" sz="2000" dirty="0"/>
              <a:t>[Gunawardana and Shani, 2009]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must measure success on the task.</a:t>
            </a:r>
          </a:p>
          <a:p>
            <a:pPr lvl="1"/>
            <a:r>
              <a:rPr lang="en-US" dirty="0"/>
              <a:t>If you care about recommendations, don’t measure accuracy in predicting ratings.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82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</a:t>
            </a:r>
            <a:r>
              <a:rPr lang="en-US" dirty="0" err="1"/>
              <a:t>RecSys</a:t>
            </a:r>
            <a:r>
              <a:rPr lang="en-US" dirty="0"/>
              <a:t> Tasks </a:t>
            </a:r>
            <a:br>
              <a:rPr lang="en-US" dirty="0"/>
            </a:br>
            <a:r>
              <a:rPr lang="en-US" sz="2000" dirty="0"/>
              <a:t>[Gunawardana and Shani, 2009]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4812" y="1600200"/>
            <a:ext cx="8334376" cy="440120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/>
              <a:t>Discussion</a:t>
            </a:r>
            <a:r>
              <a:rPr lang="en-US" sz="2800" dirty="0"/>
              <a:t>: Is rating prediction a </a:t>
            </a:r>
            <a:r>
              <a:rPr lang="en-US" sz="2800" dirty="0" err="1"/>
              <a:t>RecSys</a:t>
            </a:r>
            <a:r>
              <a:rPr lang="en-US" sz="2800" dirty="0"/>
              <a:t> task?</a:t>
            </a:r>
          </a:p>
          <a:p>
            <a:endParaRPr lang="en-US" sz="2800" b="1" dirty="0"/>
          </a:p>
          <a:p>
            <a:r>
              <a:rPr lang="en-US" sz="2800" b="1" dirty="0"/>
              <a:t>Cons</a:t>
            </a:r>
            <a:r>
              <a:rPr lang="en-US" sz="2800" dirty="0"/>
              <a:t>: No active influence over users.</a:t>
            </a:r>
          </a:p>
          <a:p>
            <a:endParaRPr lang="en-US" sz="2800" b="1" dirty="0"/>
          </a:p>
          <a:p>
            <a:r>
              <a:rPr lang="en-US" sz="2800" b="1" dirty="0"/>
              <a:t>Pros</a:t>
            </a:r>
            <a:r>
              <a:rPr lang="en-US" sz="2800" dirty="0"/>
              <a:t>: predicting high ratings is an implicit influence.</a:t>
            </a:r>
          </a:p>
          <a:p>
            <a:endParaRPr lang="en-US" sz="2800" dirty="0"/>
          </a:p>
          <a:p>
            <a:r>
              <a:rPr lang="en-US" sz="2800" b="1" dirty="0"/>
              <a:t>Practically speaking</a:t>
            </a:r>
            <a:r>
              <a:rPr lang="en-US" sz="2800" dirty="0"/>
              <a:t>: 	</a:t>
            </a:r>
          </a:p>
          <a:p>
            <a:r>
              <a:rPr lang="en-US" sz="2800" dirty="0"/>
              <a:t>	Tons of research on rating prediction =&gt;</a:t>
            </a:r>
          </a:p>
          <a:p>
            <a:r>
              <a:rPr lang="en-US" sz="2800" dirty="0"/>
              <a:t>	clearly of interest to the community</a:t>
            </a:r>
          </a:p>
        </p:txBody>
      </p:sp>
    </p:spTree>
    <p:extLst>
      <p:ext uri="{BB962C8B-B14F-4D97-AF65-F5344CB8AC3E}">
        <p14:creationId xmlns:p14="http://schemas.microsoft.com/office/powerpoint/2010/main" val="98984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Ratings =?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claim: rating prediction and recommendation are the same thing.</a:t>
            </a:r>
          </a:p>
          <a:p>
            <a:pPr lvl="1"/>
            <a:r>
              <a:rPr lang="en-US" dirty="0"/>
              <a:t>E.g. recommend the movies that the system predicts that the user will rate the highest.</a:t>
            </a:r>
          </a:p>
          <a:p>
            <a:pPr lvl="1"/>
            <a:endParaRPr lang="en-US" dirty="0"/>
          </a:p>
          <a:p>
            <a:r>
              <a:rPr lang="en-US" dirty="0"/>
              <a:t>Hence - predicting ratings is enough.</a:t>
            </a:r>
          </a:p>
          <a:p>
            <a:pPr lvl="1"/>
            <a:r>
              <a:rPr lang="en-US" dirty="0"/>
              <a:t>i.e. best rating prediction =&gt; best recommendation</a:t>
            </a:r>
          </a:p>
          <a:p>
            <a:pPr lvl="1"/>
            <a:endParaRPr lang="en-US" dirty="0"/>
          </a:p>
          <a:p>
            <a:r>
              <a:rPr lang="en-US" dirty="0"/>
              <a:t>Do people really watch more 5 star than 3 star movies?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30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 Ratings ≠ High Usage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09" y="1905000"/>
            <a:ext cx="6253362" cy="41689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968" y="2552700"/>
            <a:ext cx="2437351" cy="28735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990600" y="3209553"/>
            <a:ext cx="7162800" cy="169277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Take home message: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Tasks are truly different.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We should measure success on the specific task that we care about.</a:t>
            </a:r>
          </a:p>
        </p:txBody>
      </p:sp>
    </p:spTree>
    <p:extLst>
      <p:ext uri="{BB962C8B-B14F-4D97-AF65-F5344CB8AC3E}">
        <p14:creationId xmlns:p14="http://schemas.microsoft.com/office/powerpoint/2010/main" val="19436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7812-9542-4CD8-B080-6B80DD82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78F43-A887-4C39-AEA3-3B768DA9B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</a:p>
          <a:p>
            <a:pPr lvl="1"/>
            <a:r>
              <a:rPr lang="en-US" altLang="zh-CN" dirty="0"/>
              <a:t>Why should we evaluate?</a:t>
            </a:r>
          </a:p>
          <a:p>
            <a:pPr lvl="1"/>
            <a:r>
              <a:rPr lang="en-US" altLang="zh-CN" dirty="0"/>
              <a:t>The selection problem</a:t>
            </a:r>
          </a:p>
          <a:p>
            <a:pPr lvl="1"/>
            <a:r>
              <a:rPr lang="en-US" altLang="zh-CN" dirty="0"/>
              <a:t>Task-oriented selection</a:t>
            </a:r>
          </a:p>
          <a:p>
            <a:r>
              <a:rPr lang="en-US" altLang="zh-CN" dirty="0"/>
              <a:t>Evaluation Protocols</a:t>
            </a:r>
          </a:p>
          <a:p>
            <a:pPr lvl="1"/>
            <a:r>
              <a:rPr lang="en-US" altLang="zh-CN" dirty="0"/>
              <a:t>Online testing </a:t>
            </a:r>
          </a:p>
          <a:p>
            <a:pPr lvl="1"/>
            <a:r>
              <a:rPr lang="en-US" altLang="zh-CN" dirty="0"/>
              <a:t>User studies</a:t>
            </a:r>
          </a:p>
          <a:p>
            <a:pPr lvl="1"/>
            <a:r>
              <a:rPr lang="en-US" altLang="zh-CN" dirty="0"/>
              <a:t>Simulations </a:t>
            </a:r>
          </a:p>
          <a:p>
            <a:r>
              <a:rPr lang="en-US" altLang="zh-CN" dirty="0"/>
              <a:t>What should we evaluate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/>
              <a:t>Accuracy – ratings, usage, ranking</a:t>
            </a:r>
          </a:p>
          <a:p>
            <a:pPr lvl="1"/>
            <a:r>
              <a:rPr lang="en-US" altLang="zh-CN" dirty="0"/>
              <a:t>Other properties: novelty, serendipity, diversity,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197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Success on the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a metric that measures the success on the task directly:</a:t>
            </a:r>
          </a:p>
          <a:p>
            <a:pPr lvl="1"/>
            <a:r>
              <a:rPr lang="en-US" dirty="0"/>
              <a:t>Accurate rating prediction – RMSE </a:t>
            </a:r>
          </a:p>
          <a:p>
            <a:pPr lvl="1"/>
            <a:r>
              <a:rPr lang="en-US" dirty="0"/>
              <a:t>Increasing usage – Avg. usage per user</a:t>
            </a:r>
          </a:p>
          <a:p>
            <a:pPr lvl="1"/>
            <a:r>
              <a:rPr lang="en-US" dirty="0"/>
              <a:t>Utility optimization – Avg. utility per user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170" name="Picture 2" descr="http://www.sxc.hu/pic/m/c/co/cobrasoft/1133804_sign_success_and_failu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100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62800" y="2514600"/>
            <a:ext cx="16764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will define all these later…</a:t>
            </a:r>
          </a:p>
        </p:txBody>
      </p:sp>
    </p:spTree>
    <p:extLst>
      <p:ext uri="{BB962C8B-B14F-4D97-AF65-F5344CB8AC3E}">
        <p14:creationId xmlns:p14="http://schemas.microsoft.com/office/powerpoint/2010/main" val="604061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Evaluation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 is an evaluation?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Why should we evaluate?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selection problem.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Task-oriented selection.</a:t>
            </a:r>
          </a:p>
          <a:p>
            <a:r>
              <a:rPr lang="en-US" dirty="0"/>
              <a:t>Evaluation protocols</a:t>
            </a:r>
          </a:p>
          <a:p>
            <a:pPr lvl="1"/>
            <a:r>
              <a:rPr lang="en-US" dirty="0"/>
              <a:t>Online, user studies, offline</a:t>
            </a:r>
          </a:p>
          <a:p>
            <a:pPr lvl="1"/>
            <a:r>
              <a:rPr lang="en-US" dirty="0"/>
              <a:t>Simulations.</a:t>
            </a:r>
          </a:p>
          <a:p>
            <a:pPr lvl="1"/>
            <a:r>
              <a:rPr lang="en-US" dirty="0"/>
              <a:t>Drawing reliable conclusions.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 should we evaluate?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Accuracy – ratings, usage, ranking.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Other properties: novelty, serendipity, diversity, 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38200" y="1752600"/>
            <a:ext cx="7391400" cy="3108543"/>
            <a:chOff x="838200" y="1752600"/>
            <a:chExt cx="7391400" cy="3108543"/>
          </a:xfrm>
        </p:grpSpPr>
        <p:sp>
          <p:nvSpPr>
            <p:cNvPr id="6" name="TextBox 5"/>
            <p:cNvSpPr txBox="1"/>
            <p:nvPr/>
          </p:nvSpPr>
          <p:spPr>
            <a:xfrm>
              <a:off x="838200" y="1752600"/>
              <a:ext cx="7391400" cy="310854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Take home message: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err="1">
                  <a:solidFill>
                    <a:srgbClr val="FF0000"/>
                  </a:solidFill>
                </a:rPr>
                <a:t>RecSys</a:t>
              </a:r>
              <a:r>
                <a:rPr lang="en-US" sz="2800" dirty="0">
                  <a:solidFill>
                    <a:srgbClr val="FF0000"/>
                  </a:solidFill>
                </a:rPr>
                <a:t> are highly application oriented.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rgbClr val="FF0000"/>
                  </a:solidFill>
                </a:rPr>
                <a:t>A </a:t>
              </a:r>
              <a:r>
                <a:rPr lang="en-US" sz="2800" dirty="0" err="1">
                  <a:solidFill>
                    <a:srgbClr val="FF0000"/>
                  </a:solidFill>
                </a:rPr>
                <a:t>RecSys</a:t>
              </a:r>
              <a:r>
                <a:rPr lang="en-US" sz="2800" dirty="0">
                  <a:solidFill>
                    <a:srgbClr val="FF0000"/>
                  </a:solidFill>
                </a:rPr>
                <a:t> has specific goals and tasks.</a:t>
              </a:r>
            </a:p>
            <a:p>
              <a:endParaRPr lang="en-US" sz="2800" dirty="0">
                <a:solidFill>
                  <a:srgbClr val="FF0000"/>
                </a:solidFill>
              </a:endParaRPr>
            </a:p>
            <a:p>
              <a:endParaRPr lang="en-US" sz="2800" dirty="0">
                <a:solidFill>
                  <a:srgbClr val="FF0000"/>
                </a:solidFill>
              </a:endParaRPr>
            </a:p>
            <a:p>
              <a:r>
                <a:rPr lang="en-US" sz="2800" dirty="0">
                  <a:solidFill>
                    <a:srgbClr val="FF0000"/>
                  </a:solidFill>
                </a:rPr>
                <a:t>Evaluation should focus on the application goals and tasks.</a:t>
              </a:r>
            </a:p>
          </p:txBody>
        </p:sp>
        <p:sp>
          <p:nvSpPr>
            <p:cNvPr id="7" name="Down Arrow 6"/>
            <p:cNvSpPr/>
            <p:nvPr/>
          </p:nvSpPr>
          <p:spPr>
            <a:xfrm>
              <a:off x="3846672" y="3196555"/>
              <a:ext cx="533400" cy="592485"/>
            </a:xfrm>
            <a:prstGeom prst="down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024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within the real application</a:t>
            </a:r>
          </a:p>
          <a:p>
            <a:r>
              <a:rPr lang="en-US" dirty="0"/>
              <a:t>Evaluating on real users.</a:t>
            </a:r>
          </a:p>
          <a:p>
            <a:r>
              <a:rPr lang="en-US" dirty="0"/>
              <a:t>Also known as “Flights” </a:t>
            </a:r>
            <a:r>
              <a:rPr lang="en-US" sz="1600" dirty="0"/>
              <a:t>[</a:t>
            </a:r>
            <a:r>
              <a:rPr lang="en-US" sz="1600" dirty="0" err="1"/>
              <a:t>Kohavi</a:t>
            </a:r>
            <a:r>
              <a:rPr lang="en-US" sz="1600" dirty="0"/>
              <a:t> et al. 2009]</a:t>
            </a:r>
            <a:r>
              <a:rPr lang="en-US" dirty="0"/>
              <a:t>.</a:t>
            </a:r>
          </a:p>
          <a:p>
            <a:pPr marL="393192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194" name="Picture 2" descr="http://www.sott.net/signs/images/parody_flight%207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013" y="3352800"/>
            <a:ext cx="2723393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cache.gawker.com/assets/images/kotaku/2009/01/FScra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001" y="4572000"/>
            <a:ext cx="3028583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563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or more test systems are compared.</a:t>
            </a:r>
          </a:p>
          <a:p>
            <a:endParaRPr lang="en-US" dirty="0"/>
          </a:p>
          <a:p>
            <a:r>
              <a:rPr lang="en-US" dirty="0"/>
              <a:t>User assigned to one of alternative </a:t>
            </a:r>
          </a:p>
          <a:p>
            <a:pPr lvl="1"/>
            <a:r>
              <a:rPr lang="en-US" dirty="0"/>
              <a:t>Uniformly, to avoid biasing.</a:t>
            </a:r>
          </a:p>
          <a:p>
            <a:endParaRPr lang="en-US" dirty="0"/>
          </a:p>
          <a:p>
            <a:r>
              <a:rPr lang="en-US" dirty="0"/>
              <a:t>Averaging over large enough user sets.</a:t>
            </a:r>
          </a:p>
          <a:p>
            <a:endParaRPr lang="en-US" dirty="0"/>
          </a:p>
          <a:p>
            <a:r>
              <a:rPr lang="en-US" dirty="0"/>
              <a:t>Typical workflow in evaluating search engines.</a:t>
            </a:r>
          </a:p>
          <a:p>
            <a:pPr marL="393192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194" name="Picture 2" descr="http://www.sott.net/signs/images/parody_flight%207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801" y="3896519"/>
            <a:ext cx="1606990" cy="98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cache.gawker.com/assets/images/kotaku/2009/01/FScra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5486400"/>
            <a:ext cx="1583590" cy="91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79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Online Testing</a:t>
            </a:r>
            <a:br>
              <a:rPr lang="en-US" dirty="0"/>
            </a:br>
            <a:r>
              <a:rPr lang="en-US" sz="2200" dirty="0"/>
              <a:t>(</a:t>
            </a:r>
            <a:r>
              <a:rPr lang="en-US" sz="2200" dirty="0" err="1"/>
              <a:t>ctd</a:t>
            </a:r>
            <a:r>
              <a:rPr lang="en-US" sz="2200" dirty="0"/>
              <a:t>.)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Results over real users.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Measures performance on the real application.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Very trustworthy results.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3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Online Testing</a:t>
            </a:r>
            <a:br>
              <a:rPr lang="en-US" dirty="0"/>
            </a:br>
            <a:r>
              <a:rPr lang="en-US" sz="2200" dirty="0"/>
              <a:t>(</a:t>
            </a:r>
            <a:r>
              <a:rPr lang="en-US" sz="2200" dirty="0" err="1"/>
              <a:t>ctd</a:t>
            </a:r>
            <a:r>
              <a:rPr lang="en-US" sz="2200" dirty="0"/>
              <a:t>.)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Impact on real users - test system must be decent.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Varying user experience may be deemed bad.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Comparing many alternatives takes a long time.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 applicable to applications before they are launched.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6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9" y="1412875"/>
            <a:ext cx="6048920" cy="4967288"/>
          </a:xfrm>
        </p:spPr>
        <p:txBody>
          <a:bodyPr>
            <a:normAutofit/>
          </a:bodyPr>
          <a:lstStyle/>
          <a:p>
            <a:r>
              <a:rPr lang="en-US" dirty="0"/>
              <a:t>We flight only reasonable systems.</a:t>
            </a:r>
          </a:p>
          <a:p>
            <a:endParaRPr lang="en-US" dirty="0"/>
          </a:p>
          <a:p>
            <a:r>
              <a:rPr lang="en-US" dirty="0"/>
              <a:t>Is a candidate good enough?</a:t>
            </a:r>
          </a:p>
          <a:p>
            <a:endParaRPr lang="en-US" dirty="0"/>
          </a:p>
          <a:p>
            <a:r>
              <a:rPr lang="en-US" dirty="0"/>
              <a:t>Collect a group of test subjects and ask them!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218" name="Picture 2" descr="http://www.palmbeach.k12.fl.us/westgatees/computerla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38" y="1322387"/>
            <a:ext cx="251713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livinggospelministries.org/Computer-La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38" y="3429000"/>
            <a:ext cx="2197812" cy="32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983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group of (paid) volunteers</a:t>
            </a:r>
          </a:p>
          <a:p>
            <a:endParaRPr lang="en-US" dirty="0"/>
          </a:p>
          <a:p>
            <a:r>
              <a:rPr lang="en-US" dirty="0"/>
              <a:t>Try several alternative</a:t>
            </a:r>
            <a:r>
              <a:rPr lang="he-IL" dirty="0"/>
              <a:t> </a:t>
            </a:r>
            <a:r>
              <a:rPr lang="en-US" dirty="0"/>
              <a:t>systems.</a:t>
            </a:r>
          </a:p>
          <a:p>
            <a:endParaRPr lang="en-US" dirty="0"/>
          </a:p>
          <a:p>
            <a:r>
              <a:rPr lang="en-US" dirty="0"/>
              <a:t>Can use a controlled environment.</a:t>
            </a:r>
          </a:p>
          <a:p>
            <a:endParaRPr lang="en-US" dirty="0"/>
          </a:p>
          <a:p>
            <a:r>
              <a:rPr lang="en-US" dirty="0"/>
              <a:t>Subjects can answer questions:</a:t>
            </a:r>
          </a:p>
          <a:p>
            <a:pPr lvl="1"/>
            <a:r>
              <a:rPr lang="en-US" dirty="0"/>
              <a:t>Before</a:t>
            </a:r>
          </a:p>
          <a:p>
            <a:pPr lvl="1"/>
            <a:r>
              <a:rPr lang="en-US" dirty="0"/>
              <a:t>During</a:t>
            </a:r>
          </a:p>
          <a:p>
            <a:pPr lvl="1"/>
            <a:r>
              <a:rPr lang="en-US" dirty="0"/>
              <a:t>After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9218" name="Picture 2" descr="http://www.palmbeach.k12.fl.us/westgatees/computerla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398" y="1316038"/>
            <a:ext cx="251713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livinggospelministries.org/Computer-La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323" y="3388964"/>
            <a:ext cx="2197812" cy="32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586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Studies</a:t>
            </a:r>
            <a:br>
              <a:rPr lang="en-US" dirty="0"/>
            </a:br>
            <a:r>
              <a:rPr lang="en-US" sz="2200" dirty="0"/>
              <a:t>(</a:t>
            </a:r>
            <a:r>
              <a:rPr lang="en-US" sz="2200" dirty="0" err="1"/>
              <a:t>ctd</a:t>
            </a:r>
            <a:r>
              <a:rPr lang="en-US" sz="2200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Advantages: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Direct answers on the questions at hand </a:t>
            </a:r>
          </a:p>
          <a:p>
            <a:pPr lvl="2"/>
            <a:r>
              <a:rPr lang="en-US" dirty="0"/>
              <a:t>E.g. did you prefer alternative A to B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Collect information unavailable for real users</a:t>
            </a:r>
          </a:p>
          <a:p>
            <a:pPr lvl="2"/>
            <a:r>
              <a:rPr lang="en-US" dirty="0"/>
              <a:t>Especially in controlled and monitored environments.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5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Studies</a:t>
            </a:r>
            <a:br>
              <a:rPr lang="en-US" dirty="0"/>
            </a:br>
            <a:r>
              <a:rPr lang="en-US" sz="2200" dirty="0"/>
              <a:t>(</a:t>
            </a:r>
            <a:r>
              <a:rPr lang="en-US" sz="2200" dirty="0" err="1"/>
              <a:t>ctd</a:t>
            </a:r>
            <a:r>
              <a:rPr lang="en-US" sz="2200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Expensive (typically test subjects get paid).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Test subjects poorly represent the real system users.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Measure only a (small) subset of the system.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Short term experience mainly.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Difficult to measure how users will spend real money.</a:t>
            </a:r>
          </a:p>
          <a:p>
            <a:pPr lvl="2"/>
            <a:r>
              <a:rPr lang="en-US" dirty="0"/>
              <a:t>Also true for time, attention, effort, …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78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[Wikipedia] A systematic determination of merit, worth and significance</a:t>
            </a:r>
          </a:p>
          <a:p>
            <a:r>
              <a:rPr lang="en-US" dirty="0"/>
              <a:t>E.g.</a:t>
            </a:r>
          </a:p>
          <a:p>
            <a:pPr lvl="1"/>
            <a:r>
              <a:rPr lang="en-US" dirty="0"/>
              <a:t>How accurate is a recommendation?</a:t>
            </a:r>
          </a:p>
          <a:p>
            <a:pPr lvl="1"/>
            <a:r>
              <a:rPr lang="en-US" dirty="0"/>
              <a:t>How many users are satisfied with the system?</a:t>
            </a:r>
          </a:p>
          <a:p>
            <a:pPr lvl="1"/>
            <a:r>
              <a:rPr lang="en-US" dirty="0"/>
              <a:t>How much profit is the system generating?</a:t>
            </a:r>
          </a:p>
          <a:p>
            <a:pPr lvl="1"/>
            <a:r>
              <a:rPr lang="en-US" dirty="0"/>
              <a:t>Is the system changing the way users act?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AutoShape 2" descr="data:image/jpg;base64,/9j/4AAQSkZJRgABAQAAAQABAAD/2wCEAAkGBhQSEBUUExMWFRIWGRUXGBgYGB4ZGRccFRUWHRQZHhoeHScfHx8lIBgYHy8gIycpLCwsGR4xNTAqNSYsLSkBCQoKDgwOGQ8PGS0kHSQsLCksKS81LCwsLSw2LCwsKSwpKTQsKSkpLCwpKSwsLCwpLCkpLCwpLCktLCwsLCwsKf/AABEIAHkAdAMBIgACEQEDEQH/xAAcAAACAQUBAAAAAAAAAAAAAAAABwgCAwQFBgH/xABUEAABAgMEBAcHDQ0IAwAAAAABAgMABBEFEiExBgdBURMiMmFxgZEUcpOhsdHSFRYzQlJTVJKys7TB4RcjJTU2YnN0dYKiwvAIJCZDVYOj4zREY//EABgBAAMBAQAAAAAAAAAAAAAAAAACAwEE/8QAIxEAAgIBBAIDAQEAAAAAAAAAAAECEQMSITEyE2EiQXFRFP/aAAwDAQACEQMRAD8A5HTzWjPqtGYDM040024ttCG1FIutqKQTvJpUk76ZARpG9YNqq5M7NHoWo+SNJbYUJp4L5Yccvbcb6r2PTWJNssqPJBimOGq9wEV66rb9/nv+TzRW3pJbquS7PnoDh+qHu7LXRVRxOQEY5MWWBP7MewlPVy3/AHy0Piu+aD1ct/3y0Piu+aGerSgOOFqUaXNupNFcGQGkb77x4g6MY6OTQhDd6aLaV7UocKkjmvFCTXqEL44/0LEb6uW/75aHxXfNGUjS7SEAC9OYYYsEnDnLdT1w5TpBZwOLzfhR6UVtT0k7g0+K8ygsdGHnjPHH2FiTVp5bwNC7NV/Q/wDXGOvWXbQNDMvgjYW0+hDkVOlBIdQtsD2/Kazp7KmqU9C7p5oyrx3mGWFPhhYkPunWz8Jf8Gn0IPunWz8Jf8Gn0Id987z2wXzvPbG/5/YWIpWtm1gaGccB3FKPQi7Ja5LUQ4lSppSwCCUqSgpUNoPFrjvGMO8xH7WMPwpM98n5tETyYtCuwsl6I9jwQRE0hrpe1dtGbSc0zEwD1OrESpUoAVOQiMmnUr+GZtFeVNO49+6T4r0ScdSBW9SgqSTkKZkxSBXH9mitW0EttrfdUENIFSpWQGwc5OVBUknCOPn5wPMd0z6lS1mmvBMCqX5umRXTjJQc7icTmTShNUza6ZkKtObB9TpcnuNg/wDsOJN0PKTtxwSDhnuN7J0Y0ZcnHBalqALvisrLGpSkE1StSThSlCAa1qCdgFXNvZEZNR3Zi2Y9aFoNpTJoRZlmjBC1JF5Y2lCBn0jn45OEZ7erCUJCpp6ZnljPhHC2jqSmqgP3o7ZqWcfVXxnBI5h9kZ7Wjo9sonow8tYKjHuzl8mSfRbHEjQWzf8AT2adLh8d+MK0dVdlujisOS6/dtOqVTnurvDqFIZHrfRvV2jzRYd0d9yvtH1jzQXiYtZ0JO07PtSxfv7Ez3VKDMmpug7FoJvIByqk3d5xAO50S0panEqMojg5lIKlyRUA277pUuo4IX+ZQJO5JN+O/mZRSDRQzqN4UDmNxBGYPXCS0+0XVZky3OyZLbd8EUPsTmJuj8wgGgNdoOFK5KLj8ovYpjzanpkqY1bNtFD7SXGzVKt+BSRykqGxQOBGyMqOPk7cC0sWo2AhiZWlieR7Vp8US2+NwOAVzKSTUmsd06A3gMV7Tu6OeLwyal7OijGUmmcILWb+NX/9r5huH5CF1otkWq/XaGiOjgUD6oTP1MRLRpwKSCMiAR0HKCLNm+wt94j5IgjjGIraXNBzSB9NcFThTUY0q6AeyHTrFmlKaalGyUuTzyWLwzS2cX1fFw6FGEna/wCULv7Qc+lmHXaDHC2/KA8liWmHh3y1hrfzp/rJ4jp1FmltWxkT9ry1nJFJGTaS64nYQjitoPTgOhajDMYkC8rhF4I9qkbtnVHH6sWOEnLVdPtnm2eejLZqOjjf1SGOBGuVN0QlDVV8AlAAoBQR7BBEygQQQQAUPMhQooVBjjtLtFA7LutKxbcSU1OaD7Q9SqGvNHaRQ80FJKTkcIeE3H8JZMan+kfNT1nqeatOzHcL7fJPtHElSCrqVwZ/dEdRoFaypiQbU4auovNL33mzTHnu3SecmMzRmwly+ks0oCjbkshw86lOITXLaWnD2xqNBhdetJqoPBzz/Nmoiv8AB4jFcW0qH5VnWQi9bH40c7xr5sQ9IRuttoi01H3TbRHUinlSYrn6giU1m+wt94j5Iggs32FvvEfJEEcQxFS1h/iF39oOfSzDwnFBFuSijUcLLTTXMShbbgT5T2QjZY/4gT+vj6VDv0/aWmXRNNCrsm4mYArS8hIIfR0FBNe9h4jpXFl3QBXBWnasuTRXCMPJG9LjVCofwg9UMBCqiFBbtvNytpyFqoVWUmmu53VbEpPGQo84wJH/AMVQ2kODMGqTiDsjGt2Rbqi/BBBCjhBBBAAQEwRYffABqcBiTuAxMbQrlRiytqsuvutoWlTrIQHUjNHCAlAOzIHDphQat3OF7umMSHpt1QJ2jlA7v8w5RhaJ22WZC2LVcJSZpam2eday4RTfQup6AhW6On0BsEy1msBfFJTwhHtquG8BTmBSOqK4e1jVZuYSWuH8Yj9E35Vw7lHqhKa5G6Wgk72Wz2KcH1RfN1FRJXRpwqkpZSjUllkk7yW01gijRQ/3CV/QMfNIgjiGIvSv5QJ/Xx9KiSqkAihAIIoQciDmDEapX8oE/r4+lRJJ5JOAwG0/UIrArDgVAlG5dbtjzav7jMKUqTe95XeqlNTtBIB6c6Lw2uhmm7tlu+plqm6lNBLvnkXMQkFXuMAAc08lVAMOr0l0RZnZYsOCmRSsAFSFDJQr2EbQSMMwtrQnFyqEyFttKflK/eJpFb6NgIVmaDNJxAGIUKQSW5OUNtx/SzlQMagioIxBByoYvQjdH2rTs9KVWdMN2lIYkNVAUBmQkE1B5kKIqTxY6qW11NIwnZKblFVoSpoqQMKg3qBXYmJuxYqlQyII4ca6rJpXuwZVpwTtej2POMV3XhIGgl0zE04TS4yyoq6Teu+KsYad84kmFdrA0yMyv1Ks9QcmHiW33BihhH+aLw20qFUrdFRyiKWLQn7XtMEKCbLklZlRrMKTTHDBQruojpMcw9ajLCTZ9iIK33BR2ZrjQco8JlQc3FFcKqh0mJpV2ZE9KNTM1LWUwCqRs/jvq99cxvA7MVFQNPdOU5IhgOulRqfsHMBGl0W0abkWA0jjKJvLWc1q2noGQGwc5JO4jsxw0o2whMa5/wDz2/0CPnXYc8J3XU2BNsnaWadjjlPLGZuoIkBoA4FWVIkZdzS4+K0kHxgwRrdUcyV2LJmtaIUjwbi006rtI8jhGI8Wc8F262pOSp5Kh0GZBESaiK1mH8Jt/rKPnhEqTFIFcYRjz9ntvtqbdQlxtQopKhUH7dxGI2RkRYfdOSRVXiHTFKso3QrrV1ZvSbhcsuaU2TiWlqw5uNQpP74649Z1jWxKIPdMktxArVaa3esgLTTshmM2eBirjHxfbGUkUygaS2RJQvkUv3bW/wDTBXvE5/Fi7J625t5JTK2UsE4fewbtdl6jQHjHSIa987z2xgzM6VcVFTz59nnjFFsxwS5Yl9MvVVcup2dcSyyVoSppKheIWaY0vV70q2ZYRlybNny6Q8hUzLy9EjhA+ppUyEkklDaRwjhNaXiUJGGwGO9t3QpM3dW42la2gstoWohsqIwvAZioHVCukp7hFFxTDjk6pXA3nEpS1LuAKutoSSaBCQVckkU54yfxFURoWLbSX5dKkyr0u3wiW2lPLK3Hb6SUqVUkipFAVEgkgA4gRuBJECqiEjxxrtErbbfbW0uhSFFpwAkgFFKKSq6k1TUYgYEcwi6ZlfCrZdVV1q7jkFoWDwboH51CDTJSVDKkPiyOXxCUVEvLpsr0nbCe12JPdMuaYcERXocVXyjthvwp9d3skt3jnykxXN0EQ0dQszesZsY8Rx5OPOu9hzcbtrHkYH9nd4mynBhxZlwDraZP80EcIwh7Eev2gyqlLz7Zpuq6kxK05xF/SXRmYs+fcbCF1acvNqCSQU3rzShmMqddQco2H3RLY9/e8Gn0IaLoeMqJH1gERmVpxaoFTNTQA21V5owVacT5JPdszjj7MseIKhtY3kRKesFYiv69Z/4bM+Hc9KD16z/w2Z8O56UGs3yIlOoA5wJAGWERY9es/wDDZnw7npRU3plaCjQTk0TuDzhPyoNZmtEpVLAFScIUmn9kcBNicacU1LOONmZKEhSkLopHDJSRtC1A86jneFF0dJLTOcxOHpccPlMExpHaLiFIW7MKQoEKSbxBBzBFINUWtxZTs6dqV7lXIkTSytbqXFgPgt3TxyaA0Faitc8YYE1b7c4wl2WcQZyVWpIbvgKmGwRwzABPGrQKQQDikU2wmtGrSblljuqWvIqVBVwXwbhTTjUCkY1umlCAQcKHrNEreek1MpblnRemHbxUE8ZPGqlJKgLyblcTSqTjQxJWnaN5QzpCeQ80h1tV5tYCkneD5DsI2EGFlrvRjKnbR4dhaP1xd0/taakFJXLLMuxNKdd4FQbUtpYKeFAIKwEKKgtNDtUMKQurVt+Yminh3Vu3a3bxyvUrQbK0GW6OmeZSjRKqZID+zwxSyVmvKmHD0UbaT/LBG+1Q2CqUsllC0lLi7zq0nMFxVUgg5G4EVGw1gjnNO0jykewQAeER5cEVQQAU3BBcEVQQAU3BBcEVQQAeUgpHsEAGl0t0UZtCWVLvjinFKhykKFbq084r1gkGI8zthTUpNNyUwzMPFBX3MGFFCXQQql0hNaVVVRrVIqk0rUSgihXngAXGgerBSFd02jcemCkIQ0fvjbCMeKLxN4muZrTHEkkx3crYMu0bzbDTat6G0pPaBWM+CAAggggA/9k=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547688"/>
            <a:ext cx="1104900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jpg;base64,/9j/4AAQSkZJRgABAQAAAQABAAD/2wCEAAkGBhQSEBUUExMWFRIWGRUXGBgYGB4ZGRccFRUWHRQZHhoeHScfHx8lIBgYHy8gIycpLCwsGR4xNTAqNSYsLSkBCQoKDgwOGQ8PGS0kHSQsLCksKS81LCwsLSw2LCwsKSwpKTQsKSkpLCwpKSwsLCwpLCkpLCwpLCktLCwsLCwsKf/AABEIAHkAdAMBIgACEQEDEQH/xAAcAAACAQUBAAAAAAAAAAAAAAAABwgCAwQFBgH/xABUEAABAgMEBAcHDQ0IAwAAAAABAgMABBEFEiExBgdBURMiMmFxgZEUcpOhsdHSFRYzQlJTVJKys7TB4RcjJTU2YnN0dYKiwvAIJCZDVYOj4zREY//EABgBAAMBAQAAAAAAAAAAAAAAAAACAwEE/8QAIxEAAgIBBAIDAQEAAAAAAAAAAAECEQMSITEyE2EiQXFRFP/aAAwDAQACEQMRAD8A5HTzWjPqtGYDM040024ttCG1FIutqKQTvJpUk76ZARpG9YNqq5M7NHoWo+SNJbYUJp4L5Yccvbcb6r2PTWJNssqPJBimOGq9wEV66rb9/nv+TzRW3pJbquS7PnoDh+qHu7LXRVRxOQEY5MWWBP7MewlPVy3/AHy0Piu+aD1ct/3y0Piu+aGerSgOOFqUaXNupNFcGQGkb77x4g6MY6OTQhDd6aLaV7UocKkjmvFCTXqEL44/0LEb6uW/75aHxXfNGUjS7SEAC9OYYYsEnDnLdT1w5TpBZwOLzfhR6UVtT0k7g0+K8ygsdGHnjPHH2FiTVp5bwNC7NV/Q/wDXGOvWXbQNDMvgjYW0+hDkVOlBIdQtsD2/Kazp7KmqU9C7p5oyrx3mGWFPhhYkPunWz8Jf8Gn0IPunWz8Jf8Gn0Id987z2wXzvPbG/5/YWIpWtm1gaGccB3FKPQi7Ja5LUQ4lSppSwCCUqSgpUNoPFrjvGMO8xH7WMPwpM98n5tETyYtCuwsl6I9jwQRE0hrpe1dtGbSc0zEwD1OrESpUoAVOQiMmnUr+GZtFeVNO49+6T4r0ScdSBW9SgqSTkKZkxSBXH9mitW0EttrfdUENIFSpWQGwc5OVBUknCOPn5wPMd0z6lS1mmvBMCqX5umRXTjJQc7icTmTShNUza6ZkKtObB9TpcnuNg/wDsOJN0PKTtxwSDhnuN7J0Y0ZcnHBalqALvisrLGpSkE1StSThSlCAa1qCdgFXNvZEZNR3Zi2Y9aFoNpTJoRZlmjBC1JF5Y2lCBn0jn45OEZ7erCUJCpp6ZnljPhHC2jqSmqgP3o7ZqWcfVXxnBI5h9kZ7Wjo9sonow8tYKjHuzl8mSfRbHEjQWzf8AT2adLh8d+MK0dVdlujisOS6/dtOqVTnurvDqFIZHrfRvV2jzRYd0d9yvtH1jzQXiYtZ0JO07PtSxfv7Ez3VKDMmpug7FoJvIByqk3d5xAO50S0panEqMojg5lIKlyRUA277pUuo4IX+ZQJO5JN+O/mZRSDRQzqN4UDmNxBGYPXCS0+0XVZky3OyZLbd8EUPsTmJuj8wgGgNdoOFK5KLj8ovYpjzanpkqY1bNtFD7SXGzVKt+BSRykqGxQOBGyMqOPk7cC0sWo2AhiZWlieR7Vp8US2+NwOAVzKSTUmsd06A3gMV7Tu6OeLwyal7OijGUmmcILWb+NX/9r5huH5CF1otkWq/XaGiOjgUD6oTP1MRLRpwKSCMiAR0HKCLNm+wt94j5IgjjGIraXNBzSB9NcFThTUY0q6AeyHTrFmlKaalGyUuTzyWLwzS2cX1fFw6FGEna/wCULv7Qc+lmHXaDHC2/KA8liWmHh3y1hrfzp/rJ4jp1FmltWxkT9ry1nJFJGTaS64nYQjitoPTgOhajDMYkC8rhF4I9qkbtnVHH6sWOEnLVdPtnm2eejLZqOjjf1SGOBGuVN0QlDVV8AlAAoBQR7BBEygQQQQAUPMhQooVBjjtLtFA7LutKxbcSU1OaD7Q9SqGvNHaRQ80FJKTkcIeE3H8JZMan+kfNT1nqeatOzHcL7fJPtHElSCrqVwZ/dEdRoFaypiQbU4auovNL33mzTHnu3SecmMzRmwly+ks0oCjbkshw86lOITXLaWnD2xqNBhdetJqoPBzz/Nmoiv8AB4jFcW0qH5VnWQi9bH40c7xr5sQ9IRuttoi01H3TbRHUinlSYrn6giU1m+wt94j5Iggs32FvvEfJEEcQxFS1h/iF39oOfSzDwnFBFuSijUcLLTTXMShbbgT5T2QjZY/4gT+vj6VDv0/aWmXRNNCrsm4mYArS8hIIfR0FBNe9h4jpXFl3QBXBWnasuTRXCMPJG9LjVCofwg9UMBCqiFBbtvNytpyFqoVWUmmu53VbEpPGQo84wJH/AMVQ2kODMGqTiDsjGt2Rbqi/BBBCjhBBBAAQEwRYffABqcBiTuAxMbQrlRiytqsuvutoWlTrIQHUjNHCAlAOzIHDphQat3OF7umMSHpt1QJ2jlA7v8w5RhaJ22WZC2LVcJSZpam2eday4RTfQup6AhW6On0BsEy1msBfFJTwhHtquG8BTmBSOqK4e1jVZuYSWuH8Yj9E35Vw7lHqhKa5G6Wgk72Wz2KcH1RfN1FRJXRpwqkpZSjUllkk7yW01gijRQ/3CV/QMfNIgjiGIvSv5QJ/Xx9KiSqkAihAIIoQciDmDEapX8oE/r4+lRJJ5JOAwG0/UIrArDgVAlG5dbtjzav7jMKUqTe95XeqlNTtBIB6c6Lw2uhmm7tlu+plqm6lNBLvnkXMQkFXuMAAc08lVAMOr0l0RZnZYsOCmRSsAFSFDJQr2EbQSMMwtrQnFyqEyFttKflK/eJpFb6NgIVmaDNJxAGIUKQSW5OUNtx/SzlQMagioIxBByoYvQjdH2rTs9KVWdMN2lIYkNVAUBmQkE1B5kKIqTxY6qW11NIwnZKblFVoSpoqQMKg3qBXYmJuxYqlQyII4ca6rJpXuwZVpwTtej2POMV3XhIGgl0zE04TS4yyoq6Teu+KsYad84kmFdrA0yMyv1Ks9QcmHiW33BihhH+aLw20qFUrdFRyiKWLQn7XtMEKCbLklZlRrMKTTHDBQruojpMcw9ajLCTZ9iIK33BR2ZrjQco8JlQc3FFcKqh0mJpV2ZE9KNTM1LWUwCqRs/jvq99cxvA7MVFQNPdOU5IhgOulRqfsHMBGl0W0abkWA0jjKJvLWc1q2noGQGwc5JO4jsxw0o2whMa5/wDz2/0CPnXYc8J3XU2BNsnaWadjjlPLGZuoIkBoA4FWVIkZdzS4+K0kHxgwRrdUcyV2LJmtaIUjwbi006rtI8jhGI8Wc8F262pOSp5Kh0GZBESaiK1mH8Jt/rKPnhEqTFIFcYRjz9ntvtqbdQlxtQopKhUH7dxGI2RkRYfdOSRVXiHTFKso3QrrV1ZvSbhcsuaU2TiWlqw5uNQpP74649Z1jWxKIPdMktxArVaa3esgLTTshmM2eBirjHxfbGUkUygaS2RJQvkUv3bW/wDTBXvE5/Fi7J625t5JTK2UsE4fewbtdl6jQHjHSIa987z2xgzM6VcVFTz59nnjFFsxwS5Yl9MvVVcup2dcSyyVoSppKheIWaY0vV70q2ZYRlybNny6Q8hUzLy9EjhA+ppUyEkklDaRwjhNaXiUJGGwGO9t3QpM3dW42la2gstoWohsqIwvAZioHVCukp7hFFxTDjk6pXA3nEpS1LuAKutoSSaBCQVckkU54yfxFURoWLbSX5dKkyr0u3wiW2lPLK3Hb6SUqVUkipFAVEgkgA4gRuBJECqiEjxxrtErbbfbW0uhSFFpwAkgFFKKSq6k1TUYgYEcwi6ZlfCrZdVV1q7jkFoWDwboH51CDTJSVDKkPiyOXxCUVEvLpsr0nbCe12JPdMuaYcERXocVXyjthvwp9d3skt3jnykxXN0EQ0dQszesZsY8Rx5OPOu9hzcbtrHkYH9nd4mynBhxZlwDraZP80EcIwh7Eev2gyqlLz7Zpuq6kxK05xF/SXRmYs+fcbCF1acvNqCSQU3rzShmMqddQco2H3RLY9/e8Gn0IaLoeMqJH1gERmVpxaoFTNTQA21V5owVacT5JPdszjj7MseIKhtY3kRKesFYiv69Z/4bM+Hc9KD16z/w2Z8O56UGs3yIlOoA5wJAGWERY9es/wDDZnw7npRU3plaCjQTk0TuDzhPyoNZmtEpVLAFScIUmn9kcBNicacU1LOONmZKEhSkLopHDJSRtC1A86jneFF0dJLTOcxOHpccPlMExpHaLiFIW7MKQoEKSbxBBzBFINUWtxZTs6dqV7lXIkTSytbqXFgPgt3TxyaA0Faitc8YYE1b7c4wl2WcQZyVWpIbvgKmGwRwzABPGrQKQQDikU2wmtGrSblljuqWvIqVBVwXwbhTTjUCkY1umlCAQcKHrNEreek1MpblnRemHbxUE8ZPGqlJKgLyblcTSqTjQxJWnaN5QzpCeQ80h1tV5tYCkneD5DsI2EGFlrvRjKnbR4dhaP1xd0/taakFJXLLMuxNKdd4FQbUtpYKeFAIKwEKKgtNDtUMKQurVt+Yminh3Vu3a3bxyvUrQbK0GW6OmeZSjRKqZID+zwxSyVmvKmHD0UbaT/LBG+1Q2CqUsllC0lLi7zq0nMFxVUgg5G4EVGw1gjnNO0jykewQAeER5cEVQQAU3BBcEVQQAU3BBcEVQQAeUgpHsEAGl0t0UZtCWVLvjinFKhykKFbq084r1gkGI8zthTUpNNyUwzMPFBX3MGFFCXQQql0hNaVVVRrVIqk0rUSgihXngAXGgerBSFd02jcemCkIQ0fvjbCMeKLxN4muZrTHEkkx3crYMu0bzbDTat6G0pPaBWM+CAAggggA/9k=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07975" y="-395288"/>
            <a:ext cx="1104900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 descr="See full size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981200"/>
            <a:ext cx="1143000" cy="120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971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Additional Considerations for</a:t>
            </a:r>
            <a:br>
              <a:rPr lang="en-US" sz="2800" dirty="0"/>
            </a:br>
            <a:r>
              <a:rPr lang="en-US" sz="2800" dirty="0"/>
              <a:t>User Studies and Online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Hidden hypothesis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test hypothesis should be as concealed as possible.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Avoids users responding to the hypothesis, rather than the system.</a:t>
            </a:r>
          </a:p>
          <a:p>
            <a:pPr lvl="1"/>
            <a:endParaRPr lang="en-US" dirty="0"/>
          </a:p>
          <a:p>
            <a:r>
              <a:rPr lang="en-US" dirty="0"/>
              <a:t>Pilot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07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Between vs. Within Subjects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Between: each subject tests a single system</a:t>
            </a:r>
          </a:p>
          <a:p>
            <a:pPr lvl="1"/>
            <a:r>
              <a:rPr lang="en-US" dirty="0"/>
              <a:t>Subjects are less aware of the experiment.</a:t>
            </a:r>
          </a:p>
          <a:p>
            <a:pPr lvl="1"/>
            <a:r>
              <a:rPr lang="en-US" dirty="0"/>
              <a:t>Test is more realistic.</a:t>
            </a:r>
          </a:p>
          <a:p>
            <a:pPr lvl="1"/>
            <a:r>
              <a:rPr lang="en-US" dirty="0"/>
              <a:t>Can measure long range effects of a system.</a:t>
            </a:r>
          </a:p>
          <a:p>
            <a:endParaRPr lang="en-US" dirty="0"/>
          </a:p>
          <a:p>
            <a:r>
              <a:rPr lang="en-US" dirty="0"/>
              <a:t>Within: test subjects test multiple systems</a:t>
            </a:r>
          </a:p>
          <a:p>
            <a:pPr lvl="1"/>
            <a:r>
              <a:rPr lang="en-US" dirty="0"/>
              <a:t>Subjects can answer comparative questions.</a:t>
            </a:r>
          </a:p>
          <a:p>
            <a:pPr lvl="1"/>
            <a:r>
              <a:rPr lang="en-US" dirty="0"/>
              <a:t>Removes biases in splitting the subjects to groups.</a:t>
            </a:r>
          </a:p>
          <a:p>
            <a:endParaRPr lang="en-US" dirty="0"/>
          </a:p>
          <a:p>
            <a:r>
              <a:rPr lang="en-US" dirty="0"/>
              <a:t>Variable counter balance</a:t>
            </a:r>
          </a:p>
          <a:p>
            <a:pPr lvl="1"/>
            <a:r>
              <a:rPr lang="en-US" dirty="0"/>
              <a:t>Need to randomize the order of alternatives.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0072" y="1828800"/>
            <a:ext cx="80772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3448" y="4038600"/>
            <a:ext cx="77724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9367" y="5256147"/>
            <a:ext cx="7920561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2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 (Offline Testing)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with people is always expensive</a:t>
            </a:r>
          </a:p>
          <a:p>
            <a:endParaRPr lang="en-US" dirty="0"/>
          </a:p>
          <a:p>
            <a:r>
              <a:rPr lang="en-US" dirty="0"/>
              <a:t>Needed: a methodology for cheap and rapid experimentations.</a:t>
            </a:r>
          </a:p>
          <a:p>
            <a:endParaRPr lang="en-US" dirty="0"/>
          </a:p>
          <a:p>
            <a:r>
              <a:rPr lang="en-US" dirty="0"/>
              <a:t>[Wikipedia] Simulation: </a:t>
            </a:r>
          </a:p>
          <a:p>
            <a:pPr lvl="1"/>
            <a:r>
              <a:rPr lang="en-US" dirty="0"/>
              <a:t>Imitation of some real thing.</a:t>
            </a:r>
          </a:p>
          <a:p>
            <a:pPr lvl="1"/>
            <a:r>
              <a:rPr lang="en-US" dirty="0"/>
              <a:t>An attempt to model a real life situation.</a:t>
            </a:r>
          </a:p>
          <a:p>
            <a:pPr lvl="1"/>
            <a:endParaRPr lang="en-US" dirty="0"/>
          </a:p>
          <a:p>
            <a:r>
              <a:rPr lang="en-US" dirty="0"/>
              <a:t>We want to simulate the behavior of real users.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62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Simulations (Offline Testing)</a:t>
            </a:r>
            <a:br>
              <a:rPr lang="en-US" dirty="0"/>
            </a:br>
            <a:r>
              <a:rPr lang="en-US" sz="2200" dirty="0"/>
              <a:t>(</a:t>
            </a:r>
            <a:r>
              <a:rPr lang="en-US" sz="2200" dirty="0" err="1"/>
              <a:t>ctd</a:t>
            </a:r>
            <a:r>
              <a:rPr lang="en-US" sz="2200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fit the behavior of true users.</a:t>
            </a:r>
          </a:p>
          <a:p>
            <a:endParaRPr lang="en-US" dirty="0"/>
          </a:p>
          <a:p>
            <a:r>
              <a:rPr lang="en-US" dirty="0"/>
              <a:t>Typical scenario in machine learning (e.g. classification)</a:t>
            </a:r>
          </a:p>
          <a:p>
            <a:pPr lvl="1"/>
            <a:r>
              <a:rPr lang="en-US" dirty="0"/>
              <a:t>Use items labeled by real users.</a:t>
            </a:r>
          </a:p>
          <a:p>
            <a:pPr lvl="1"/>
            <a:r>
              <a:rPr lang="en-US" dirty="0"/>
              <a:t>Hide some labels.</a:t>
            </a:r>
          </a:p>
          <a:p>
            <a:pPr lvl="1"/>
            <a:r>
              <a:rPr lang="en-US" dirty="0"/>
              <a:t>Try to guess the hidden labels.</a:t>
            </a:r>
          </a:p>
          <a:p>
            <a:r>
              <a:rPr lang="en-US" dirty="0"/>
              <a:t>May be valid for rating predictions.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1546476-D66D-45D4-9400-A98520DDA90C}"/>
              </a:ext>
            </a:extLst>
          </p:cNvPr>
          <p:cNvGrpSpPr/>
          <p:nvPr/>
        </p:nvGrpSpPr>
        <p:grpSpPr>
          <a:xfrm>
            <a:off x="1066800" y="5293568"/>
            <a:ext cx="6553200" cy="1447800"/>
            <a:chOff x="1066800" y="5293568"/>
            <a:chExt cx="6553200" cy="14478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1828800" y="5293568"/>
              <a:ext cx="609600" cy="3810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66800" y="5419531"/>
              <a:ext cx="609600" cy="5334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8000" y="5293568"/>
              <a:ext cx="304800" cy="583163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152260" y="5787312"/>
              <a:ext cx="209939" cy="420656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438400" y="6018244"/>
              <a:ext cx="304800" cy="331237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1219200" y="6042349"/>
              <a:ext cx="914400" cy="331237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819400" y="6201357"/>
              <a:ext cx="381000" cy="405106"/>
            </a:xfrm>
            <a:prstGeom prst="triangl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3276600" y="6336262"/>
              <a:ext cx="685800" cy="405106"/>
            </a:xfrm>
            <a:prstGeom prst="triangl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3352800" y="5839405"/>
              <a:ext cx="762000" cy="405106"/>
            </a:xfrm>
            <a:prstGeom prst="triangl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702629" y="5852624"/>
              <a:ext cx="914400" cy="496857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77000" y="5585149"/>
              <a:ext cx="1143000" cy="953666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1633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 (Offline Testing)</a:t>
            </a:r>
            <a:br>
              <a:rPr lang="en-US" dirty="0"/>
            </a:br>
            <a:r>
              <a:rPr lang="en-US" sz="2200" dirty="0"/>
              <a:t>(</a:t>
            </a:r>
            <a:r>
              <a:rPr lang="en-US" sz="2200" dirty="0" err="1"/>
              <a:t>ctd</a:t>
            </a:r>
            <a:r>
              <a:rPr lang="en-US" sz="2200" dirty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BUT - Recommendations affect user behavior.</a:t>
            </a:r>
          </a:p>
          <a:p>
            <a:r>
              <a:rPr lang="en-US" dirty="0"/>
              <a:t>How do we model whether users will respond to recommendations?</a:t>
            </a:r>
          </a:p>
          <a:p>
            <a:r>
              <a:rPr lang="en-US" dirty="0"/>
              <a:t>Implicit assumption – </a:t>
            </a:r>
          </a:p>
          <a:p>
            <a:pPr lvl="1"/>
            <a:r>
              <a:rPr lang="en-US" i="1" dirty="0"/>
              <a:t>p</a:t>
            </a:r>
            <a:r>
              <a:rPr lang="en-US" i="1" baseline="-25000" dirty="0"/>
              <a:t>1</a:t>
            </a:r>
            <a:r>
              <a:rPr lang="en-US" dirty="0"/>
              <a:t> – </a:t>
            </a:r>
            <a:r>
              <a:rPr lang="en-US" dirty="0" err="1"/>
              <a:t>prob</a:t>
            </a:r>
            <a:r>
              <a:rPr lang="en-US" dirty="0"/>
              <a:t> for </a:t>
            </a:r>
            <a:r>
              <a:rPr lang="en-US" i="1" dirty="0"/>
              <a:t>u</a:t>
            </a:r>
            <a:r>
              <a:rPr lang="en-US" dirty="0"/>
              <a:t> buying </a:t>
            </a:r>
            <a:r>
              <a:rPr lang="en-US" i="1" dirty="0" err="1"/>
              <a:t>i</a:t>
            </a:r>
            <a:r>
              <a:rPr lang="en-US" dirty="0"/>
              <a:t> without  recommendation</a:t>
            </a:r>
          </a:p>
          <a:p>
            <a:pPr lvl="1"/>
            <a:r>
              <a:rPr lang="en-US" i="1" dirty="0"/>
              <a:t>p</a:t>
            </a:r>
            <a:r>
              <a:rPr lang="en-US" i="1" baseline="-25000" dirty="0"/>
              <a:t>2</a:t>
            </a:r>
            <a:r>
              <a:rPr lang="en-US" dirty="0"/>
              <a:t> – </a:t>
            </a:r>
            <a:r>
              <a:rPr lang="en-US" dirty="0" err="1"/>
              <a:t>prob</a:t>
            </a:r>
            <a:r>
              <a:rPr lang="en-US" dirty="0"/>
              <a:t> for </a:t>
            </a:r>
            <a:r>
              <a:rPr lang="en-US" i="1" dirty="0"/>
              <a:t>u</a:t>
            </a:r>
            <a:r>
              <a:rPr lang="en-US" dirty="0"/>
              <a:t> buying </a:t>
            </a:r>
            <a:r>
              <a:rPr lang="en-US" i="1" dirty="0" err="1"/>
              <a:t>i</a:t>
            </a:r>
            <a:r>
              <a:rPr lang="en-US" dirty="0"/>
              <a:t> following a recommendation </a:t>
            </a:r>
          </a:p>
          <a:p>
            <a:pPr lvl="1"/>
            <a:r>
              <a:rPr lang="en-US" i="1" dirty="0"/>
              <a:t>p</a:t>
            </a:r>
            <a:r>
              <a:rPr lang="en-US" i="1" baseline="-25000" dirty="0"/>
              <a:t>1</a:t>
            </a:r>
            <a:r>
              <a:rPr lang="en-US" i="1" dirty="0"/>
              <a:t> &lt; p</a:t>
            </a:r>
            <a:r>
              <a:rPr lang="en-US" i="1" baseline="-25000" dirty="0"/>
              <a:t>2</a:t>
            </a:r>
            <a:endParaRPr lang="en-US" i="1" dirty="0"/>
          </a:p>
          <a:p>
            <a:r>
              <a:rPr lang="en-US" dirty="0"/>
              <a:t>Difficult to estimate the true change in probability from the recommendation</a:t>
            </a:r>
          </a:p>
          <a:p>
            <a:pPr lvl="1"/>
            <a:r>
              <a:rPr lang="en-US" dirty="0"/>
              <a:t>E.g. Items that the user does not know of.</a:t>
            </a:r>
          </a:p>
          <a:p>
            <a:pPr lvl="1"/>
            <a:r>
              <a:rPr lang="en-US" dirty="0"/>
              <a:t>For very unpopular items, the change might be huge.</a:t>
            </a:r>
          </a:p>
          <a:p>
            <a:pPr lvl="1"/>
            <a:r>
              <a:rPr lang="en-US" dirty="0"/>
              <a:t>For popular items, the change might be tiny.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4221088"/>
            <a:ext cx="7620000" cy="2057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http://ecx.images-amazon.com/images/I/41WnGbtLdVL._SL500_PIsitb-sticker-arrow-big,TopRight,35,-73_SL135_OU01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69739"/>
            <a:ext cx="689688" cy="108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ecx.images-amazon.com/images/I/51MyWlDcF-L._SL500_PIsitb-sticker-arrow-big,TopRight,35,-73_SL135_OU01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507" y="4618916"/>
            <a:ext cx="673431" cy="101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56885" y="485812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profile</a:t>
            </a:r>
          </a:p>
        </p:txBody>
      </p:sp>
      <p:pic>
        <p:nvPicPr>
          <p:cNvPr id="11270" name="Picture 6" descr="http://ecx.images-amazon.com/images/I/51E2Sb5n-GL._SL135_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637383"/>
            <a:ext cx="442912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Stranger in a Strange Land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942" y="5506011"/>
            <a:ext cx="485969" cy="75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Ghost of the Well of Souls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126" y="5542781"/>
            <a:ext cx="438452" cy="67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 descr="Manna From Heaven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6" y="5637384"/>
            <a:ext cx="390800" cy="58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669756" y="5119383"/>
            <a:ext cx="228600" cy="38507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420626" y="5224154"/>
            <a:ext cx="228600" cy="2546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150272" y="5059288"/>
            <a:ext cx="228600" cy="41953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786826" y="5162388"/>
            <a:ext cx="228600" cy="32387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99817" y="4385073"/>
            <a:ext cx="95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i|u</a:t>
            </a:r>
            <a:r>
              <a:rPr lang="en-US" dirty="0"/>
              <a:t>)</a:t>
            </a:r>
          </a:p>
        </p:txBody>
      </p:sp>
      <p:pic>
        <p:nvPicPr>
          <p:cNvPr id="23" name="Picture 10" descr="Ghost of the Well of Souls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785" y="4627236"/>
            <a:ext cx="672625" cy="104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330603" y="4754405"/>
            <a:ext cx="7360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+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21574" y="4385073"/>
            <a:ext cx="154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i|u,rec</a:t>
            </a:r>
            <a:r>
              <a:rPr lang="en-US" dirty="0"/>
              <a:t>(i))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87836" y="4269952"/>
            <a:ext cx="197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Recommended!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150272" y="4754405"/>
            <a:ext cx="228600" cy="72442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5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9" grpId="0" animBg="1"/>
      <p:bldP spid="20" grpId="0" animBg="1"/>
      <p:bldP spid="21" grpId="0" animBg="1"/>
      <p:bldP spid="9" grpId="0"/>
      <p:bldP spid="9" grpId="1"/>
      <p:bldP spid="13" grpId="0"/>
      <p:bldP spid="13" grpId="1"/>
      <p:bldP spid="25" grpId="0"/>
      <p:bldP spid="25" grpId="1"/>
      <p:bldP spid="14" grpId="0"/>
      <p:bldP spid="14" grpId="1"/>
      <p:bldP spid="28" grpId="0" animBg="1"/>
      <p:bldP spid="28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Simulations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Given a dataset of user interactions (e.g. ratings, usage)</a:t>
                </a:r>
              </a:p>
              <a:p>
                <a:pPr lvl="1"/>
                <a:r>
                  <a:rPr lang="en-US" dirty="0"/>
                  <a:t>Typically modeled as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</a:rPr>
                      <m:t>|×|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|</m:t>
                    </m:r>
                  </m:oMath>
                </a14:m>
                <a:r>
                  <a:rPr lang="en-US" dirty="0"/>
                  <a:t>  matrix.</a:t>
                </a:r>
              </a:p>
              <a:p>
                <a:r>
                  <a:rPr lang="en-US" dirty="0"/>
                  <a:t>Split a user’s past interactions into two sets</a:t>
                </a:r>
              </a:p>
              <a:p>
                <a:pPr lvl="1"/>
                <a:r>
                  <a:rPr lang="en-US" dirty="0"/>
                  <a:t>Known: the interactions that the user has already performed. </a:t>
                </a:r>
              </a:p>
              <a:p>
                <a:pPr lvl="2"/>
                <a:r>
                  <a:rPr lang="en-US" dirty="0"/>
                  <a:t>Used as input.</a:t>
                </a:r>
              </a:p>
              <a:p>
                <a:pPr lvl="2"/>
                <a:r>
                  <a:rPr lang="en-US" dirty="0"/>
                  <a:t>Also called the “training set”.</a:t>
                </a:r>
              </a:p>
              <a:p>
                <a:pPr lvl="1"/>
                <a:r>
                  <a:rPr lang="en-US" dirty="0"/>
                  <a:t>Unknown: interactions that the user has not performed. </a:t>
                </a:r>
              </a:p>
              <a:p>
                <a:pPr lvl="2"/>
                <a:r>
                  <a:rPr lang="en-US" dirty="0"/>
                  <a:t>We try to guess these.</a:t>
                </a:r>
              </a:p>
              <a:p>
                <a:pPr lvl="2"/>
                <a:r>
                  <a:rPr lang="en-US" dirty="0"/>
                  <a:t>Also known as the “test set”.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0" t="-1350" r="-1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0072" y="4469176"/>
            <a:ext cx="80772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6272" y="4678726"/>
            <a:ext cx="1524000" cy="1333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Interactions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46272" y="5078776"/>
            <a:ext cx="1524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4456272" y="5638611"/>
            <a:ext cx="533400" cy="15725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Gloriously Glam V8 Engine Computer Case">
            <a:hlinkClick r:id="rId3" tooltip="Gloriously Glam V8 Engine Computer Ca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872" y="5198806"/>
            <a:ext cx="1428750" cy="952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sp>
        <p:nvSpPr>
          <p:cNvPr id="17" name="Right Arrow 16"/>
          <p:cNvSpPr/>
          <p:nvPr/>
        </p:nvSpPr>
        <p:spPr>
          <a:xfrm>
            <a:off x="6504923" y="5651048"/>
            <a:ext cx="443010" cy="15978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130367" y="5506038"/>
            <a:ext cx="14478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56072" y="5345475"/>
            <a:ext cx="1447800" cy="7102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56072" y="4621576"/>
            <a:ext cx="14478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283794" y="4788942"/>
            <a:ext cx="457200" cy="11430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2322672" y="5658437"/>
            <a:ext cx="457200" cy="11430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122591" y="4636543"/>
            <a:ext cx="14478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4494371" y="4827041"/>
            <a:ext cx="2453561" cy="11430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19469" y="5160809"/>
            <a:ext cx="85404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=?</a:t>
            </a:r>
          </a:p>
        </p:txBody>
      </p:sp>
    </p:spTree>
    <p:extLst>
      <p:ext uri="{BB962C8B-B14F-4D97-AF65-F5344CB8AC3E}">
        <p14:creationId xmlns:p14="http://schemas.microsoft.com/office/powerpoint/2010/main" val="284118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Picture 22" descr="Cidade de Deus">
            <a:hlinkClick r:id="rId2" tooltip="Cidade de Deus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997" y="2895600"/>
            <a:ext cx="89099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he Shawshank Redemption">
            <a:hlinkClick r:id="rId4" tooltip="The Shawshank Redemption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849" y="1439801"/>
            <a:ext cx="861151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Memento">
            <a:hlinkClick r:id="rId6" tooltip="Memento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289" y="4308000"/>
            <a:ext cx="84599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850" y="260350"/>
            <a:ext cx="4392161" cy="784225"/>
          </a:xfrm>
        </p:spPr>
        <p:txBody>
          <a:bodyPr/>
          <a:lstStyle/>
          <a:p>
            <a:r>
              <a:rPr lang="en-US" dirty="0"/>
              <a:t>Splitting Options 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A06DDD-EF11-4D08-9BFD-8B4B82BF1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2052" name="Picture 4" descr="Inception">
            <a:hlinkClick r:id="rId8" tooltip="Inception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601" y="4267200"/>
            <a:ext cx="84599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ulp Fiction">
            <a:hlinkClick r:id="rId10" tooltip="Pulp Fiction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1443036"/>
            <a:ext cx="881998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oy Story 3">
            <a:hlinkClick r:id="rId12" tooltip="Toy Story 3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895600"/>
            <a:ext cx="89099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The Lord of the Rings: The Return of the King">
            <a:hlinkClick r:id="rId14" tooltip="The Lord of the Rings: The Return of the King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308000"/>
            <a:ext cx="84599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asablanca">
            <a:hlinkClick r:id="rId16" tooltip="Casablanca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895600"/>
            <a:ext cx="89099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Goodfellas">
            <a:hlinkClick r:id="rId18" tooltip="Goodfellas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39801"/>
            <a:ext cx="9064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Fight Club">
            <a:hlinkClick r:id="rId20" tooltip="Fight Club"/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2" y="1425605"/>
            <a:ext cx="95454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Raiders of the Lost Ark">
            <a:hlinkClick r:id="rId22" tooltip="Raiders of the Lost Ark"/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793" y="4308000"/>
            <a:ext cx="897411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Psycho">
            <a:hlinkClick r:id="rId24" tooltip="Psycho"/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01" y="1443036"/>
            <a:ext cx="81899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The Usual Suspects">
            <a:hlinkClick r:id="rId26" tooltip="The Usual Suspects"/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265" y="1430275"/>
            <a:ext cx="84599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The Silence of the Lambs">
            <a:hlinkClick r:id="rId28" tooltip="The Silence of the Lambs"/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019" y="1447800"/>
            <a:ext cx="852087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The Matrix">
            <a:hlinkClick r:id="rId30" tooltip="The Matrix"/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001" y="4308000"/>
            <a:ext cx="89099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It's a Wonderful Life">
            <a:hlinkClick r:id="rId32" tooltip="It's a Wonderful Life"/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252" y="2895600"/>
            <a:ext cx="879281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 descr="Forrest Gump">
            <a:hlinkClick r:id="rId34" tooltip="Forrest Gump"/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895600"/>
            <a:ext cx="95454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 descr="American Beauty">
            <a:hlinkClick r:id="rId36" tooltip="American Beauty"/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001" y="2895600"/>
            <a:ext cx="84599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76200" y="5867400"/>
            <a:ext cx="9067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45500" y="5682734"/>
            <a:ext cx="174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191000" y="1295400"/>
            <a:ext cx="0" cy="4495800"/>
          </a:xfrm>
          <a:prstGeom prst="line">
            <a:avLst/>
          </a:prstGeom>
          <a:ln w="635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187560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</a:t>
            </a:r>
            <a:r>
              <a:rPr lang="en-US" baseline="-25000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0" y="33409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</a:t>
            </a:r>
            <a:r>
              <a:rPr lang="en-US" baseline="-25000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8288" y="47533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</a:t>
            </a:r>
            <a:r>
              <a:rPr lang="en-US" baseline="-25000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9200" y="152400"/>
            <a:ext cx="3862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/>
              <a:t>By time</a:t>
            </a:r>
            <a:r>
              <a:rPr lang="en-US" dirty="0"/>
              <a:t>: choose a time and hide all interactions of all users after that time. Most realistic scenario.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1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" dur="indefinite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" dur="indefinite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4" dur="indefinite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560598" y="1447800"/>
            <a:ext cx="916402" cy="12647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802199" y="2876772"/>
            <a:ext cx="916402" cy="12647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331087" y="4303236"/>
            <a:ext cx="916402" cy="12647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he Shawshank Redemption">
            <a:hlinkClick r:id="rId2" tooltip="The Shawshank Redemption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849" y="1439801"/>
            <a:ext cx="861151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Memento">
            <a:hlinkClick r:id="rId4" tooltip="Memento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289" y="4308000"/>
            <a:ext cx="84599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Cidade de Deus">
            <a:hlinkClick r:id="rId6" tooltip="Cidade de Deus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997" y="2895600"/>
            <a:ext cx="89099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850" y="260350"/>
            <a:ext cx="4545151" cy="784225"/>
          </a:xfrm>
        </p:spPr>
        <p:txBody>
          <a:bodyPr/>
          <a:lstStyle/>
          <a:p>
            <a:r>
              <a:rPr lang="en-US" dirty="0"/>
              <a:t>Splitting Options 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2DAD9B7-DB5D-4D3D-B33F-53081F57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2052" name="Picture 4" descr="Inception">
            <a:hlinkClick r:id="rId8" tooltip="Inception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601" y="4267200"/>
            <a:ext cx="84599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ulp Fiction">
            <a:hlinkClick r:id="rId10" tooltip="Pulp Fiction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1443036"/>
            <a:ext cx="881998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oy Story 3">
            <a:hlinkClick r:id="rId12" tooltip="Toy Story 3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895600"/>
            <a:ext cx="89099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The Lord of the Rings: The Return of the King">
            <a:hlinkClick r:id="rId14" tooltip="The Lord of the Rings: The Return of the King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308000"/>
            <a:ext cx="84599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asablanca">
            <a:hlinkClick r:id="rId16" tooltip="Casablanca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895600"/>
            <a:ext cx="89099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Goodfellas">
            <a:hlinkClick r:id="rId18" tooltip="Goodfellas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39801"/>
            <a:ext cx="9064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Fight Club">
            <a:hlinkClick r:id="rId20" tooltip="Fight Club"/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2" y="1425605"/>
            <a:ext cx="95454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Raiders of the Lost Ark">
            <a:hlinkClick r:id="rId22" tooltip="Raiders of the Lost Ark"/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793" y="4308000"/>
            <a:ext cx="897411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Psycho">
            <a:hlinkClick r:id="rId24" tooltip="Psycho"/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01" y="1443036"/>
            <a:ext cx="81899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The Usual Suspects">
            <a:hlinkClick r:id="rId26" tooltip="The Usual Suspects"/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265" y="1430275"/>
            <a:ext cx="84599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The Silence of the Lambs">
            <a:hlinkClick r:id="rId28" tooltip="The Silence of the Lambs"/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019" y="1447800"/>
            <a:ext cx="852087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The Matrix">
            <a:hlinkClick r:id="rId30" tooltip="The Matrix"/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001" y="4308000"/>
            <a:ext cx="89099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It's a Wonderful Life">
            <a:hlinkClick r:id="rId32" tooltip="It's a Wonderful Life"/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252" y="2895600"/>
            <a:ext cx="879281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 descr="Forrest Gump">
            <a:hlinkClick r:id="rId34" tooltip="Forrest Gump"/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895600"/>
            <a:ext cx="95454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 descr="American Beauty">
            <a:hlinkClick r:id="rId36" tooltip="American Beauty"/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001" y="2895600"/>
            <a:ext cx="84599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76200" y="5867400"/>
            <a:ext cx="9067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45500" y="5682734"/>
            <a:ext cx="174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87560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</a:t>
            </a:r>
            <a:r>
              <a:rPr lang="en-US" baseline="-25000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0" y="33409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</a:t>
            </a:r>
            <a:r>
              <a:rPr lang="en-US" baseline="-25000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8288" y="47533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</a:t>
            </a:r>
            <a:r>
              <a:rPr lang="en-US" baseline="-25000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89208" y="107474"/>
            <a:ext cx="36580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/>
              <a:t>By order</a:t>
            </a:r>
            <a:r>
              <a:rPr lang="en-US" dirty="0"/>
              <a:t>: choose for each user a point in the interaction sequence and hide all interactions after that point.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72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5" grpId="0" animBg="1"/>
      <p:bldP spid="5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Shawshank Redemption">
            <a:hlinkClick r:id="rId2" tooltip="The Shawshank Redemption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849" y="1439801"/>
            <a:ext cx="861151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Memento">
            <a:hlinkClick r:id="rId4" tooltip="Memento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289" y="4308000"/>
            <a:ext cx="84599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Cidade de Deus">
            <a:hlinkClick r:id="rId6" tooltip="Cidade de Deus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997" y="2895600"/>
            <a:ext cx="89099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850" y="260350"/>
            <a:ext cx="4752206" cy="784225"/>
          </a:xfrm>
        </p:spPr>
        <p:txBody>
          <a:bodyPr/>
          <a:lstStyle/>
          <a:p>
            <a:r>
              <a:rPr lang="en-US" dirty="0"/>
              <a:t>Splitting Options 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64C49C5-4944-4F89-86A8-60B3E5186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2052" name="Picture 4" descr="Inception">
            <a:hlinkClick r:id="rId8" tooltip="Inception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601" y="4267200"/>
            <a:ext cx="84599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ulp Fiction">
            <a:hlinkClick r:id="rId10" tooltip="Pulp Fiction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1443036"/>
            <a:ext cx="881998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oy Story 3">
            <a:hlinkClick r:id="rId12" tooltip="Toy Story 3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895600"/>
            <a:ext cx="89099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The Lord of the Rings: The Return of the King">
            <a:hlinkClick r:id="rId14" tooltip="The Lord of the Rings: The Return of the King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308000"/>
            <a:ext cx="84599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asablanca">
            <a:hlinkClick r:id="rId16" tooltip="Casablanca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895600"/>
            <a:ext cx="89099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Goodfellas">
            <a:hlinkClick r:id="rId18" tooltip="Goodfellas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39801"/>
            <a:ext cx="9064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Fight Club">
            <a:hlinkClick r:id="rId20" tooltip="Fight Club"/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2" y="1425605"/>
            <a:ext cx="95454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Raiders of the Lost Ark">
            <a:hlinkClick r:id="rId22" tooltip="Raiders of the Lost Ark"/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793" y="4308000"/>
            <a:ext cx="897411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Psycho">
            <a:hlinkClick r:id="rId24" tooltip="Psycho"/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01" y="1443036"/>
            <a:ext cx="81899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The Usual Suspects">
            <a:hlinkClick r:id="rId26" tooltip="The Usual Suspects"/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265" y="1430275"/>
            <a:ext cx="84599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The Silence of the Lambs">
            <a:hlinkClick r:id="rId28" tooltip="The Silence of the Lambs"/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019" y="1447800"/>
            <a:ext cx="852087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The Matrix">
            <a:hlinkClick r:id="rId30" tooltip="The Matrix"/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001" y="4308000"/>
            <a:ext cx="89099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It's a Wonderful Life">
            <a:hlinkClick r:id="rId32" tooltip="It's a Wonderful Life"/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252" y="2895600"/>
            <a:ext cx="879281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 descr="Forrest Gump">
            <a:hlinkClick r:id="rId34" tooltip="Forrest Gump"/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895600"/>
            <a:ext cx="95454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 descr="American Beauty">
            <a:hlinkClick r:id="rId36" tooltip="American Beauty"/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001" y="2895600"/>
            <a:ext cx="84599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125124" y="6237312"/>
            <a:ext cx="9067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79160" y="6052646"/>
            <a:ext cx="174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87560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</a:t>
            </a:r>
            <a:r>
              <a:rPr lang="en-US" baseline="-25000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0" y="33409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</a:t>
            </a:r>
            <a:r>
              <a:rPr lang="en-US" baseline="-25000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8288" y="47533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</a:t>
            </a:r>
            <a:r>
              <a:rPr lang="en-US" baseline="-25000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0421" y="418572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/>
              <a:t>Random split</a:t>
            </a:r>
            <a:r>
              <a:rPr lang="en-US" dirty="0"/>
              <a:t>: assumes no time/order dependency.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1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" dur="indefinite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" dur="indefinite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Splitting Protocol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Train-Test ratio</a:t>
                </a:r>
              </a:p>
              <a:p>
                <a:endParaRPr lang="en-US" dirty="0"/>
              </a:p>
              <a:p>
                <a:r>
                  <a:rPr lang="en-US" dirty="0"/>
                  <a:t>Choose a random user u</a:t>
                </a:r>
              </a:p>
              <a:p>
                <a:r>
                  <a:rPr lang="en-US" dirty="0"/>
                  <a:t>Choose a number k,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𝑖𝑡𝑒𝑚𝑠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Choose k items of u to hide</a:t>
                </a:r>
              </a:p>
              <a:p>
                <a:r>
                  <a:rPr lang="en-US" dirty="0"/>
                  <a:t>Hidden items go to the test set</a:t>
                </a:r>
              </a:p>
              <a:p>
                <a:r>
                  <a:rPr lang="en-US" dirty="0"/>
                  <a:t>Other items go to the train set</a:t>
                </a:r>
              </a:p>
              <a:p>
                <a:endParaRPr lang="en-US" dirty="0"/>
              </a:p>
              <a:p>
                <a:r>
                  <a:rPr lang="en-US" dirty="0"/>
                  <a:t>Repeat until test set has enough instances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24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Evaluate?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show that my new algorithm is better (more accurate, faster, …)</a:t>
            </a:r>
          </a:p>
          <a:p>
            <a:pPr lvl="1"/>
            <a:r>
              <a:rPr lang="en-US" dirty="0"/>
              <a:t>Research perspective is to always try to create better algorithms</a:t>
            </a:r>
          </a:p>
          <a:p>
            <a:endParaRPr lang="en-US" dirty="0"/>
          </a:p>
          <a:p>
            <a:r>
              <a:rPr lang="en-US" dirty="0"/>
              <a:t>[Better answer] understand how my choices affect the </a:t>
            </a:r>
            <a:r>
              <a:rPr lang="en-US" dirty="0" err="1"/>
              <a:t>recsys</a:t>
            </a:r>
            <a:r>
              <a:rPr lang="en-US" dirty="0"/>
              <a:t> within the application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20862856">
            <a:off x="1922907" y="1921694"/>
            <a:ext cx="48006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Less than great answer</a:t>
            </a:r>
          </a:p>
        </p:txBody>
      </p:sp>
    </p:spTree>
    <p:extLst>
      <p:ext uri="{BB962C8B-B14F-4D97-AF65-F5344CB8AC3E}">
        <p14:creationId xmlns:p14="http://schemas.microsoft.com/office/powerpoint/2010/main" val="155727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Splitting Protocol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yet unjustified protocols:</a:t>
            </a:r>
          </a:p>
          <a:p>
            <a:endParaRPr lang="en-US" dirty="0"/>
          </a:p>
          <a:p>
            <a:r>
              <a:rPr lang="en-US" dirty="0"/>
              <a:t>Choose 10% of the overall interactions and put them in the test set</a:t>
            </a:r>
          </a:p>
          <a:p>
            <a:endParaRPr lang="en-US" dirty="0"/>
          </a:p>
          <a:p>
            <a:r>
              <a:rPr lang="en-US" dirty="0"/>
              <a:t>Given-k: always choose exactly k items from each user to the train set</a:t>
            </a:r>
          </a:p>
          <a:p>
            <a:endParaRPr lang="en-US" dirty="0"/>
          </a:p>
          <a:p>
            <a:r>
              <a:rPr lang="en-US" dirty="0"/>
              <a:t>All but k: always choose exactly k items from each user to the test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103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Model-based Simulations </a:t>
            </a:r>
            <a:br>
              <a:rPr lang="en-US" dirty="0"/>
            </a:br>
            <a:r>
              <a:rPr lang="en-US" sz="2000" dirty="0"/>
              <a:t>[</a:t>
            </a:r>
            <a:r>
              <a:rPr lang="en-US" sz="2000" dirty="0" err="1"/>
              <a:t>Mahmood</a:t>
            </a:r>
            <a:r>
              <a:rPr lang="en-US" sz="2000" dirty="0"/>
              <a:t> and Ricci, 2007]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models that capture the behavior of users.</a:t>
            </a:r>
          </a:p>
          <a:p>
            <a:r>
              <a:rPr lang="en-US" dirty="0"/>
              <a:t>Use these models to generate user interactions.</a:t>
            </a:r>
          </a:p>
          <a:p>
            <a:r>
              <a:rPr lang="en-US" dirty="0"/>
              <a:t>Pros: </a:t>
            </a:r>
          </a:p>
          <a:p>
            <a:pPr lvl="1"/>
            <a:r>
              <a:rPr lang="en-US" dirty="0"/>
              <a:t>Can model complex interactions. </a:t>
            </a:r>
          </a:p>
          <a:p>
            <a:pPr lvl="1"/>
            <a:r>
              <a:rPr lang="en-US" dirty="0"/>
              <a:t>Can cheaply generate as many tests as needed.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We must be able to guarantee that the model truly captures real users.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2729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Reliable Conclusions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How confident are we that system A is better than B?</a:t>
                </a:r>
              </a:p>
              <a:p>
                <a:r>
                  <a:rPr lang="en-US" dirty="0"/>
                  <a:t>Paired-results: each user-case estimated over the two alternatives</a:t>
                </a:r>
              </a:p>
              <a:p>
                <a:r>
                  <a:rPr lang="en-US" dirty="0"/>
                  <a:t>The Sign test is a simple alternative:</a:t>
                </a:r>
              </a:p>
              <a:p>
                <a:pPr lvl="1"/>
                <a:r>
                  <a:rPr lang="en-US" dirty="0"/>
                  <a:t>Count </a:t>
                </a:r>
                <a:r>
                  <a:rPr lang="en-US" i="1" dirty="0" err="1"/>
                  <a:t>n</a:t>
                </a:r>
                <a:r>
                  <a:rPr lang="en-US" i="1" baseline="-25000" dirty="0" err="1"/>
                  <a:t>A</a:t>
                </a:r>
                <a:r>
                  <a:rPr lang="en-US" dirty="0"/>
                  <a:t>  -  the number of users for which A &gt; B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81328"/>
                <a:ext cx="8534401" cy="4525963"/>
              </a:xfrm>
              <a:blipFill rotWithShape="0"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00739" y="5002763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2800739" y="5840963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1676400" y="5410200"/>
            <a:ext cx="6858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9" name="Right Arrow 8"/>
          <p:cNvSpPr/>
          <p:nvPr/>
        </p:nvSpPr>
        <p:spPr>
          <a:xfrm rot="19896347">
            <a:off x="2361983" y="5266112"/>
            <a:ext cx="304800" cy="76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350108">
            <a:off x="2358788" y="5904163"/>
            <a:ext cx="304800" cy="76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44951" y="5061616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44951" y="5899816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5416420" y="5075612"/>
            <a:ext cx="6858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6206195" y="5290216"/>
            <a:ext cx="304800" cy="76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203000" y="6052216"/>
            <a:ext cx="304800" cy="76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409422" y="5866041"/>
            <a:ext cx="6858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3400" y="540709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Paired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8600" y="546151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Unpaired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100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Reliable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confident are we that system A is better than B?</a:t>
            </a:r>
          </a:p>
          <a:p>
            <a:r>
              <a:rPr lang="en-US" dirty="0"/>
              <a:t>Paired-results: when each user-case is estimated over the two alternatives</a:t>
            </a:r>
          </a:p>
          <a:p>
            <a:pPr lvl="1"/>
            <a:r>
              <a:rPr lang="en-US" dirty="0"/>
              <a:t>The Sign test is a simple alternative.</a:t>
            </a:r>
          </a:p>
          <a:p>
            <a:r>
              <a:rPr lang="en-US" dirty="0"/>
              <a:t>Unpaired results: each user is estimated using one alternative</a:t>
            </a:r>
          </a:p>
          <a:p>
            <a:pPr lvl="1"/>
            <a:r>
              <a:rPr lang="en-US" dirty="0"/>
              <a:t>Mann-Whitney test is suitable.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00739" y="5229200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2800739" y="6067400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1676400" y="5636637"/>
            <a:ext cx="6858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9" name="Right Arrow 8"/>
          <p:cNvSpPr/>
          <p:nvPr/>
        </p:nvSpPr>
        <p:spPr>
          <a:xfrm rot="19896347">
            <a:off x="2361983" y="5492549"/>
            <a:ext cx="304800" cy="76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350108">
            <a:off x="2358788" y="6130600"/>
            <a:ext cx="304800" cy="76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44951" y="5288053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44951" y="6126253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5416420" y="5302049"/>
            <a:ext cx="6858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6206195" y="5516653"/>
            <a:ext cx="304800" cy="76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203000" y="6278653"/>
            <a:ext cx="304800" cy="76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409422" y="6092478"/>
            <a:ext cx="6858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3400" y="563352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Paired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8600" y="568795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Unpaired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968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Evaluation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 is an evaluation?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Why should we evaluate?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selection problem.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Task-oriented selection.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Evaluation protocols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Online, user studies, offline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Simulations.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Drawing reliable conclusions.</a:t>
            </a:r>
          </a:p>
          <a:p>
            <a:r>
              <a:rPr lang="en-US" dirty="0"/>
              <a:t>What should we evaluate?</a:t>
            </a:r>
          </a:p>
          <a:p>
            <a:pPr lvl="1"/>
            <a:r>
              <a:rPr lang="en-US" dirty="0"/>
              <a:t>Accuracy – ratings, usage, ranking.</a:t>
            </a:r>
          </a:p>
          <a:p>
            <a:pPr lvl="1"/>
            <a:r>
              <a:rPr lang="en-US" dirty="0"/>
              <a:t>Other properties: novelty, serendipity, diversity, 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371600"/>
            <a:ext cx="7696200" cy="381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52361" y="1474246"/>
            <a:ext cx="348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Take home message:</a:t>
            </a:r>
          </a:p>
        </p:txBody>
      </p:sp>
      <p:sp>
        <p:nvSpPr>
          <p:cNvPr id="10" name="Oval 9"/>
          <p:cNvSpPr/>
          <p:nvPr/>
        </p:nvSpPr>
        <p:spPr>
          <a:xfrm>
            <a:off x="1056303" y="1988587"/>
            <a:ext cx="304800" cy="4191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/>
        </p:nvSpPr>
        <p:spPr>
          <a:xfrm>
            <a:off x="1382097" y="1827245"/>
            <a:ext cx="304800" cy="152400"/>
          </a:xfrm>
          <a:prstGeom prst="parallelogram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>
            <a:off x="1281793" y="3733800"/>
            <a:ext cx="381000" cy="38100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gular Pentagon 13"/>
          <p:cNvSpPr/>
          <p:nvPr/>
        </p:nvSpPr>
        <p:spPr>
          <a:xfrm>
            <a:off x="605323" y="4191000"/>
            <a:ext cx="304800" cy="228600"/>
          </a:xfrm>
          <a:prstGeom prst="pen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>
            <a:off x="990600" y="4412602"/>
            <a:ext cx="609600" cy="38100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>
            <a:off x="620097" y="3276600"/>
            <a:ext cx="419100" cy="316463"/>
          </a:xfrm>
          <a:prstGeom prst="pen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620097" y="2789077"/>
            <a:ext cx="340567" cy="30480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20097" y="2306995"/>
            <a:ext cx="436206" cy="30480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00354" y="4793602"/>
            <a:ext cx="557504" cy="30480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/>
          <p:cNvSpPr/>
          <p:nvPr/>
        </p:nvSpPr>
        <p:spPr>
          <a:xfrm>
            <a:off x="1172158" y="2572142"/>
            <a:ext cx="377890" cy="217712"/>
          </a:xfrm>
          <a:prstGeom prst="parallelogram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>
            <a:off x="1136780" y="3425502"/>
            <a:ext cx="485969" cy="152400"/>
          </a:xfrm>
          <a:prstGeom prst="parallelogram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/>
          <p:nvPr/>
        </p:nvSpPr>
        <p:spPr>
          <a:xfrm>
            <a:off x="620097" y="3733800"/>
            <a:ext cx="457200" cy="304800"/>
          </a:xfrm>
          <a:prstGeom prst="parallelogram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35309" y="2941477"/>
            <a:ext cx="651588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85800" y="1832688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060580" y="4114800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53497" y="4869802"/>
            <a:ext cx="2286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81201" y="2781300"/>
            <a:ext cx="1066800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Offline tests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162231" y="2792768"/>
            <a:ext cx="1062912" cy="9676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studies</a:t>
            </a:r>
          </a:p>
        </p:txBody>
      </p:sp>
      <p:sp>
        <p:nvSpPr>
          <p:cNvPr id="72" name="Oval 71"/>
          <p:cNvSpPr/>
          <p:nvPr/>
        </p:nvSpPr>
        <p:spPr>
          <a:xfrm>
            <a:off x="3698033" y="1958264"/>
            <a:ext cx="304800" cy="4191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gular Pentagon 74"/>
          <p:cNvSpPr/>
          <p:nvPr/>
        </p:nvSpPr>
        <p:spPr>
          <a:xfrm>
            <a:off x="3247053" y="4160677"/>
            <a:ext cx="304800" cy="228600"/>
          </a:xfrm>
          <a:prstGeom prst="pen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261827" y="2758754"/>
            <a:ext cx="340567" cy="30480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/>
          <p:nvPr/>
        </p:nvSpPr>
        <p:spPr>
          <a:xfrm>
            <a:off x="3261827" y="2276672"/>
            <a:ext cx="436206" cy="30480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arallelogram 82"/>
          <p:cNvSpPr/>
          <p:nvPr/>
        </p:nvSpPr>
        <p:spPr>
          <a:xfrm>
            <a:off x="3261827" y="3703477"/>
            <a:ext cx="457200" cy="304800"/>
          </a:xfrm>
          <a:prstGeom prst="parallelogram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3702310" y="4084477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795227" y="4839479"/>
            <a:ext cx="2286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gular Pentagon 88"/>
          <p:cNvSpPr/>
          <p:nvPr/>
        </p:nvSpPr>
        <p:spPr>
          <a:xfrm>
            <a:off x="5492620" y="4038992"/>
            <a:ext cx="304800" cy="228600"/>
          </a:xfrm>
          <a:prstGeom prst="pen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/>
          <p:cNvSpPr/>
          <p:nvPr/>
        </p:nvSpPr>
        <p:spPr>
          <a:xfrm>
            <a:off x="5507394" y="2637069"/>
            <a:ext cx="340567" cy="30480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Parallelogram 91"/>
          <p:cNvSpPr/>
          <p:nvPr/>
        </p:nvSpPr>
        <p:spPr>
          <a:xfrm>
            <a:off x="5507394" y="3581792"/>
            <a:ext cx="457200" cy="304800"/>
          </a:xfrm>
          <a:prstGeom prst="parallelogram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120493" y="2807541"/>
            <a:ext cx="1062912" cy="9676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Flight</a:t>
            </a:r>
          </a:p>
        </p:txBody>
      </p:sp>
      <p:sp>
        <p:nvSpPr>
          <p:cNvPr id="96" name="Isosceles Triangle 95"/>
          <p:cNvSpPr/>
          <p:nvPr/>
        </p:nvSpPr>
        <p:spPr>
          <a:xfrm>
            <a:off x="7543800" y="2677505"/>
            <a:ext cx="340567" cy="30480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1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6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4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8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2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6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21" grpId="0" animBg="1"/>
      <p:bldP spid="21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60" grpId="0" animBg="1"/>
      <p:bldP spid="60" grpId="1" animBg="1"/>
      <p:bldP spid="71" grpId="0" animBg="1"/>
      <p:bldP spid="71" grpId="1" animBg="1"/>
      <p:bldP spid="72" grpId="0" animBg="1"/>
      <p:bldP spid="72" grpId="1" animBg="1"/>
      <p:bldP spid="75" grpId="0" animBg="1"/>
      <p:bldP spid="75" grpId="1" animBg="1"/>
      <p:bldP spid="78" grpId="0" animBg="1"/>
      <p:bldP spid="78" grpId="1" animBg="1"/>
      <p:bldP spid="79" grpId="0" animBg="1"/>
      <p:bldP spid="79" grpId="1" animBg="1"/>
      <p:bldP spid="83" grpId="0" animBg="1"/>
      <p:bldP spid="83" grpId="1" animBg="1"/>
      <p:bldP spid="86" grpId="0" animBg="1"/>
      <p:bldP spid="86" grpId="1" animBg="1"/>
      <p:bldP spid="87" grpId="0" animBg="1"/>
      <p:bldP spid="87" grpId="1" animBg="1"/>
      <p:bldP spid="89" grpId="0" animBg="1"/>
      <p:bldP spid="89" grpId="1" animBg="1"/>
      <p:bldP spid="90" grpId="0" animBg="1"/>
      <p:bldP spid="90" grpId="1" animBg="1"/>
      <p:bldP spid="92" grpId="0" animBg="1"/>
      <p:bldP spid="92" grpId="1" animBg="1"/>
      <p:bldP spid="95" grpId="0" animBg="1"/>
      <p:bldP spid="95" grpId="1" animBg="1"/>
      <p:bldP spid="96" grpId="0" animBg="1"/>
      <p:bldP spid="96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 can measure different attributes of a recommendation system: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User preference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Prediction accuracy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Coverage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Confidence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Trust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Novelty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Serendipity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Diversity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Utility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Risk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Robustness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Privacy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Adaptivity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Scalability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494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Preference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 you prefer system A to system B? </a:t>
            </a:r>
          </a:p>
          <a:p>
            <a:endParaRPr lang="en-US" dirty="0"/>
          </a:p>
          <a:p>
            <a:r>
              <a:rPr lang="en-US" dirty="0"/>
              <a:t>Pros: evaluate the complete system.</a:t>
            </a:r>
          </a:p>
          <a:p>
            <a:endParaRPr lang="en-US" dirty="0"/>
          </a:p>
          <a:p>
            <a:r>
              <a:rPr lang="en-US" dirty="0"/>
              <a:t>Cons: </a:t>
            </a:r>
          </a:p>
          <a:p>
            <a:pPr lvl="1"/>
            <a:r>
              <a:rPr lang="en-US" dirty="0"/>
              <a:t>Can’t evaluate without real users.</a:t>
            </a:r>
          </a:p>
          <a:p>
            <a:pPr lvl="1"/>
            <a:r>
              <a:rPr lang="en-US" dirty="0"/>
              <a:t>No specific feedback on what is wrong. </a:t>
            </a:r>
          </a:p>
          <a:p>
            <a:pPr lvl="1"/>
            <a:r>
              <a:rPr lang="en-US" dirty="0"/>
              <a:t>Difficult to improve the system.</a:t>
            </a:r>
          </a:p>
          <a:p>
            <a:pPr lvl="2"/>
            <a:r>
              <a:rPr lang="en-US" dirty="0"/>
              <a:t>E.g. Which component in A is better than B?</a:t>
            </a:r>
          </a:p>
          <a:p>
            <a:pPr lvl="1"/>
            <a:r>
              <a:rPr lang="en-US" dirty="0"/>
              <a:t>Any more specific questions must specify an attribute</a:t>
            </a:r>
          </a:p>
          <a:p>
            <a:pPr lvl="3"/>
            <a:r>
              <a:rPr lang="en-US" dirty="0"/>
              <a:t>“Was it </a:t>
            </a:r>
            <a:r>
              <a:rPr lang="en-US" dirty="0">
                <a:solidFill>
                  <a:srgbClr val="FF0000"/>
                </a:solidFill>
              </a:rPr>
              <a:t>easier</a:t>
            </a:r>
            <a:r>
              <a:rPr lang="en-US" dirty="0"/>
              <a:t> to use system A than B?”</a:t>
            </a:r>
          </a:p>
          <a:p>
            <a:pPr lvl="3"/>
            <a:r>
              <a:rPr lang="en-US" dirty="0"/>
              <a:t>“Did you find the recommendations of A more </a:t>
            </a:r>
            <a:r>
              <a:rPr lang="en-US" dirty="0">
                <a:solidFill>
                  <a:srgbClr val="FF0000"/>
                </a:solidFill>
              </a:rPr>
              <a:t>accurate</a:t>
            </a:r>
            <a:r>
              <a:rPr lang="en-US" dirty="0"/>
              <a:t>?”</a:t>
            </a:r>
          </a:p>
          <a:p>
            <a:pPr lvl="3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7994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12875"/>
            <a:ext cx="8065145" cy="4967288"/>
          </a:xfrm>
        </p:spPr>
        <p:txBody>
          <a:bodyPr>
            <a:normAutofit/>
          </a:bodyPr>
          <a:lstStyle/>
          <a:p>
            <a:r>
              <a:rPr lang="en-US" dirty="0"/>
              <a:t>Typical predictions:</a:t>
            </a:r>
          </a:p>
          <a:p>
            <a:pPr lvl="1"/>
            <a:r>
              <a:rPr lang="en-US" dirty="0"/>
              <a:t>What rating will a user give an item?</a:t>
            </a:r>
          </a:p>
          <a:p>
            <a:pPr lvl="1"/>
            <a:r>
              <a:rPr lang="en-US" dirty="0"/>
              <a:t>Will the user select an item?</a:t>
            </a:r>
          </a:p>
          <a:p>
            <a:pPr lvl="1"/>
            <a:r>
              <a:rPr lang="en-US" dirty="0"/>
              <a:t>What is the order of usefulness of items to a user?</a:t>
            </a:r>
          </a:p>
          <a:p>
            <a:endParaRPr lang="en-US" dirty="0"/>
          </a:p>
          <a:p>
            <a:r>
              <a:rPr lang="en-US" dirty="0"/>
              <a:t>Specific measurement for each type</a:t>
            </a:r>
          </a:p>
          <a:p>
            <a:endParaRPr lang="en-US" dirty="0"/>
          </a:p>
          <a:p>
            <a:r>
              <a:rPr lang="en-US" dirty="0"/>
              <a:t>Inappropriate measurement =&gt; unjustified choices.</a:t>
            </a:r>
          </a:p>
          <a:p>
            <a:pPr lvl="1"/>
            <a:r>
              <a:rPr lang="en-US" dirty="0"/>
              <a:t>We will demonstrate this later…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13314" name="Picture 2" descr="C:\Users\shanigu\AppData\Local\Microsoft\Windows\Temporary Internet Files\Content.IE5\NCVVXLFQ\MC90038402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143000"/>
            <a:ext cx="1944014" cy="159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5619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71167"/>
            <a:ext cx="829881" cy="274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5" y="2797823"/>
            <a:ext cx="756635" cy="250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63494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 Prediction 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Root of the mean squared error (</a:t>
                </a:r>
                <a:r>
                  <a:rPr lang="en-US" b="1" dirty="0">
                    <a:solidFill>
                      <a:srgbClr val="FF0000"/>
                    </a:solidFill>
                  </a:rPr>
                  <a:t>RMSE</a:t>
                </a:r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𝑅𝑀𝑆𝐸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𝐽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|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∈</m:t>
                            </m:r>
                            <m:r>
                              <a:rPr lang="en-US" i="1">
                                <a:latin typeface="Cambria Math"/>
                              </a:rPr>
                              <m:t>𝐽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𝑢𝑖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𝑢𝑖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b="0" dirty="0"/>
              </a:p>
              <a:p>
                <a:r>
                  <a:rPr lang="en-US" dirty="0"/>
                  <a:t>Mean Absolute Error (</a:t>
                </a:r>
                <a:r>
                  <a:rPr lang="en-US" b="1" dirty="0">
                    <a:solidFill>
                      <a:srgbClr val="FF0000"/>
                    </a:solidFill>
                  </a:rPr>
                  <a:t>MAE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𝑀𝐴𝐸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𝐽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𝐽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𝑢𝑖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𝑢𝑖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RMSE penalizes large errors.</a:t>
                </a:r>
              </a:p>
              <a:p>
                <a:r>
                  <a:rPr lang="en-US" dirty="0"/>
                  <a:t>Paired-results: A&gt;B for most users but RMSE(A)&gt;RMSE(B)</a:t>
                </a:r>
              </a:p>
              <a:p>
                <a:r>
                  <a:rPr lang="en-US" dirty="0"/>
                  <a:t>Average RMSE/MAE </a:t>
                </a:r>
              </a:p>
              <a:p>
                <a:pPr lvl="1"/>
                <a:r>
                  <a:rPr lang="en-US" dirty="0"/>
                  <a:t>Compute score per user </a:t>
                </a:r>
              </a:p>
              <a:p>
                <a:pPr lvl="1"/>
                <a:r>
                  <a:rPr lang="en-US" dirty="0"/>
                  <a:t>Average over all users </a:t>
                </a:r>
              </a:p>
              <a:p>
                <a:pPr lvl="1"/>
                <a:r>
                  <a:rPr lang="en-US" dirty="0"/>
                  <a:t>Ratings by the same user are not </a:t>
                </a:r>
                <a:r>
                  <a:rPr lang="en-US" dirty="0" err="1"/>
                  <a:t>iid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7" t="-2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967177"/>
              </p:ext>
            </p:extLst>
          </p:nvPr>
        </p:nvGraphicFramePr>
        <p:xfrm>
          <a:off x="4585636" y="4679942"/>
          <a:ext cx="3886200" cy="172800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4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2,2,0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4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41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A&gt;B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B&gt;A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371600"/>
            <a:ext cx="141922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8627123" y="2209800"/>
            <a:ext cx="476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671" y="1097204"/>
            <a:ext cx="829881" cy="274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06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268760"/>
            <a:ext cx="6048672" cy="504056"/>
          </a:xfrm>
        </p:spPr>
        <p:txBody>
          <a:bodyPr/>
          <a:lstStyle/>
          <a:p>
            <a:r>
              <a:rPr lang="en-GB" sz="2400" dirty="0"/>
              <a:t>MAE = 0.46, RMSE = 0.75</a:t>
            </a:r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9055909"/>
              </p:ext>
            </p:extLst>
          </p:nvPr>
        </p:nvGraphicFramePr>
        <p:xfrm>
          <a:off x="348769" y="1873250"/>
          <a:ext cx="8352607" cy="472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6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2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9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43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37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7862">
                <a:tc>
                  <a:txBody>
                    <a:bodyPr/>
                    <a:lstStyle/>
                    <a:p>
                      <a:pPr algn="l"/>
                      <a:r>
                        <a:rPr lang="en-US" sz="1800" noProof="0" dirty="0"/>
                        <a:t>Nr.</a:t>
                      </a:r>
                      <a:endParaRPr lang="en-US" sz="18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noProof="0" dirty="0" err="1"/>
                        <a:t>UserID</a:t>
                      </a:r>
                      <a:endParaRPr lang="en-US" sz="18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noProof="0" dirty="0" err="1"/>
                        <a:t>MovieID</a:t>
                      </a:r>
                      <a:endParaRPr lang="en-US" sz="18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noProof="0" dirty="0"/>
                        <a:t>Rating (r</a:t>
                      </a:r>
                      <a:r>
                        <a:rPr lang="en-US" sz="1800" baseline="-25000" noProof="0" dirty="0"/>
                        <a:t>i</a:t>
                      </a:r>
                      <a:r>
                        <a:rPr lang="en-US" sz="1800" noProof="0" dirty="0"/>
                        <a:t>)</a:t>
                      </a:r>
                      <a:endParaRPr lang="en-US" sz="18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noProof="0" dirty="0"/>
                        <a:t>Prediction (p</a:t>
                      </a:r>
                      <a:r>
                        <a:rPr lang="en-US" sz="1800" baseline="-25000" noProof="0" dirty="0"/>
                        <a:t>i</a:t>
                      </a:r>
                      <a:r>
                        <a:rPr lang="en-US" sz="1800" noProof="0" dirty="0"/>
                        <a:t>)</a:t>
                      </a:r>
                      <a:endParaRPr lang="en-US" sz="18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noProof="0" dirty="0"/>
                        <a:t>|p</a:t>
                      </a:r>
                      <a:r>
                        <a:rPr lang="en-US" sz="1800" baseline="-25000" noProof="0" dirty="0"/>
                        <a:t>i</a:t>
                      </a:r>
                      <a:r>
                        <a:rPr lang="en-US" sz="1800" noProof="0" dirty="0"/>
                        <a:t>-r</a:t>
                      </a:r>
                      <a:r>
                        <a:rPr lang="en-US" sz="1800" baseline="-25000" noProof="0" dirty="0"/>
                        <a:t>i</a:t>
                      </a:r>
                      <a:r>
                        <a:rPr lang="en-US" sz="1800" noProof="0" dirty="0"/>
                        <a:t>|</a:t>
                      </a:r>
                      <a:endParaRPr lang="en-US" sz="18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noProof="0" dirty="0"/>
                        <a:t>(p</a:t>
                      </a:r>
                      <a:r>
                        <a:rPr lang="en-US" sz="1800" baseline="-25000" noProof="0" dirty="0"/>
                        <a:t>i</a:t>
                      </a:r>
                      <a:r>
                        <a:rPr lang="en-US" sz="1800" noProof="0" dirty="0"/>
                        <a:t>-r</a:t>
                      </a:r>
                      <a:r>
                        <a:rPr lang="en-US" sz="1800" baseline="-25000" noProof="0" dirty="0"/>
                        <a:t>i</a:t>
                      </a:r>
                      <a:r>
                        <a:rPr lang="en-US" sz="1800" noProof="0" dirty="0"/>
                        <a:t>)</a:t>
                      </a:r>
                      <a:r>
                        <a:rPr lang="en-US" sz="1800" baseline="30000" noProof="0" dirty="0"/>
                        <a:t>2</a:t>
                      </a:r>
                      <a:endParaRPr lang="en-US" sz="1800" baseline="30000" noProof="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862"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1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1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noProof="0" dirty="0"/>
                        <a:t>134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noProof="0" dirty="0"/>
                        <a:t>5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noProof="0" dirty="0"/>
                        <a:t>4.5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noProof="0" dirty="0"/>
                        <a:t>0.5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noProof="0" dirty="0"/>
                        <a:t>0.25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8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noProof="0" dirty="0"/>
                        <a:t>2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noProof="0" dirty="0"/>
                        <a:t>1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noProof="0" dirty="0"/>
                        <a:t>238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noProof="0" dirty="0"/>
                        <a:t>4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noProof="0" dirty="0"/>
                        <a:t>5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noProof="0" dirty="0"/>
                        <a:t>1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noProof="0" dirty="0"/>
                        <a:t>1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93"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3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1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312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5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5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0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0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482">
                <a:tc>
                  <a:txBody>
                    <a:bodyPr/>
                    <a:lstStyle/>
                    <a:p>
                      <a:pPr algn="l"/>
                      <a:r>
                        <a:rPr lang="en-US" sz="2000" baseline="0" noProof="0" dirty="0"/>
                        <a:t>4</a:t>
                      </a:r>
                      <a:endParaRPr lang="en-US" sz="2000" baseline="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aseline="0" noProof="0" dirty="0"/>
                        <a:t>2</a:t>
                      </a:r>
                      <a:endParaRPr lang="en-US" sz="2000" baseline="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134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3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5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2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4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862"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5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2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767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5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4.5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0.5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0.25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862"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6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3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68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4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4.1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0.1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0.01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862"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7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3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212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4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3.9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0.1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0.01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862"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8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3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238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3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3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0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0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862"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9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4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68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4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4.2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0.2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0.04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862"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10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4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112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5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4.8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0.2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/>
                        <a:t>0.04</a:t>
                      </a:r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7862">
                <a:tc>
                  <a:txBody>
                    <a:bodyPr/>
                    <a:lstStyle/>
                    <a:p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noProof="0" dirty="0"/>
                        <a:t>4.6</a:t>
                      </a:r>
                      <a:endParaRPr lang="en-US" sz="2000" baseline="0" noProof="0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noProof="0" dirty="0"/>
                        <a:t>5.6</a:t>
                      </a:r>
                      <a:endParaRPr lang="en-US" sz="2000" baseline="0" noProof="0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452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914598"/>
            <a:ext cx="1905000" cy="217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914598"/>
            <a:ext cx="3101014" cy="217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828800" y="4046376"/>
            <a:ext cx="476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4793100" y="4175833"/>
            <a:ext cx="476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53200" y="4160282"/>
            <a:ext cx="476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4101" name="Picture 5" descr="C:\Users\shanigu\AppData\Local\Microsoft\Windows\Temporary Internet Files\Content.IE5\A8UCOUGJ\MC90044132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128" y="4167051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shanigu\AppData\Local\Microsoft\Windows\Temporary Internet Files\Content.IE5\I71Q8I39\MC900441321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52" y="4311915"/>
            <a:ext cx="620064" cy="62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shanigu\AppData\Local\Microsoft\Windows\Temporary Internet Files\Content.IE5\A8UCOUGJ\MC90044132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644" y="4266084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Oriented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the recommendation </a:t>
            </a:r>
            <a:r>
              <a:rPr lang="en-US" dirty="0">
                <a:solidFill>
                  <a:schemeClr val="accent1"/>
                </a:solidFill>
              </a:rPr>
              <a:t>help the user?</a:t>
            </a:r>
          </a:p>
          <a:p>
            <a:pPr lvl="1"/>
            <a:r>
              <a:rPr lang="en-US" dirty="0"/>
              <a:t>Can Netflix identify good movies for me?</a:t>
            </a:r>
          </a:p>
          <a:p>
            <a:pPr lvl="1"/>
            <a:r>
              <a:rPr lang="en-US" dirty="0"/>
              <a:t>Can Amazon recommend a book that I would enjoy reading?</a:t>
            </a:r>
          </a:p>
          <a:p>
            <a:pPr lvl="1"/>
            <a:r>
              <a:rPr lang="en-US" dirty="0"/>
              <a:t>Can CNN recommend additional interesting stories?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6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/>
      <p:bldP spid="9" grpId="1"/>
      <p:bldP spid="10" grpId="0"/>
      <p:bldP spid="10" grpId="1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Top-N Recommendation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412875"/>
            <a:ext cx="6336952" cy="4967288"/>
          </a:xfrm>
        </p:spPr>
        <p:txBody>
          <a:bodyPr/>
          <a:lstStyle/>
          <a:p>
            <a:r>
              <a:rPr lang="en-US" dirty="0"/>
              <a:t>Top-N Recommendation</a:t>
            </a:r>
          </a:p>
          <a:p>
            <a:pPr lvl="1"/>
            <a:r>
              <a:rPr lang="en-US" dirty="0"/>
              <a:t>Provide a length-N recommendation list for each user</a:t>
            </a:r>
          </a:p>
          <a:p>
            <a:pPr lvl="1"/>
            <a:r>
              <a:rPr lang="en-US" dirty="0"/>
              <a:t>Examine the hit items in the recommendation list</a:t>
            </a:r>
          </a:p>
          <a:p>
            <a:r>
              <a:rPr lang="en-US" dirty="0"/>
              <a:t>Confusion matrix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136121"/>
              </p:ext>
            </p:extLst>
          </p:nvPr>
        </p:nvGraphicFramePr>
        <p:xfrm>
          <a:off x="648182" y="4114709"/>
          <a:ext cx="6114790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1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8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Reality</a:t>
                      </a:r>
                      <a:endParaRPr lang="en-US" b="0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32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Actually</a:t>
                      </a:r>
                      <a:r>
                        <a:rPr lang="en-US" baseline="0" dirty="0"/>
                        <a:t> right</a:t>
                      </a:r>
                      <a:endParaRPr lang="en-US" b="0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Actually</a:t>
                      </a:r>
                      <a:r>
                        <a:rPr lang="en-US" baseline="0" dirty="0"/>
                        <a:t> wrong</a:t>
                      </a:r>
                      <a:endParaRPr lang="en-US" b="0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Prediction</a:t>
                      </a:r>
                      <a:endParaRPr lang="en-US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Recommended</a:t>
                      </a:r>
                      <a:endParaRPr lang="en-US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 (</a:t>
                      </a:r>
                      <a:r>
                        <a:rPr lang="en-US" dirty="0" err="1"/>
                        <a:t>tp</a:t>
                      </a:r>
                      <a:r>
                        <a:rPr lang="en-US" dirty="0"/>
                        <a:t>) 3</a:t>
                      </a:r>
                      <a:endParaRPr lang="en-US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 (</a:t>
                      </a:r>
                      <a:r>
                        <a:rPr lang="en-US" dirty="0" err="1"/>
                        <a:t>fp</a:t>
                      </a:r>
                      <a:r>
                        <a:rPr lang="en-US" dirty="0"/>
                        <a:t>) 2</a:t>
                      </a:r>
                      <a:endParaRPr lang="en-US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0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Recommended</a:t>
                      </a:r>
                      <a:endParaRPr lang="en-US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</a:t>
                      </a:r>
                      <a:r>
                        <a:rPr lang="en-US" baseline="0" dirty="0"/>
                        <a:t> (</a:t>
                      </a:r>
                      <a:r>
                        <a:rPr lang="en-US" baseline="0" dirty="0" err="1"/>
                        <a:t>fn</a:t>
                      </a:r>
                      <a:r>
                        <a:rPr lang="en-US" baseline="0" dirty="0"/>
                        <a:t>) 4</a:t>
                      </a:r>
                      <a:endParaRPr lang="en-US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r>
                        <a:rPr lang="en-US" baseline="0" dirty="0"/>
                        <a:t> Negative (</a:t>
                      </a:r>
                      <a:r>
                        <a:rPr lang="en-US" baseline="0" dirty="0" err="1"/>
                        <a:t>tn</a:t>
                      </a:r>
                      <a:r>
                        <a:rPr lang="en-US" baseline="0" dirty="0"/>
                        <a:t>)</a:t>
                      </a:r>
                      <a:endParaRPr lang="en-US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025038" y="6322384"/>
            <a:ext cx="154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66"/>
                </a:solidFill>
                <a:latin typeface="Calibri" pitchFamily="34" charset="0"/>
              </a:rPr>
              <a:t>All good items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762972" y="4935883"/>
            <a:ext cx="245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66"/>
                </a:solidFill>
                <a:latin typeface="Calibri" pitchFamily="34" charset="0"/>
              </a:rPr>
              <a:t>All recommended items</a:t>
            </a:r>
          </a:p>
        </p:txBody>
      </p:sp>
      <p:graphicFrame>
        <p:nvGraphicFramePr>
          <p:cNvPr id="9" name="Tabelle 3"/>
          <p:cNvGraphicFramePr>
            <a:graphicFrameLocks noGrp="1"/>
          </p:cNvGraphicFramePr>
          <p:nvPr/>
        </p:nvGraphicFramePr>
        <p:xfrm>
          <a:off x="6732240" y="1403648"/>
          <a:ext cx="147636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Rank</a:t>
                      </a:r>
                      <a:endParaRPr lang="en-US" sz="16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Hit?</a:t>
                      </a:r>
                      <a:endParaRPr lang="en-US" sz="16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6108" y="2071709"/>
            <a:ext cx="360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  <a:p>
            <a:r>
              <a:rPr lang="en-US" dirty="0"/>
              <a:t>X</a:t>
            </a:r>
          </a:p>
          <a:p>
            <a:r>
              <a:rPr lang="en-US" dirty="0"/>
              <a:t>X</a:t>
            </a:r>
          </a:p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10295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and Recall</a:t>
            </a:r>
          </a:p>
        </p:txBody>
      </p:sp>
      <p:sp>
        <p:nvSpPr>
          <p:cNvPr id="60419" name="Inhaltsplatzhalter 2"/>
          <p:cNvSpPr>
            <a:spLocks noGrp="1"/>
          </p:cNvSpPr>
          <p:nvPr>
            <p:ph idx="1"/>
          </p:nvPr>
        </p:nvSpPr>
        <p:spPr>
          <a:xfrm>
            <a:off x="395288" y="1412875"/>
            <a:ext cx="8748712" cy="4967288"/>
          </a:xfrm>
        </p:spPr>
        <p:txBody>
          <a:bodyPr/>
          <a:lstStyle/>
          <a:p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Precision:</a:t>
            </a:r>
            <a:r>
              <a:rPr lang="en-US" sz="2400" dirty="0"/>
              <a:t> a measure of exactness, determines the fraction of relevant items retrieved out of all items retrieved</a:t>
            </a:r>
          </a:p>
          <a:p>
            <a:pPr lvl="1"/>
            <a:r>
              <a:rPr lang="en-US" sz="2000" dirty="0"/>
              <a:t>E.g. the proportion of recommended movies that are actually good</a:t>
            </a:r>
          </a:p>
          <a:p>
            <a:pPr lvl="1"/>
            <a:r>
              <a:rPr lang="en-US" sz="2000" dirty="0"/>
              <a:t>3/5</a:t>
            </a:r>
          </a:p>
          <a:p>
            <a:pPr lvl="1">
              <a:buFontTx/>
              <a:buNone/>
            </a:pPr>
            <a:endParaRPr lang="en-US" sz="2000" dirty="0"/>
          </a:p>
          <a:p>
            <a:r>
              <a:rPr lang="en-US" sz="2400" b="1" dirty="0"/>
              <a:t>Recall:</a:t>
            </a:r>
            <a:r>
              <a:rPr lang="en-US" sz="2400" dirty="0"/>
              <a:t> a measure of completeness, determines the fraction of relevant items retrieved out of all relevant items</a:t>
            </a:r>
          </a:p>
          <a:p>
            <a:pPr lvl="1"/>
            <a:r>
              <a:rPr lang="en-US" sz="2000" dirty="0"/>
              <a:t>E.g. the proportion of all good movies recommended</a:t>
            </a:r>
          </a:p>
          <a:p>
            <a:pPr lvl="1"/>
            <a:r>
              <a:rPr lang="en-US" sz="2000" dirty="0"/>
              <a:t>3/7</a:t>
            </a:r>
          </a:p>
          <a:p>
            <a:pPr lvl="1"/>
            <a:endParaRPr lang="en-US" sz="2000" dirty="0"/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6042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6042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3768" y="4478346"/>
            <a:ext cx="48863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2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96493" y="6236734"/>
            <a:ext cx="46736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904507"/>
              </p:ext>
            </p:extLst>
          </p:nvPr>
        </p:nvGraphicFramePr>
        <p:xfrm>
          <a:off x="497952" y="1154048"/>
          <a:ext cx="6114790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1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8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Reality</a:t>
                      </a:r>
                      <a:endParaRPr lang="en-US" b="0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32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Actually</a:t>
                      </a:r>
                      <a:r>
                        <a:rPr lang="en-US" baseline="0" dirty="0"/>
                        <a:t> right</a:t>
                      </a:r>
                      <a:endParaRPr lang="en-US" b="0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Actually</a:t>
                      </a:r>
                      <a:r>
                        <a:rPr lang="en-US" baseline="0" dirty="0"/>
                        <a:t> wrong</a:t>
                      </a:r>
                      <a:endParaRPr lang="en-US" b="0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Prediction</a:t>
                      </a:r>
                      <a:endParaRPr lang="en-US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Recommended</a:t>
                      </a:r>
                      <a:endParaRPr lang="en-US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 (</a:t>
                      </a:r>
                      <a:r>
                        <a:rPr lang="en-US" dirty="0" err="1"/>
                        <a:t>tp</a:t>
                      </a:r>
                      <a:r>
                        <a:rPr lang="en-US" dirty="0"/>
                        <a:t>) 3</a:t>
                      </a:r>
                      <a:endParaRPr lang="en-US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 (</a:t>
                      </a:r>
                      <a:r>
                        <a:rPr lang="en-US" dirty="0" err="1"/>
                        <a:t>fp</a:t>
                      </a:r>
                      <a:r>
                        <a:rPr lang="en-US" dirty="0"/>
                        <a:t>) 2</a:t>
                      </a:r>
                      <a:endParaRPr lang="en-US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0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Recommended</a:t>
                      </a:r>
                      <a:endParaRPr lang="en-US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</a:t>
                      </a:r>
                      <a:r>
                        <a:rPr lang="en-US" baseline="0" dirty="0"/>
                        <a:t> (</a:t>
                      </a:r>
                      <a:r>
                        <a:rPr lang="en-US" baseline="0" dirty="0" err="1"/>
                        <a:t>fn</a:t>
                      </a:r>
                      <a:r>
                        <a:rPr lang="en-US" baseline="0" dirty="0"/>
                        <a:t>) 4</a:t>
                      </a:r>
                      <a:endParaRPr lang="en-US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r>
                        <a:rPr lang="en-US" baseline="0" dirty="0"/>
                        <a:t> Negative (</a:t>
                      </a:r>
                      <a:r>
                        <a:rPr lang="en-US" baseline="0" dirty="0" err="1"/>
                        <a:t>tn</a:t>
                      </a:r>
                      <a:r>
                        <a:rPr lang="en-US" baseline="0" dirty="0"/>
                        <a:t>)</a:t>
                      </a:r>
                      <a:endParaRPr lang="en-US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elle 3"/>
          <p:cNvGraphicFramePr>
            <a:graphicFrameLocks noGrp="1"/>
          </p:cNvGraphicFramePr>
          <p:nvPr/>
        </p:nvGraphicFramePr>
        <p:xfrm>
          <a:off x="6750751" y="1047368"/>
          <a:ext cx="147636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Rank</a:t>
                      </a:r>
                      <a:endParaRPr lang="en-US" sz="16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Hit?</a:t>
                      </a:r>
                      <a:endParaRPr lang="en-US" sz="16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347747" y="1772816"/>
            <a:ext cx="360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  <a:p>
            <a:r>
              <a:rPr lang="en-US" dirty="0"/>
              <a:t>X</a:t>
            </a:r>
          </a:p>
          <a:p>
            <a:r>
              <a:rPr lang="en-US" dirty="0"/>
              <a:t>X</a:t>
            </a:r>
          </a:p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63442522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when a recommender system is tuned to increase precision, recall decreases as a result (or vice versa)</a:t>
            </a:r>
          </a:p>
          <a:p>
            <a:pPr lvl="1"/>
            <a:r>
              <a:rPr lang="en-US" dirty="0"/>
              <a:t>E.g. recommend a lot a items</a:t>
            </a:r>
          </a:p>
          <a:p>
            <a:pPr lvl="1"/>
            <a:r>
              <a:rPr lang="en-US" dirty="0"/>
              <a:t>Recall is high</a:t>
            </a:r>
          </a:p>
          <a:p>
            <a:pPr lvl="1"/>
            <a:r>
              <a:rPr lang="en-US" dirty="0"/>
              <a:t>Precision may be very small</a:t>
            </a:r>
          </a:p>
          <a:p>
            <a:endParaRPr lang="en-US" dirty="0"/>
          </a:p>
        </p:txBody>
      </p:sp>
      <p:pic>
        <p:nvPicPr>
          <p:cNvPr id="9216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4612" y="2666910"/>
            <a:ext cx="4009388" cy="393074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vs. Recall</a:t>
            </a:r>
          </a:p>
        </p:txBody>
      </p:sp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33611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Metric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F</a:t>
            </a:r>
            <a:r>
              <a:rPr lang="en-US" b="1" baseline="-25000" dirty="0"/>
              <a:t>1</a:t>
            </a:r>
            <a:r>
              <a:rPr lang="en-US" b="1" dirty="0"/>
              <a:t> Metric </a:t>
            </a:r>
            <a:r>
              <a:rPr lang="en-US" dirty="0"/>
              <a:t>attempts to combine Precision and Recall into a single value for comparison purposes.</a:t>
            </a:r>
          </a:p>
          <a:p>
            <a:pPr lvl="1"/>
            <a:r>
              <a:rPr lang="en-US" dirty="0"/>
              <a:t>May be used to gain a more balanced view of performance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Optimal value = 1</a:t>
            </a:r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420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2334" y="3717032"/>
            <a:ext cx="4139333" cy="9361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49512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9B075-8224-4E25-9C09-DA22C515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Receiver Operating Characteristic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191FE-D1B8-4488-A30E-3CF21DC54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The ROC curve is a plot of the performance of a classifier or filter at different thresholds. It plots true-positives against false positives: </a:t>
            </a:r>
          </a:p>
          <a:p>
            <a:pPr lvl="1"/>
            <a:r>
              <a:rPr lang="en-US" altLang="zh-CN" sz="2000" dirty="0">
                <a:hlinkClick r:id="rId2"/>
              </a:rPr>
              <a:t>http://en.wikipedia.org/wiki/Receiver_operating_characteristic</a:t>
            </a:r>
            <a:r>
              <a:rPr lang="en-US" altLang="zh-CN" sz="2000" dirty="0"/>
              <a:t> </a:t>
            </a:r>
          </a:p>
          <a:p>
            <a:r>
              <a:rPr lang="en-US" altLang="zh-CN" sz="2400" dirty="0"/>
              <a:t>In recommender systems, the curve reflects trade-offs as you vary the prediction cut-off for recommending (vs. not). </a:t>
            </a:r>
          </a:p>
          <a:p>
            <a:r>
              <a:rPr lang="en-US" altLang="zh-CN" sz="2400" dirty="0"/>
              <a:t>Area under the curve (AUC) is often used as a measure of recommender effectiveness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50924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Precision-Recall vs. ROC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Precision-Recall curves emphasize the proportion  of recommendations that are </a:t>
            </a:r>
            <a:r>
              <a:rPr lang="en-US" i="1" u="sng" dirty="0"/>
              <a:t>successful</a:t>
            </a:r>
            <a:r>
              <a:rPr lang="en-US" dirty="0"/>
              <a:t>.</a:t>
            </a:r>
          </a:p>
          <a:p>
            <a:r>
              <a:rPr lang="en-US" dirty="0"/>
              <a:t>ROC curves emphasize the proportion of </a:t>
            </a:r>
            <a:r>
              <a:rPr lang="en-US" i="1" u="sng" dirty="0"/>
              <a:t>unsuccessful</a:t>
            </a:r>
            <a:r>
              <a:rPr lang="en-US" dirty="0"/>
              <a:t> items that were recommended.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733800"/>
            <a:ext cx="3836437" cy="23391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Video Rental Service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Many interesting items for each user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Need to recommend only a few good items</a:t>
            </a:r>
          </a:p>
          <a:p>
            <a:endParaRPr lang="en-US" dirty="0"/>
          </a:p>
          <a:p>
            <a:r>
              <a:rPr lang="en-US" dirty="0"/>
              <a:t>Precision-Recall more suitable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99045" y="3733800"/>
            <a:ext cx="3886200" cy="23391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Mail Marketing Campaign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Each recommendation has a cost.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Cannot afford to make many unsuccessful attempts.</a:t>
            </a:r>
          </a:p>
          <a:p>
            <a:endParaRPr lang="en-US" dirty="0"/>
          </a:p>
          <a:p>
            <a:r>
              <a:rPr lang="en-US" dirty="0"/>
              <a:t>ROC more suitable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257" y="6172200"/>
            <a:ext cx="5619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3369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Value Metrics for Usage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Precision@N</a:t>
            </a:r>
            <a:r>
              <a:rPr lang="en-US" dirty="0"/>
              <a:t> – in applications that allow exactly </a:t>
            </a:r>
            <a:r>
              <a:rPr lang="en-US" i="1" dirty="0"/>
              <a:t>N</a:t>
            </a:r>
            <a:r>
              <a:rPr lang="en-US" dirty="0"/>
              <a:t> recommended items.</a:t>
            </a:r>
          </a:p>
          <a:p>
            <a:r>
              <a:rPr lang="en-US" dirty="0"/>
              <a:t>Good for choosing </a:t>
            </a:r>
            <a:r>
              <a:rPr lang="en-US" i="1" dirty="0"/>
              <a:t>N</a:t>
            </a:r>
          </a:p>
          <a:p>
            <a:endParaRPr lang="en-US" dirty="0"/>
          </a:p>
          <a:p>
            <a:r>
              <a:rPr lang="en-US" dirty="0"/>
              <a:t>F-measure &amp; Area Under the Curve</a:t>
            </a:r>
          </a:p>
          <a:p>
            <a:pPr lvl="1"/>
            <a:r>
              <a:rPr lang="en-US" dirty="0"/>
              <a:t>Attempt to summarize a curve.</a:t>
            </a:r>
          </a:p>
          <a:p>
            <a:pPr lvl="1"/>
            <a:r>
              <a:rPr lang="en-US" dirty="0"/>
              <a:t>Unclear meaning for an application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235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Selecting the Proper Evaluation </a:t>
            </a:r>
            <a:br>
              <a:rPr lang="en-US" dirty="0"/>
            </a:br>
            <a:r>
              <a:rPr lang="en-US" dirty="0"/>
              <a:t>Metric is Important!</a:t>
            </a:r>
          </a:p>
        </p:txBody>
      </p:sp>
      <p:graphicFrame>
        <p:nvGraphicFramePr>
          <p:cNvPr id="7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288365"/>
              </p:ext>
            </p:extLst>
          </p:nvPr>
        </p:nvGraphicFramePr>
        <p:xfrm>
          <a:off x="395288" y="1412875"/>
          <a:ext cx="8353425" cy="4967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625743"/>
              </p:ext>
            </p:extLst>
          </p:nvPr>
        </p:nvGraphicFramePr>
        <p:xfrm>
          <a:off x="4644008" y="4221088"/>
          <a:ext cx="4499992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/>
        </p:nvGraphicFramePr>
        <p:xfrm>
          <a:off x="2514600" y="1600200"/>
          <a:ext cx="4724400" cy="220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22860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</a:t>
            </a:r>
          </a:p>
          <a:p>
            <a:r>
              <a:rPr lang="en-US" dirty="0"/>
              <a:t>Pearson better than Cosine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50844" y="3319155"/>
            <a:ext cx="22098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Conclusion:</a:t>
            </a:r>
          </a:p>
          <a:p>
            <a:r>
              <a:rPr lang="en-US" dirty="0"/>
              <a:t>Cosine better than Pearson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2449591"/>
            <a:ext cx="7162800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Conclusion: if we care about predicting ratings, we should evaluate using RMSE. If we care about predicting usage, we should evaluate using precision-recall.</a:t>
            </a:r>
          </a:p>
        </p:txBody>
      </p:sp>
    </p:spTree>
    <p:extLst>
      <p:ext uri="{BB962C8B-B14F-4D97-AF65-F5344CB8AC3E}">
        <p14:creationId xmlns:p14="http://schemas.microsoft.com/office/powerpoint/2010/main" val="361774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AsOne/>
      </p:bldGraphic>
      <p:bldP spid="3" grpId="0"/>
      <p:bldP spid="12" grpId="0" animBg="1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Inhaltsplatzhalter 1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905075"/>
          </a:xfrm>
        </p:spPr>
        <p:txBody>
          <a:bodyPr/>
          <a:lstStyle/>
          <a:p>
            <a:r>
              <a:rPr lang="en-US" sz="2400" b="1" dirty="0"/>
              <a:t>Rank metrics</a:t>
            </a:r>
            <a:r>
              <a:rPr lang="en-US" sz="2400" dirty="0"/>
              <a:t> extend recall and precision to take the positions of correct items in a ranked list into account</a:t>
            </a:r>
          </a:p>
          <a:p>
            <a:pPr lvl="1"/>
            <a:r>
              <a:rPr lang="en-US" sz="2000" dirty="0"/>
              <a:t>Relevant items are more useful when they appear earlier in the recommendation list</a:t>
            </a:r>
          </a:p>
          <a:p>
            <a:pPr lvl="1"/>
            <a:r>
              <a:rPr lang="en-US" sz="2000" dirty="0"/>
              <a:t>Particularly important in recommender systems as lower ranked items may be overlooked by users</a:t>
            </a:r>
          </a:p>
          <a:p>
            <a:endParaRPr lang="en-US" sz="2400" dirty="0"/>
          </a:p>
        </p:txBody>
      </p:sp>
      <p:sp>
        <p:nvSpPr>
          <p:cNvPr id="62467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position matters 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443587" y="2239508"/>
          <a:ext cx="2471936" cy="1316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en-US" sz="1600" dirty="0"/>
                        <a:t>Actually good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  <a:r>
                        <a:rPr lang="en-US" sz="1600" baseline="0" dirty="0"/>
                        <a:t> 237</a:t>
                      </a:r>
                      <a:endParaRPr lang="en-US" sz="1600" dirty="0"/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36">
                <a:tc>
                  <a:txBody>
                    <a:bodyPr/>
                    <a:lstStyle/>
                    <a:p>
                      <a:r>
                        <a:rPr lang="en-US" sz="1600" dirty="0"/>
                        <a:t>Item 899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3397846" y="2008626"/>
          <a:ext cx="2736304" cy="1778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en-US" sz="1600" dirty="0"/>
                        <a:t>Recommended </a:t>
                      </a:r>
                    </a:p>
                    <a:p>
                      <a:r>
                        <a:rPr lang="en-US" sz="1600" dirty="0"/>
                        <a:t>(predicted as good)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  <a:r>
                        <a:rPr lang="en-US" sz="1600" baseline="0" dirty="0"/>
                        <a:t> 345</a:t>
                      </a:r>
                      <a:endParaRPr lang="en-US" sz="1600" dirty="0"/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sz="1600" b="1" dirty="0"/>
                        <a:t>Item 237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566">
                <a:tc>
                  <a:txBody>
                    <a:bodyPr/>
                    <a:lstStyle/>
                    <a:p>
                      <a:r>
                        <a:rPr lang="en-US" sz="1600" dirty="0"/>
                        <a:t>Item 187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448032" y="1345928"/>
            <a:ext cx="1524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3366"/>
                </a:solidFill>
                <a:latin typeface="Calibri" pitchFamily="34" charset="0"/>
                <a:ea typeface="+mj-ea"/>
                <a:cs typeface="+mj-cs"/>
              </a:rPr>
              <a:t>For a user:</a:t>
            </a:r>
          </a:p>
        </p:txBody>
      </p:sp>
      <p:graphicFrame>
        <p:nvGraphicFramePr>
          <p:cNvPr id="10" name="Tabelle 6"/>
          <p:cNvGraphicFramePr>
            <a:graphicFrameLocks noGrp="1"/>
          </p:cNvGraphicFramePr>
          <p:nvPr/>
        </p:nvGraphicFramePr>
        <p:xfrm>
          <a:off x="6235879" y="2008626"/>
          <a:ext cx="2736304" cy="1778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en-US" sz="1600" dirty="0"/>
                        <a:t>Recommended </a:t>
                      </a:r>
                    </a:p>
                    <a:p>
                      <a:r>
                        <a:rPr lang="en-US" sz="1600" dirty="0"/>
                        <a:t>(predicted as good)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Item 237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</a:t>
                      </a:r>
                      <a:r>
                        <a:rPr lang="en-US" sz="1600" baseline="0" dirty="0"/>
                        <a:t> 345</a:t>
                      </a:r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566">
                <a:tc>
                  <a:txBody>
                    <a:bodyPr/>
                    <a:lstStyle/>
                    <a:p>
                      <a:r>
                        <a:rPr lang="en-US" sz="1600" dirty="0"/>
                        <a:t>Item 187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980427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Inhaltsplatzhalter 1"/>
          <p:cNvSpPr>
            <a:spLocks noGrp="1"/>
          </p:cNvSpPr>
          <p:nvPr>
            <p:ph idx="1"/>
          </p:nvPr>
        </p:nvSpPr>
        <p:spPr>
          <a:xfrm>
            <a:off x="153997" y="1240138"/>
            <a:ext cx="7082299" cy="4525963"/>
          </a:xfrm>
        </p:spPr>
        <p:txBody>
          <a:bodyPr/>
          <a:lstStyle/>
          <a:p>
            <a:r>
              <a:rPr lang="en-US" sz="2400" b="1" dirty="0"/>
              <a:t>Rank Score</a:t>
            </a:r>
            <a:r>
              <a:rPr lang="en-US" sz="2400" dirty="0"/>
              <a:t> extends the recall metric to take the positions of correct items in a ranked list into account</a:t>
            </a:r>
          </a:p>
          <a:p>
            <a:pPr lvl="1"/>
            <a:r>
              <a:rPr lang="en-US" sz="2000" dirty="0"/>
              <a:t>Particularly important in recommender systems as lower ranked items may be overlooked by users</a:t>
            </a:r>
          </a:p>
          <a:p>
            <a:r>
              <a:rPr lang="en-US" sz="2400" dirty="0"/>
              <a:t>Rank Score is defined as the ratio of the Rank Score of the correct items to best possible Rank Score for the user, i.e.</a:t>
            </a:r>
          </a:p>
        </p:txBody>
      </p:sp>
      <p:sp>
        <p:nvSpPr>
          <p:cNvPr id="62467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Score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851920" y="4616028"/>
            <a:ext cx="53234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Where: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600" b="0" i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 h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is the set of correctly recommended items, i.e. hits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600" b="0" i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 T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is the set of all items of interest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600" b="0" i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 α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is the </a:t>
            </a:r>
            <a:r>
              <a:rPr lang="en-US" sz="1600" b="0" i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ranking half life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, i.e. an exponential reduction factor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 when </a:t>
            </a:r>
            <a:r>
              <a:rPr lang="en-US" sz="1600" b="0" i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α -&gt; </a:t>
            </a:r>
            <a:r>
              <a:rPr lang="zh-CN" altLang="en-US" sz="1600" b="0" i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∞</a:t>
            </a:r>
            <a:r>
              <a:rPr lang="en-US" altLang="zh-CN" sz="1600" b="0" i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, </a:t>
            </a:r>
            <a:r>
              <a:rPr lang="en-US" altLang="zh-CN" sz="1600" b="0" i="1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rankscore</a:t>
            </a:r>
            <a:r>
              <a:rPr lang="en-US" altLang="zh-CN" sz="1600" b="0" i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-&gt; recall</a:t>
            </a:r>
            <a:endParaRPr lang="en-US" sz="1600" b="0" dirty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</p:txBody>
      </p:sp>
      <p:graphicFrame>
        <p:nvGraphicFramePr>
          <p:cNvPr id="6553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583717"/>
              </p:ext>
            </p:extLst>
          </p:nvPr>
        </p:nvGraphicFramePr>
        <p:xfrm>
          <a:off x="971550" y="4333453"/>
          <a:ext cx="2451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Formel" r:id="rId4" imgW="2450880" imgH="583920" progId="Equation.3">
                  <p:embed/>
                </p:oleObj>
              </mc:Choice>
              <mc:Fallback>
                <p:oleObj name="Formel" r:id="rId4" imgW="2450880" imgH="583920" progId="Equation.3">
                  <p:embed/>
                  <p:pic>
                    <p:nvPicPr>
                      <p:cNvPr id="6553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333453"/>
                        <a:ext cx="24511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256107"/>
              </p:ext>
            </p:extLst>
          </p:nvPr>
        </p:nvGraphicFramePr>
        <p:xfrm>
          <a:off x="971550" y="4981153"/>
          <a:ext cx="245586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Formel" r:id="rId6" imgW="2412720" imgH="596880" progId="Equation.3">
                  <p:embed/>
                </p:oleObj>
              </mc:Choice>
              <mc:Fallback>
                <p:oleObj name="Formel" r:id="rId6" imgW="2412720" imgH="596880" progId="Equation.3">
                  <p:embed/>
                  <p:pic>
                    <p:nvPicPr>
                      <p:cNvPr id="655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981153"/>
                        <a:ext cx="2455863" cy="60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857557"/>
              </p:ext>
            </p:extLst>
          </p:nvPr>
        </p:nvGraphicFramePr>
        <p:xfrm>
          <a:off x="971550" y="5773315"/>
          <a:ext cx="223678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Formel" r:id="rId8" imgW="2197080" imgH="596880" progId="Equation.3">
                  <p:embed/>
                </p:oleObj>
              </mc:Choice>
              <mc:Fallback>
                <p:oleObj name="Formel" r:id="rId8" imgW="2197080" imgH="596880" progId="Equation.3">
                  <p:embed/>
                  <p:pic>
                    <p:nvPicPr>
                      <p:cNvPr id="655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773315"/>
                        <a:ext cx="2236788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974367"/>
              </p:ext>
            </p:extLst>
          </p:nvPr>
        </p:nvGraphicFramePr>
        <p:xfrm>
          <a:off x="7343786" y="1412776"/>
          <a:ext cx="147636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Rank</a:t>
                      </a:r>
                      <a:endParaRPr lang="en-US" sz="16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Hit?</a:t>
                      </a:r>
                      <a:endParaRPr lang="en-US" sz="16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81746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Oriented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the recommendation </a:t>
            </a:r>
            <a:r>
              <a:rPr lang="en-US" dirty="0">
                <a:solidFill>
                  <a:schemeClr val="accent1"/>
                </a:solidFill>
              </a:rPr>
              <a:t>help the system?</a:t>
            </a:r>
          </a:p>
          <a:p>
            <a:pPr lvl="1"/>
            <a:r>
              <a:rPr lang="en-US" dirty="0"/>
              <a:t>Will users continue to pay Netflix subscriptions?</a:t>
            </a:r>
          </a:p>
          <a:p>
            <a:pPr lvl="1"/>
            <a:r>
              <a:rPr lang="en-US" dirty="0"/>
              <a:t>Will users buy more books on Amazon?</a:t>
            </a:r>
          </a:p>
          <a:p>
            <a:pPr lvl="1"/>
            <a:r>
              <a:rPr lang="en-US" dirty="0"/>
              <a:t>Will users browse the CNN website more (and see more ads)?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103" name="Picture 7" descr="C:\Users\shanigu\AppData\Local\Microsoft\Windows\Temporary Internet Files\Content.IE5\A8UCOUGJ\MC90038915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555" y="4252949"/>
            <a:ext cx="876910" cy="63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shanigu\AppData\Local\Microsoft\Windows\Temporary Internet Files\Content.IE5\A8UCOUGJ\MC90038915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010" y="4052085"/>
            <a:ext cx="876910" cy="63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shanigu\AppData\Local\Microsoft\Windows\Temporary Internet Files\Content.IE5\A8UCOUGJ\MC90038915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87" y="4038599"/>
            <a:ext cx="876910" cy="63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shanigu\AppData\Local\Microsoft\Windows\Temporary Internet Files\Content.IE5\A8UCOUGJ\MC90038915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412" y="4419217"/>
            <a:ext cx="876910" cy="63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shanigu\AppData\Local\Microsoft\Windows\Temporary Internet Files\Content.IE5\A8UCOUGJ\MC90038915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97" y="4543880"/>
            <a:ext cx="876910" cy="63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shanigu\AppData\Local\Microsoft\Windows\Temporary Internet Files\Content.IE5\A8UCOUGJ\MC90038915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840" y="4038600"/>
            <a:ext cx="876910" cy="63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 descr="C:\Users\shanigu\AppData\Local\Microsoft\Windows\Temporary Internet Files\Content.IE5\A8UCOUGJ\MC90038915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252" y="4354029"/>
            <a:ext cx="876910" cy="63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shanigu\AppData\Local\Microsoft\Windows\Temporary Internet Files\Content.IE5\I71Q8I39\MC90023212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641" y="4235843"/>
            <a:ext cx="775120" cy="71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shanigu\AppData\Local\Microsoft\Windows\Temporary Internet Files\Content.IE5\I71Q8I39\MC90023212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041" y="4388243"/>
            <a:ext cx="775120" cy="71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shanigu\AppData\Local\Microsoft\Windows\Temporary Internet Files\Content.IE5\I71Q8I39\MC90023212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161" y="4100549"/>
            <a:ext cx="775120" cy="71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shanigu\AppData\Local\Microsoft\Windows\Temporary Internet Files\Content.IE5\I71Q8I39\MC90023212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778" y="4457029"/>
            <a:ext cx="775120" cy="71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shanigu\AppData\Local\Microsoft\Windows\Temporary Internet Files\Content.IE5\I71Q8I39\MC90023212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481" y="4215136"/>
            <a:ext cx="775120" cy="71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shanigu\AppData\Local\Microsoft\Windows\Temporary Internet Files\Content.IE5\I71Q8I39\MC90023212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601" y="4419217"/>
            <a:ext cx="775120" cy="71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797" y="4143824"/>
            <a:ext cx="811330" cy="6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93993">
            <a:off x="6524125" y="4223428"/>
            <a:ext cx="1868296" cy="640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36557">
            <a:off x="7428549" y="3800118"/>
            <a:ext cx="461151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551" y="4329125"/>
            <a:ext cx="2505519" cy="44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11" y="4223005"/>
            <a:ext cx="945742" cy="783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192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4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6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7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80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051720" y="1340768"/>
            <a:ext cx="6635080" cy="4525963"/>
          </a:xfrm>
        </p:spPr>
        <p:txBody>
          <a:bodyPr/>
          <a:lstStyle/>
          <a:p>
            <a:r>
              <a:rPr lang="en-GB" dirty="0"/>
              <a:t>Assumptions:</a:t>
            </a:r>
          </a:p>
          <a:p>
            <a:pPr lvl="1"/>
            <a:r>
              <a:rPr lang="en-GB" dirty="0"/>
              <a:t>|T| = 3</a:t>
            </a:r>
          </a:p>
          <a:p>
            <a:pPr lvl="1"/>
            <a:r>
              <a:rPr lang="en-GB" dirty="0"/>
              <a:t>Ranking half life (alpha) = 2</a:t>
            </a:r>
          </a:p>
          <a:p>
            <a:pPr lvl="1"/>
            <a:endParaRPr lang="en-GB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159535"/>
              </p:ext>
            </p:extLst>
          </p:nvPr>
        </p:nvGraphicFramePr>
        <p:xfrm>
          <a:off x="457200" y="1378709"/>
          <a:ext cx="147636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Rank</a:t>
                      </a:r>
                      <a:endParaRPr lang="en-US" sz="16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Hit?</a:t>
                      </a:r>
                      <a:endParaRPr lang="en-US" sz="16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276077"/>
              </p:ext>
            </p:extLst>
          </p:nvPr>
        </p:nvGraphicFramePr>
        <p:xfrm>
          <a:off x="5292080" y="2852936"/>
          <a:ext cx="3394414" cy="711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Formel" r:id="rId3" imgW="3149280" imgH="660240" progId="Equation.3">
                  <p:embed/>
                </p:oleObj>
              </mc:Choice>
              <mc:Fallback>
                <p:oleObj name="Formel" r:id="rId3" imgW="3149280" imgH="660240" progId="Equation.3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2852936"/>
                        <a:ext cx="3394414" cy="7117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728700"/>
              </p:ext>
            </p:extLst>
          </p:nvPr>
        </p:nvGraphicFramePr>
        <p:xfrm>
          <a:off x="5364087" y="3501008"/>
          <a:ext cx="3517599" cy="711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Formel" r:id="rId5" imgW="3263760" imgH="660240" progId="Equation.3">
                  <p:embed/>
                </p:oleObj>
              </mc:Choice>
              <mc:Fallback>
                <p:oleObj name="Formel" r:id="rId5" imgW="3263760" imgH="660240" progId="Equation.3">
                  <p:embed/>
                  <p:pic>
                    <p:nvPicPr>
                      <p:cNvPr id="911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7" y="3501008"/>
                        <a:ext cx="3517599" cy="7117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73169"/>
              </p:ext>
            </p:extLst>
          </p:nvPr>
        </p:nvGraphicFramePr>
        <p:xfrm>
          <a:off x="2195736" y="3140967"/>
          <a:ext cx="3134358" cy="629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Formel" r:id="rId7" imgW="2908080" imgH="583920" progId="Equation.3">
                  <p:embed/>
                </p:oleObj>
              </mc:Choice>
              <mc:Fallback>
                <p:oleObj name="Formel" r:id="rId7" imgW="2908080" imgH="583920" progId="Equation.3">
                  <p:embed/>
                  <p:pic>
                    <p:nvPicPr>
                      <p:cNvPr id="911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140967"/>
                        <a:ext cx="3134358" cy="6296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6516216" y="3140968"/>
            <a:ext cx="148360" cy="15521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092280" y="3140968"/>
            <a:ext cx="148360" cy="15521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596336" y="3140968"/>
            <a:ext cx="148360" cy="15521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732240" y="3789040"/>
            <a:ext cx="148360" cy="15521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236296" y="3789040"/>
            <a:ext cx="148360" cy="15521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812360" y="3789040"/>
            <a:ext cx="148360" cy="15521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064408"/>
              </p:ext>
            </p:extLst>
          </p:nvPr>
        </p:nvGraphicFramePr>
        <p:xfrm>
          <a:off x="3707904" y="4286192"/>
          <a:ext cx="2641620" cy="629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Formel" r:id="rId9" imgW="2450880" imgH="583920" progId="Equation.3">
                  <p:embed/>
                </p:oleObj>
              </mc:Choice>
              <mc:Fallback>
                <p:oleObj name="Formel" r:id="rId9" imgW="2450880" imgH="583920" progId="Equation.3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4286192"/>
                        <a:ext cx="2641620" cy="6296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289922"/>
              </p:ext>
            </p:extLst>
          </p:nvPr>
        </p:nvGraphicFramePr>
        <p:xfrm>
          <a:off x="3707904" y="4933893"/>
          <a:ext cx="2646754" cy="655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Formel" r:id="rId11" imgW="2412720" imgH="596880" progId="Equation.3">
                  <p:embed/>
                </p:oleObj>
              </mc:Choice>
              <mc:Fallback>
                <p:oleObj name="Formel" r:id="rId11" imgW="2412720" imgH="596880" progId="Equation.3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4933893"/>
                        <a:ext cx="2646754" cy="6552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94867"/>
              </p:ext>
            </p:extLst>
          </p:nvPr>
        </p:nvGraphicFramePr>
        <p:xfrm>
          <a:off x="3707904" y="5726055"/>
          <a:ext cx="2410650" cy="655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Formel" r:id="rId13" imgW="2197080" imgH="596880" progId="Equation.3">
                  <p:embed/>
                </p:oleObj>
              </mc:Choice>
              <mc:Fallback>
                <p:oleObj name="Formel" r:id="rId13" imgW="2197080" imgH="596880" progId="Equation.3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5726055"/>
                        <a:ext cx="2410650" cy="6552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4396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Mean Average Precision</a:t>
            </a:r>
            <a:r>
              <a:rPr lang="en-US" sz="2400" dirty="0"/>
              <a:t> (M</a:t>
            </a:r>
            <a:r>
              <a:rPr lang="en-US" sz="2400" i="1" dirty="0"/>
              <a:t>AP</a:t>
            </a:r>
            <a:r>
              <a:rPr lang="en-US" sz="2400" dirty="0"/>
              <a:t>)</a:t>
            </a:r>
            <a:r>
              <a:rPr lang="en-US" sz="2400" b="1" dirty="0"/>
              <a:t> </a:t>
            </a:r>
            <a:r>
              <a:rPr lang="en-US" sz="2400" dirty="0"/>
              <a:t>is a ranked precision metric that places emphasis on highly ranked correct predictions (hits)</a:t>
            </a:r>
          </a:p>
          <a:p>
            <a:r>
              <a:rPr lang="en-US" sz="2400" dirty="0"/>
              <a:t>Essentially it is the average of precision values determined after each successful prediction, i.e.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Average Precision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203277"/>
              </p:ext>
            </p:extLst>
          </p:nvPr>
        </p:nvGraphicFramePr>
        <p:xfrm>
          <a:off x="6786578" y="3717032"/>
          <a:ext cx="147636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Rank</a:t>
                      </a:r>
                      <a:endParaRPr lang="en-US" sz="16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Hit?</a:t>
                      </a:r>
                      <a:endParaRPr lang="en-US" sz="16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347368"/>
              </p:ext>
            </p:extLst>
          </p:nvPr>
        </p:nvGraphicFramePr>
        <p:xfrm>
          <a:off x="1181097" y="3717032"/>
          <a:ext cx="147636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Rank</a:t>
                      </a:r>
                      <a:endParaRPr lang="en-US" sz="16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Hit?</a:t>
                      </a:r>
                      <a:endParaRPr lang="en-US" sz="16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8485" y="5360106"/>
            <a:ext cx="2584425" cy="42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7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2326" y="3883186"/>
            <a:ext cx="2394186" cy="42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ebogener Pfeil 8"/>
          <p:cNvSpPr/>
          <p:nvPr/>
        </p:nvSpPr>
        <p:spPr bwMode="auto">
          <a:xfrm>
            <a:off x="2324105" y="4502850"/>
            <a:ext cx="1285884" cy="1428760"/>
          </a:xfrm>
          <a:prstGeom prst="circularArrow">
            <a:avLst>
              <a:gd name="adj1" fmla="val 6515"/>
              <a:gd name="adj2" fmla="val 1142321"/>
              <a:gd name="adj3" fmla="val 20439654"/>
              <a:gd name="adj4" fmla="val 15880757"/>
              <a:gd name="adj5" fmla="val 12331"/>
            </a:avLst>
          </a:prstGeom>
          <a:solidFill>
            <a:srgbClr val="B2B2B2"/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Gebogener Pfeil 9"/>
          <p:cNvSpPr/>
          <p:nvPr/>
        </p:nvSpPr>
        <p:spPr bwMode="auto">
          <a:xfrm rot="10800000">
            <a:off x="5786446" y="3717032"/>
            <a:ext cx="1285884" cy="1428760"/>
          </a:xfrm>
          <a:prstGeom prst="circularArrow">
            <a:avLst>
              <a:gd name="adj1" fmla="val 6515"/>
              <a:gd name="adj2" fmla="val 1142321"/>
              <a:gd name="adj3" fmla="val 20439654"/>
              <a:gd name="adj4" fmla="val 15880757"/>
              <a:gd name="adj5" fmla="val 12331"/>
            </a:avLst>
          </a:prstGeom>
          <a:solidFill>
            <a:srgbClr val="B2B2B2"/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3764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17326-DEA5-485C-9EA1-1E3F1E7A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Mean Reciprocal Rank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B30132-EE7E-4CDF-A012-A4319169B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Reciprocal rank: 1/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is the rank of the first ‘good’ item</a:t>
                </a:r>
              </a:p>
              <a:p>
                <a:r>
                  <a:rPr lang="en-US" altLang="zh-CN" dirty="0"/>
                  <a:t>Similar to precision/recall</a:t>
                </a:r>
              </a:p>
              <a:p>
                <a:pPr lvl="1"/>
                <a:r>
                  <a:rPr lang="en-US" altLang="zh-CN" dirty="0"/>
                  <a:t>P/R measures how good recommender is at only being relevant (precision) and finding things (recall)</a:t>
                </a:r>
              </a:p>
              <a:p>
                <a:pPr lvl="1"/>
                <a:r>
                  <a:rPr lang="en-US" altLang="zh-CN" dirty="0"/>
                  <a:t>RR measures how far you have to go to find something good</a:t>
                </a:r>
              </a:p>
              <a:p>
                <a:r>
                  <a:rPr lang="en-US" altLang="zh-CN" dirty="0"/>
                  <a:t>MRR is just average over all test queries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B30132-EE7E-4CDF-A012-A4319169B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0" t="-1350" r="-25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8993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948" y="6101940"/>
            <a:ext cx="1879600" cy="647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672" y="4700032"/>
            <a:ext cx="2590800" cy="77121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Normalized Discounted Cumulative Gain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Discounted cumulative gain (DCG)</a:t>
            </a:r>
          </a:p>
          <a:p>
            <a:pPr lvl="1"/>
            <a:r>
              <a:rPr lang="en-GB" sz="2000" dirty="0"/>
              <a:t>Logarithmic reduction factor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r>
              <a:rPr lang="en-GB" sz="2400" dirty="0"/>
              <a:t>Idealized discounted cumulative gain (IDCG)</a:t>
            </a:r>
          </a:p>
          <a:p>
            <a:pPr lvl="1"/>
            <a:r>
              <a:rPr lang="en-GB" sz="2000" dirty="0"/>
              <a:t>Assumption that items are ordered by decreasing relevance</a:t>
            </a:r>
          </a:p>
          <a:p>
            <a:pPr lvl="1"/>
            <a:endParaRPr lang="en-GB" sz="2000" dirty="0"/>
          </a:p>
          <a:p>
            <a:endParaRPr lang="en-GB" sz="500" dirty="0"/>
          </a:p>
          <a:p>
            <a:r>
              <a:rPr lang="en-GB" sz="2400" dirty="0"/>
              <a:t>Normalized discounted cumulative gain (</a:t>
            </a:r>
            <a:r>
              <a:rPr lang="en-GB" sz="2400" dirty="0" err="1"/>
              <a:t>nDCG</a:t>
            </a:r>
            <a:r>
              <a:rPr lang="en-GB" sz="2400" dirty="0"/>
              <a:t>)</a:t>
            </a:r>
          </a:p>
          <a:p>
            <a:pPr lvl="1"/>
            <a:r>
              <a:rPr lang="en-GB" sz="2000" dirty="0"/>
              <a:t>Normalized to the interval [0..1]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971600" y="3037748"/>
            <a:ext cx="7848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Where: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b="0" i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 p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denotes the position up to which relevance is accumulated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b="0" i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 rel</a:t>
            </a:r>
            <a:r>
              <a:rPr lang="en-US" b="0" i="1" baseline="-250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i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returns the relevance of recommendation at position </a:t>
            </a:r>
            <a:r>
              <a:rPr lang="en-US" b="0" i="1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i</a:t>
            </a:r>
            <a:r>
              <a:rPr lang="en-US" b="0" i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(0/1, or other scales)</a:t>
            </a:r>
          </a:p>
        </p:txBody>
      </p:sp>
      <p:graphicFrame>
        <p:nvGraphicFramePr>
          <p:cNvPr id="8" name="Tabelle 3"/>
          <p:cNvGraphicFramePr>
            <a:graphicFrameLocks noGrp="1"/>
          </p:cNvGraphicFramePr>
          <p:nvPr/>
        </p:nvGraphicFramePr>
        <p:xfrm>
          <a:off x="7308229" y="1243347"/>
          <a:ext cx="147636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Rank</a:t>
                      </a:r>
                      <a:endParaRPr lang="en-US" sz="16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Hit?</a:t>
                      </a:r>
                      <a:endParaRPr lang="en-US" sz="16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08" y="2355867"/>
            <a:ext cx="2451100" cy="736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355867"/>
            <a:ext cx="23749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671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051720" y="1340768"/>
            <a:ext cx="6635080" cy="4525963"/>
          </a:xfrm>
        </p:spPr>
        <p:txBody>
          <a:bodyPr/>
          <a:lstStyle/>
          <a:p>
            <a:r>
              <a:rPr lang="en-GB" dirty="0"/>
              <a:t>Assumptions:</a:t>
            </a:r>
          </a:p>
          <a:p>
            <a:pPr lvl="1"/>
            <a:r>
              <a:rPr lang="en-GB" dirty="0"/>
              <a:t>|T| = 3</a:t>
            </a:r>
          </a:p>
          <a:p>
            <a:pPr lvl="1"/>
            <a:r>
              <a:rPr lang="en-GB" dirty="0"/>
              <a:t>Ranking half life (alpha) = 2</a:t>
            </a:r>
          </a:p>
          <a:p>
            <a:pPr lvl="1"/>
            <a:endParaRPr lang="en-GB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467544" y="2204864"/>
          <a:ext cx="147636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Rank</a:t>
                      </a:r>
                      <a:endParaRPr lang="en-US" sz="16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Hit?</a:t>
                      </a:r>
                      <a:endParaRPr lang="en-US" sz="16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286000" y="2959833"/>
                <a:ext cx="6102424" cy="661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𝐷𝐶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en-US" i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i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1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i="0">
                                  <a:latin typeface="Cambria Math" charset="0"/>
                                </a:rPr>
                                <m:t>1+2</m:t>
                              </m:r>
                              <m:r>
                                <a:rPr lang="en-US" b="1" i="0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i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1" i="0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i="0">
                                  <a:latin typeface="Cambria Math" charset="0"/>
                                </a:rPr>
                                <m:t>1+3</m:t>
                              </m:r>
                              <m:r>
                                <a:rPr lang="en-US" b="1" i="0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i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1" i="0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i="0">
                                  <a:latin typeface="Cambria Math" charset="0"/>
                                </a:rPr>
                                <m:t>1+4</m:t>
                              </m:r>
                              <m:r>
                                <a:rPr lang="en-US" b="1" i="0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i="0">
                          <a:latin typeface="Cambria Math" charset="0"/>
                        </a:rPr>
                        <m:t>=1.56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959833"/>
                <a:ext cx="6102424" cy="66191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136812" y="3728869"/>
                <a:ext cx="6400800" cy="661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𝐼𝐷𝐶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en-US" i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i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charset="0"/>
                                    </a:rPr>
                                    <m:t>1+1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i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charset="0"/>
                                    </a:rPr>
                                    <m:t>1+2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i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charset="0"/>
                                    </a:rPr>
                                    <m:t>1+3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i="0">
                          <a:latin typeface="Cambria Math" charset="0"/>
                        </a:rPr>
                        <m:t>=2.13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812" y="3728869"/>
                <a:ext cx="6400800" cy="6613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565779" y="4776716"/>
            <a:ext cx="302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NDCG=DCG/IDCG=0.73</a:t>
            </a:r>
          </a:p>
        </p:txBody>
      </p:sp>
    </p:spTree>
    <p:extLst>
      <p:ext uri="{BB962C8B-B14F-4D97-AF65-F5344CB8AC3E}">
        <p14:creationId xmlns:p14="http://schemas.microsoft.com/office/powerpoint/2010/main" val="31247837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To Measure Besides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to believe that accuracy is important</a:t>
            </a:r>
          </a:p>
          <a:p>
            <a:pPr lvl="1"/>
            <a:r>
              <a:rPr lang="en-US" dirty="0"/>
              <a:t>All else being equal – users prefer more accurate recommendations.</a:t>
            </a:r>
          </a:p>
          <a:p>
            <a:pPr lvl="1"/>
            <a:r>
              <a:rPr lang="en-US" dirty="0"/>
              <a:t>We know how to measure accuracy.</a:t>
            </a:r>
          </a:p>
          <a:p>
            <a:r>
              <a:rPr lang="en-US" dirty="0"/>
              <a:t>Are other things important too?</a:t>
            </a:r>
          </a:p>
          <a:p>
            <a:pPr lvl="1"/>
            <a:r>
              <a:rPr lang="en-US" dirty="0"/>
              <a:t>Is (e.g.) diversity really important?</a:t>
            </a:r>
          </a:p>
          <a:p>
            <a:pPr lvl="1"/>
            <a:r>
              <a:rPr lang="en-US" dirty="0"/>
              <a:t>Especially given a tradeoff with accuracy?</a:t>
            </a:r>
          </a:p>
          <a:p>
            <a:r>
              <a:rPr lang="en-US" dirty="0"/>
              <a:t>Answer 1: </a:t>
            </a:r>
          </a:p>
          <a:p>
            <a:pPr lvl="1"/>
            <a:r>
              <a:rPr lang="en-US" dirty="0"/>
              <a:t>Application managers decide what’s important.</a:t>
            </a:r>
          </a:p>
          <a:p>
            <a:r>
              <a:rPr lang="en-US" dirty="0"/>
              <a:t>Answer 2:</a:t>
            </a:r>
          </a:p>
          <a:p>
            <a:pPr lvl="1"/>
            <a:r>
              <a:rPr lang="en-US" dirty="0"/>
              <a:t>User study to decide what is important to users.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7" name="Picture 2" descr="C:\Users\shanigu\AppData\Local\Microsoft\Windows\Temporary Internet Files\Content.IE5\NCVVXLFQ\MC90032013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437" y="2133600"/>
            <a:ext cx="859536" cy="182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60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Measuring Multiple Attributes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Tradeoffs:</a:t>
            </a:r>
          </a:p>
          <a:p>
            <a:pPr lvl="1"/>
            <a:r>
              <a:rPr lang="en-US" dirty="0"/>
              <a:t>Improvement on one attribute reduces performance on another attribute</a:t>
            </a:r>
          </a:p>
          <a:p>
            <a:pPr lvl="1"/>
            <a:r>
              <a:rPr lang="en-US" dirty="0"/>
              <a:t>Must explicitly consider tradeoffs</a:t>
            </a:r>
          </a:p>
          <a:p>
            <a:endParaRPr lang="en-US" dirty="0"/>
          </a:p>
          <a:p>
            <a:r>
              <a:rPr lang="en-US" dirty="0"/>
              <a:t>Important: control variables</a:t>
            </a:r>
          </a:p>
          <a:p>
            <a:pPr lvl="1"/>
            <a:r>
              <a:rPr lang="en-US" dirty="0"/>
              <a:t>Evaluated attribute(s) changes between systems.</a:t>
            </a:r>
          </a:p>
          <a:p>
            <a:pPr lvl="1"/>
            <a:r>
              <a:rPr lang="en-US" dirty="0"/>
              <a:t>Other attributes are identical in all systems.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668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Space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Some users are harder to predict (e.g. users with no previous interactions)</a:t>
            </a:r>
          </a:p>
          <a:p>
            <a:r>
              <a:rPr lang="en-US" dirty="0"/>
              <a:t>Measuring the portion of users for which the system can provide recommendations.</a:t>
            </a:r>
          </a:p>
          <a:p>
            <a:r>
              <a:rPr lang="en-US" dirty="0"/>
              <a:t>Tradeoff: accuracy vs. user coverage</a:t>
            </a:r>
          </a:p>
          <a:p>
            <a:pPr lvl="1"/>
            <a:r>
              <a:rPr lang="en-US" dirty="0"/>
              <a:t>E.g. random predictions have full coverage but poor accuracy</a:t>
            </a:r>
          </a:p>
          <a:p>
            <a:pPr lvl="1"/>
            <a:r>
              <a:rPr lang="en-US" dirty="0"/>
              <a:t>E.g. algorithms that apply only to users with more than 1000 interactions may have excellent accuracy but poor coverage.</a:t>
            </a:r>
          </a:p>
          <a:p>
            <a:r>
              <a:rPr lang="en-US" dirty="0"/>
              <a:t>User Coverage is typically associated with the required richness of the user profile.</a:t>
            </a:r>
          </a:p>
          <a:p>
            <a:pPr lvl="1"/>
            <a:r>
              <a:rPr lang="en-US" dirty="0"/>
              <a:t>E.g. How many items must a user rate before getting recommendations.</a:t>
            </a:r>
          </a:p>
          <a:p>
            <a:r>
              <a:rPr lang="en-US" dirty="0"/>
              <a:t>Can be easily evaluated offline.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67</a:t>
            </a:fld>
            <a:endParaRPr lang="en-US" dirty="0"/>
          </a:p>
        </p:txBody>
      </p:sp>
      <p:pic>
        <p:nvPicPr>
          <p:cNvPr id="15371" name="Picture 11" descr="C:\Users\shanigu\AppData\Local\Temp\Low\אוספים\סל הבחירה\00304059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638800"/>
            <a:ext cx="480587" cy="6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2" name="Picture 12" descr="C:\Users\shanigu\AppData\Local\Temp\Low\אוספים\סל הבחירה\00298059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182" y="4696667"/>
            <a:ext cx="904875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C:\Users\shanigu\AppData\Local\Temp\Low\אוספים\סל הבחירה\00298059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5" y="4165600"/>
            <a:ext cx="904875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C:\Users\shanigu\AppData\Local\Temp\Low\אוספים\סל הבחירה\00298059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435600"/>
            <a:ext cx="904875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C:\Users\shanigu\AppData\Local\Temp\Low\אוספים\סל הבחירה\00298059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9" y="5854700"/>
            <a:ext cx="904875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C:\Users\shanigu\AppData\Local\Temp\Low\אוספים\סל הבחירה\00298059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467" y="5219700"/>
            <a:ext cx="904875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1" descr="C:\Users\shanigu\AppData\Local\Temp\Low\אוספים\סל הבחירה\00304059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70" y="5823744"/>
            <a:ext cx="480587" cy="6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 descr="C:\Users\shanigu\AppData\Local\Temp\Low\אוספים\סל הבחירה\00304059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943600"/>
            <a:ext cx="480587" cy="6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1" descr="C:\Users\shanigu\AppData\Local\Temp\Low\אוספים\סל הבחירה\00304059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607" y="5331667"/>
            <a:ext cx="480587" cy="6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1" descr="C:\Users\shanigu\AppData\Local\Temp\Low\אוספים\סל הבחירה\00304059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613" y="5791200"/>
            <a:ext cx="480587" cy="6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895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Space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items are hard to recommend (e.g. items with no information).</a:t>
            </a:r>
          </a:p>
          <a:p>
            <a:r>
              <a:rPr lang="en-US" dirty="0"/>
              <a:t>Portion of items that can be recommended.</a:t>
            </a:r>
          </a:p>
          <a:p>
            <a:pPr lvl="1"/>
            <a:r>
              <a:rPr lang="en-US" dirty="0"/>
              <a:t>Better – portion of items that are recommended in an experiment.</a:t>
            </a:r>
          </a:p>
          <a:p>
            <a:pPr lvl="1"/>
            <a:r>
              <a:rPr lang="en-US" dirty="0"/>
              <a:t>Can weight items by their utility or popularity.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4114800"/>
            <a:ext cx="3429000" cy="1785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Goal: reduce search time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Recommending popular items is important.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Not recommending unpopular items is not too bad.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4110135"/>
            <a:ext cx="3429000" cy="206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Goal: discover new items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Recommending popular items is less important.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Unpopular items are less likely to be known.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Recommending unpopular items is important.</a:t>
            </a:r>
          </a:p>
        </p:txBody>
      </p:sp>
    </p:spTree>
    <p:extLst>
      <p:ext uri="{BB962C8B-B14F-4D97-AF65-F5344CB8AC3E}">
        <p14:creationId xmlns:p14="http://schemas.microsoft.com/office/powerpoint/2010/main" val="8604480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Diversity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12875"/>
            <a:ext cx="8496300" cy="496728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How unequally items are chosen given a recommender system</a:t>
            </a:r>
          </a:p>
          <a:p>
            <a:r>
              <a:rPr lang="en-US" dirty="0"/>
              <a:t>Whether the recommender system is</a:t>
            </a:r>
          </a:p>
          <a:p>
            <a:pPr lvl="1"/>
            <a:r>
              <a:rPr lang="en-US" dirty="0"/>
              <a:t>Increasing the sale of unknown items (higher diversity)</a:t>
            </a:r>
          </a:p>
          <a:p>
            <a:pPr lvl="1"/>
            <a:r>
              <a:rPr lang="en-US" dirty="0"/>
              <a:t>Increasing the sale of popular items (lower diversity)</a:t>
            </a:r>
          </a:p>
          <a:p>
            <a:r>
              <a:rPr lang="en-US" dirty="0"/>
              <a:t>We can measure distributional inequality</a:t>
            </a:r>
          </a:p>
          <a:p>
            <a:pPr lvl="1"/>
            <a:r>
              <a:rPr lang="en-US" dirty="0"/>
              <a:t>how unequal (far from uniform) a distribution is</a:t>
            </a:r>
          </a:p>
          <a:p>
            <a:pPr lvl="1"/>
            <a:r>
              <a:rPr lang="en-US" dirty="0"/>
              <a:t>In our case – how unequally item recommendations are distributed.</a:t>
            </a:r>
          </a:p>
          <a:p>
            <a:r>
              <a:rPr lang="en-US" dirty="0"/>
              <a:t>Possible measures: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Gini</a:t>
            </a:r>
            <a:r>
              <a:rPr lang="en-US" b="1" dirty="0">
                <a:solidFill>
                  <a:srgbClr val="FF0000"/>
                </a:solidFill>
              </a:rPr>
              <a:t> Index </a:t>
            </a:r>
            <a:r>
              <a:rPr lang="en-US" dirty="0"/>
              <a:t>(coefficient)</a:t>
            </a:r>
          </a:p>
          <a:p>
            <a:pPr lvl="2"/>
            <a:r>
              <a:rPr lang="en-US" dirty="0"/>
              <a:t>0 when all items are chosen equally often</a:t>
            </a:r>
          </a:p>
          <a:p>
            <a:pPr lvl="2"/>
            <a:r>
              <a:rPr lang="en-US" dirty="0"/>
              <a:t>1 when a single item is always chosen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Shannon Entropy </a:t>
            </a:r>
          </a:p>
          <a:p>
            <a:pPr lvl="2"/>
            <a:r>
              <a:rPr lang="en-US" dirty="0"/>
              <a:t>0 when one item is always chosen</a:t>
            </a:r>
          </a:p>
          <a:p>
            <a:pPr lvl="2"/>
            <a:r>
              <a:rPr lang="en-US" dirty="0"/>
              <a:t>Log(n) when all items are chosen equally often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86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Evaluate?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Get answers to application-oriented questions!</a:t>
            </a:r>
          </a:p>
          <a:p>
            <a:endParaRPr lang="en-US" dirty="0"/>
          </a:p>
          <a:p>
            <a:r>
              <a:rPr lang="en-US" sz="2500" dirty="0"/>
              <a:t>To do so: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500" dirty="0"/>
              <a:t>Identify the role of the recommendation system in the application. E.g. :</a:t>
            </a:r>
          </a:p>
          <a:p>
            <a:pPr lvl="2"/>
            <a:r>
              <a:rPr lang="en-US" dirty="0"/>
              <a:t>Reduce user effort in reaching items of interest.</a:t>
            </a:r>
          </a:p>
          <a:p>
            <a:pPr lvl="2"/>
            <a:r>
              <a:rPr lang="en-US" dirty="0"/>
              <a:t>Increase user time on the website.</a:t>
            </a:r>
          </a:p>
          <a:p>
            <a:pPr lvl="2"/>
            <a:r>
              <a:rPr lang="en-US" dirty="0"/>
              <a:t>Increase total sales.</a:t>
            </a:r>
          </a:p>
          <a:p>
            <a:pPr lvl="2"/>
            <a:r>
              <a:rPr lang="en-US" dirty="0"/>
              <a:t>Increase revenue.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4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Cold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352" y="1254458"/>
            <a:ext cx="9014176" cy="4967288"/>
          </a:xfrm>
        </p:spPr>
        <p:txBody>
          <a:bodyPr>
            <a:noAutofit/>
          </a:bodyPr>
          <a:lstStyle/>
          <a:p>
            <a:r>
              <a:rPr lang="en-US" sz="2400" dirty="0"/>
              <a:t>The performance of the system on new items or users</a:t>
            </a:r>
          </a:p>
          <a:p>
            <a:r>
              <a:rPr lang="en-US" sz="2400" dirty="0"/>
              <a:t>Coverage over a specific set of users / items</a:t>
            </a:r>
          </a:p>
          <a:p>
            <a:r>
              <a:rPr lang="en-US" sz="2400" dirty="0"/>
              <a:t>Important to measure how large is the pool of new users/items</a:t>
            </a:r>
          </a:p>
          <a:p>
            <a:r>
              <a:rPr lang="en-US" sz="2400" dirty="0"/>
              <a:t>Threshold – partition the items into cold and not-cold given a threshold.</a:t>
            </a:r>
          </a:p>
          <a:p>
            <a:pPr lvl="1"/>
            <a:r>
              <a:rPr lang="en-US" sz="2000" dirty="0"/>
              <a:t>E.g. Items with less than 5 votes are considered cold.</a:t>
            </a:r>
          </a:p>
          <a:p>
            <a:r>
              <a:rPr lang="en-US" sz="2400" dirty="0"/>
              <a:t>Continuous view – items have a level of “coldness”.</a:t>
            </a:r>
          </a:p>
          <a:p>
            <a:pPr lvl="1"/>
            <a:r>
              <a:rPr lang="en-US" sz="2000" dirty="0"/>
              <a:t>E.g. time in the system, number of ratings.</a:t>
            </a:r>
          </a:p>
          <a:p>
            <a:pPr lvl="1"/>
            <a:r>
              <a:rPr lang="en-US" sz="2000" dirty="0"/>
              <a:t>Weight proper predictions by their coldness.</a:t>
            </a:r>
          </a:p>
          <a:p>
            <a:pPr lvl="2"/>
            <a:r>
              <a:rPr lang="en-US" sz="1800" dirty="0"/>
              <a:t>Getting higher score for properly predicting colder items.</a:t>
            </a:r>
          </a:p>
          <a:p>
            <a:r>
              <a:rPr lang="en-US" sz="2400" dirty="0"/>
              <a:t>There may be a reduction in accuracy over “hot” items, so overall accuracy must be computed.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18337" y="6162917"/>
            <a:ext cx="5867400" cy="457200"/>
          </a:xfrm>
          <a:prstGeom prst="rect">
            <a:avLst/>
          </a:prstGeom>
          <a:gradFill>
            <a:gsLst>
              <a:gs pos="0">
                <a:schemeClr val="accent4"/>
              </a:gs>
              <a:gs pos="30000">
                <a:schemeClr val="bg2">
                  <a:lumMod val="75000"/>
                </a:schemeClr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510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system’s trust in its own predictions.</a:t>
            </a:r>
          </a:p>
          <a:p>
            <a:r>
              <a:rPr lang="en-US" dirty="0"/>
              <a:t>The system can report the confidence in a specific prediction / recommendation.</a:t>
            </a:r>
          </a:p>
          <a:p>
            <a:r>
              <a:rPr lang="en-US" dirty="0"/>
              <a:t>We need to evaluate whether the system is correct in its reported confidence.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64367" y="3794425"/>
            <a:ext cx="8458200" cy="2616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Goal: predict a confidence interval of 95%.</a:t>
            </a:r>
          </a:p>
          <a:p>
            <a:endParaRPr lang="en-US" dirty="0"/>
          </a:p>
          <a:p>
            <a:r>
              <a:rPr lang="en-US" dirty="0"/>
              <a:t>Algorithm A: </a:t>
            </a:r>
            <a:r>
              <a:rPr lang="en-US" dirty="0">
                <a:solidFill>
                  <a:srgbClr val="00B050"/>
                </a:solidFill>
              </a:rPr>
              <a:t>3.2-3.5</a:t>
            </a:r>
            <a:r>
              <a:rPr lang="en-US" dirty="0"/>
              <a:t>    </a:t>
            </a:r>
            <a:r>
              <a:rPr lang="en-US" dirty="0">
                <a:solidFill>
                  <a:schemeClr val="accent2"/>
                </a:solidFill>
              </a:rPr>
              <a:t>3.9-4.2</a:t>
            </a:r>
            <a:r>
              <a:rPr lang="en-US" dirty="0"/>
              <a:t>   </a:t>
            </a:r>
            <a:r>
              <a:rPr lang="en-US" dirty="0">
                <a:solidFill>
                  <a:srgbClr val="00B050"/>
                </a:solidFill>
              </a:rPr>
              <a:t>2.5-3.5</a:t>
            </a: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4.2-4.5</a:t>
            </a:r>
            <a:r>
              <a:rPr lang="en-US" dirty="0"/>
              <a:t> ….     0.97 hits</a:t>
            </a:r>
          </a:p>
          <a:p>
            <a:endParaRPr lang="en-US" dirty="0"/>
          </a:p>
          <a:p>
            <a:r>
              <a:rPr lang="en-US" dirty="0"/>
              <a:t>True values</a:t>
            </a:r>
            <a:r>
              <a:rPr lang="en-US" dirty="0">
                <a:solidFill>
                  <a:schemeClr val="accent4"/>
                </a:solidFill>
              </a:rPr>
              <a:t>:      3.3          3.8            3           4.6    </a:t>
            </a:r>
            <a:r>
              <a:rPr lang="en-US" dirty="0"/>
              <a:t>…. </a:t>
            </a:r>
          </a:p>
          <a:p>
            <a:endParaRPr lang="en-US" dirty="0"/>
          </a:p>
          <a:p>
            <a:r>
              <a:rPr lang="en-US" dirty="0"/>
              <a:t>Algorithm B:  </a:t>
            </a:r>
            <a:r>
              <a:rPr lang="en-US" dirty="0">
                <a:solidFill>
                  <a:srgbClr val="00B050"/>
                </a:solidFill>
              </a:rPr>
              <a:t>3.3-3.4</a:t>
            </a: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3.7-3.9</a:t>
            </a: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3.1-3.3   4.1-4.4 </a:t>
            </a:r>
            <a:r>
              <a:rPr lang="en-US" dirty="0"/>
              <a:t>….    0.94 hits</a:t>
            </a:r>
          </a:p>
          <a:p>
            <a:endParaRPr lang="en-US" dirty="0"/>
          </a:p>
          <a:p>
            <a:pPr algn="ctr"/>
            <a:r>
              <a:rPr lang="en-US" dirty="0"/>
              <a:t>B is closer to 0.95 and hence wins.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31067" y="2917758"/>
            <a:ext cx="7924800" cy="2362200"/>
            <a:chOff x="531067" y="2917758"/>
            <a:chExt cx="7924800" cy="2362200"/>
          </a:xfrm>
        </p:grpSpPr>
        <p:grpSp>
          <p:nvGrpSpPr>
            <p:cNvPr id="28" name="Group 27"/>
            <p:cNvGrpSpPr/>
            <p:nvPr/>
          </p:nvGrpSpPr>
          <p:grpSpPr>
            <a:xfrm>
              <a:off x="531067" y="2917758"/>
              <a:ext cx="7924800" cy="2362200"/>
              <a:chOff x="609600" y="3124200"/>
              <a:chExt cx="7924800" cy="2362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09600" y="3124200"/>
                <a:ext cx="7924800" cy="2362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5-Point Star 6"/>
              <p:cNvSpPr/>
              <p:nvPr/>
            </p:nvSpPr>
            <p:spPr>
              <a:xfrm>
                <a:off x="1143000" y="3429000"/>
                <a:ext cx="228600" cy="228600"/>
              </a:xfrm>
              <a:prstGeom prst="star5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5-Point Star 7"/>
              <p:cNvSpPr/>
              <p:nvPr/>
            </p:nvSpPr>
            <p:spPr>
              <a:xfrm>
                <a:off x="1508449" y="3429000"/>
                <a:ext cx="228600" cy="228600"/>
              </a:xfrm>
              <a:prstGeom prst="star5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5-Point Star 8"/>
              <p:cNvSpPr/>
              <p:nvPr/>
            </p:nvSpPr>
            <p:spPr>
              <a:xfrm>
                <a:off x="1904222" y="3429000"/>
                <a:ext cx="228600" cy="228600"/>
              </a:xfrm>
              <a:prstGeom prst="star5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5-Point Star 9"/>
              <p:cNvSpPr/>
              <p:nvPr/>
            </p:nvSpPr>
            <p:spPr>
              <a:xfrm>
                <a:off x="2286000" y="3429000"/>
                <a:ext cx="228600" cy="228600"/>
              </a:xfrm>
              <a:prstGeom prst="star5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124200" y="3429000"/>
                <a:ext cx="502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 am 95% sure that this is your rating</a:t>
                </a:r>
              </a:p>
            </p:txBody>
          </p:sp>
          <p:sp>
            <p:nvSpPr>
              <p:cNvPr id="12" name="5-Point Star 11"/>
              <p:cNvSpPr/>
              <p:nvPr/>
            </p:nvSpPr>
            <p:spPr>
              <a:xfrm>
                <a:off x="1136779" y="4066592"/>
                <a:ext cx="228600" cy="228600"/>
              </a:xfrm>
              <a:prstGeom prst="star5">
                <a:avLst/>
              </a:prstGeom>
              <a:noFill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5-Point Star 12"/>
              <p:cNvSpPr/>
              <p:nvPr/>
            </p:nvSpPr>
            <p:spPr>
              <a:xfrm>
                <a:off x="1502228" y="4066592"/>
                <a:ext cx="228600" cy="228600"/>
              </a:xfrm>
              <a:prstGeom prst="star5">
                <a:avLst/>
              </a:prstGeom>
              <a:noFill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5-Point Star 13"/>
              <p:cNvSpPr/>
              <p:nvPr/>
            </p:nvSpPr>
            <p:spPr>
              <a:xfrm>
                <a:off x="1898001" y="4066592"/>
                <a:ext cx="228600" cy="228600"/>
              </a:xfrm>
              <a:prstGeom prst="star5">
                <a:avLst/>
              </a:prstGeom>
              <a:gradFill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50000">
                    <a:schemeClr val="accent3">
                      <a:lumMod val="20000"/>
                      <a:lumOff val="80000"/>
                    </a:schemeClr>
                  </a:gs>
                  <a:gs pos="70000">
                    <a:schemeClr val="accent3">
                      <a:tint val="99000"/>
                      <a:shade val="65000"/>
                      <a:satMod val="155000"/>
                    </a:schemeClr>
                  </a:gs>
                  <a:gs pos="100000">
                    <a:schemeClr val="accent2"/>
                  </a:gs>
                </a:gsLst>
                <a:lin ang="0" scaled="0"/>
              </a:gra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5-Point Star 14"/>
              <p:cNvSpPr/>
              <p:nvPr/>
            </p:nvSpPr>
            <p:spPr>
              <a:xfrm>
                <a:off x="2279779" y="4066592"/>
                <a:ext cx="228600" cy="228600"/>
              </a:xfrm>
              <a:prstGeom prst="star5">
                <a:avLst/>
              </a:prstGeom>
              <a:solidFill>
                <a:schemeClr val="accent2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5-Point Star 15"/>
              <p:cNvSpPr/>
              <p:nvPr/>
            </p:nvSpPr>
            <p:spPr>
              <a:xfrm>
                <a:off x="2628900" y="4066592"/>
                <a:ext cx="228600" cy="228600"/>
              </a:xfrm>
              <a:prstGeom prst="star5">
                <a:avLst/>
              </a:prstGeom>
              <a:gradFill>
                <a:gsLst>
                  <a:gs pos="0">
                    <a:schemeClr val="accent2"/>
                  </a:gs>
                  <a:gs pos="50000">
                    <a:schemeClr val="accent2"/>
                  </a:gs>
                  <a:gs pos="70000">
                    <a:schemeClr val="accent3">
                      <a:lumMod val="20000"/>
                      <a:lumOff val="8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0" scaled="0"/>
              </a:gra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124200" y="4066592"/>
                <a:ext cx="525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Your predicted rating is between 3.8 and 4.6</a:t>
                </a:r>
              </a:p>
            </p:txBody>
          </p:sp>
          <p:sp>
            <p:nvSpPr>
              <p:cNvPr id="20" name="5-Point Star 19"/>
              <p:cNvSpPr/>
              <p:nvPr/>
            </p:nvSpPr>
            <p:spPr>
              <a:xfrm>
                <a:off x="1898001" y="4724400"/>
                <a:ext cx="228600" cy="228600"/>
              </a:xfrm>
              <a:prstGeom prst="star5">
                <a:avLst/>
              </a:prstGeom>
              <a:gradFill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50000">
                    <a:schemeClr val="accent3">
                      <a:lumMod val="20000"/>
                      <a:lumOff val="80000"/>
                    </a:schemeClr>
                  </a:gs>
                  <a:gs pos="70000">
                    <a:schemeClr val="accent3">
                      <a:tint val="99000"/>
                      <a:shade val="65000"/>
                      <a:satMod val="155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5-Point Star 22"/>
              <p:cNvSpPr/>
              <p:nvPr/>
            </p:nvSpPr>
            <p:spPr>
              <a:xfrm>
                <a:off x="2628900" y="4732953"/>
                <a:ext cx="228600" cy="228600"/>
              </a:xfrm>
              <a:prstGeom prst="star5">
                <a:avLst/>
              </a:prstGeom>
              <a:gradFill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53000">
                    <a:schemeClr val="accent3">
                      <a:lumMod val="20000"/>
                      <a:lumOff val="80000"/>
                    </a:schemeClr>
                  </a:gs>
                  <a:gs pos="77000">
                    <a:schemeClr val="accent3">
                      <a:tint val="99000"/>
                      <a:shade val="65000"/>
                      <a:satMod val="155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5-Point Star 23"/>
              <p:cNvSpPr/>
              <p:nvPr/>
            </p:nvSpPr>
            <p:spPr>
              <a:xfrm>
                <a:off x="2279779" y="4724400"/>
                <a:ext cx="228600" cy="228600"/>
              </a:xfrm>
              <a:prstGeom prst="star5">
                <a:avLst/>
              </a:prstGeom>
              <a:gradFill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31000">
                    <a:schemeClr val="accent3">
                      <a:lumMod val="20000"/>
                      <a:lumOff val="80000"/>
                    </a:schemeClr>
                  </a:gs>
                  <a:gs pos="52000">
                    <a:schemeClr val="accent3">
                      <a:tint val="99000"/>
                      <a:shade val="65000"/>
                      <a:satMod val="155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5-Point Star 24"/>
              <p:cNvSpPr/>
              <p:nvPr/>
            </p:nvSpPr>
            <p:spPr>
              <a:xfrm>
                <a:off x="1130559" y="4732953"/>
                <a:ext cx="228600" cy="228600"/>
              </a:xfrm>
              <a:prstGeom prst="star5">
                <a:avLst/>
              </a:prstGeom>
              <a:gradFill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88000">
                    <a:schemeClr val="accent3">
                      <a:lumMod val="20000"/>
                      <a:lumOff val="80000"/>
                    </a:schemeClr>
                  </a:gs>
                  <a:gs pos="91000">
                    <a:schemeClr val="accent3">
                      <a:tint val="99000"/>
                      <a:shade val="65000"/>
                      <a:satMod val="155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5-Point Star 25"/>
              <p:cNvSpPr/>
              <p:nvPr/>
            </p:nvSpPr>
            <p:spPr>
              <a:xfrm>
                <a:off x="1508449" y="4732953"/>
                <a:ext cx="228600" cy="228600"/>
              </a:xfrm>
              <a:prstGeom prst="star5">
                <a:avLst/>
              </a:prstGeom>
              <a:gradFill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78000">
                    <a:schemeClr val="accent3">
                      <a:lumMod val="20000"/>
                      <a:lumOff val="80000"/>
                    </a:schemeClr>
                  </a:gs>
                  <a:gs pos="87000">
                    <a:schemeClr val="accent3">
                      <a:tint val="99000"/>
                      <a:shade val="65000"/>
                      <a:satMod val="155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124200" y="4662587"/>
                <a:ext cx="5257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You are that likely to rate this item with this score </a:t>
                </a:r>
              </a:p>
            </p:txBody>
          </p:sp>
        </p:grpSp>
        <p:sp>
          <p:nvSpPr>
            <p:cNvPr id="29" name="5-Point Star 28"/>
            <p:cNvSpPr/>
            <p:nvPr/>
          </p:nvSpPr>
          <p:spPr>
            <a:xfrm>
              <a:off x="2570872" y="3228536"/>
              <a:ext cx="228600" cy="228600"/>
            </a:xfrm>
            <a:prstGeom prst="star5">
              <a:avLst/>
            </a:prstGeom>
            <a:no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251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Confidence</a:t>
            </a:r>
            <a:br>
              <a:rPr lang="en-US" dirty="0"/>
            </a:br>
            <a:r>
              <a:rPr lang="en-US" sz="2200" dirty="0"/>
              <a:t>(</a:t>
            </a:r>
            <a:r>
              <a:rPr lang="en-US" sz="2200" dirty="0" err="1"/>
              <a:t>ctd</a:t>
            </a:r>
            <a:r>
              <a:rPr lang="en-US" sz="2200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Filtering: removing recommendations with low confidence</a:t>
            </a:r>
          </a:p>
          <a:p>
            <a:r>
              <a:rPr lang="en-US" dirty="0"/>
              <a:t>Tradeoff with coverage</a:t>
            </a:r>
          </a:p>
          <a:p>
            <a:r>
              <a:rPr lang="en-US" dirty="0"/>
              <a:t>We can compute curves comparing accuracy to coverage given different filtering thresholds.</a:t>
            </a:r>
          </a:p>
          <a:p>
            <a:r>
              <a:rPr lang="en-US" dirty="0"/>
              <a:t>Confidence can be measured in offline tests.</a:t>
            </a:r>
          </a:p>
          <a:p>
            <a:r>
              <a:rPr lang="en-US" dirty="0"/>
              <a:t>User / online tests can be used mostly to evaluate how users respond to confidence reports, not the accuracy of confidence estimates.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401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4464174" cy="784225"/>
          </a:xfrm>
        </p:spPr>
        <p:txBody>
          <a:bodyPr/>
          <a:lstStyle/>
          <a:p>
            <a:pPr algn="l"/>
            <a:r>
              <a:rPr lang="en-US" dirty="0"/>
              <a:t>Trust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196752"/>
            <a:ext cx="8353425" cy="4967288"/>
          </a:xfrm>
        </p:spPr>
        <p:txBody>
          <a:bodyPr>
            <a:normAutofit/>
          </a:bodyPr>
          <a:lstStyle/>
          <a:p>
            <a:r>
              <a:rPr lang="en-US" dirty="0"/>
              <a:t>The user’s trust in the system.</a:t>
            </a:r>
          </a:p>
          <a:p>
            <a:r>
              <a:rPr lang="en-US" dirty="0"/>
              <a:t>Cannot be evaluated offline.</a:t>
            </a:r>
          </a:p>
          <a:p>
            <a:r>
              <a:rPr lang="en-US" dirty="0"/>
              <a:t>User studies – we can ask the users whether they find the recommendations reasonable.</a:t>
            </a:r>
          </a:p>
          <a:p>
            <a:r>
              <a:rPr lang="en-US" dirty="0"/>
              <a:t>Online test – we can assume that the number of recommendations that were followed is associated with user’s trust in the system.</a:t>
            </a:r>
          </a:p>
          <a:p>
            <a:r>
              <a:rPr lang="en-US" dirty="0"/>
              <a:t>Difficult to separate trust from other factors of user satisfaction, and measure it accurately.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73</a:t>
            </a:fld>
            <a:endParaRPr lang="en-US" dirty="0"/>
          </a:p>
        </p:txBody>
      </p:sp>
      <p:pic>
        <p:nvPicPr>
          <p:cNvPr id="16387" name="Picture 3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181600"/>
            <a:ext cx="1345792" cy="137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43600" y="990600"/>
            <a:ext cx="1345792" cy="1373886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5029200" y="136849"/>
            <a:ext cx="4114800" cy="762000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They say that I’ll like it – it sounds about right!</a:t>
            </a:r>
          </a:p>
        </p:txBody>
      </p:sp>
      <p:sp>
        <p:nvSpPr>
          <p:cNvPr id="10" name="Cloud Callout 9"/>
          <p:cNvSpPr/>
          <p:nvPr/>
        </p:nvSpPr>
        <p:spPr>
          <a:xfrm flipH="1">
            <a:off x="3313922" y="5487543"/>
            <a:ext cx="4267200" cy="762000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They say that I’ll like it – they’re just guessing!</a:t>
            </a:r>
          </a:p>
        </p:txBody>
      </p:sp>
    </p:spTree>
    <p:extLst>
      <p:ext uri="{BB962C8B-B14F-4D97-AF65-F5344CB8AC3E}">
        <p14:creationId xmlns:p14="http://schemas.microsoft.com/office/powerpoint/2010/main" val="194606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04800" y="4201108"/>
            <a:ext cx="8603271" cy="21996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Novel recommendations are items that the user is unaware of.</a:t>
            </a:r>
          </a:p>
          <a:p>
            <a:r>
              <a:rPr lang="en-US" dirty="0"/>
              <a:t>Problem: difficult to measure because users do not report all items they are aware of.</a:t>
            </a:r>
          </a:p>
          <a:p>
            <a:r>
              <a:rPr lang="en-US" dirty="0"/>
              <a:t>User study: we can ask users whether they are familiar with a recommended item.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74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170784"/>
            <a:ext cx="8374671" cy="1524000"/>
            <a:chOff x="533400" y="4170784"/>
            <a:chExt cx="8374671" cy="1524000"/>
          </a:xfrm>
        </p:grpSpPr>
        <p:sp>
          <p:nvSpPr>
            <p:cNvPr id="12" name="Left Arrow 11"/>
            <p:cNvSpPr/>
            <p:nvPr/>
          </p:nvSpPr>
          <p:spPr>
            <a:xfrm rot="10800000">
              <a:off x="7162801" y="5257799"/>
              <a:ext cx="476839" cy="228600"/>
            </a:xfrm>
            <a:prstGeom prst="lef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Arrow 7"/>
            <p:cNvSpPr/>
            <p:nvPr/>
          </p:nvSpPr>
          <p:spPr>
            <a:xfrm>
              <a:off x="1809161" y="4410269"/>
              <a:ext cx="476839" cy="228600"/>
            </a:xfrm>
            <a:prstGeom prst="lef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4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4170784"/>
              <a:ext cx="1123361" cy="15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1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2400" y="4191000"/>
              <a:ext cx="1135671" cy="1503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2286000" y="4201108"/>
              <a:ext cx="3388567" cy="66558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Totally useless – like I didn’t know about this movie!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29000" y="5029200"/>
              <a:ext cx="3733800" cy="66558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 love Bruce Willis – I didn’t know that he has a new movie!</a:t>
              </a:r>
            </a:p>
          </p:txBody>
        </p:sp>
      </p:grpSp>
      <p:pic>
        <p:nvPicPr>
          <p:cNvPr id="16" name="Picture 2" descr="The Shawshank Redemption">
            <a:hlinkClick r:id="rId4" tooltip="The Shawshank Redemption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848" y="4980401"/>
            <a:ext cx="861151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Pulp Fiction">
            <a:hlinkClick r:id="rId6" tooltip="Pulp Fiction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983636"/>
            <a:ext cx="881998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Goodfellas">
            <a:hlinkClick r:id="rId8" tooltip="Goodfellas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4980401"/>
            <a:ext cx="9064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0" descr="Fight Club">
            <a:hlinkClick r:id="rId10" tooltip="Fight Club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4966205"/>
            <a:ext cx="95454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6" descr="Psycho">
            <a:hlinkClick r:id="rId12" tooltip="Psycho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00" y="4983636"/>
            <a:ext cx="81899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8" descr="The Usual Suspects">
            <a:hlinkClick r:id="rId14" tooltip="The Usual Suspects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264" y="4970875"/>
            <a:ext cx="84599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0" descr="The Silence of the Lambs">
            <a:hlinkClick r:id="rId16" tooltip="The Silence of the Lambs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018" y="4988400"/>
            <a:ext cx="852087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6341706" y="4932784"/>
            <a:ext cx="0" cy="1592424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199" y="4343400"/>
            <a:ext cx="7883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Simulating novelty offline</a:t>
            </a:r>
            <a:r>
              <a:rPr lang="en-US" dirty="0"/>
              <a:t>: hide some items that were rated in the past. The system gets reward only for predicting future items.</a:t>
            </a:r>
          </a:p>
        </p:txBody>
      </p:sp>
    </p:spTree>
    <p:extLst>
      <p:ext uri="{BB962C8B-B14F-4D97-AF65-F5344CB8AC3E}">
        <p14:creationId xmlns:p14="http://schemas.microsoft.com/office/powerpoint/2010/main" val="111769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Novelty</a:t>
            </a:r>
            <a:br>
              <a:rPr lang="en-US" dirty="0"/>
            </a:br>
            <a:r>
              <a:rPr lang="en-US" sz="2200" dirty="0"/>
              <a:t>(</a:t>
            </a:r>
            <a:r>
              <a:rPr lang="en-US" sz="2200" dirty="0" err="1"/>
              <a:t>ctd</a:t>
            </a:r>
            <a:r>
              <a:rPr lang="en-US" sz="2200" dirty="0"/>
              <a:t>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 movie recommender system</a:t>
                </a:r>
              </a:p>
              <a:p>
                <a:pPr lvl="1"/>
                <a:r>
                  <a:rPr lang="en-US" dirty="0"/>
                  <a:t>Studies indicate that users tend not to report movies that they were indifferent to (3 stars)</a:t>
                </a:r>
              </a:p>
              <a:p>
                <a:pPr lvl="1"/>
                <a:r>
                  <a:rPr lang="en-US" dirty="0"/>
                  <a:t>We hide a rating prior to the cutoff point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−3|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do not give any credit for predicting these hidden items.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099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Novelty</a:t>
            </a:r>
            <a:br>
              <a:rPr lang="en-US" dirty="0"/>
            </a:br>
            <a:r>
              <a:rPr lang="en-US" sz="2200" dirty="0"/>
              <a:t>(</a:t>
            </a:r>
            <a:r>
              <a:rPr lang="en-US" sz="2200" dirty="0" err="1"/>
              <a:t>ctd</a:t>
            </a:r>
            <a:r>
              <a:rPr lang="en-US" sz="2200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assume that popular items are known</a:t>
            </a:r>
          </a:p>
          <a:p>
            <a:pPr lvl="1"/>
            <a:r>
              <a:rPr lang="en-US" dirty="0"/>
              <a:t>Give higher scores to properly predicting unpopular items.</a:t>
            </a:r>
          </a:p>
          <a:p>
            <a:r>
              <a:rPr lang="en-US" dirty="0"/>
              <a:t>We can try to capture the information in a recommendation</a:t>
            </a:r>
          </a:p>
          <a:p>
            <a:pPr lvl="1"/>
            <a:r>
              <a:rPr lang="en-US" dirty="0"/>
              <a:t>Multiply the utility (rating) by an information measurement.</a:t>
            </a:r>
          </a:p>
          <a:p>
            <a:pPr lvl="1"/>
            <a:r>
              <a:rPr lang="en-US" dirty="0"/>
              <a:t>Can use conditional entropy given the user profile.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563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Serendipity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surprising are the successful recommendations.</a:t>
            </a:r>
          </a:p>
          <a:p>
            <a:r>
              <a:rPr lang="en-US" dirty="0"/>
              <a:t>Alternative definition - the amount of new information in a recommendation.</a:t>
            </a:r>
          </a:p>
          <a:p>
            <a:pPr lvl="1"/>
            <a:r>
              <a:rPr lang="en-US" dirty="0"/>
              <a:t>Assume a distance metric between pairs of items</a:t>
            </a:r>
          </a:p>
          <a:p>
            <a:pPr lvl="2"/>
            <a:r>
              <a:rPr lang="en-US" dirty="0"/>
              <a:t>E.g. based on content.</a:t>
            </a:r>
          </a:p>
          <a:p>
            <a:pPr lvl="1"/>
            <a:r>
              <a:rPr lang="en-US" dirty="0"/>
              <a:t>Score a successful recommendation based on how far it is from the known items in the user’s profile.</a:t>
            </a:r>
          </a:p>
          <a:p>
            <a:r>
              <a:rPr lang="en-US" dirty="0"/>
              <a:t>In online tests and user studies it is important to check serendipity over time</a:t>
            </a:r>
          </a:p>
          <a:p>
            <a:pPr lvl="1"/>
            <a:r>
              <a:rPr lang="en-US" dirty="0"/>
              <a:t>Users might initially find the surprising recommendations interesting</a:t>
            </a:r>
          </a:p>
          <a:p>
            <a:pPr lvl="1"/>
            <a:r>
              <a:rPr lang="en-US" dirty="0"/>
              <a:t>After choosing such surprising items they may be disappointed</a:t>
            </a:r>
          </a:p>
          <a:p>
            <a:pPr lvl="1"/>
            <a:r>
              <a:rPr lang="en-US" dirty="0"/>
              <a:t>After a while users stop trusting in the system.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77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57200" y="2819400"/>
            <a:ext cx="8374671" cy="3467099"/>
            <a:chOff x="457200" y="2819400"/>
            <a:chExt cx="8374671" cy="3467099"/>
          </a:xfrm>
        </p:grpSpPr>
        <p:sp>
          <p:nvSpPr>
            <p:cNvPr id="14" name="Left Arrow 13"/>
            <p:cNvSpPr/>
            <p:nvPr/>
          </p:nvSpPr>
          <p:spPr>
            <a:xfrm rot="10800000">
              <a:off x="5791200" y="5376862"/>
              <a:ext cx="533400" cy="228600"/>
            </a:xfrm>
            <a:prstGeom prst="lef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57200" y="2819400"/>
              <a:ext cx="8374671" cy="1524000"/>
              <a:chOff x="533400" y="4170784"/>
              <a:chExt cx="8374671" cy="1524000"/>
            </a:xfrm>
          </p:grpSpPr>
          <p:sp>
            <p:nvSpPr>
              <p:cNvPr id="7" name="Left Arrow 6"/>
              <p:cNvSpPr/>
              <p:nvPr/>
            </p:nvSpPr>
            <p:spPr>
              <a:xfrm rot="10800000">
                <a:off x="7162801" y="5257799"/>
                <a:ext cx="476839" cy="228600"/>
              </a:xfrm>
              <a:prstGeom prst="left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Left Arrow 7"/>
              <p:cNvSpPr/>
              <p:nvPr/>
            </p:nvSpPr>
            <p:spPr>
              <a:xfrm>
                <a:off x="1809161" y="4410269"/>
                <a:ext cx="476839" cy="228600"/>
              </a:xfrm>
              <a:prstGeom prst="left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400" y="4170784"/>
                <a:ext cx="1123361" cy="15240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pic>
          <p:pic>
            <p:nvPicPr>
              <p:cNvPr id="10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72400" y="4191000"/>
                <a:ext cx="1135671" cy="1503784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pic>
          <p:sp>
            <p:nvSpPr>
              <p:cNvPr id="11" name="Rectangle 10"/>
              <p:cNvSpPr/>
              <p:nvPr/>
            </p:nvSpPr>
            <p:spPr>
              <a:xfrm>
                <a:off x="2286000" y="4201108"/>
                <a:ext cx="3388567" cy="66558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Totally useless – like I didn’t know about this movie!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429000" y="5029200"/>
                <a:ext cx="3733800" cy="66558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 love Bruce Willis – this is an obvious recommendation!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2514600" y="5029497"/>
              <a:ext cx="3276600" cy="9233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I usually don’t like TV series, but this turned out to be really good!</a:t>
              </a:r>
            </a:p>
          </p:txBody>
        </p:sp>
        <p:pic>
          <p:nvPicPr>
            <p:cNvPr id="18435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5087" y="4467224"/>
              <a:ext cx="1343025" cy="1819275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237019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Serendipity</a:t>
            </a:r>
            <a:br>
              <a:rPr lang="en-US" dirty="0"/>
            </a:br>
            <a:r>
              <a:rPr lang="en-US" sz="2200" dirty="0"/>
              <a:t>(</a:t>
            </a:r>
            <a:r>
              <a:rPr lang="en-US" sz="2200" dirty="0" err="1"/>
              <a:t>ctd</a:t>
            </a:r>
            <a:r>
              <a:rPr lang="en-US" sz="2200" dirty="0"/>
              <a:t>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Example: book recommendation</a:t>
                </a:r>
              </a:p>
              <a:p>
                <a:r>
                  <a:rPr lang="en-US" dirty="0"/>
                  <a:t>Distance of a book b from a set B of books:</a:t>
                </a:r>
              </a:p>
              <a:p>
                <a:pPr lvl="1"/>
                <a:r>
                  <a:rPr lang="en-US" dirty="0" err="1"/>
                  <a:t>C</a:t>
                </a:r>
                <a:r>
                  <a:rPr lang="en-US" baseline="-25000" dirty="0" err="1"/>
                  <a:t>B,w</a:t>
                </a:r>
                <a:r>
                  <a:rPr lang="en-US" dirty="0"/>
                  <a:t> – the number of books in B written by author w</a:t>
                </a:r>
              </a:p>
              <a:p>
                <a:pPr lvl="1"/>
                <a:r>
                  <a:rPr lang="en-US" dirty="0"/>
                  <a:t>C</a:t>
                </a:r>
                <a:r>
                  <a:rPr lang="en-US" baseline="-25000" dirty="0"/>
                  <a:t>B</a:t>
                </a:r>
                <a:r>
                  <a:rPr lang="en-US" dirty="0"/>
                  <a:t> = </a:t>
                </a:r>
                <a:r>
                  <a:rPr lang="en-US" dirty="0" err="1"/>
                  <a:t>max</a:t>
                </a:r>
                <a:r>
                  <a:rPr lang="en-US" baseline="-25000" dirty="0" err="1"/>
                  <a:t>w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B,w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We partition users purchases into a hidden set that should be recommended, and an observed set.</a:t>
                </a:r>
              </a:p>
              <a:p>
                <a:r>
                  <a:rPr lang="en-US" dirty="0"/>
                  <a:t>Algorithms get a score d(</a:t>
                </a:r>
                <a:r>
                  <a:rPr lang="en-US" dirty="0" err="1"/>
                  <a:t>b,B</a:t>
                </a:r>
                <a:r>
                  <a:rPr lang="en-US" dirty="0"/>
                  <a:t>) for every successful recommendation.</a:t>
                </a:r>
              </a:p>
              <a:p>
                <a:r>
                  <a:rPr lang="en-US" dirty="0"/>
                  <a:t>We prefer the algorithm that has the highest score.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7" t="-1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80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8C9E4E1-28B3-48C3-9B47-340ED40F7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4"/>
            <a:ext cx="9144000" cy="685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8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Evaluate?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dirty="0"/>
              <a:t>Get answers to application-oriented questions!</a:t>
            </a:r>
          </a:p>
          <a:p>
            <a:endParaRPr lang="en-US" sz="2500" dirty="0"/>
          </a:p>
          <a:p>
            <a:r>
              <a:rPr lang="en-US" sz="2500" dirty="0"/>
              <a:t>To do so: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500" dirty="0"/>
              <a:t>Identify the role of the recommendation system in the application. </a:t>
            </a:r>
          </a:p>
          <a:p>
            <a:pPr marL="624078" indent="-514350">
              <a:buFont typeface="+mj-lt"/>
              <a:buAutoNum type="arabicPeriod"/>
            </a:pPr>
            <a:endParaRPr lang="en-US" sz="2500" dirty="0"/>
          </a:p>
          <a:p>
            <a:pPr marL="624078" indent="-514350">
              <a:buFont typeface="+mj-lt"/>
              <a:buAutoNum type="arabicPeriod"/>
            </a:pPr>
            <a:r>
              <a:rPr lang="en-US" sz="2500" dirty="0"/>
              <a:t>Identify concrete measures for the specific role and its intended outcome.</a:t>
            </a:r>
          </a:p>
          <a:p>
            <a:pPr marL="624078" indent="-514350">
              <a:buFont typeface="+mj-lt"/>
              <a:buAutoNum type="arabicPeriod"/>
            </a:pPr>
            <a:endParaRPr lang="en-US" sz="2500" dirty="0"/>
          </a:p>
          <a:p>
            <a:pPr marL="624078" indent="-514350">
              <a:buFont typeface="+mj-lt"/>
              <a:buAutoNum type="arabicPeriod"/>
            </a:pPr>
            <a:r>
              <a:rPr lang="en-US" sz="2500" dirty="0"/>
              <a:t>Create experiments that evaluate these measures.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65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DA05723-E011-43C9-BE2B-82524C480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4"/>
            <a:ext cx="9144000" cy="685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459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581F7A8-0A40-4AD8-9DA5-5CDDD9E01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4"/>
            <a:ext cx="9144000" cy="685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768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2551C41-5B15-4A7D-B20C-353893395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4"/>
            <a:ext cx="9144000" cy="685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7978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42CAA0B-E177-41D0-9D3A-AAECF4ED7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4"/>
            <a:ext cx="9144000" cy="685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119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Most e-commerce websites use recommender systems to enhance revenue.</a:t>
            </a:r>
          </a:p>
          <a:p>
            <a:r>
              <a:rPr lang="en-US" dirty="0"/>
              <a:t>We can evaluate the recommendation on the increase in sales.</a:t>
            </a:r>
          </a:p>
          <a:p>
            <a:r>
              <a:rPr lang="en-US" dirty="0"/>
              <a:t>Measuring the utility of the recommendation to the website is straight-forward.</a:t>
            </a:r>
          </a:p>
          <a:p>
            <a:r>
              <a:rPr lang="en-US" dirty="0"/>
              <a:t>Measuring the utility of the recommendation to users is difficult.</a:t>
            </a:r>
          </a:p>
          <a:p>
            <a:pPr lvl="1"/>
            <a:r>
              <a:rPr lang="en-US" dirty="0"/>
              <a:t>Difficult to elicit user utilities.</a:t>
            </a:r>
          </a:p>
          <a:p>
            <a:pPr lvl="1"/>
            <a:r>
              <a:rPr lang="en-US" dirty="0"/>
              <a:t>Difficult to model user’s utilities.</a:t>
            </a:r>
          </a:p>
          <a:p>
            <a:pPr lvl="1"/>
            <a:r>
              <a:rPr lang="en-US" dirty="0"/>
              <a:t>Difficult to aggregate utilities across users.</a:t>
            </a:r>
          </a:p>
          <a:p>
            <a:pPr lvl="1"/>
            <a:r>
              <a:rPr lang="en-US" dirty="0"/>
              <a:t>E.g. the value of money changes from person to person.</a:t>
            </a:r>
          </a:p>
          <a:p>
            <a:pPr lvl="1"/>
            <a:r>
              <a:rPr lang="en-US" dirty="0"/>
              <a:t>E.g. users view 4 star ratings differently.</a:t>
            </a:r>
          </a:p>
          <a:p>
            <a:r>
              <a:rPr lang="en-US" dirty="0"/>
              <a:t>Negative utilities</a:t>
            </a:r>
          </a:p>
          <a:p>
            <a:pPr lvl="1"/>
            <a:r>
              <a:rPr lang="en-US" dirty="0"/>
              <a:t>Punish the system for bad (e.g. offensive) recommendations.</a:t>
            </a:r>
          </a:p>
          <a:p>
            <a:pPr lvl="1"/>
            <a:r>
              <a:rPr lang="en-US" dirty="0"/>
              <a:t>Cost of a recommendation.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98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Utility</a:t>
            </a:r>
            <a:br>
              <a:rPr lang="en-US" dirty="0"/>
            </a:br>
            <a:r>
              <a:rPr lang="en-US" sz="2200" dirty="0"/>
              <a:t>(</a:t>
            </a:r>
            <a:r>
              <a:rPr lang="en-US" sz="2200" dirty="0" err="1"/>
              <a:t>ctd</a:t>
            </a:r>
            <a:r>
              <a:rPr lang="en-US" sz="2200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typically want to maximize the expected utility of a recommendation.</a:t>
            </a:r>
          </a:p>
          <a:p>
            <a:r>
              <a:rPr lang="en-US" dirty="0"/>
              <a:t>Offline: we can evaluate the average utility of successful recommendations.</a:t>
            </a:r>
          </a:p>
          <a:p>
            <a:pPr lvl="1"/>
            <a:r>
              <a:rPr lang="en-US" dirty="0"/>
              <a:t>An estimation of the expected utility.</a:t>
            </a:r>
          </a:p>
          <a:p>
            <a:pPr lvl="1"/>
            <a:r>
              <a:rPr lang="en-US" dirty="0"/>
              <a:t>Can add the cost of all recommendations (successful or not).</a:t>
            </a:r>
          </a:p>
          <a:p>
            <a:r>
              <a:rPr lang="en-US" dirty="0"/>
              <a:t>User studies / online: measure the utility with and without the recommendation system.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1078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Recommendations can be associated with a risk</a:t>
                </a:r>
              </a:p>
              <a:p>
                <a:r>
                  <a:rPr lang="en-US" dirty="0"/>
                  <a:t>We can use the variance on the results:</a:t>
                </a:r>
              </a:p>
              <a:p>
                <a:pPr lvl="1"/>
                <a:r>
                  <a:rPr lang="en-US" dirty="0"/>
                  <a:t>Optimize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𝑞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Risk-averse: q&lt;0</a:t>
                </a:r>
                <a:endParaRPr lang="en-US" b="0" dirty="0">
                  <a:ea typeface="Cambria Math"/>
                </a:endParaRPr>
              </a:p>
              <a:p>
                <a:pPr lvl="1"/>
                <a:r>
                  <a:rPr lang="en-US" dirty="0"/>
                  <a:t>Risk-seeking: q&gt;0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2438400"/>
            <a:ext cx="8686800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An e-commerce website that allows purchases to be returned at the expense of the website.</a:t>
            </a:r>
          </a:p>
          <a:p>
            <a:r>
              <a:rPr lang="en-US" dirty="0"/>
              <a:t>Recommending bad items incurs a cost of delivery (back and forth).</a:t>
            </a:r>
          </a:p>
          <a:p>
            <a:pPr lvl="1"/>
            <a:r>
              <a:rPr lang="en-US" dirty="0"/>
              <a:t>E.g. delivery price each way is $1.</a:t>
            </a:r>
          </a:p>
          <a:p>
            <a:pPr marL="0" lvl="1"/>
            <a:endParaRPr lang="en-US" dirty="0"/>
          </a:p>
          <a:p>
            <a:pPr marL="0" lvl="1"/>
            <a:r>
              <a:rPr lang="en-US" dirty="0"/>
              <a:t>Item A: </a:t>
            </a:r>
            <a:r>
              <a:rPr lang="en-US" dirty="0" err="1"/>
              <a:t>pr</a:t>
            </a:r>
            <a:r>
              <a:rPr lang="en-US" dirty="0"/>
              <a:t>(satisfaction)=0.5, net profit $5,   E[A] = -1+0.5X5+0.5X-1 = 1</a:t>
            </a:r>
          </a:p>
          <a:p>
            <a:pPr marL="0" lvl="1"/>
            <a:r>
              <a:rPr lang="en-US" dirty="0"/>
              <a:t>Item B: </a:t>
            </a:r>
            <a:r>
              <a:rPr lang="en-US" dirty="0" err="1"/>
              <a:t>pr</a:t>
            </a:r>
            <a:r>
              <a:rPr lang="en-US" dirty="0"/>
              <a:t>(satisfaction)=1,    net profit $1.9, E[B]=  -1+1.9                  =0.9</a:t>
            </a:r>
          </a:p>
          <a:p>
            <a:endParaRPr lang="en-US" dirty="0"/>
          </a:p>
          <a:p>
            <a:r>
              <a:rPr lang="en-US" dirty="0"/>
              <a:t>E[A] &gt; E[B], but the variance on A is much larger!</a:t>
            </a:r>
          </a:p>
        </p:txBody>
      </p:sp>
    </p:spTree>
    <p:extLst>
      <p:ext uri="{BB962C8B-B14F-4D97-AF65-F5344CB8AC3E}">
        <p14:creationId xmlns:p14="http://schemas.microsoft.com/office/powerpoint/2010/main" val="128573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Stability to fake information.</a:t>
            </a:r>
          </a:p>
          <a:p>
            <a:r>
              <a:rPr lang="en-US" dirty="0"/>
              <a:t>Measurements:</a:t>
            </a:r>
          </a:p>
          <a:p>
            <a:pPr lvl="1"/>
            <a:r>
              <a:rPr lang="en-US" dirty="0"/>
              <a:t>Amount of fake information added to the system before changes are made.</a:t>
            </a:r>
          </a:p>
          <a:p>
            <a:pPr lvl="1"/>
            <a:r>
              <a:rPr lang="en-US" dirty="0"/>
              <a:t>The cost of a successful attack.</a:t>
            </a:r>
          </a:p>
          <a:p>
            <a:r>
              <a:rPr lang="en-US" dirty="0"/>
              <a:t>Sometimes can be analyzed theoretically.</a:t>
            </a:r>
          </a:p>
          <a:p>
            <a:r>
              <a:rPr lang="en-US" dirty="0"/>
              <a:t>Simulating attacks is possible.</a:t>
            </a:r>
          </a:p>
          <a:p>
            <a:r>
              <a:rPr lang="en-US" dirty="0"/>
              <a:t>Unlikely to use real attacks as an online test.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1669" y="2057400"/>
            <a:ext cx="8229600" cy="3139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Hotel X in a small town is ranked 5</a:t>
            </a:r>
            <a:r>
              <a:rPr lang="en-US" baseline="30000" dirty="0"/>
              <a:t>th</a:t>
            </a:r>
            <a:r>
              <a:rPr lang="en-US" dirty="0"/>
              <a:t> among the town’s hotels in an online traveling agency.</a:t>
            </a:r>
          </a:p>
          <a:p>
            <a:r>
              <a:rPr lang="en-US" dirty="0"/>
              <a:t>The hotel owner wants to improve his rating.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Option 1 – work really hard, do a renovation, hire better staff, wait for customers to appreciate and rate your hotel.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Option 2 – cheat… Pretend to be a customer of the travel agency and: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Option 2.a – give high ratings to your hotel.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Option 2.b – trash the opponents.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Option 2.c – why not do both?! </a:t>
            </a:r>
          </a:p>
        </p:txBody>
      </p:sp>
    </p:spTree>
    <p:extLst>
      <p:ext uri="{BB962C8B-B14F-4D97-AF65-F5344CB8AC3E}">
        <p14:creationId xmlns:p14="http://schemas.microsoft.com/office/powerpoint/2010/main" val="251583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Adaptivity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Trends may shift over time:</a:t>
            </a:r>
          </a:p>
          <a:p>
            <a:pPr lvl="1"/>
            <a:r>
              <a:rPr lang="en-US" dirty="0"/>
              <a:t>New items become interesting.</a:t>
            </a:r>
          </a:p>
          <a:p>
            <a:pPr lvl="1"/>
            <a:r>
              <a:rPr lang="en-US" dirty="0"/>
              <a:t>Previously popular items become useless.</a:t>
            </a:r>
          </a:p>
          <a:p>
            <a:pPr lvl="1"/>
            <a:r>
              <a:rPr lang="en-US" dirty="0"/>
              <a:t>Example: news websites</a:t>
            </a:r>
          </a:p>
          <a:p>
            <a:r>
              <a:rPr lang="en-US" dirty="0"/>
              <a:t>We measure how fast the recommendation systems adapts to changes in items or trends.</a:t>
            </a:r>
          </a:p>
          <a:p>
            <a:r>
              <a:rPr lang="en-US" dirty="0"/>
              <a:t>We can measure the amount of information required before an item is recommended.</a:t>
            </a:r>
          </a:p>
          <a:p>
            <a:r>
              <a:rPr lang="en-US" dirty="0"/>
              <a:t>Tradeoff: faster adaptation may reduce accuracy.</a:t>
            </a:r>
          </a:p>
          <a:p>
            <a:r>
              <a:rPr lang="en-US" dirty="0"/>
              <a:t>Adaptation to new data: how fast the system responds to new information provided by users.</a:t>
            </a:r>
          </a:p>
          <a:p>
            <a:r>
              <a:rPr lang="en-US" dirty="0"/>
              <a:t>We can measure the difference in the recommendation lists before and after new information have been added.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88</a:t>
            </a:fld>
            <a:endParaRPr lang="en-US" dirty="0"/>
          </a:p>
        </p:txBody>
      </p:sp>
      <p:pic>
        <p:nvPicPr>
          <p:cNvPr id="21506" name="Picture 2" descr="File:Chameleon 2006-01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105400"/>
            <a:ext cx="1718388" cy="128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5866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Important because recommender systems are designed to handle huge amounts of information.</a:t>
            </a:r>
          </a:p>
          <a:p>
            <a:r>
              <a:rPr lang="en-US" dirty="0"/>
              <a:t>Typically measured by testing algorithms over growing datasets.</a:t>
            </a:r>
          </a:p>
          <a:p>
            <a:pPr lvl="1"/>
            <a:r>
              <a:rPr lang="en-US" dirty="0"/>
              <a:t>Growing number of items.</a:t>
            </a:r>
          </a:p>
          <a:p>
            <a:pPr lvl="1"/>
            <a:r>
              <a:rPr lang="en-US" dirty="0"/>
              <a:t>Growing number of users.</a:t>
            </a:r>
          </a:p>
          <a:p>
            <a:r>
              <a:rPr lang="en-US" dirty="0"/>
              <a:t>Scalability factors:</a:t>
            </a:r>
          </a:p>
          <a:p>
            <a:pPr lvl="1"/>
            <a:r>
              <a:rPr lang="en-US" dirty="0"/>
              <a:t>Computation power (e.g. for producing recommendation online).</a:t>
            </a:r>
          </a:p>
          <a:p>
            <a:pPr lvl="1"/>
            <a:r>
              <a:rPr lang="en-US" dirty="0"/>
              <a:t>Memory (usually there is a tradeoff between memory and computation power).</a:t>
            </a:r>
          </a:p>
          <a:p>
            <a:r>
              <a:rPr lang="en-US" dirty="0"/>
              <a:t>Measurable quantities</a:t>
            </a:r>
          </a:p>
          <a:p>
            <a:pPr lvl="1"/>
            <a:r>
              <a:rPr lang="en-US" dirty="0"/>
              <a:t>Offline model construction time.</a:t>
            </a:r>
          </a:p>
          <a:p>
            <a:pPr lvl="1"/>
            <a:r>
              <a:rPr lang="en-US" dirty="0"/>
              <a:t>Latency – the time from requesting a recommendation until the system responds.</a:t>
            </a:r>
          </a:p>
          <a:p>
            <a:pPr lvl="1"/>
            <a:r>
              <a:rPr lang="en-US" dirty="0"/>
              <a:t>Throughput – the number of recommendations per time unit.</a:t>
            </a:r>
          </a:p>
          <a:p>
            <a:r>
              <a:rPr lang="en-US" dirty="0"/>
              <a:t>Possible tradeoff: </a:t>
            </a:r>
          </a:p>
          <a:p>
            <a:pPr lvl="1"/>
            <a:r>
              <a:rPr lang="en-US" dirty="0"/>
              <a:t>scalability vs. accuracy, scalability vs. </a:t>
            </a:r>
            <a:r>
              <a:rPr lang="en-US" dirty="0" err="1"/>
              <a:t>adaptivity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89</a:t>
            </a:fld>
            <a:endParaRPr 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254" y="5825481"/>
            <a:ext cx="1229642" cy="95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054" y="5813040"/>
            <a:ext cx="1229642" cy="95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854" y="5805264"/>
            <a:ext cx="1229642" cy="95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454" y="5845697"/>
            <a:ext cx="1229642" cy="95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704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Microsoft has many products that contain recommendation systems.</a:t>
            </a:r>
          </a:p>
          <a:p>
            <a:r>
              <a:rPr lang="en-US" dirty="0"/>
              <a:t>A typical cycle of adding a recommendation system to a product at Microsoft Research: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[Product manager] </a:t>
            </a:r>
            <a:r>
              <a:rPr lang="en-US" dirty="0"/>
              <a:t>“We heard of these things called recommender systems, what are they?”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[PM/System Architect/? Does some research]</a:t>
            </a:r>
          </a:p>
          <a:p>
            <a:pPr lvl="1"/>
            <a:r>
              <a:rPr lang="en-US" dirty="0"/>
              <a:t>“Oh, this sounds really cool. Let’s add a recommendations system to our product!”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[PM/System Architect/? Comes to MSR for advice]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[P/S/?] </a:t>
            </a:r>
            <a:r>
              <a:rPr lang="en-US" dirty="0"/>
              <a:t>“How do I build a </a:t>
            </a:r>
            <a:r>
              <a:rPr lang="en-US" dirty="0" err="1"/>
              <a:t>recsys</a:t>
            </a:r>
            <a:r>
              <a:rPr lang="en-US" dirty="0"/>
              <a:t>?”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285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79373"/>
              </p:ext>
            </p:extLst>
          </p:nvPr>
        </p:nvGraphicFramePr>
        <p:xfrm>
          <a:off x="395287" y="1044575"/>
          <a:ext cx="8353425" cy="496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288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669055"/>
      </p:ext>
    </p:extLst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ustom 38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0000FF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0000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7898</TotalTime>
  <Words>5615</Words>
  <Application>Microsoft Office PowerPoint</Application>
  <PresentationFormat>全屏显示(4:3)</PresentationFormat>
  <Paragraphs>1099</Paragraphs>
  <Slides>90</Slides>
  <Notes>7</Notes>
  <HiddenSlides>4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90</vt:i4>
      </vt:variant>
    </vt:vector>
  </HeadingPairs>
  <TitlesOfParts>
    <vt:vector size="97" baseType="lpstr">
      <vt:lpstr>Arial</vt:lpstr>
      <vt:lpstr>Calibri</vt:lpstr>
      <vt:lpstr>Cambria Math</vt:lpstr>
      <vt:lpstr>Verdana</vt:lpstr>
      <vt:lpstr>Wingdings</vt:lpstr>
      <vt:lpstr>Capsules</vt:lpstr>
      <vt:lpstr>Formel</vt:lpstr>
      <vt:lpstr>Chapter 4.1 Evaluating Recommender Systems</vt:lpstr>
      <vt:lpstr>Outline</vt:lpstr>
      <vt:lpstr>Evaluation</vt:lpstr>
      <vt:lpstr>Why Should We Evaluate?</vt:lpstr>
      <vt:lpstr>Application Oriented Questions</vt:lpstr>
      <vt:lpstr>Application Oriented Questions</vt:lpstr>
      <vt:lpstr>Why Should We Evaluate?</vt:lpstr>
      <vt:lpstr>Why Should We Evaluate?</vt:lpstr>
      <vt:lpstr>The Selection Problem</vt:lpstr>
      <vt:lpstr>The Selection Problem (ctd.)</vt:lpstr>
      <vt:lpstr>The Selection Problem </vt:lpstr>
      <vt:lpstr>The Selection Problem (last slide – promise)</vt:lpstr>
      <vt:lpstr>Other Problems</vt:lpstr>
      <vt:lpstr>Common RecSys Tasks  [Gunawardana and Shani, 2009]</vt:lpstr>
      <vt:lpstr>Common RecSys Tasks  [Gunawardana and Shani, 2009]</vt:lpstr>
      <vt:lpstr>Common RecSys Tasks  [Gunawardana and Shani, 2009]</vt:lpstr>
      <vt:lpstr>Common RecSys Tasks  [Gunawardana and Shani, 2009]</vt:lpstr>
      <vt:lpstr>Ratings =? Preferences</vt:lpstr>
      <vt:lpstr>High Ratings ≠ High Usage</vt:lpstr>
      <vt:lpstr>Evaluating Success on the Task</vt:lpstr>
      <vt:lpstr>Outline</vt:lpstr>
      <vt:lpstr>Online Testing</vt:lpstr>
      <vt:lpstr>Online Testing</vt:lpstr>
      <vt:lpstr>Online Testing (ctd.)</vt:lpstr>
      <vt:lpstr>Online Testing (ctd.)</vt:lpstr>
      <vt:lpstr>User Studies</vt:lpstr>
      <vt:lpstr>User Studies</vt:lpstr>
      <vt:lpstr>User Studies (ctd.)</vt:lpstr>
      <vt:lpstr>User Studies (ctd.)</vt:lpstr>
      <vt:lpstr>Additional Considerations for User Studies and Online Testing</vt:lpstr>
      <vt:lpstr>Between vs. Within Subjects</vt:lpstr>
      <vt:lpstr>Simulations (Offline Testing)</vt:lpstr>
      <vt:lpstr>Simulations (Offline Testing) (ctd.)</vt:lpstr>
      <vt:lpstr>Simulations (Offline Testing) (ctd.)</vt:lpstr>
      <vt:lpstr>Guidelines for Simulations</vt:lpstr>
      <vt:lpstr>Splitting Options </vt:lpstr>
      <vt:lpstr>Splitting Options </vt:lpstr>
      <vt:lpstr>Splitting Options </vt:lpstr>
      <vt:lpstr>Random Splitting Protocol</vt:lpstr>
      <vt:lpstr>Random Splitting Protocol</vt:lpstr>
      <vt:lpstr>Model-based Simulations  [Mahmood and Ricci, 2007]</vt:lpstr>
      <vt:lpstr>Drawing Reliable Conclusions</vt:lpstr>
      <vt:lpstr>Drawing Reliable Conclusions</vt:lpstr>
      <vt:lpstr>Outline</vt:lpstr>
      <vt:lpstr>Measuring Performance</vt:lpstr>
      <vt:lpstr>User Preference</vt:lpstr>
      <vt:lpstr>Prediction Accuracy</vt:lpstr>
      <vt:lpstr>Rating Prediction Accuracy</vt:lpstr>
      <vt:lpstr>Example</vt:lpstr>
      <vt:lpstr>Top-N Recommendation</vt:lpstr>
      <vt:lpstr>Precision and Recall</vt:lpstr>
      <vt:lpstr>Precision vs. Recall</vt:lpstr>
      <vt:lpstr>F1 Metric</vt:lpstr>
      <vt:lpstr>Receiver Operating Characteristic</vt:lpstr>
      <vt:lpstr>Precision-Recall vs. ROC</vt:lpstr>
      <vt:lpstr>Single Value Metrics for Usage Prediction</vt:lpstr>
      <vt:lpstr>Selecting the Proper Evaluation  Metric is Important!</vt:lpstr>
      <vt:lpstr>Rank position matters </vt:lpstr>
      <vt:lpstr>Rank Score</vt:lpstr>
      <vt:lpstr>Example</vt:lpstr>
      <vt:lpstr>Mean Average Precision</vt:lpstr>
      <vt:lpstr>Mean Reciprocal Rank</vt:lpstr>
      <vt:lpstr>Normalized Discounted Cumulative Gain</vt:lpstr>
      <vt:lpstr>Example</vt:lpstr>
      <vt:lpstr>What To Measure Besides Accuracy</vt:lpstr>
      <vt:lpstr>Measuring Multiple Attributes</vt:lpstr>
      <vt:lpstr>User Space Coverage</vt:lpstr>
      <vt:lpstr>Item Space Coverage</vt:lpstr>
      <vt:lpstr>Sales Diversity</vt:lpstr>
      <vt:lpstr>Cold Start</vt:lpstr>
      <vt:lpstr>Confidence</vt:lpstr>
      <vt:lpstr>Confidence (ctd.)</vt:lpstr>
      <vt:lpstr>Trust</vt:lpstr>
      <vt:lpstr>Novelty</vt:lpstr>
      <vt:lpstr>Novelty (ctd.)</vt:lpstr>
      <vt:lpstr>Novelty (ctd.)</vt:lpstr>
      <vt:lpstr>Serendipity</vt:lpstr>
      <vt:lpstr>Serendipity (ctd.)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Utility</vt:lpstr>
      <vt:lpstr>Utility (ctd.)</vt:lpstr>
      <vt:lpstr>Risk</vt:lpstr>
      <vt:lpstr>Robustness</vt:lpstr>
      <vt:lpstr>Adaptivity</vt:lpstr>
      <vt:lpstr>Scalability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Discussion of Some Intuitions of Defeasible Reasoning</dc:title>
  <dc:creator>ics</dc:creator>
  <cp:lastModifiedBy>Icey</cp:lastModifiedBy>
  <cp:revision>446</cp:revision>
  <cp:lastPrinted>2012-02-07T15:35:50Z</cp:lastPrinted>
  <dcterms:created xsi:type="dcterms:W3CDTF">2009-02-02T21:23:45Z</dcterms:created>
  <dcterms:modified xsi:type="dcterms:W3CDTF">2021-10-25T15:39:48Z</dcterms:modified>
</cp:coreProperties>
</file>