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30"/>
  </p:notesMasterIdLst>
  <p:handoutMasterIdLst>
    <p:handoutMasterId r:id="rId31"/>
  </p:handoutMasterIdLst>
  <p:sldIdLst>
    <p:sldId id="994" r:id="rId2"/>
    <p:sldId id="944" r:id="rId3"/>
    <p:sldId id="966" r:id="rId4"/>
    <p:sldId id="967" r:id="rId5"/>
    <p:sldId id="986" r:id="rId6"/>
    <p:sldId id="968" r:id="rId7"/>
    <p:sldId id="969" r:id="rId8"/>
    <p:sldId id="970" r:id="rId9"/>
    <p:sldId id="971" r:id="rId10"/>
    <p:sldId id="996" r:id="rId11"/>
    <p:sldId id="998" r:id="rId12"/>
    <p:sldId id="999" r:id="rId13"/>
    <p:sldId id="997" r:id="rId14"/>
    <p:sldId id="1000" r:id="rId15"/>
    <p:sldId id="1001" r:id="rId16"/>
    <p:sldId id="1002" r:id="rId17"/>
    <p:sldId id="1003" r:id="rId18"/>
    <p:sldId id="1005" r:id="rId19"/>
    <p:sldId id="1006" r:id="rId20"/>
    <p:sldId id="1004" r:id="rId21"/>
    <p:sldId id="1007" r:id="rId22"/>
    <p:sldId id="1008" r:id="rId23"/>
    <p:sldId id="1009" r:id="rId24"/>
    <p:sldId id="1010" r:id="rId25"/>
    <p:sldId id="1011" r:id="rId26"/>
    <p:sldId id="1012" r:id="rId27"/>
    <p:sldId id="1013" r:id="rId28"/>
    <p:sldId id="1014" r:id="rId29"/>
  </p:sldIdLst>
  <p:sldSz cx="9144000" cy="6858000" type="screen4x3"/>
  <p:notesSz cx="6794500" cy="9906000"/>
  <p:defaultTextStyle>
    <a:defPPr>
      <a:defRPr lang="en-US"/>
    </a:defPPr>
    <a:lvl1pPr algn="l" rtl="0" eaLnBrk="0" fontAlgn="base" hangingPunct="0">
      <a:spcBef>
        <a:spcPct val="0"/>
      </a:spcBef>
      <a:spcAft>
        <a:spcPct val="0"/>
      </a:spcAft>
      <a:defRPr kumimoji="1" sz="2400" b="1"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b="1"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b="1"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b="1"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b="1"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b="1"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b="1"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b="1"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b="1"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0" userDrawn="1">
          <p15:clr>
            <a:srgbClr val="A4A3A4"/>
          </p15:clr>
        </p15:guide>
        <p15:guide id="2" pos="214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0066FF"/>
    <a:srgbClr val="99CCFF"/>
    <a:srgbClr val="A22E91"/>
    <a:srgbClr val="003399"/>
    <a:srgbClr val="FFCC99"/>
    <a:srgbClr val="3399FF"/>
    <a:srgbClr val="FF6699"/>
    <a:srgbClr val="FFFFFF"/>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53" autoAdjust="0"/>
    <p:restoredTop sz="91239" autoAdjust="0"/>
  </p:normalViewPr>
  <p:slideViewPr>
    <p:cSldViewPr>
      <p:cViewPr varScale="1">
        <p:scale>
          <a:sx n="90" d="100"/>
          <a:sy n="90" d="100"/>
        </p:scale>
        <p:origin x="936" y="53"/>
      </p:cViewPr>
      <p:guideLst>
        <p:guide orient="horz" pos="2160"/>
        <p:guide pos="2880"/>
      </p:guideLst>
    </p:cSldViewPr>
  </p:slideViewPr>
  <p:outlineViewPr>
    <p:cViewPr>
      <p:scale>
        <a:sx n="33" d="100"/>
        <a:sy n="33" d="100"/>
      </p:scale>
      <p:origin x="12" y="91482"/>
    </p:cViewPr>
  </p:outlineViewPr>
  <p:notesTextViewPr>
    <p:cViewPr>
      <p:scale>
        <a:sx n="100" d="100"/>
        <a:sy n="100" d="100"/>
      </p:scale>
      <p:origin x="0" y="-173"/>
    </p:cViewPr>
  </p:notesTextViewPr>
  <p:sorterViewPr>
    <p:cViewPr>
      <p:scale>
        <a:sx n="66" d="100"/>
        <a:sy n="66" d="100"/>
      </p:scale>
      <p:origin x="0" y="0"/>
    </p:cViewPr>
  </p:sorterViewPr>
  <p:notesViewPr>
    <p:cSldViewPr>
      <p:cViewPr varScale="1">
        <p:scale>
          <a:sx n="54" d="100"/>
          <a:sy n="54" d="100"/>
        </p:scale>
        <p:origin x="-1842" y="-102"/>
      </p:cViewPr>
      <p:guideLst>
        <p:guide orient="horz" pos="3120"/>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4428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atin typeface="Times New Roman" pitchFamily="18" charset="0"/>
                <a:ea typeface="SimSun" pitchFamily="2" charset="-122"/>
              </a:defRPr>
            </a:lvl1pPr>
          </a:lstStyle>
          <a:p>
            <a:pPr>
              <a:defRPr/>
            </a:pPr>
            <a:endParaRPr lang="zh-CN" altLang="en-US"/>
          </a:p>
        </p:txBody>
      </p:sp>
      <p:sp>
        <p:nvSpPr>
          <p:cNvPr id="5123" name="Rectangle 3"/>
          <p:cNvSpPr>
            <a:spLocks noGrp="1" noChangeArrowheads="1"/>
          </p:cNvSpPr>
          <p:nvPr>
            <p:ph type="dt" sz="quarter" idx="1"/>
          </p:nvPr>
        </p:nvSpPr>
        <p:spPr bwMode="auto">
          <a:xfrm>
            <a:off x="3850217" y="0"/>
            <a:ext cx="294428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itchFamily="18" charset="0"/>
                <a:ea typeface="SimSun" pitchFamily="2" charset="-122"/>
              </a:defRPr>
            </a:lvl1pPr>
          </a:lstStyle>
          <a:p>
            <a:pPr>
              <a:defRPr/>
            </a:pPr>
            <a:endParaRPr lang="en-US" altLang="zh-CN"/>
          </a:p>
        </p:txBody>
      </p:sp>
      <p:sp>
        <p:nvSpPr>
          <p:cNvPr id="5124" name="Rectangle 4"/>
          <p:cNvSpPr>
            <a:spLocks noGrp="1" noChangeArrowheads="1"/>
          </p:cNvSpPr>
          <p:nvPr>
            <p:ph type="ftr" sz="quarter" idx="2"/>
          </p:nvPr>
        </p:nvSpPr>
        <p:spPr bwMode="auto">
          <a:xfrm>
            <a:off x="0" y="9410700"/>
            <a:ext cx="294428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atin typeface="Times New Roman" pitchFamily="18" charset="0"/>
                <a:ea typeface="SimSun" pitchFamily="2" charset="-122"/>
              </a:defRPr>
            </a:lvl1pPr>
          </a:lstStyle>
          <a:p>
            <a:pPr>
              <a:defRPr/>
            </a:pPr>
            <a:endParaRPr lang="en-US" altLang="zh-CN"/>
          </a:p>
        </p:txBody>
      </p:sp>
      <p:sp>
        <p:nvSpPr>
          <p:cNvPr id="5125" name="Rectangle 5"/>
          <p:cNvSpPr>
            <a:spLocks noGrp="1" noChangeArrowheads="1"/>
          </p:cNvSpPr>
          <p:nvPr>
            <p:ph type="sldNum" sz="quarter" idx="3"/>
          </p:nvPr>
        </p:nvSpPr>
        <p:spPr bwMode="auto">
          <a:xfrm>
            <a:off x="3850217" y="9410700"/>
            <a:ext cx="294428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04043092-288A-409C-8AD5-D8A90586A3CA}" type="slidenum">
              <a:rPr lang="zh-CN" altLang="en-US"/>
              <a:pPr>
                <a:defRPr/>
              </a:pPr>
              <a:t>‹#›</a:t>
            </a:fld>
            <a:endParaRPr lang="en-US" altLang="zh-CN"/>
          </a:p>
        </p:txBody>
      </p:sp>
    </p:spTree>
    <p:extLst>
      <p:ext uri="{BB962C8B-B14F-4D97-AF65-F5344CB8AC3E}">
        <p14:creationId xmlns:p14="http://schemas.microsoft.com/office/powerpoint/2010/main" val="29867136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428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atin typeface="Times New Roman" pitchFamily="18" charset="0"/>
                <a:ea typeface="SimSun" pitchFamily="2" charset="-122"/>
              </a:defRPr>
            </a:lvl1pPr>
          </a:lstStyle>
          <a:p>
            <a:pPr>
              <a:defRPr/>
            </a:pPr>
            <a:endParaRPr lang="zh-CN" altLang="en-US"/>
          </a:p>
        </p:txBody>
      </p:sp>
      <p:sp>
        <p:nvSpPr>
          <p:cNvPr id="4099" name="Rectangle 3"/>
          <p:cNvSpPr>
            <a:spLocks noGrp="1" noChangeArrowheads="1"/>
          </p:cNvSpPr>
          <p:nvPr>
            <p:ph type="dt" idx="1"/>
          </p:nvPr>
        </p:nvSpPr>
        <p:spPr bwMode="auto">
          <a:xfrm>
            <a:off x="3850217" y="0"/>
            <a:ext cx="294428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itchFamily="18" charset="0"/>
                <a:ea typeface="SimSun" pitchFamily="2" charset="-122"/>
              </a:defRPr>
            </a:lvl1pPr>
          </a:lstStyle>
          <a:p>
            <a:pPr>
              <a:defRPr/>
            </a:pPr>
            <a:endParaRPr lang="en-US" altLang="zh-CN"/>
          </a:p>
        </p:txBody>
      </p:sp>
      <p:sp>
        <p:nvSpPr>
          <p:cNvPr id="45060" name="Rectangle 4"/>
          <p:cNvSpPr>
            <a:spLocks noGrp="1" noRot="1" noChangeAspect="1" noChangeArrowheads="1"/>
          </p:cNvSpPr>
          <p:nvPr>
            <p:ph type="sldImg" idx="2"/>
          </p:nvPr>
        </p:nvSpPr>
        <p:spPr bwMode="auto">
          <a:xfrm>
            <a:off x="920750" y="742950"/>
            <a:ext cx="4953000" cy="3714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05934" y="4705350"/>
            <a:ext cx="4982633" cy="4457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102" name="Rectangle 6"/>
          <p:cNvSpPr>
            <a:spLocks noGrp="1" noChangeArrowheads="1"/>
          </p:cNvSpPr>
          <p:nvPr>
            <p:ph type="ftr" sz="quarter" idx="4"/>
          </p:nvPr>
        </p:nvSpPr>
        <p:spPr bwMode="auto">
          <a:xfrm>
            <a:off x="0" y="9410700"/>
            <a:ext cx="294428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atin typeface="Times New Roman" pitchFamily="18" charset="0"/>
                <a:ea typeface="SimSun" pitchFamily="2" charset="-122"/>
              </a:defRPr>
            </a:lvl1pPr>
          </a:lstStyle>
          <a:p>
            <a:pPr>
              <a:defRPr/>
            </a:pPr>
            <a:endParaRPr lang="en-US" altLang="zh-CN"/>
          </a:p>
        </p:txBody>
      </p:sp>
      <p:sp>
        <p:nvSpPr>
          <p:cNvPr id="4103" name="Rectangle 7"/>
          <p:cNvSpPr>
            <a:spLocks noGrp="1" noChangeArrowheads="1"/>
          </p:cNvSpPr>
          <p:nvPr>
            <p:ph type="sldNum" sz="quarter" idx="5"/>
          </p:nvPr>
        </p:nvSpPr>
        <p:spPr bwMode="auto">
          <a:xfrm>
            <a:off x="3850217" y="9410700"/>
            <a:ext cx="294428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8A4BAA1A-96E8-435C-850D-75A766991B98}" type="slidenum">
              <a:rPr lang="zh-CN" altLang="en-US"/>
              <a:pPr>
                <a:defRPr/>
              </a:pPr>
              <a:t>‹#›</a:t>
            </a:fld>
            <a:endParaRPr lang="en-US" altLang="zh-CN"/>
          </a:p>
        </p:txBody>
      </p:sp>
    </p:spTree>
    <p:extLst>
      <p:ext uri="{BB962C8B-B14F-4D97-AF65-F5344CB8AC3E}">
        <p14:creationId xmlns:p14="http://schemas.microsoft.com/office/powerpoint/2010/main" val="2068213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ieeexplore.ieee.org/document/9240960"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a:ln/>
        </p:spPr>
      </p:sp>
      <p:sp>
        <p:nvSpPr>
          <p:cNvPr id="716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ea typeface="宋体" pitchFamily="2" charset="-122"/>
            </a:endParaRPr>
          </a:p>
        </p:txBody>
      </p:sp>
      <p:sp>
        <p:nvSpPr>
          <p:cNvPr id="7168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itchFamily="18" charset="0"/>
                <a:ea typeface="宋体" pitchFamily="2" charset="-122"/>
              </a:defRPr>
            </a:lvl1pPr>
            <a:lvl2pPr marL="742950" indent="-285750">
              <a:defRPr kumimoji="1" sz="2400" b="1">
                <a:solidFill>
                  <a:schemeClr val="tx1"/>
                </a:solidFill>
                <a:latin typeface="Times New Roman" pitchFamily="18" charset="0"/>
                <a:ea typeface="宋体" pitchFamily="2" charset="-122"/>
              </a:defRPr>
            </a:lvl2pPr>
            <a:lvl3pPr marL="1143000" indent="-228600">
              <a:defRPr kumimoji="1" sz="2400" b="1">
                <a:solidFill>
                  <a:schemeClr val="tx1"/>
                </a:solidFill>
                <a:latin typeface="Times New Roman" pitchFamily="18" charset="0"/>
                <a:ea typeface="宋体" pitchFamily="2" charset="-122"/>
              </a:defRPr>
            </a:lvl3pPr>
            <a:lvl4pPr marL="1600200" indent="-228600">
              <a:defRPr kumimoji="1" sz="2400" b="1">
                <a:solidFill>
                  <a:schemeClr val="tx1"/>
                </a:solidFill>
                <a:latin typeface="Times New Roman" pitchFamily="18" charset="0"/>
                <a:ea typeface="宋体" pitchFamily="2" charset="-122"/>
              </a:defRPr>
            </a:lvl4pPr>
            <a:lvl5pPr marL="2057400" indent="-22860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fld id="{DD5AFFBA-12E6-4A12-A772-7B239C6CB3ED}" type="slidenum">
              <a:rPr lang="zh-CN" altLang="en-US" sz="1200" b="0" smtClean="0"/>
              <a:pPr/>
              <a:t>2</a:t>
            </a:fld>
            <a:endParaRPr lang="en-US" altLang="zh-CN" sz="1200" b="0"/>
          </a:p>
        </p:txBody>
      </p:sp>
    </p:spTree>
    <p:extLst>
      <p:ext uri="{BB962C8B-B14F-4D97-AF65-F5344CB8AC3E}">
        <p14:creationId xmlns:p14="http://schemas.microsoft.com/office/powerpoint/2010/main" val="14584912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5"/>
          </p:nvPr>
        </p:nvSpPr>
        <p:spPr/>
        <p:txBody>
          <a:bodyPr/>
          <a:lstStyle/>
          <a:p>
            <a:pPr>
              <a:defRPr/>
            </a:pPr>
            <a:fld id="{8A4BAA1A-96E8-435C-850D-75A766991B98}" type="slidenum">
              <a:rPr lang="zh-CN" altLang="en-US" smtClean="0"/>
              <a:pPr>
                <a:defRPr/>
              </a:pPr>
              <a:t>15</a:t>
            </a:fld>
            <a:endParaRPr lang="en-US" altLang="zh-CN"/>
          </a:p>
        </p:txBody>
      </p:sp>
    </p:spTree>
    <p:extLst>
      <p:ext uri="{BB962C8B-B14F-4D97-AF65-F5344CB8AC3E}">
        <p14:creationId xmlns:p14="http://schemas.microsoft.com/office/powerpoint/2010/main" val="13427135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dirty="0"/>
              <a:t>APR [22] improves the BPR method by incorporating adversarial training. It adopts the same sampling strategy as BPR and removes user bias by adding adversarial perturbations on the representations of users and items.</a:t>
            </a:r>
            <a:endParaRPr lang="zh-CN" altLang="en-US" b="0" dirty="0"/>
          </a:p>
        </p:txBody>
      </p:sp>
      <p:sp>
        <p:nvSpPr>
          <p:cNvPr id="4" name="灯片编号占位符 3"/>
          <p:cNvSpPr>
            <a:spLocks noGrp="1"/>
          </p:cNvSpPr>
          <p:nvPr>
            <p:ph type="sldNum" sz="quarter" idx="5"/>
          </p:nvPr>
        </p:nvSpPr>
        <p:spPr/>
        <p:txBody>
          <a:bodyPr/>
          <a:lstStyle/>
          <a:p>
            <a:pPr>
              <a:defRPr/>
            </a:pPr>
            <a:fld id="{8A4BAA1A-96E8-435C-850D-75A766991B98}" type="slidenum">
              <a:rPr lang="zh-CN" altLang="en-US" smtClean="0"/>
              <a:pPr>
                <a:defRPr/>
              </a:pPr>
              <a:t>16</a:t>
            </a:fld>
            <a:endParaRPr lang="en-US" altLang="zh-CN"/>
          </a:p>
        </p:txBody>
      </p:sp>
    </p:spTree>
    <p:extLst>
      <p:ext uri="{BB962C8B-B14F-4D97-AF65-F5344CB8AC3E}">
        <p14:creationId xmlns:p14="http://schemas.microsoft.com/office/powerpoint/2010/main" val="16656812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dirty="0"/>
              <a:t>R. Ding, B. Chen, G. Guo*, X. Yang (2020). </a:t>
            </a:r>
            <a:r>
              <a:rPr lang="en-US" altLang="zh-CN" sz="1200" dirty="0"/>
              <a:t>Adversarial Path Sampling for Recommender Systems</a:t>
            </a:r>
            <a:r>
              <a:rPr lang="en-US" altLang="zh-CN" sz="1200" b="0" dirty="0"/>
              <a:t>. IEEE Intelligent Systems, accepted (2020/9/30). JCR: Q1; SCI: Q2; IF: 4.464.</a:t>
            </a:r>
          </a:p>
        </p:txBody>
      </p:sp>
      <p:sp>
        <p:nvSpPr>
          <p:cNvPr id="4" name="灯片编号占位符 3"/>
          <p:cNvSpPr>
            <a:spLocks noGrp="1"/>
          </p:cNvSpPr>
          <p:nvPr>
            <p:ph type="sldNum" sz="quarter" idx="5"/>
          </p:nvPr>
        </p:nvSpPr>
        <p:spPr/>
        <p:txBody>
          <a:bodyPr/>
          <a:lstStyle/>
          <a:p>
            <a:pPr>
              <a:defRPr/>
            </a:pPr>
            <a:fld id="{8A4BAA1A-96E8-435C-850D-75A766991B98}" type="slidenum">
              <a:rPr lang="zh-CN" altLang="en-US" smtClean="0"/>
              <a:pPr>
                <a:defRPr/>
              </a:pPr>
              <a:t>17</a:t>
            </a:fld>
            <a:endParaRPr lang="en-US" altLang="zh-CN"/>
          </a:p>
        </p:txBody>
      </p:sp>
    </p:spTree>
    <p:extLst>
      <p:ext uri="{BB962C8B-B14F-4D97-AF65-F5344CB8AC3E}">
        <p14:creationId xmlns:p14="http://schemas.microsoft.com/office/powerpoint/2010/main" val="20583595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dirty="0"/>
              <a:t>R. Ding, B. Chen, G. Guo*, X. Yang (2020). </a:t>
            </a:r>
            <a:r>
              <a:rPr lang="en-US" altLang="zh-CN" sz="1200" dirty="0"/>
              <a:t>Adversarial Path Sampling for Recommender Systems</a:t>
            </a:r>
            <a:r>
              <a:rPr lang="en-US" altLang="zh-CN" sz="1200" b="0" dirty="0"/>
              <a:t>. IEEE Intelligent Systems, accepted (2020/9/30). JCR: Q1; SCI: Q2; IF: 4.464.</a:t>
            </a:r>
          </a:p>
        </p:txBody>
      </p:sp>
      <p:sp>
        <p:nvSpPr>
          <p:cNvPr id="4" name="灯片编号占位符 3"/>
          <p:cNvSpPr>
            <a:spLocks noGrp="1"/>
          </p:cNvSpPr>
          <p:nvPr>
            <p:ph type="sldNum" sz="quarter" idx="5"/>
          </p:nvPr>
        </p:nvSpPr>
        <p:spPr/>
        <p:txBody>
          <a:bodyPr/>
          <a:lstStyle/>
          <a:p>
            <a:pPr>
              <a:defRPr/>
            </a:pPr>
            <a:fld id="{8A4BAA1A-96E8-435C-850D-75A766991B98}" type="slidenum">
              <a:rPr lang="zh-CN" altLang="en-US" smtClean="0"/>
              <a:pPr>
                <a:defRPr/>
              </a:pPr>
              <a:t>18</a:t>
            </a:fld>
            <a:endParaRPr lang="en-US" altLang="zh-CN"/>
          </a:p>
        </p:txBody>
      </p:sp>
    </p:spTree>
    <p:extLst>
      <p:ext uri="{BB962C8B-B14F-4D97-AF65-F5344CB8AC3E}">
        <p14:creationId xmlns:p14="http://schemas.microsoft.com/office/powerpoint/2010/main" val="27708787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dirty="0"/>
              <a:t>To enhance the plausibility of the sampled paths, we propose the relevance decay strategy to reduce the dependencies between nodes that are not real.</a:t>
            </a:r>
          </a:p>
        </p:txBody>
      </p:sp>
      <p:sp>
        <p:nvSpPr>
          <p:cNvPr id="4" name="灯片编号占位符 3"/>
          <p:cNvSpPr>
            <a:spLocks noGrp="1"/>
          </p:cNvSpPr>
          <p:nvPr>
            <p:ph type="sldNum" sz="quarter" idx="5"/>
          </p:nvPr>
        </p:nvSpPr>
        <p:spPr/>
        <p:txBody>
          <a:bodyPr/>
          <a:lstStyle/>
          <a:p>
            <a:pPr>
              <a:defRPr/>
            </a:pPr>
            <a:fld id="{8A4BAA1A-96E8-435C-850D-75A766991B98}" type="slidenum">
              <a:rPr lang="zh-CN" altLang="en-US" smtClean="0"/>
              <a:pPr>
                <a:defRPr/>
              </a:pPr>
              <a:t>19</a:t>
            </a:fld>
            <a:endParaRPr lang="en-US" altLang="zh-CN"/>
          </a:p>
        </p:txBody>
      </p:sp>
    </p:spTree>
    <p:extLst>
      <p:ext uri="{BB962C8B-B14F-4D97-AF65-F5344CB8AC3E}">
        <p14:creationId xmlns:p14="http://schemas.microsoft.com/office/powerpoint/2010/main" val="15006535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dirty="0"/>
          </a:p>
        </p:txBody>
      </p:sp>
      <p:sp>
        <p:nvSpPr>
          <p:cNvPr id="4" name="灯片编号占位符 3"/>
          <p:cNvSpPr>
            <a:spLocks noGrp="1"/>
          </p:cNvSpPr>
          <p:nvPr>
            <p:ph type="sldNum" sz="quarter" idx="5"/>
          </p:nvPr>
        </p:nvSpPr>
        <p:spPr/>
        <p:txBody>
          <a:bodyPr/>
          <a:lstStyle/>
          <a:p>
            <a:pPr>
              <a:defRPr/>
            </a:pPr>
            <a:fld id="{8A4BAA1A-96E8-435C-850D-75A766991B98}" type="slidenum">
              <a:rPr lang="zh-CN" altLang="en-US" smtClean="0"/>
              <a:pPr>
                <a:defRPr/>
              </a:pPr>
              <a:t>20</a:t>
            </a:fld>
            <a:endParaRPr lang="en-US" altLang="zh-CN"/>
          </a:p>
        </p:txBody>
      </p:sp>
    </p:spTree>
    <p:extLst>
      <p:ext uri="{BB962C8B-B14F-4D97-AF65-F5344CB8AC3E}">
        <p14:creationId xmlns:p14="http://schemas.microsoft.com/office/powerpoint/2010/main" val="7273598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dirty="0"/>
          </a:p>
        </p:txBody>
      </p:sp>
      <p:sp>
        <p:nvSpPr>
          <p:cNvPr id="4" name="灯片编号占位符 3"/>
          <p:cNvSpPr>
            <a:spLocks noGrp="1"/>
          </p:cNvSpPr>
          <p:nvPr>
            <p:ph type="sldNum" sz="quarter" idx="5"/>
          </p:nvPr>
        </p:nvSpPr>
        <p:spPr/>
        <p:txBody>
          <a:bodyPr/>
          <a:lstStyle/>
          <a:p>
            <a:pPr>
              <a:defRPr/>
            </a:pPr>
            <a:fld id="{8A4BAA1A-96E8-435C-850D-75A766991B98}" type="slidenum">
              <a:rPr lang="zh-CN" altLang="en-US" smtClean="0"/>
              <a:pPr>
                <a:defRPr/>
              </a:pPr>
              <a:t>21</a:t>
            </a:fld>
            <a:endParaRPr lang="en-US" altLang="zh-CN"/>
          </a:p>
        </p:txBody>
      </p:sp>
    </p:spTree>
    <p:extLst>
      <p:ext uri="{BB962C8B-B14F-4D97-AF65-F5344CB8AC3E}">
        <p14:creationId xmlns:p14="http://schemas.microsoft.com/office/powerpoint/2010/main" val="3941062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dirty="0"/>
          </a:p>
        </p:txBody>
      </p:sp>
      <p:sp>
        <p:nvSpPr>
          <p:cNvPr id="4" name="灯片编号占位符 3"/>
          <p:cNvSpPr>
            <a:spLocks noGrp="1"/>
          </p:cNvSpPr>
          <p:nvPr>
            <p:ph type="sldNum" sz="quarter" idx="5"/>
          </p:nvPr>
        </p:nvSpPr>
        <p:spPr/>
        <p:txBody>
          <a:bodyPr/>
          <a:lstStyle/>
          <a:p>
            <a:pPr>
              <a:defRPr/>
            </a:pPr>
            <a:fld id="{8A4BAA1A-96E8-435C-850D-75A766991B98}" type="slidenum">
              <a:rPr lang="zh-CN" altLang="en-US" smtClean="0"/>
              <a:pPr>
                <a:defRPr/>
              </a:pPr>
              <a:t>22</a:t>
            </a:fld>
            <a:endParaRPr lang="en-US" altLang="zh-CN"/>
          </a:p>
        </p:txBody>
      </p:sp>
    </p:spTree>
    <p:extLst>
      <p:ext uri="{BB962C8B-B14F-4D97-AF65-F5344CB8AC3E}">
        <p14:creationId xmlns:p14="http://schemas.microsoft.com/office/powerpoint/2010/main" val="35080177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dirty="0"/>
              <a:t>R. Ding, B. Chen, G. Guo*, X. Yang (2020). </a:t>
            </a:r>
            <a:r>
              <a:rPr lang="en-US" altLang="zh-CN" sz="1200" dirty="0" err="1"/>
              <a:t>BiGAN</a:t>
            </a:r>
            <a:r>
              <a:rPr lang="en-US" altLang="zh-CN" sz="1200" dirty="0"/>
              <a:t>: Generating a Group of Items with Bidirectional Generative Adversarial Networks</a:t>
            </a:r>
            <a:r>
              <a:rPr lang="en-US" altLang="zh-CN" sz="1200" b="0" dirty="0"/>
              <a:t>. In: Proceedings of the 20th SIAM International Conference on Data Mining (</a:t>
            </a:r>
            <a:r>
              <a:rPr lang="en-US" altLang="zh-CN" sz="1200" dirty="0"/>
              <a:t>SDM</a:t>
            </a:r>
            <a:r>
              <a:rPr lang="en-US" altLang="zh-CN" sz="1200" b="0" dirty="0"/>
              <a:t>), pp. 82-90.</a:t>
            </a:r>
          </a:p>
        </p:txBody>
      </p:sp>
      <p:sp>
        <p:nvSpPr>
          <p:cNvPr id="4" name="灯片编号占位符 3"/>
          <p:cNvSpPr>
            <a:spLocks noGrp="1"/>
          </p:cNvSpPr>
          <p:nvPr>
            <p:ph type="sldNum" sz="quarter" idx="5"/>
          </p:nvPr>
        </p:nvSpPr>
        <p:spPr/>
        <p:txBody>
          <a:bodyPr/>
          <a:lstStyle/>
          <a:p>
            <a:pPr>
              <a:defRPr/>
            </a:pPr>
            <a:fld id="{8A4BAA1A-96E8-435C-850D-75A766991B98}" type="slidenum">
              <a:rPr lang="zh-CN" altLang="en-US" smtClean="0"/>
              <a:pPr>
                <a:defRPr/>
              </a:pPr>
              <a:t>23</a:t>
            </a:fld>
            <a:endParaRPr lang="en-US" altLang="zh-CN"/>
          </a:p>
        </p:txBody>
      </p:sp>
    </p:spTree>
    <p:extLst>
      <p:ext uri="{BB962C8B-B14F-4D97-AF65-F5344CB8AC3E}">
        <p14:creationId xmlns:p14="http://schemas.microsoft.com/office/powerpoint/2010/main" val="17885828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dirty="0"/>
          </a:p>
        </p:txBody>
      </p:sp>
      <p:sp>
        <p:nvSpPr>
          <p:cNvPr id="4" name="灯片编号占位符 3"/>
          <p:cNvSpPr>
            <a:spLocks noGrp="1"/>
          </p:cNvSpPr>
          <p:nvPr>
            <p:ph type="sldNum" sz="quarter" idx="5"/>
          </p:nvPr>
        </p:nvSpPr>
        <p:spPr/>
        <p:txBody>
          <a:bodyPr/>
          <a:lstStyle/>
          <a:p>
            <a:pPr>
              <a:defRPr/>
            </a:pPr>
            <a:fld id="{8A4BAA1A-96E8-435C-850D-75A766991B98}" type="slidenum">
              <a:rPr lang="zh-CN" altLang="en-US" smtClean="0"/>
              <a:pPr>
                <a:defRPr/>
              </a:pPr>
              <a:t>24</a:t>
            </a:fld>
            <a:endParaRPr lang="en-US" altLang="zh-CN"/>
          </a:p>
        </p:txBody>
      </p:sp>
    </p:spTree>
    <p:extLst>
      <p:ext uri="{BB962C8B-B14F-4D97-AF65-F5344CB8AC3E}">
        <p14:creationId xmlns:p14="http://schemas.microsoft.com/office/powerpoint/2010/main" val="1746660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b="0" kern="0" dirty="0" err="1">
                <a:latin typeface="Times New Roman" panose="02020603050405020304" pitchFamily="18" charset="0"/>
                <a:cs typeface="Times New Roman" panose="02020603050405020304" pitchFamily="18" charset="0"/>
              </a:rPr>
              <a:t>Hidasi</a:t>
            </a:r>
            <a:r>
              <a:rPr lang="en-US" altLang="zh-CN" sz="1200" b="0" kern="0" dirty="0">
                <a:latin typeface="Times New Roman" panose="02020603050405020304" pitchFamily="18" charset="0"/>
                <a:cs typeface="Times New Roman" panose="02020603050405020304" pitchFamily="18" charset="0"/>
              </a:rPr>
              <a:t> &amp; </a:t>
            </a:r>
            <a:r>
              <a:rPr lang="en-US" altLang="zh-CN" sz="1200" b="0" kern="0" dirty="0" err="1">
                <a:latin typeface="Times New Roman" panose="02020603050405020304" pitchFamily="18" charset="0"/>
                <a:cs typeface="Times New Roman" panose="02020603050405020304" pitchFamily="18" charset="0"/>
              </a:rPr>
              <a:t>Karatzoglou</a:t>
            </a:r>
            <a:r>
              <a:rPr lang="en-US" altLang="zh-CN" sz="1200" b="0" kern="0" dirty="0">
                <a:latin typeface="Times New Roman" panose="02020603050405020304" pitchFamily="18" charset="0"/>
                <a:cs typeface="Times New Roman" panose="02020603050405020304" pitchFamily="18" charset="0"/>
              </a:rPr>
              <a:t>, </a:t>
            </a:r>
            <a:r>
              <a:rPr lang="en-US" altLang="zh-CN" dirty="0"/>
              <a:t>Recurrent Neural Networks with Top-k Gains for Session-based Recommendations, CIKM 2018</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a:t>Wang et al., Incorporating GAN for negative sampling in knowledge representation learning, AAAI 2018</a:t>
            </a:r>
            <a:endParaRPr lang="zh-CN" alt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err="1"/>
              <a:t>Cai</a:t>
            </a:r>
            <a:r>
              <a:rPr lang="en-US" altLang="zh-CN" dirty="0"/>
              <a:t> and Wang, KBGAN: Adversarial Learning for Knowledge Graph </a:t>
            </a:r>
            <a:r>
              <a:rPr lang="en-US" altLang="zh-CN" dirty="0" err="1"/>
              <a:t>Embeddings</a:t>
            </a:r>
            <a:r>
              <a:rPr lang="en-US" altLang="zh-CN" dirty="0"/>
              <a:t>, </a:t>
            </a:r>
            <a:r>
              <a:rPr lang="en-US" altLang="zh-CN" dirty="0" err="1"/>
              <a:t>arXiv</a:t>
            </a:r>
            <a:r>
              <a:rPr lang="en-US" altLang="zh-CN" dirty="0"/>
              <a:t> 2018</a:t>
            </a:r>
            <a:endParaRPr lang="zh-CN" alt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a:t>He et al., Adversarial Personalized Ranking for Recommendation, SIGIR 2018</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8A4BAA1A-96E8-435C-850D-75A766991B98}" type="slidenum">
              <a:rPr lang="zh-CN" altLang="en-US" smtClean="0"/>
              <a:pPr>
                <a:defRPr/>
              </a:pPr>
              <a:t>5</a:t>
            </a:fld>
            <a:endParaRPr lang="en-US" altLang="zh-CN"/>
          </a:p>
        </p:txBody>
      </p:sp>
    </p:spTree>
    <p:extLst>
      <p:ext uri="{BB962C8B-B14F-4D97-AF65-F5344CB8AC3E}">
        <p14:creationId xmlns:p14="http://schemas.microsoft.com/office/powerpoint/2010/main" val="26589585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dirty="0"/>
          </a:p>
        </p:txBody>
      </p:sp>
      <p:sp>
        <p:nvSpPr>
          <p:cNvPr id="4" name="灯片编号占位符 3"/>
          <p:cNvSpPr>
            <a:spLocks noGrp="1"/>
          </p:cNvSpPr>
          <p:nvPr>
            <p:ph type="sldNum" sz="quarter" idx="5"/>
          </p:nvPr>
        </p:nvSpPr>
        <p:spPr/>
        <p:txBody>
          <a:bodyPr/>
          <a:lstStyle/>
          <a:p>
            <a:pPr>
              <a:defRPr/>
            </a:pPr>
            <a:fld id="{8A4BAA1A-96E8-435C-850D-75A766991B98}" type="slidenum">
              <a:rPr lang="zh-CN" altLang="en-US" smtClean="0"/>
              <a:pPr>
                <a:defRPr/>
              </a:pPr>
              <a:t>25</a:t>
            </a:fld>
            <a:endParaRPr lang="en-US" altLang="zh-CN"/>
          </a:p>
        </p:txBody>
      </p:sp>
    </p:spTree>
    <p:extLst>
      <p:ext uri="{BB962C8B-B14F-4D97-AF65-F5344CB8AC3E}">
        <p14:creationId xmlns:p14="http://schemas.microsoft.com/office/powerpoint/2010/main" val="26595761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dirty="0"/>
          </a:p>
        </p:txBody>
      </p:sp>
      <p:sp>
        <p:nvSpPr>
          <p:cNvPr id="4" name="灯片编号占位符 3"/>
          <p:cNvSpPr>
            <a:spLocks noGrp="1"/>
          </p:cNvSpPr>
          <p:nvPr>
            <p:ph type="sldNum" sz="quarter" idx="5"/>
          </p:nvPr>
        </p:nvSpPr>
        <p:spPr/>
        <p:txBody>
          <a:bodyPr/>
          <a:lstStyle/>
          <a:p>
            <a:pPr>
              <a:defRPr/>
            </a:pPr>
            <a:fld id="{8A4BAA1A-96E8-435C-850D-75A766991B98}" type="slidenum">
              <a:rPr lang="zh-CN" altLang="en-US" smtClean="0"/>
              <a:pPr>
                <a:defRPr/>
              </a:pPr>
              <a:t>26</a:t>
            </a:fld>
            <a:endParaRPr lang="en-US" altLang="zh-CN"/>
          </a:p>
        </p:txBody>
      </p:sp>
    </p:spTree>
    <p:extLst>
      <p:ext uri="{BB962C8B-B14F-4D97-AF65-F5344CB8AC3E}">
        <p14:creationId xmlns:p14="http://schemas.microsoft.com/office/powerpoint/2010/main" val="25411906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dirty="0"/>
          </a:p>
        </p:txBody>
      </p:sp>
      <p:sp>
        <p:nvSpPr>
          <p:cNvPr id="4" name="灯片编号占位符 3"/>
          <p:cNvSpPr>
            <a:spLocks noGrp="1"/>
          </p:cNvSpPr>
          <p:nvPr>
            <p:ph type="sldNum" sz="quarter" idx="5"/>
          </p:nvPr>
        </p:nvSpPr>
        <p:spPr/>
        <p:txBody>
          <a:bodyPr/>
          <a:lstStyle/>
          <a:p>
            <a:pPr>
              <a:defRPr/>
            </a:pPr>
            <a:fld id="{8A4BAA1A-96E8-435C-850D-75A766991B98}" type="slidenum">
              <a:rPr lang="zh-CN" altLang="en-US" smtClean="0"/>
              <a:pPr>
                <a:defRPr/>
              </a:pPr>
              <a:t>27</a:t>
            </a:fld>
            <a:endParaRPr lang="en-US" altLang="zh-CN"/>
          </a:p>
        </p:txBody>
      </p:sp>
    </p:spTree>
    <p:extLst>
      <p:ext uri="{BB962C8B-B14F-4D97-AF65-F5344CB8AC3E}">
        <p14:creationId xmlns:p14="http://schemas.microsoft.com/office/powerpoint/2010/main" val="3539354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dirty="0"/>
          </a:p>
        </p:txBody>
      </p:sp>
      <p:sp>
        <p:nvSpPr>
          <p:cNvPr id="4" name="灯片编号占位符 3"/>
          <p:cNvSpPr>
            <a:spLocks noGrp="1"/>
          </p:cNvSpPr>
          <p:nvPr>
            <p:ph type="sldNum" sz="quarter" idx="5"/>
          </p:nvPr>
        </p:nvSpPr>
        <p:spPr/>
        <p:txBody>
          <a:bodyPr/>
          <a:lstStyle/>
          <a:p>
            <a:pPr>
              <a:defRPr/>
            </a:pPr>
            <a:fld id="{8A4BAA1A-96E8-435C-850D-75A766991B98}" type="slidenum">
              <a:rPr lang="zh-CN" altLang="en-US" smtClean="0"/>
              <a:pPr>
                <a:defRPr/>
              </a:pPr>
              <a:t>28</a:t>
            </a:fld>
            <a:endParaRPr lang="en-US" altLang="zh-CN"/>
          </a:p>
        </p:txBody>
      </p:sp>
    </p:spTree>
    <p:extLst>
      <p:ext uri="{BB962C8B-B14F-4D97-AF65-F5344CB8AC3E}">
        <p14:creationId xmlns:p14="http://schemas.microsoft.com/office/powerpoint/2010/main" val="841979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word denoted with symbol ‘*’ means that it is a popular word in the corpus. And the red words are the negative words which have higher scores than the positive word. Both models first increase the ranking scores of positive words (step 1) and then decrease the ranking scores of negative words (step 2)</a:t>
            </a:r>
            <a:endParaRPr lang="zh-CN" altLang="en-US" dirty="0"/>
          </a:p>
        </p:txBody>
      </p:sp>
      <p:sp>
        <p:nvSpPr>
          <p:cNvPr id="4" name="灯片编号占位符 3"/>
          <p:cNvSpPr>
            <a:spLocks noGrp="1"/>
          </p:cNvSpPr>
          <p:nvPr>
            <p:ph type="sldNum" sz="quarter" idx="10"/>
          </p:nvPr>
        </p:nvSpPr>
        <p:spPr/>
        <p:txBody>
          <a:bodyPr/>
          <a:lstStyle/>
          <a:p>
            <a:pPr>
              <a:defRPr/>
            </a:pPr>
            <a:fld id="{8A4BAA1A-96E8-435C-850D-75A766991B98}" type="slidenum">
              <a:rPr lang="zh-CN" altLang="en-US" smtClean="0"/>
              <a:pPr>
                <a:defRPr/>
              </a:pPr>
              <a:t>7</a:t>
            </a:fld>
            <a:endParaRPr lang="en-US" altLang="zh-CN"/>
          </a:p>
        </p:txBody>
      </p:sp>
    </p:spTree>
    <p:extLst>
      <p:ext uri="{BB962C8B-B14F-4D97-AF65-F5344CB8AC3E}">
        <p14:creationId xmlns:p14="http://schemas.microsoft.com/office/powerpoint/2010/main" val="2690572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Following Algorithm 1, our model will rank these annotations according to </a:t>
            </a:r>
            <a:r>
              <a:rPr lang="en-US" altLang="zh-CN" dirty="0" err="1"/>
              <a:t>va,f</a:t>
            </a:r>
            <a:r>
              <a:rPr lang="en-US" altLang="zh-CN" dirty="0"/>
              <a:t> for each dimension f, and compute the value of </a:t>
            </a:r>
            <a:r>
              <a:rPr lang="en-US" altLang="zh-CN" dirty="0" err="1"/>
              <a:t>σ_f</a:t>
            </a:r>
            <a:r>
              <a:rPr lang="en-US" altLang="zh-CN" dirty="0"/>
              <a:t> and </a:t>
            </a:r>
            <a:r>
              <a:rPr lang="en-US" altLang="zh-CN" dirty="0" err="1"/>
              <a:t>μ_f</a:t>
            </a:r>
            <a:r>
              <a:rPr lang="en-US" altLang="zh-CN" dirty="0"/>
              <a:t> at the first iteration. Then, it will randomly choose a positive image-annotation pair, e.g. the 1</a:t>
            </a:r>
            <a:r>
              <a:rPr lang="en-US" altLang="zh-CN" baseline="30000" dirty="0"/>
              <a:t>st</a:t>
            </a:r>
            <a:r>
              <a:rPr lang="en-US" altLang="zh-CN" dirty="0"/>
              <a:t> image and the 2</a:t>
            </a:r>
            <a:r>
              <a:rPr lang="en-US" altLang="zh-CN" baseline="30000" dirty="0"/>
              <a:t>nd</a:t>
            </a:r>
            <a:r>
              <a:rPr lang="en-US" altLang="zh-CN" dirty="0"/>
              <a:t> annotation, denoted as (1,2). After this, the negative sampler will sample a rank r, e.g. r =2 according to the designed distribution and a dimension f, e.g. f =3. Finally, we are able to return the negative example according to </a:t>
            </a:r>
            <a:r>
              <a:rPr lang="en-US" altLang="zh-CN" dirty="0" err="1"/>
              <a:t>sgn</a:t>
            </a:r>
            <a:r>
              <a:rPr lang="en-US" altLang="zh-CN" dirty="0"/>
              <a:t>(v1,3), i.e., choosing the negative annotation from the ranked list with r=8, f=3 if </a:t>
            </a:r>
            <a:r>
              <a:rPr lang="en-US" altLang="zh-CN" dirty="0" err="1"/>
              <a:t>sgn</a:t>
            </a:r>
            <a:r>
              <a:rPr lang="en-US" altLang="zh-CN" dirty="0"/>
              <a:t>(v1,3)&lt;0, and r=2, f=3 if </a:t>
            </a:r>
            <a:r>
              <a:rPr lang="en-US" altLang="zh-CN" dirty="0" err="1"/>
              <a:t>sgn</a:t>
            </a:r>
            <a:r>
              <a:rPr lang="en-US" altLang="zh-CN" dirty="0"/>
              <a:t>(v1,3)&gt;0.</a:t>
            </a:r>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8A4BAA1A-96E8-435C-850D-75A766991B98}" type="slidenum">
              <a:rPr lang="zh-CN" altLang="en-US" smtClean="0"/>
              <a:pPr>
                <a:defRPr/>
              </a:pPr>
              <a:t>8</a:t>
            </a:fld>
            <a:endParaRPr lang="en-US" altLang="zh-CN"/>
          </a:p>
        </p:txBody>
      </p:sp>
    </p:spTree>
    <p:extLst>
      <p:ext uri="{BB962C8B-B14F-4D97-AF65-F5344CB8AC3E}">
        <p14:creationId xmlns:p14="http://schemas.microsoft.com/office/powerpoint/2010/main" val="38194572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u="sng" dirty="0"/>
              <a:t>Guibing Guo</a:t>
            </a:r>
            <a:r>
              <a:rPr lang="en-US" altLang="zh-CN" dirty="0"/>
              <a:t>, Huan Zhou*, </a:t>
            </a:r>
            <a:r>
              <a:rPr lang="en-US" altLang="zh-CN" dirty="0" err="1"/>
              <a:t>Bowei</a:t>
            </a:r>
            <a:r>
              <a:rPr lang="en-US" altLang="zh-CN" dirty="0"/>
              <a:t> Chen*, </a:t>
            </a:r>
            <a:r>
              <a:rPr lang="en-US" altLang="zh-CN" dirty="0" err="1"/>
              <a:t>Zhirong</a:t>
            </a:r>
            <a:r>
              <a:rPr lang="en-US" altLang="zh-CN" dirty="0"/>
              <a:t> Liu, Xiao Xu, Xu Chen, </a:t>
            </a:r>
            <a:r>
              <a:rPr lang="en-US" altLang="zh-CN" dirty="0" err="1"/>
              <a:t>Zhenhua</a:t>
            </a:r>
            <a:r>
              <a:rPr lang="en-US" altLang="zh-CN" dirty="0"/>
              <a:t> Dong, </a:t>
            </a:r>
            <a:r>
              <a:rPr lang="en-US" altLang="zh-CN" dirty="0" err="1"/>
              <a:t>Xiuqiang</a:t>
            </a:r>
            <a:r>
              <a:rPr lang="en-US" altLang="zh-CN" dirty="0"/>
              <a:t> He (</a:t>
            </a:r>
            <a:r>
              <a:rPr lang="en-US" altLang="zh-CN" b="1" dirty="0"/>
              <a:t>2020</a:t>
            </a:r>
            <a:r>
              <a:rPr lang="en-US" altLang="zh-CN" dirty="0"/>
              <a:t>), IPGAN: Generating Informative Item Pairs by Adversarial Sample, IEEE Transactions on Neural Networks and Learning Systems (TNNLS), accepted, (2020-9-25), </a:t>
            </a:r>
            <a:r>
              <a:rPr lang="en-US" altLang="zh-CN" dirty="0">
                <a:solidFill>
                  <a:srgbClr val="70B1E7"/>
                </a:solidFill>
                <a:effectLst/>
                <a:hlinkClick r:id="rId3"/>
              </a:rPr>
              <a:t>https://ieeexplore.ieee.org/document/9240960</a:t>
            </a:r>
            <a:r>
              <a:rPr lang="en-US" altLang="zh-CN" dirty="0"/>
              <a:t> </a:t>
            </a:r>
            <a:endParaRPr lang="zh-CN" altLang="en-US" dirty="0"/>
          </a:p>
        </p:txBody>
      </p:sp>
      <p:sp>
        <p:nvSpPr>
          <p:cNvPr id="4" name="灯片编号占位符 3"/>
          <p:cNvSpPr>
            <a:spLocks noGrp="1"/>
          </p:cNvSpPr>
          <p:nvPr>
            <p:ph type="sldNum" sz="quarter" idx="5"/>
          </p:nvPr>
        </p:nvSpPr>
        <p:spPr/>
        <p:txBody>
          <a:bodyPr/>
          <a:lstStyle/>
          <a:p>
            <a:pPr>
              <a:defRPr/>
            </a:pPr>
            <a:fld id="{8A4BAA1A-96E8-435C-850D-75A766991B98}" type="slidenum">
              <a:rPr lang="zh-CN" altLang="en-US" smtClean="0"/>
              <a:pPr>
                <a:defRPr/>
              </a:pPr>
              <a:t>10</a:t>
            </a:fld>
            <a:endParaRPr lang="en-US" altLang="zh-CN"/>
          </a:p>
        </p:txBody>
      </p:sp>
    </p:spTree>
    <p:extLst>
      <p:ext uri="{BB962C8B-B14F-4D97-AF65-F5344CB8AC3E}">
        <p14:creationId xmlns:p14="http://schemas.microsoft.com/office/powerpoint/2010/main" val="1939728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A4BAA1A-96E8-435C-850D-75A766991B98}" type="slidenum">
              <a:rPr lang="zh-CN" altLang="en-US" smtClean="0"/>
              <a:pPr>
                <a:defRPr/>
              </a:pPr>
              <a:t>11</a:t>
            </a:fld>
            <a:endParaRPr lang="en-US" altLang="zh-CN"/>
          </a:p>
        </p:txBody>
      </p:sp>
    </p:spTree>
    <p:extLst>
      <p:ext uri="{BB962C8B-B14F-4D97-AF65-F5344CB8AC3E}">
        <p14:creationId xmlns:p14="http://schemas.microsoft.com/office/powerpoint/2010/main" val="3448493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A4BAA1A-96E8-435C-850D-75A766991B98}" type="slidenum">
              <a:rPr lang="zh-CN" altLang="en-US" smtClean="0"/>
              <a:pPr>
                <a:defRPr/>
              </a:pPr>
              <a:t>12</a:t>
            </a:fld>
            <a:endParaRPr lang="en-US" altLang="zh-CN"/>
          </a:p>
        </p:txBody>
      </p:sp>
    </p:spTree>
    <p:extLst>
      <p:ext uri="{BB962C8B-B14F-4D97-AF65-F5344CB8AC3E}">
        <p14:creationId xmlns:p14="http://schemas.microsoft.com/office/powerpoint/2010/main" val="22048651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A4BAA1A-96E8-435C-850D-75A766991B98}" type="slidenum">
              <a:rPr lang="zh-CN" altLang="en-US" smtClean="0"/>
              <a:pPr>
                <a:defRPr/>
              </a:pPr>
              <a:t>13</a:t>
            </a:fld>
            <a:endParaRPr lang="en-US" altLang="zh-CN"/>
          </a:p>
        </p:txBody>
      </p:sp>
    </p:spTree>
    <p:extLst>
      <p:ext uri="{BB962C8B-B14F-4D97-AF65-F5344CB8AC3E}">
        <p14:creationId xmlns:p14="http://schemas.microsoft.com/office/powerpoint/2010/main" val="22557382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claim that high-scored items are more informative and helpful than the top-scored ones in </a:t>
            </a:r>
            <a:r>
              <a:rPr lang="en-US" altLang="zh-CN" dirty="0" err="1"/>
              <a:t>pairwised</a:t>
            </a:r>
            <a:r>
              <a:rPr lang="en-US" altLang="zh-CN" dirty="0"/>
              <a:t> negative sampling. Yu et al. [15] pointed</a:t>
            </a:r>
          </a:p>
          <a:p>
            <a:r>
              <a:rPr lang="en-US" altLang="zh-CN" dirty="0"/>
              <a:t>out that </a:t>
            </a:r>
            <a:r>
              <a:rPr lang="en-US" altLang="zh-CN" b="1" dirty="0"/>
              <a:t>a top-scored negative instance </a:t>
            </a:r>
            <a:r>
              <a:rPr lang="en-US" altLang="zh-CN" dirty="0"/>
              <a:t>is likely to be interacted with user u in a normal situation </a:t>
            </a:r>
            <a:r>
              <a:rPr lang="en-US" altLang="zh-CN" b="1" dirty="0"/>
              <a:t>and thus can be regarded as a potential positive instance.</a:t>
            </a:r>
          </a:p>
          <a:p>
            <a:endParaRPr lang="en-US" altLang="zh-CN" b="1" dirty="0"/>
          </a:p>
          <a:p>
            <a:r>
              <a:rPr lang="en-US" altLang="zh-CN" b="1" dirty="0"/>
              <a:t>According to our empirical study, these top-scored items will result in performance drop more severely even than the low-scored ones. </a:t>
            </a:r>
            <a:endParaRPr lang="zh-CN" altLang="en-US" b="1" dirty="0"/>
          </a:p>
        </p:txBody>
      </p:sp>
      <p:sp>
        <p:nvSpPr>
          <p:cNvPr id="4" name="灯片编号占位符 3"/>
          <p:cNvSpPr>
            <a:spLocks noGrp="1"/>
          </p:cNvSpPr>
          <p:nvPr>
            <p:ph type="sldNum" sz="quarter" idx="5"/>
          </p:nvPr>
        </p:nvSpPr>
        <p:spPr/>
        <p:txBody>
          <a:bodyPr/>
          <a:lstStyle/>
          <a:p>
            <a:pPr>
              <a:defRPr/>
            </a:pPr>
            <a:fld id="{8A4BAA1A-96E8-435C-850D-75A766991B98}" type="slidenum">
              <a:rPr lang="zh-CN" altLang="en-US" smtClean="0"/>
              <a:pPr>
                <a:defRPr/>
              </a:pPr>
              <a:t>14</a:t>
            </a:fld>
            <a:endParaRPr lang="en-US" altLang="zh-CN"/>
          </a:p>
        </p:txBody>
      </p:sp>
    </p:spTree>
    <p:extLst>
      <p:ext uri="{BB962C8B-B14F-4D97-AF65-F5344CB8AC3E}">
        <p14:creationId xmlns:p14="http://schemas.microsoft.com/office/powerpoint/2010/main" val="3266663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0972" name="Rectangle 12"/>
          <p:cNvSpPr>
            <a:spLocks noGrp="1" noChangeArrowheads="1"/>
          </p:cNvSpPr>
          <p:nvPr>
            <p:ph type="ctrTitle"/>
          </p:nvPr>
        </p:nvSpPr>
        <p:spPr>
          <a:xfrm>
            <a:off x="3095644" y="828668"/>
            <a:ext cx="5691198" cy="671506"/>
          </a:xfrm>
        </p:spPr>
        <p:txBody>
          <a:bodyPr/>
          <a:lstStyle>
            <a:lvl1pPr algn="r">
              <a:defRPr b="1">
                <a:solidFill>
                  <a:srgbClr val="002060"/>
                </a:solidFill>
              </a:defRPr>
            </a:lvl1pPr>
          </a:lstStyle>
          <a:p>
            <a:r>
              <a:rPr lang="zh-CN" altLang="en-US" dirty="0"/>
              <a:t>单击此处编辑母版标题样式</a:t>
            </a:r>
          </a:p>
        </p:txBody>
      </p:sp>
      <p:sp>
        <p:nvSpPr>
          <p:cNvPr id="40973" name="Rectangle 13"/>
          <p:cNvSpPr>
            <a:spLocks noGrp="1" noChangeArrowheads="1"/>
          </p:cNvSpPr>
          <p:nvPr>
            <p:ph type="subTitle" idx="1"/>
          </p:nvPr>
        </p:nvSpPr>
        <p:spPr>
          <a:xfrm>
            <a:off x="1371600" y="3886200"/>
            <a:ext cx="6400800" cy="1752600"/>
          </a:xfrm>
          <a:prstGeom prst="rect">
            <a:avLst/>
          </a:prstGeom>
        </p:spPr>
        <p:txBody>
          <a:bodyPr/>
          <a:lstStyle>
            <a:lvl1pPr marL="0" indent="0" algn="ctr">
              <a:buFont typeface="Wingdings" pitchFamily="2" charset="2"/>
              <a:buNone/>
              <a:defRPr>
                <a:solidFill>
                  <a:srgbClr val="002060"/>
                </a:solidFill>
              </a:defRPr>
            </a:lvl1pPr>
          </a:lstStyle>
          <a:p>
            <a:r>
              <a:rPr lang="zh-CN" altLang="en-US" dirty="0"/>
              <a:t>单击此处编辑母版副标题样式</a:t>
            </a:r>
          </a:p>
        </p:txBody>
      </p:sp>
      <p:sp>
        <p:nvSpPr>
          <p:cNvPr id="5" name="Rectangle 14"/>
          <p:cNvSpPr>
            <a:spLocks noGrp="1" noChangeArrowheads="1"/>
          </p:cNvSpPr>
          <p:nvPr>
            <p:ph type="dt" sz="half" idx="10"/>
          </p:nvPr>
        </p:nvSpPr>
        <p:spPr>
          <a:xfrm>
            <a:off x="0" y="6400800"/>
            <a:ext cx="1905000" cy="457200"/>
          </a:xfrm>
          <a:prstGeom prst="rect">
            <a:avLst/>
          </a:prstGeom>
        </p:spPr>
        <p:txBody>
          <a:bodyPr/>
          <a:lstStyle>
            <a:lvl1pPr eaLnBrk="1" hangingPunct="1">
              <a:defRPr b="0">
                <a:solidFill>
                  <a:schemeClr val="bg2"/>
                </a:solidFill>
                <a:latin typeface="Tahoma" pitchFamily="34" charset="0"/>
                <a:ea typeface="宋体" charset="-122"/>
              </a:defRPr>
            </a:lvl1pPr>
          </a:lstStyle>
          <a:p>
            <a:pPr>
              <a:defRPr/>
            </a:pPr>
            <a:endParaRPr lang="en-US" altLang="zh-CN"/>
          </a:p>
        </p:txBody>
      </p:sp>
      <p:sp>
        <p:nvSpPr>
          <p:cNvPr id="6" name="Rectangle 15"/>
          <p:cNvSpPr>
            <a:spLocks noGrp="1" noChangeArrowheads="1"/>
          </p:cNvSpPr>
          <p:nvPr>
            <p:ph type="ftr" sz="quarter" idx="11"/>
          </p:nvPr>
        </p:nvSpPr>
        <p:spPr>
          <a:xfrm>
            <a:off x="3419475" y="6400800"/>
            <a:ext cx="2895600" cy="457200"/>
          </a:xfrm>
          <a:prstGeom prst="rect">
            <a:avLst/>
          </a:prstGeom>
        </p:spPr>
        <p:txBody>
          <a:bodyPr/>
          <a:lstStyle>
            <a:lvl1pPr eaLnBrk="1" hangingPunct="1">
              <a:defRPr b="0">
                <a:solidFill>
                  <a:schemeClr val="bg2"/>
                </a:solidFill>
                <a:latin typeface="Tahoma" pitchFamily="34" charset="0"/>
                <a:ea typeface="宋体" charset="-122"/>
              </a:defRPr>
            </a:lvl1pPr>
          </a:lstStyle>
          <a:p>
            <a:pPr>
              <a:defRPr/>
            </a:pPr>
            <a:endParaRPr lang="en-US" altLang="zh-CN"/>
          </a:p>
        </p:txBody>
      </p:sp>
      <p:sp>
        <p:nvSpPr>
          <p:cNvPr id="7" name="Rectangle 16"/>
          <p:cNvSpPr>
            <a:spLocks noGrp="1" noChangeArrowheads="1"/>
          </p:cNvSpPr>
          <p:nvPr>
            <p:ph type="sldNum" sz="quarter" idx="12"/>
          </p:nvPr>
        </p:nvSpPr>
        <p:spPr/>
        <p:txBody>
          <a:bodyPr/>
          <a:lstStyle>
            <a:lvl1pPr>
              <a:defRPr>
                <a:solidFill>
                  <a:schemeClr val="bg2"/>
                </a:solidFill>
              </a:defRPr>
            </a:lvl1pPr>
          </a:lstStyle>
          <a:p>
            <a:pPr>
              <a:defRPr/>
            </a:pPr>
            <a:fld id="{8257CA51-0034-49E4-B4B3-8AFF8F668DA9}" type="slidenum">
              <a:rPr lang="zh-CN" altLang="en-US"/>
              <a:pPr>
                <a:defRPr/>
              </a:pPr>
              <a:t>‹#›</a:t>
            </a:fld>
            <a:endParaRPr lang="en-US" altLang="zh-CN"/>
          </a:p>
        </p:txBody>
      </p:sp>
      <p:sp>
        <p:nvSpPr>
          <p:cNvPr id="8" name="Rectangle 7"/>
          <p:cNvSpPr/>
          <p:nvPr userDrawn="1"/>
        </p:nvSpPr>
        <p:spPr>
          <a:xfrm>
            <a:off x="0" y="1484784"/>
            <a:ext cx="533400" cy="228600"/>
          </a:xfrm>
          <a:prstGeom prst="rect">
            <a:avLst/>
          </a:prstGeom>
          <a:solidFill>
            <a:srgbClr val="FFCC99"/>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a:solidFill>
                <a:srgbClr val="FFFFFF"/>
              </a:solidFill>
              <a:ea typeface="宋体" pitchFamily="2" charset="-122"/>
              <a:cs typeface="Arial" charset="0"/>
            </a:endParaRPr>
          </a:p>
        </p:txBody>
      </p:sp>
      <p:sp>
        <p:nvSpPr>
          <p:cNvPr id="9" name="Rectangle 8"/>
          <p:cNvSpPr/>
          <p:nvPr userDrawn="1"/>
        </p:nvSpPr>
        <p:spPr>
          <a:xfrm>
            <a:off x="590550" y="1484784"/>
            <a:ext cx="8553450" cy="228600"/>
          </a:xfrm>
          <a:prstGeom prst="rect">
            <a:avLst/>
          </a:prstGeom>
          <a:solidFill>
            <a:srgbClr val="0070C0"/>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a:solidFill>
                <a:srgbClr val="FFFFFF"/>
              </a:solidFill>
              <a:ea typeface="宋体" pitchFamily="2" charset="-122"/>
              <a:cs typeface="Arial" charset="0"/>
            </a:endParaRPr>
          </a:p>
        </p:txBody>
      </p:sp>
    </p:spTree>
    <p:extLst>
      <p:ext uri="{BB962C8B-B14F-4D97-AF65-F5344CB8AC3E}">
        <p14:creationId xmlns:p14="http://schemas.microsoft.com/office/powerpoint/2010/main" val="3838379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sp>
        <p:nvSpPr>
          <p:cNvPr id="6" name="Rectangle 11"/>
          <p:cNvSpPr>
            <a:spLocks noGrp="1" noChangeArrowheads="1"/>
          </p:cNvSpPr>
          <p:nvPr>
            <p:ph type="dt" sz="half" idx="10"/>
          </p:nvPr>
        </p:nvSpPr>
        <p:spPr>
          <a:xfrm>
            <a:off x="0" y="6400800"/>
            <a:ext cx="1905000" cy="457200"/>
          </a:xfrm>
          <a:prstGeom prst="rect">
            <a:avLst/>
          </a:prstGeom>
        </p:spPr>
        <p:txBody>
          <a:bodyPr/>
          <a:lstStyle>
            <a:lvl1pPr eaLnBrk="1" hangingPunct="1">
              <a:defRPr b="0">
                <a:latin typeface="Tahoma" pitchFamily="34" charset="0"/>
                <a:ea typeface="宋体" charset="-122"/>
              </a:defRPr>
            </a:lvl1pPr>
          </a:lstStyle>
          <a:p>
            <a:pPr>
              <a:defRPr/>
            </a:pPr>
            <a:endParaRPr lang="en-US" altLang="zh-CN"/>
          </a:p>
        </p:txBody>
      </p:sp>
      <p:sp>
        <p:nvSpPr>
          <p:cNvPr id="7" name="Rectangle 12"/>
          <p:cNvSpPr>
            <a:spLocks noGrp="1" noChangeArrowheads="1"/>
          </p:cNvSpPr>
          <p:nvPr>
            <p:ph type="ftr" sz="quarter" idx="11"/>
          </p:nvPr>
        </p:nvSpPr>
        <p:spPr>
          <a:xfrm>
            <a:off x="3352800" y="6400800"/>
            <a:ext cx="2895600" cy="457200"/>
          </a:xfrm>
          <a:prstGeom prst="rect">
            <a:avLst/>
          </a:prstGeom>
        </p:spPr>
        <p:txBody>
          <a:bodyPr/>
          <a:lstStyle>
            <a:lvl1pPr eaLnBrk="1" hangingPunct="1">
              <a:defRPr b="0">
                <a:latin typeface="Tahoma" pitchFamily="34" charset="0"/>
                <a:ea typeface="宋体" charset="-122"/>
              </a:defRPr>
            </a:lvl1pPr>
          </a:lstStyle>
          <a:p>
            <a:pPr>
              <a:defRPr/>
            </a:pPr>
            <a:endParaRPr lang="en-US" altLang="zh-CN"/>
          </a:p>
        </p:txBody>
      </p:sp>
      <p:sp>
        <p:nvSpPr>
          <p:cNvPr id="8" name="Rectangle 13"/>
          <p:cNvSpPr>
            <a:spLocks noGrp="1" noChangeArrowheads="1"/>
          </p:cNvSpPr>
          <p:nvPr>
            <p:ph type="sldNum" sz="quarter" idx="12"/>
          </p:nvPr>
        </p:nvSpPr>
        <p:spPr/>
        <p:txBody>
          <a:bodyPr/>
          <a:lstStyle>
            <a:lvl1pPr>
              <a:defRPr/>
            </a:lvl1pPr>
          </a:lstStyle>
          <a:p>
            <a:pPr>
              <a:defRPr/>
            </a:pPr>
            <a:fld id="{262E079A-18BC-42B2-A6C0-61BFA2EC9C47}" type="slidenum">
              <a:rPr lang="zh-CN" altLang="en-US"/>
              <a:pPr>
                <a:defRPr/>
              </a:pPr>
              <a:t>‹#›</a:t>
            </a:fld>
            <a:endParaRPr lang="en-US" altLang="zh-CN"/>
          </a:p>
        </p:txBody>
      </p:sp>
      <p:sp>
        <p:nvSpPr>
          <p:cNvPr id="11" name="Rectangle 8"/>
          <p:cNvSpPr/>
          <p:nvPr userDrawn="1"/>
        </p:nvSpPr>
        <p:spPr>
          <a:xfrm>
            <a:off x="590550" y="896144"/>
            <a:ext cx="8553450" cy="228600"/>
          </a:xfrm>
          <a:prstGeom prst="rect">
            <a:avLst/>
          </a:prstGeom>
          <a:solidFill>
            <a:srgbClr val="0070C0"/>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a:solidFill>
                <a:srgbClr val="FFFFFF"/>
              </a:solidFill>
              <a:ea typeface="宋体" pitchFamily="2" charset="-122"/>
              <a:cs typeface="Arial" charset="0"/>
            </a:endParaRPr>
          </a:p>
        </p:txBody>
      </p:sp>
      <p:sp>
        <p:nvSpPr>
          <p:cNvPr id="12" name="Rectangle 7"/>
          <p:cNvSpPr/>
          <p:nvPr userDrawn="1"/>
        </p:nvSpPr>
        <p:spPr>
          <a:xfrm>
            <a:off x="0" y="896144"/>
            <a:ext cx="533400" cy="228600"/>
          </a:xfrm>
          <a:prstGeom prst="rect">
            <a:avLst/>
          </a:prstGeom>
          <a:solidFill>
            <a:srgbClr val="FFCC99"/>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a:solidFill>
                <a:srgbClr val="FFFFFF"/>
              </a:solidFill>
              <a:ea typeface="宋体" pitchFamily="2" charset="-122"/>
              <a:cs typeface="Arial" charset="0"/>
            </a:endParaRPr>
          </a:p>
        </p:txBody>
      </p:sp>
      <p:pic>
        <p:nvPicPr>
          <p:cNvPr id="13" name="图片 12">
            <a:extLst>
              <a:ext uri="{FF2B5EF4-FFF2-40B4-BE49-F238E27FC236}">
                <a16:creationId xmlns:a16="http://schemas.microsoft.com/office/drawing/2014/main" id="{DEF85B6F-2B0E-48BF-A7AE-5FE5624D111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87852"/>
            <a:ext cx="869131" cy="808292"/>
          </a:xfrm>
          <a:prstGeom prst="rect">
            <a:avLst/>
          </a:prstGeom>
        </p:spPr>
      </p:pic>
    </p:spTree>
    <p:extLst>
      <p:ext uri="{BB962C8B-B14F-4D97-AF65-F5344CB8AC3E}">
        <p14:creationId xmlns:p14="http://schemas.microsoft.com/office/powerpoint/2010/main" val="35217999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Grp="1" noChangeArrowheads="1"/>
          </p:cNvSpPr>
          <p:nvPr>
            <p:ph type="title"/>
          </p:nvPr>
        </p:nvSpPr>
        <p:spPr bwMode="auto">
          <a:xfrm>
            <a:off x="3071813" y="357188"/>
            <a:ext cx="58578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39949" name="Rectangle 13"/>
          <p:cNvSpPr>
            <a:spLocks noGrp="1" noChangeArrowheads="1"/>
          </p:cNvSpPr>
          <p:nvPr>
            <p:ph type="sldNum" sz="quarter" idx="4"/>
          </p:nvPr>
        </p:nvSpPr>
        <p:spPr bwMode="auto">
          <a:xfrm>
            <a:off x="723900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0" sz="1400" b="0">
                <a:latin typeface="Tahoma" pitchFamily="34" charset="0"/>
              </a:defRPr>
            </a:lvl1pPr>
          </a:lstStyle>
          <a:p>
            <a:pPr>
              <a:defRPr/>
            </a:pPr>
            <a:fld id="{8A7806BD-A5F0-4A34-A4DD-364182D94B64}" type="slidenum">
              <a:rPr lang="zh-CN" altLang="en-US"/>
              <a:pPr>
                <a:defRPr/>
              </a:pPr>
              <a:t>‹#›</a:t>
            </a:fld>
            <a:endParaRPr lang="en-US" altLang="zh-CN"/>
          </a:p>
        </p:txBody>
      </p:sp>
      <p:sp>
        <p:nvSpPr>
          <p:cNvPr id="1028" name="Line 12"/>
          <p:cNvSpPr>
            <a:spLocks noChangeShapeType="1"/>
          </p:cNvSpPr>
          <p:nvPr/>
        </p:nvSpPr>
        <p:spPr bwMode="auto">
          <a:xfrm>
            <a:off x="71438" y="1000125"/>
            <a:ext cx="8610600" cy="0"/>
          </a:xfrm>
          <a:prstGeom prst="line">
            <a:avLst/>
          </a:prstGeom>
          <a:noFill/>
          <a:ln w="76200">
            <a:solidFill>
              <a:srgbClr val="0070C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Tree>
  </p:cSld>
  <p:clrMap bg1="lt1" tx1="dk1" bg2="lt2" tx2="dk2" accent1="accent1" accent2="accent2" accent3="accent3" accent4="accent4" accent5="accent5" accent6="accent6" hlink="hlink" folHlink="folHlink"/>
  <p:sldLayoutIdLst>
    <p:sldLayoutId id="2147484027" r:id="rId1"/>
    <p:sldLayoutId id="2147484028" r:id="rId2"/>
  </p:sldLayoutIdLst>
  <p:hf hdr="0" ftr="0" dt="0"/>
  <p:txStyles>
    <p:titleStyle>
      <a:lvl1pPr algn="r" rtl="0" eaLnBrk="0" fontAlgn="base" hangingPunct="0">
        <a:spcBef>
          <a:spcPct val="0"/>
        </a:spcBef>
        <a:spcAft>
          <a:spcPct val="0"/>
        </a:spcAft>
        <a:defRPr kumimoji="1" sz="3200" b="1">
          <a:solidFill>
            <a:srgbClr val="002060"/>
          </a:solidFill>
          <a:latin typeface="+mj-lt"/>
          <a:ea typeface="黑体" pitchFamily="2" charset="-122"/>
          <a:cs typeface="+mj-cs"/>
        </a:defRPr>
      </a:lvl1pPr>
      <a:lvl2pPr algn="r" rtl="0" eaLnBrk="0" fontAlgn="base" hangingPunct="0">
        <a:spcBef>
          <a:spcPct val="0"/>
        </a:spcBef>
        <a:spcAft>
          <a:spcPct val="0"/>
        </a:spcAft>
        <a:defRPr kumimoji="1" sz="3200" b="1">
          <a:solidFill>
            <a:srgbClr val="002060"/>
          </a:solidFill>
          <a:latin typeface="Tahoma" pitchFamily="34" charset="0"/>
          <a:ea typeface="黑体" pitchFamily="2" charset="-122"/>
        </a:defRPr>
      </a:lvl2pPr>
      <a:lvl3pPr algn="r" rtl="0" eaLnBrk="0" fontAlgn="base" hangingPunct="0">
        <a:spcBef>
          <a:spcPct val="0"/>
        </a:spcBef>
        <a:spcAft>
          <a:spcPct val="0"/>
        </a:spcAft>
        <a:defRPr kumimoji="1" sz="3200" b="1">
          <a:solidFill>
            <a:srgbClr val="002060"/>
          </a:solidFill>
          <a:latin typeface="Tahoma" pitchFamily="34" charset="0"/>
          <a:ea typeface="黑体" pitchFamily="2" charset="-122"/>
        </a:defRPr>
      </a:lvl3pPr>
      <a:lvl4pPr algn="r" rtl="0" eaLnBrk="0" fontAlgn="base" hangingPunct="0">
        <a:spcBef>
          <a:spcPct val="0"/>
        </a:spcBef>
        <a:spcAft>
          <a:spcPct val="0"/>
        </a:spcAft>
        <a:defRPr kumimoji="1" sz="3200" b="1">
          <a:solidFill>
            <a:srgbClr val="002060"/>
          </a:solidFill>
          <a:latin typeface="Tahoma" pitchFamily="34" charset="0"/>
          <a:ea typeface="黑体" pitchFamily="2" charset="-122"/>
        </a:defRPr>
      </a:lvl4pPr>
      <a:lvl5pPr algn="r" rtl="0" eaLnBrk="0" fontAlgn="base" hangingPunct="0">
        <a:spcBef>
          <a:spcPct val="0"/>
        </a:spcBef>
        <a:spcAft>
          <a:spcPct val="0"/>
        </a:spcAft>
        <a:defRPr kumimoji="1" sz="3200" b="1">
          <a:solidFill>
            <a:srgbClr val="002060"/>
          </a:solidFill>
          <a:latin typeface="Tahoma" pitchFamily="34" charset="0"/>
          <a:ea typeface="黑体" pitchFamily="2" charset="-122"/>
        </a:defRPr>
      </a:lvl5pPr>
      <a:lvl6pPr marL="457200" algn="l" rtl="0" fontAlgn="base">
        <a:spcBef>
          <a:spcPct val="0"/>
        </a:spcBef>
        <a:spcAft>
          <a:spcPct val="0"/>
        </a:spcAft>
        <a:defRPr kumimoji="1" sz="4400">
          <a:solidFill>
            <a:schemeClr val="hlink"/>
          </a:solidFill>
          <a:latin typeface="Tahoma" pitchFamily="34" charset="0"/>
          <a:ea typeface="黑体" pitchFamily="49" charset="-122"/>
        </a:defRPr>
      </a:lvl6pPr>
      <a:lvl7pPr marL="914400" algn="l" rtl="0" fontAlgn="base">
        <a:spcBef>
          <a:spcPct val="0"/>
        </a:spcBef>
        <a:spcAft>
          <a:spcPct val="0"/>
        </a:spcAft>
        <a:defRPr kumimoji="1" sz="4400">
          <a:solidFill>
            <a:schemeClr val="hlink"/>
          </a:solidFill>
          <a:latin typeface="Tahoma" pitchFamily="34" charset="0"/>
          <a:ea typeface="黑体" pitchFamily="49" charset="-122"/>
        </a:defRPr>
      </a:lvl7pPr>
      <a:lvl8pPr marL="1371600" algn="l" rtl="0" fontAlgn="base">
        <a:spcBef>
          <a:spcPct val="0"/>
        </a:spcBef>
        <a:spcAft>
          <a:spcPct val="0"/>
        </a:spcAft>
        <a:defRPr kumimoji="1" sz="4400">
          <a:solidFill>
            <a:schemeClr val="hlink"/>
          </a:solidFill>
          <a:latin typeface="Tahoma" pitchFamily="34" charset="0"/>
          <a:ea typeface="黑体" pitchFamily="49" charset="-122"/>
        </a:defRPr>
      </a:lvl8pPr>
      <a:lvl9pPr marL="1828800" algn="l" rtl="0" fontAlgn="base">
        <a:spcBef>
          <a:spcPct val="0"/>
        </a:spcBef>
        <a:spcAft>
          <a:spcPct val="0"/>
        </a:spcAft>
        <a:defRPr kumimoji="1" sz="4400">
          <a:solidFill>
            <a:schemeClr val="hlink"/>
          </a:solidFill>
          <a:latin typeface="Tahoma" pitchFamily="34" charset="0"/>
          <a:ea typeface="黑体"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2800">
          <a:solidFill>
            <a:srgbClr val="0000FF"/>
          </a:solidFill>
          <a:latin typeface="+mn-lt"/>
          <a:ea typeface="黑体"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ü"/>
        <a:defRPr kumimoji="1" sz="2400">
          <a:solidFill>
            <a:schemeClr val="tx1"/>
          </a:solidFill>
          <a:latin typeface="黑体" pitchFamily="2" charset="-122"/>
          <a:ea typeface="黑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000" b="1">
          <a:solidFill>
            <a:schemeClr val="tx1"/>
          </a:solidFill>
          <a:latin typeface="华文楷体" pitchFamily="2" charset="-122"/>
          <a:ea typeface="华文楷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宋体"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charset="-122"/>
        </a:defRPr>
      </a:lvl5pPr>
      <a:lvl6pPr marL="2514600" indent="-228600" algn="l" rtl="0" fontAlgn="base">
        <a:spcBef>
          <a:spcPct val="20000"/>
        </a:spcBef>
        <a:spcAft>
          <a:spcPct val="0"/>
        </a:spcAft>
        <a:buClr>
          <a:schemeClr val="accent1"/>
        </a:buClr>
        <a:buSzPct val="50000"/>
        <a:buFont typeface="Wingdings"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kumimoji="1" sz="24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rxiv.org/pdf/1809.08162.pdf" TargetMode="External"/><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30.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tmp"/></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F731B15C-6E25-4B5C-9CD3-9E022D7E2EBF}"/>
              </a:ext>
            </a:extLst>
          </p:cNvPr>
          <p:cNvSpPr>
            <a:spLocks noGrp="1"/>
          </p:cNvSpPr>
          <p:nvPr>
            <p:ph type="sldNum" sz="quarter" idx="12"/>
          </p:nvPr>
        </p:nvSpPr>
        <p:spPr/>
        <p:txBody>
          <a:bodyPr/>
          <a:lstStyle/>
          <a:p>
            <a:pPr>
              <a:defRPr/>
            </a:pPr>
            <a:fld id="{262E079A-18BC-42B2-A6C0-61BFA2EC9C47}" type="slidenum">
              <a:rPr lang="zh-CN" altLang="en-US" smtClean="0"/>
              <a:pPr>
                <a:defRPr/>
              </a:pPr>
              <a:t>1</a:t>
            </a:fld>
            <a:endParaRPr lang="en-US" altLang="zh-CN"/>
          </a:p>
        </p:txBody>
      </p:sp>
      <p:sp>
        <p:nvSpPr>
          <p:cNvPr id="3" name="文本框 2">
            <a:extLst>
              <a:ext uri="{FF2B5EF4-FFF2-40B4-BE49-F238E27FC236}">
                <a16:creationId xmlns:a16="http://schemas.microsoft.com/office/drawing/2014/main" id="{0E66363A-D272-449B-BA03-D250C6293227}"/>
              </a:ext>
            </a:extLst>
          </p:cNvPr>
          <p:cNvSpPr txBox="1"/>
          <p:nvPr/>
        </p:nvSpPr>
        <p:spPr>
          <a:xfrm>
            <a:off x="539552" y="1628800"/>
            <a:ext cx="184731" cy="461665"/>
          </a:xfrm>
          <a:prstGeom prst="rect">
            <a:avLst/>
          </a:prstGeom>
          <a:noFill/>
        </p:spPr>
        <p:txBody>
          <a:bodyPr wrap="none" rtlCol="0">
            <a:spAutoFit/>
          </a:bodyPr>
          <a:lstStyle/>
          <a:p>
            <a:endParaRPr lang="zh-CN" altLang="en-US" dirty="0"/>
          </a:p>
        </p:txBody>
      </p:sp>
      <p:sp>
        <p:nvSpPr>
          <p:cNvPr id="5" name="文本框 4">
            <a:extLst>
              <a:ext uri="{FF2B5EF4-FFF2-40B4-BE49-F238E27FC236}">
                <a16:creationId xmlns:a16="http://schemas.microsoft.com/office/drawing/2014/main" id="{1928C83E-B018-4445-84D6-BC08302FD687}"/>
              </a:ext>
            </a:extLst>
          </p:cNvPr>
          <p:cNvSpPr txBox="1"/>
          <p:nvPr/>
        </p:nvSpPr>
        <p:spPr>
          <a:xfrm>
            <a:off x="0" y="1345937"/>
            <a:ext cx="9144000" cy="5262979"/>
          </a:xfrm>
          <a:prstGeom prst="rect">
            <a:avLst/>
          </a:prstGeom>
          <a:noFill/>
        </p:spPr>
        <p:txBody>
          <a:bodyPr wrap="square" rtlCol="0">
            <a:spAutoFit/>
          </a:bodyPr>
          <a:lstStyle/>
          <a:p>
            <a:r>
              <a:rPr lang="en-US" altLang="zh-CN" sz="1600" b="0" dirty="0" err="1"/>
              <a:t>Guibing</a:t>
            </a:r>
            <a:r>
              <a:rPr lang="en-US" altLang="zh-CN" sz="1600" b="0" dirty="0"/>
              <a:t> Guo, Huan Zhou*, </a:t>
            </a:r>
            <a:r>
              <a:rPr lang="en-US" altLang="zh-CN" sz="1600" b="0" dirty="0" err="1"/>
              <a:t>Bowei</a:t>
            </a:r>
            <a:r>
              <a:rPr lang="en-US" altLang="zh-CN" sz="1600" b="0" dirty="0"/>
              <a:t> Chen*, </a:t>
            </a:r>
            <a:r>
              <a:rPr lang="en-US" altLang="zh-CN" sz="1600" b="0" dirty="0" err="1"/>
              <a:t>Zhirong</a:t>
            </a:r>
            <a:r>
              <a:rPr lang="en-US" altLang="zh-CN" sz="1600" b="0" dirty="0"/>
              <a:t> Liu, Xiao Xu, Xu Chen, </a:t>
            </a:r>
            <a:r>
              <a:rPr lang="en-US" altLang="zh-CN" sz="1600" b="0" dirty="0" err="1"/>
              <a:t>Zhenhua</a:t>
            </a:r>
            <a:r>
              <a:rPr lang="en-US" altLang="zh-CN" sz="1600" b="0" dirty="0"/>
              <a:t> Dong, </a:t>
            </a:r>
            <a:r>
              <a:rPr lang="en-US" altLang="zh-CN" sz="1600" b="0" dirty="0" err="1"/>
              <a:t>Xiuqiang</a:t>
            </a:r>
            <a:r>
              <a:rPr lang="en-US" altLang="zh-CN" sz="1600" b="0" dirty="0"/>
              <a:t> He (2020), </a:t>
            </a:r>
            <a:r>
              <a:rPr lang="en-US" altLang="zh-CN" sz="1600" dirty="0"/>
              <a:t>IPGAN: Generating Informative Item Pairs by Adversarial Sample</a:t>
            </a:r>
            <a:r>
              <a:rPr lang="en-US" altLang="zh-CN" sz="1600" b="0" dirty="0"/>
              <a:t>, IEEE Transactions on Neural Networks and Learning Systems (TNNLS), accepted, (2020-9-25), https://ieeexplore.ieee.org/document/9240960 JCR: Q1; SCI: Q1; CCF: B; IF: 8.793</a:t>
            </a:r>
            <a:r>
              <a:rPr lang="zh-CN" altLang="en-US" sz="1600" b="0" dirty="0"/>
              <a:t>；</a:t>
            </a:r>
          </a:p>
          <a:p>
            <a:endParaRPr lang="zh-CN" altLang="en-US" sz="1600" b="0" dirty="0"/>
          </a:p>
          <a:p>
            <a:r>
              <a:rPr lang="en-US" altLang="zh-CN" sz="1600" b="0" dirty="0"/>
              <a:t>R. Ding, B. Chen, G. Guo*, X. Yang (2020). </a:t>
            </a:r>
            <a:r>
              <a:rPr lang="en-US" altLang="zh-CN" sz="1600" dirty="0"/>
              <a:t>Adversarial Path Sampling for Recommender Systems</a:t>
            </a:r>
            <a:r>
              <a:rPr lang="en-US" altLang="zh-CN" sz="1600" b="0" dirty="0"/>
              <a:t>. IEEE Intelligent Systems, accepted (2020/9/30). JCR: Q1; SCI: Q2; IF: 4.464.</a:t>
            </a:r>
          </a:p>
          <a:p>
            <a:endParaRPr lang="en-US" altLang="zh-CN" sz="1600" b="0" dirty="0"/>
          </a:p>
          <a:p>
            <a:r>
              <a:rPr lang="en-US" altLang="zh-CN" sz="1600" b="0" dirty="0"/>
              <a:t>R. Ding, B. Chen, G. Guo*, X. Yang (2020). </a:t>
            </a:r>
            <a:r>
              <a:rPr lang="en-US" altLang="zh-CN" sz="1600" dirty="0" err="1"/>
              <a:t>BiGAN</a:t>
            </a:r>
            <a:r>
              <a:rPr lang="en-US" altLang="zh-CN" sz="1600" dirty="0"/>
              <a:t>: Generating a Group of Items with Bidirectional Generative Adversarial Networks</a:t>
            </a:r>
            <a:r>
              <a:rPr lang="en-US" altLang="zh-CN" sz="1600" b="0" dirty="0"/>
              <a:t>. In: Proceedings of the 20th SIAM International Conference on Data Mining (</a:t>
            </a:r>
            <a:r>
              <a:rPr lang="en-US" altLang="zh-CN" sz="1600" dirty="0"/>
              <a:t>SDM</a:t>
            </a:r>
            <a:r>
              <a:rPr lang="en-US" altLang="zh-CN" sz="1600" b="0" dirty="0"/>
              <a:t>), pp. 82-90.</a:t>
            </a:r>
          </a:p>
          <a:p>
            <a:endParaRPr lang="en-US" altLang="zh-CN" sz="1600" b="0" dirty="0"/>
          </a:p>
          <a:p>
            <a:r>
              <a:rPr lang="en-US" altLang="zh-CN" sz="1600" b="0" dirty="0"/>
              <a:t>S. </a:t>
            </a:r>
            <a:r>
              <a:rPr lang="en-US" altLang="zh-CN" sz="1600" b="0" dirty="0" err="1"/>
              <a:t>Zhai</a:t>
            </a:r>
            <a:r>
              <a:rPr lang="en-US" altLang="zh-CN" sz="1600" b="0" dirty="0"/>
              <a:t>, G. Guo*, F. Yuan, Y. Liu, X. Wang (2020). </a:t>
            </a:r>
            <a:r>
              <a:rPr lang="en-US" altLang="zh-CN" sz="1600" dirty="0"/>
              <a:t>VSE-fs: Fast Full-Sample Visual Semantic Embedding</a:t>
            </a:r>
            <a:r>
              <a:rPr lang="en-US" altLang="zh-CN" sz="1600" b="0" dirty="0"/>
              <a:t>. IEEE Intelligent Systems, accepted (2020/3/7). JCR: Q1; SCI: Q2; IF: 4.464.</a:t>
            </a:r>
          </a:p>
          <a:p>
            <a:endParaRPr lang="en-US" altLang="zh-CN" sz="1600" b="0" dirty="0"/>
          </a:p>
          <a:p>
            <a:r>
              <a:rPr lang="en-US" altLang="zh-CN" sz="1600" b="0" dirty="0"/>
              <a:t>S. Qu, G. Guo*, Y. Liu, Y. Yao, W. Wei (2020-4-6). </a:t>
            </a:r>
            <a:r>
              <a:rPr lang="en-US" altLang="zh-CN" sz="1600" dirty="0"/>
              <a:t>Fast Discrete Factorization Machine for Personalized Item Recommendation</a:t>
            </a:r>
            <a:r>
              <a:rPr lang="en-US" altLang="zh-CN" sz="1600" b="0" dirty="0"/>
              <a:t>. Knowledge-based Systems (KBS), 193. JCR: Q1; SCI: Q2; CCF: C; IF: 5.101. </a:t>
            </a:r>
          </a:p>
          <a:p>
            <a:endParaRPr lang="en-US" altLang="zh-CN" sz="1600" b="0" dirty="0"/>
          </a:p>
          <a:p>
            <a:r>
              <a:rPr lang="en-US" altLang="zh-CN" sz="1600" b="0" dirty="0"/>
              <a:t>G. Guo, E. Yang, L. Shen, X. Yang, X. He (Aug, 2019). </a:t>
            </a:r>
            <a:r>
              <a:rPr lang="en-US" altLang="zh-CN" sz="1600" dirty="0"/>
              <a:t>Discrete Trust-aware Matrix Factorization for Fast Recommendation</a:t>
            </a:r>
            <a:r>
              <a:rPr lang="en-US" altLang="zh-CN" sz="1600" b="0" dirty="0"/>
              <a:t>. In: Proceedings of the 28th International Joint Conference on Artificial Intelligence (IJCAI), pp. 1380-1386.CCF: A; [20194607696103].</a:t>
            </a:r>
            <a:endParaRPr lang="zh-CN" altLang="en-US" sz="1600" b="0" dirty="0"/>
          </a:p>
        </p:txBody>
      </p:sp>
      <p:sp>
        <p:nvSpPr>
          <p:cNvPr id="6" name="标题 1">
            <a:extLst>
              <a:ext uri="{FF2B5EF4-FFF2-40B4-BE49-F238E27FC236}">
                <a16:creationId xmlns:a16="http://schemas.microsoft.com/office/drawing/2014/main" id="{906FF70B-E08D-4831-90DC-603281B3B99E}"/>
              </a:ext>
            </a:extLst>
          </p:cNvPr>
          <p:cNvSpPr txBox="1">
            <a:spLocks/>
          </p:cNvSpPr>
          <p:nvPr/>
        </p:nvSpPr>
        <p:spPr bwMode="auto">
          <a:xfrm>
            <a:off x="3923928" y="296115"/>
            <a:ext cx="482796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rtl="0" eaLnBrk="0" fontAlgn="base" hangingPunct="0">
              <a:spcBef>
                <a:spcPct val="0"/>
              </a:spcBef>
              <a:spcAft>
                <a:spcPct val="0"/>
              </a:spcAft>
              <a:defRPr kumimoji="1" sz="3200" b="1">
                <a:solidFill>
                  <a:srgbClr val="002060"/>
                </a:solidFill>
                <a:latin typeface="+mj-lt"/>
                <a:ea typeface="黑体" pitchFamily="2" charset="-122"/>
                <a:cs typeface="+mj-cs"/>
              </a:defRPr>
            </a:lvl1pPr>
            <a:lvl2pPr algn="r" rtl="0" eaLnBrk="0" fontAlgn="base" hangingPunct="0">
              <a:spcBef>
                <a:spcPct val="0"/>
              </a:spcBef>
              <a:spcAft>
                <a:spcPct val="0"/>
              </a:spcAft>
              <a:defRPr kumimoji="1" sz="3200" b="1">
                <a:solidFill>
                  <a:srgbClr val="002060"/>
                </a:solidFill>
                <a:latin typeface="Tahoma" pitchFamily="34" charset="0"/>
                <a:ea typeface="黑体" pitchFamily="2" charset="-122"/>
              </a:defRPr>
            </a:lvl2pPr>
            <a:lvl3pPr algn="r" rtl="0" eaLnBrk="0" fontAlgn="base" hangingPunct="0">
              <a:spcBef>
                <a:spcPct val="0"/>
              </a:spcBef>
              <a:spcAft>
                <a:spcPct val="0"/>
              </a:spcAft>
              <a:defRPr kumimoji="1" sz="3200" b="1">
                <a:solidFill>
                  <a:srgbClr val="002060"/>
                </a:solidFill>
                <a:latin typeface="Tahoma" pitchFamily="34" charset="0"/>
                <a:ea typeface="黑体" pitchFamily="2" charset="-122"/>
              </a:defRPr>
            </a:lvl3pPr>
            <a:lvl4pPr algn="r" rtl="0" eaLnBrk="0" fontAlgn="base" hangingPunct="0">
              <a:spcBef>
                <a:spcPct val="0"/>
              </a:spcBef>
              <a:spcAft>
                <a:spcPct val="0"/>
              </a:spcAft>
              <a:defRPr kumimoji="1" sz="3200" b="1">
                <a:solidFill>
                  <a:srgbClr val="002060"/>
                </a:solidFill>
                <a:latin typeface="Tahoma" pitchFamily="34" charset="0"/>
                <a:ea typeface="黑体" pitchFamily="2" charset="-122"/>
              </a:defRPr>
            </a:lvl4pPr>
            <a:lvl5pPr algn="r" rtl="0" eaLnBrk="0" fontAlgn="base" hangingPunct="0">
              <a:spcBef>
                <a:spcPct val="0"/>
              </a:spcBef>
              <a:spcAft>
                <a:spcPct val="0"/>
              </a:spcAft>
              <a:defRPr kumimoji="1" sz="3200" b="1">
                <a:solidFill>
                  <a:srgbClr val="002060"/>
                </a:solidFill>
                <a:latin typeface="Tahoma" pitchFamily="34" charset="0"/>
                <a:ea typeface="黑体" pitchFamily="2" charset="-122"/>
              </a:defRPr>
            </a:lvl5pPr>
            <a:lvl6pPr marL="457200" algn="l" rtl="0" fontAlgn="base">
              <a:spcBef>
                <a:spcPct val="0"/>
              </a:spcBef>
              <a:spcAft>
                <a:spcPct val="0"/>
              </a:spcAft>
              <a:defRPr kumimoji="1" sz="4400">
                <a:solidFill>
                  <a:schemeClr val="hlink"/>
                </a:solidFill>
                <a:latin typeface="Tahoma" pitchFamily="34" charset="0"/>
                <a:ea typeface="黑体" pitchFamily="49" charset="-122"/>
              </a:defRPr>
            </a:lvl6pPr>
            <a:lvl7pPr marL="914400" algn="l" rtl="0" fontAlgn="base">
              <a:spcBef>
                <a:spcPct val="0"/>
              </a:spcBef>
              <a:spcAft>
                <a:spcPct val="0"/>
              </a:spcAft>
              <a:defRPr kumimoji="1" sz="4400">
                <a:solidFill>
                  <a:schemeClr val="hlink"/>
                </a:solidFill>
                <a:latin typeface="Tahoma" pitchFamily="34" charset="0"/>
                <a:ea typeface="黑体" pitchFamily="49" charset="-122"/>
              </a:defRPr>
            </a:lvl7pPr>
            <a:lvl8pPr marL="1371600" algn="l" rtl="0" fontAlgn="base">
              <a:spcBef>
                <a:spcPct val="0"/>
              </a:spcBef>
              <a:spcAft>
                <a:spcPct val="0"/>
              </a:spcAft>
              <a:defRPr kumimoji="1" sz="4400">
                <a:solidFill>
                  <a:schemeClr val="hlink"/>
                </a:solidFill>
                <a:latin typeface="Tahoma" pitchFamily="34" charset="0"/>
                <a:ea typeface="黑体" pitchFamily="49" charset="-122"/>
              </a:defRPr>
            </a:lvl8pPr>
            <a:lvl9pPr marL="1828800" algn="l" rtl="0" fontAlgn="base">
              <a:spcBef>
                <a:spcPct val="0"/>
              </a:spcBef>
              <a:spcAft>
                <a:spcPct val="0"/>
              </a:spcAft>
              <a:defRPr kumimoji="1" sz="4400">
                <a:solidFill>
                  <a:schemeClr val="hlink"/>
                </a:solidFill>
                <a:latin typeface="Tahoma" pitchFamily="34" charset="0"/>
                <a:ea typeface="黑体" pitchFamily="49" charset="-122"/>
              </a:defRPr>
            </a:lvl9pPr>
          </a:lstStyle>
          <a:p>
            <a:pPr>
              <a:defRPr/>
            </a:pPr>
            <a:r>
              <a:rPr lang="zh-CN" altLang="en-US" sz="3800" kern="0" dirty="0">
                <a:latin typeface="Times New Roman" panose="02020603050405020304" pitchFamily="18" charset="0"/>
                <a:cs typeface="Times New Roman" panose="02020603050405020304" pitchFamily="18" charset="0"/>
              </a:rPr>
              <a:t>论文列表</a:t>
            </a:r>
          </a:p>
        </p:txBody>
      </p:sp>
    </p:spTree>
    <p:extLst>
      <p:ext uri="{BB962C8B-B14F-4D97-AF65-F5344CB8AC3E}">
        <p14:creationId xmlns:p14="http://schemas.microsoft.com/office/powerpoint/2010/main" val="3841833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bwMode="auto">
          <a:xfrm>
            <a:off x="3923928" y="296115"/>
            <a:ext cx="482796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rtl="0" eaLnBrk="0" fontAlgn="base" hangingPunct="0">
              <a:spcBef>
                <a:spcPct val="0"/>
              </a:spcBef>
              <a:spcAft>
                <a:spcPct val="0"/>
              </a:spcAft>
              <a:defRPr kumimoji="1" sz="3200" b="1">
                <a:solidFill>
                  <a:srgbClr val="002060"/>
                </a:solidFill>
                <a:latin typeface="+mj-lt"/>
                <a:ea typeface="黑体" pitchFamily="2" charset="-122"/>
                <a:cs typeface="+mj-cs"/>
              </a:defRPr>
            </a:lvl1pPr>
            <a:lvl2pPr algn="r" rtl="0" eaLnBrk="0" fontAlgn="base" hangingPunct="0">
              <a:spcBef>
                <a:spcPct val="0"/>
              </a:spcBef>
              <a:spcAft>
                <a:spcPct val="0"/>
              </a:spcAft>
              <a:defRPr kumimoji="1" sz="3200" b="1">
                <a:solidFill>
                  <a:srgbClr val="002060"/>
                </a:solidFill>
                <a:latin typeface="Tahoma" pitchFamily="34" charset="0"/>
                <a:ea typeface="黑体" pitchFamily="2" charset="-122"/>
              </a:defRPr>
            </a:lvl2pPr>
            <a:lvl3pPr algn="r" rtl="0" eaLnBrk="0" fontAlgn="base" hangingPunct="0">
              <a:spcBef>
                <a:spcPct val="0"/>
              </a:spcBef>
              <a:spcAft>
                <a:spcPct val="0"/>
              </a:spcAft>
              <a:defRPr kumimoji="1" sz="3200" b="1">
                <a:solidFill>
                  <a:srgbClr val="002060"/>
                </a:solidFill>
                <a:latin typeface="Tahoma" pitchFamily="34" charset="0"/>
                <a:ea typeface="黑体" pitchFamily="2" charset="-122"/>
              </a:defRPr>
            </a:lvl3pPr>
            <a:lvl4pPr algn="r" rtl="0" eaLnBrk="0" fontAlgn="base" hangingPunct="0">
              <a:spcBef>
                <a:spcPct val="0"/>
              </a:spcBef>
              <a:spcAft>
                <a:spcPct val="0"/>
              </a:spcAft>
              <a:defRPr kumimoji="1" sz="3200" b="1">
                <a:solidFill>
                  <a:srgbClr val="002060"/>
                </a:solidFill>
                <a:latin typeface="Tahoma" pitchFamily="34" charset="0"/>
                <a:ea typeface="黑体" pitchFamily="2" charset="-122"/>
              </a:defRPr>
            </a:lvl4pPr>
            <a:lvl5pPr algn="r" rtl="0" eaLnBrk="0" fontAlgn="base" hangingPunct="0">
              <a:spcBef>
                <a:spcPct val="0"/>
              </a:spcBef>
              <a:spcAft>
                <a:spcPct val="0"/>
              </a:spcAft>
              <a:defRPr kumimoji="1" sz="3200" b="1">
                <a:solidFill>
                  <a:srgbClr val="002060"/>
                </a:solidFill>
                <a:latin typeface="Tahoma" pitchFamily="34" charset="0"/>
                <a:ea typeface="黑体" pitchFamily="2" charset="-122"/>
              </a:defRPr>
            </a:lvl5pPr>
            <a:lvl6pPr marL="457200" algn="l" rtl="0" fontAlgn="base">
              <a:spcBef>
                <a:spcPct val="0"/>
              </a:spcBef>
              <a:spcAft>
                <a:spcPct val="0"/>
              </a:spcAft>
              <a:defRPr kumimoji="1" sz="4400">
                <a:solidFill>
                  <a:schemeClr val="hlink"/>
                </a:solidFill>
                <a:latin typeface="Tahoma" pitchFamily="34" charset="0"/>
                <a:ea typeface="黑体" pitchFamily="49" charset="-122"/>
              </a:defRPr>
            </a:lvl6pPr>
            <a:lvl7pPr marL="914400" algn="l" rtl="0" fontAlgn="base">
              <a:spcBef>
                <a:spcPct val="0"/>
              </a:spcBef>
              <a:spcAft>
                <a:spcPct val="0"/>
              </a:spcAft>
              <a:defRPr kumimoji="1" sz="4400">
                <a:solidFill>
                  <a:schemeClr val="hlink"/>
                </a:solidFill>
                <a:latin typeface="Tahoma" pitchFamily="34" charset="0"/>
                <a:ea typeface="黑体" pitchFamily="49" charset="-122"/>
              </a:defRPr>
            </a:lvl7pPr>
            <a:lvl8pPr marL="1371600" algn="l" rtl="0" fontAlgn="base">
              <a:spcBef>
                <a:spcPct val="0"/>
              </a:spcBef>
              <a:spcAft>
                <a:spcPct val="0"/>
              </a:spcAft>
              <a:defRPr kumimoji="1" sz="4400">
                <a:solidFill>
                  <a:schemeClr val="hlink"/>
                </a:solidFill>
                <a:latin typeface="Tahoma" pitchFamily="34" charset="0"/>
                <a:ea typeface="黑体" pitchFamily="49" charset="-122"/>
              </a:defRPr>
            </a:lvl8pPr>
            <a:lvl9pPr marL="1828800" algn="l" rtl="0" fontAlgn="base">
              <a:spcBef>
                <a:spcPct val="0"/>
              </a:spcBef>
              <a:spcAft>
                <a:spcPct val="0"/>
              </a:spcAft>
              <a:defRPr kumimoji="1" sz="4400">
                <a:solidFill>
                  <a:schemeClr val="hlink"/>
                </a:solidFill>
                <a:latin typeface="Tahoma" pitchFamily="34" charset="0"/>
                <a:ea typeface="黑体" pitchFamily="49" charset="-122"/>
              </a:defRPr>
            </a:lvl9pPr>
          </a:lstStyle>
          <a:p>
            <a:pPr>
              <a:defRPr/>
            </a:pPr>
            <a:r>
              <a:rPr lang="zh-CN" altLang="en-US" sz="3800" kern="0" dirty="0">
                <a:latin typeface="Times New Roman" panose="02020603050405020304" pitchFamily="18" charset="0"/>
                <a:cs typeface="Times New Roman" panose="02020603050405020304" pitchFamily="18" charset="0"/>
              </a:rPr>
              <a:t>研究工作一：</a:t>
            </a:r>
            <a:r>
              <a:rPr lang="en-US" altLang="zh-CN" sz="3800" kern="0" dirty="0">
                <a:latin typeface="Times New Roman" panose="02020603050405020304" pitchFamily="18" charset="0"/>
                <a:cs typeface="Times New Roman" panose="02020603050405020304" pitchFamily="18" charset="0"/>
              </a:rPr>
              <a:t>IPGAN</a:t>
            </a:r>
            <a:endParaRPr lang="zh-CN" altLang="en-US" sz="3800" kern="0" dirty="0">
              <a:latin typeface="Times New Roman" panose="02020603050405020304" pitchFamily="18" charset="0"/>
              <a:cs typeface="Times New Roman" panose="02020603050405020304" pitchFamily="18" charset="0"/>
            </a:endParaRPr>
          </a:p>
        </p:txBody>
      </p:sp>
      <p:sp>
        <p:nvSpPr>
          <p:cNvPr id="7" name="矩形 6"/>
          <p:cNvSpPr/>
          <p:nvPr/>
        </p:nvSpPr>
        <p:spPr>
          <a:xfrm>
            <a:off x="323528" y="1124744"/>
            <a:ext cx="8700964" cy="523220"/>
          </a:xfrm>
          <a:prstGeom prst="rect">
            <a:avLst/>
          </a:prstGeom>
        </p:spPr>
        <p:txBody>
          <a:bodyPr wrap="square">
            <a:spAutoFit/>
          </a:bodyPr>
          <a:lstStyle/>
          <a:p>
            <a:pPr marL="533400" indent="-533400" eaLnBrk="1" hangingPunct="1">
              <a:spcBef>
                <a:spcPct val="20000"/>
              </a:spcBef>
              <a:buClr>
                <a:srgbClr val="0070C0"/>
              </a:buClr>
              <a:buSzPct val="100000"/>
              <a:buFont typeface="Wingdings" pitchFamily="2" charset="2"/>
              <a:buChar char="p"/>
              <a:defRPr/>
            </a:pPr>
            <a:r>
              <a:rPr lang="en-US" altLang="zh-CN" sz="2800" dirty="0">
                <a:ea typeface="黑体" pitchFamily="49" charset="-122"/>
                <a:cs typeface="Times New Roman" panose="02020603050405020304" pitchFamily="18" charset="0"/>
              </a:rPr>
              <a:t>IPGAN </a:t>
            </a:r>
            <a:r>
              <a:rPr lang="en-US" altLang="zh-CN" sz="2000" b="0" dirty="0">
                <a:ea typeface="黑体" pitchFamily="49" charset="-122"/>
                <a:cs typeface="Times New Roman" panose="02020603050405020304" pitchFamily="18" charset="0"/>
              </a:rPr>
              <a:t>(IEEE Trans. on Neural Networks and Learning Systems, 2020)</a:t>
            </a:r>
            <a:endParaRPr lang="zh-CN" altLang="en-US" sz="2800" b="0" dirty="0">
              <a:ea typeface="黑体" pitchFamily="49" charset="-122"/>
              <a:cs typeface="Times New Roman" panose="02020603050405020304" pitchFamily="18" charset="0"/>
            </a:endParaRPr>
          </a:p>
        </p:txBody>
      </p:sp>
      <p:sp>
        <p:nvSpPr>
          <p:cNvPr id="11" name="灯片编号占位符 1">
            <a:extLst>
              <a:ext uri="{FF2B5EF4-FFF2-40B4-BE49-F238E27FC236}">
                <a16:creationId xmlns:a16="http://schemas.microsoft.com/office/drawing/2014/main" id="{5565E2F7-83E2-4EAB-973C-F07F27F6693D}"/>
              </a:ext>
            </a:extLst>
          </p:cNvPr>
          <p:cNvSpPr>
            <a:spLocks noGrp="1"/>
          </p:cNvSpPr>
          <p:nvPr>
            <p:ph type="sldNum" sz="quarter" idx="12"/>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itchFamily="18" charset="0"/>
                <a:ea typeface="宋体" pitchFamily="2" charset="-122"/>
              </a:defRPr>
            </a:lvl1pPr>
            <a:lvl2pPr marL="742950" indent="-285750">
              <a:defRPr kumimoji="1" sz="2400" b="1">
                <a:solidFill>
                  <a:schemeClr val="tx1"/>
                </a:solidFill>
                <a:latin typeface="Times New Roman" pitchFamily="18" charset="0"/>
                <a:ea typeface="宋体" pitchFamily="2" charset="-122"/>
              </a:defRPr>
            </a:lvl2pPr>
            <a:lvl3pPr marL="1143000" indent="-228600">
              <a:defRPr kumimoji="1" sz="2400" b="1">
                <a:solidFill>
                  <a:schemeClr val="tx1"/>
                </a:solidFill>
                <a:latin typeface="Times New Roman" pitchFamily="18" charset="0"/>
                <a:ea typeface="宋体" pitchFamily="2" charset="-122"/>
              </a:defRPr>
            </a:lvl3pPr>
            <a:lvl4pPr marL="1600200" indent="-228600">
              <a:defRPr kumimoji="1" sz="2400" b="1">
                <a:solidFill>
                  <a:schemeClr val="tx1"/>
                </a:solidFill>
                <a:latin typeface="Times New Roman" pitchFamily="18" charset="0"/>
                <a:ea typeface="宋体" pitchFamily="2" charset="-122"/>
              </a:defRPr>
            </a:lvl4pPr>
            <a:lvl5pPr marL="2057400" indent="-22860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fld id="{22F1C434-BCEA-407C-8F88-CF06692D7D44}" type="slidenum">
              <a:rPr kumimoji="0" lang="zh-CN" altLang="en-US" sz="1400" b="0" smtClean="0">
                <a:cs typeface="Times New Roman" panose="02020603050405020304" pitchFamily="18" charset="0"/>
              </a:rPr>
              <a:pPr/>
              <a:t>10</a:t>
            </a:fld>
            <a:endParaRPr kumimoji="0" lang="en-US" altLang="zh-CN" sz="1400" b="0" dirty="0">
              <a:cs typeface="Times New Roman" panose="02020603050405020304" pitchFamily="18" charset="0"/>
            </a:endParaRPr>
          </a:p>
        </p:txBody>
      </p:sp>
      <p:sp>
        <p:nvSpPr>
          <p:cNvPr id="14" name="Content Placeholder 2">
            <a:extLst>
              <a:ext uri="{FF2B5EF4-FFF2-40B4-BE49-F238E27FC236}">
                <a16:creationId xmlns:a16="http://schemas.microsoft.com/office/drawing/2014/main" id="{62184686-CCDD-4A28-AF33-494892F08070}"/>
              </a:ext>
            </a:extLst>
          </p:cNvPr>
          <p:cNvSpPr txBox="1">
            <a:spLocks/>
          </p:cNvSpPr>
          <p:nvPr/>
        </p:nvSpPr>
        <p:spPr>
          <a:xfrm>
            <a:off x="611560" y="1772816"/>
            <a:ext cx="8064896" cy="4680520"/>
          </a:xfrm>
          <a:prstGeom prst="rect">
            <a:avLst/>
          </a:prstGeom>
        </p:spPr>
        <p:txBody>
          <a:bodyPr>
            <a:normAutofit/>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2800">
                <a:solidFill>
                  <a:srgbClr val="0000FF"/>
                </a:solidFill>
                <a:latin typeface="+mn-lt"/>
                <a:ea typeface="黑体"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ü"/>
              <a:defRPr kumimoji="1" sz="2400">
                <a:solidFill>
                  <a:schemeClr val="tx1"/>
                </a:solidFill>
                <a:latin typeface="黑体" pitchFamily="2" charset="-122"/>
                <a:ea typeface="黑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000" b="1">
                <a:solidFill>
                  <a:schemeClr val="tx1"/>
                </a:solidFill>
                <a:latin typeface="华文楷体" pitchFamily="2" charset="-122"/>
                <a:ea typeface="华文楷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宋体"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charset="-122"/>
              </a:defRPr>
            </a:lvl5pPr>
            <a:lvl6pPr marL="2514600" indent="-228600" algn="l" rtl="0" fontAlgn="base">
              <a:spcBef>
                <a:spcPct val="20000"/>
              </a:spcBef>
              <a:spcAft>
                <a:spcPct val="0"/>
              </a:spcAft>
              <a:buClr>
                <a:schemeClr val="accent1"/>
              </a:buClr>
              <a:buSzPct val="50000"/>
              <a:buFont typeface="Wingdings"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kumimoji="1" sz="2400">
                <a:solidFill>
                  <a:schemeClr val="tx1"/>
                </a:solidFill>
                <a:latin typeface="+mn-lt"/>
                <a:ea typeface="宋体" pitchFamily="2" charset="-122"/>
              </a:defRPr>
            </a:lvl9pPr>
          </a:lstStyle>
          <a:p>
            <a:r>
              <a:rPr lang="en-US" altLang="zh-CN" sz="2400" b="0" kern="0" dirty="0">
                <a:latin typeface="Times New Roman" panose="02020603050405020304" pitchFamily="18" charset="0"/>
                <a:cs typeface="Times New Roman" panose="02020603050405020304" pitchFamily="18" charset="0"/>
              </a:rPr>
              <a:t>Top-N Recommendation</a:t>
            </a:r>
          </a:p>
          <a:p>
            <a:pPr lvl="1"/>
            <a:r>
              <a:rPr lang="en-US" altLang="zh-CN" sz="2000" b="0" kern="0" dirty="0">
                <a:latin typeface="Times New Roman" panose="02020603050405020304" pitchFamily="18" charset="0"/>
                <a:cs typeface="Times New Roman" panose="02020603050405020304" pitchFamily="18" charset="0"/>
              </a:rPr>
              <a:t>Item pair (pos &gt; neg)</a:t>
            </a:r>
          </a:p>
          <a:p>
            <a:r>
              <a:rPr lang="en-US" altLang="zh-CN" sz="2400" b="0" kern="0" dirty="0">
                <a:latin typeface="Times New Roman" panose="02020603050405020304" pitchFamily="18" charset="0"/>
                <a:cs typeface="Times New Roman" panose="02020603050405020304" pitchFamily="18" charset="0"/>
              </a:rPr>
              <a:t>Issues of classical negative sampling</a:t>
            </a:r>
          </a:p>
          <a:p>
            <a:pPr lvl="1">
              <a:spcBef>
                <a:spcPts val="600"/>
              </a:spcBef>
              <a:spcAft>
                <a:spcPts val="600"/>
              </a:spcAft>
              <a:buClrTx/>
              <a:buSzTx/>
            </a:pPr>
            <a:r>
              <a:rPr lang="en-US" altLang="zh-CN" sz="2000" b="0" kern="0" dirty="0">
                <a:latin typeface="Times New Roman" panose="02020603050405020304" pitchFamily="18" charset="0"/>
                <a:cs typeface="Times New Roman" panose="02020603050405020304" pitchFamily="18" charset="0"/>
              </a:rPr>
              <a:t>Merely treat observed items as positive instances</a:t>
            </a:r>
          </a:p>
          <a:p>
            <a:pPr lvl="2">
              <a:spcBef>
                <a:spcPts val="600"/>
              </a:spcBef>
              <a:spcAft>
                <a:spcPts val="600"/>
              </a:spcAft>
              <a:buClrTx/>
              <a:buSzTx/>
            </a:pPr>
            <a:r>
              <a:rPr lang="en-US" altLang="zh-CN" b="0" kern="0" dirty="0">
                <a:latin typeface="Times New Roman" panose="02020603050405020304" pitchFamily="18" charset="0"/>
                <a:cs typeface="Times New Roman" panose="02020603050405020304" pitchFamily="18" charset="0"/>
              </a:rPr>
              <a:t>ignoring the potential ones from the non-observed items; </a:t>
            </a:r>
          </a:p>
          <a:p>
            <a:pPr lvl="2">
              <a:spcBef>
                <a:spcPts val="600"/>
              </a:spcBef>
              <a:spcAft>
                <a:spcPts val="600"/>
              </a:spcAft>
              <a:buClrTx/>
              <a:buSzTx/>
            </a:pPr>
            <a:r>
              <a:rPr lang="en-US" altLang="zh-CN" b="0" kern="0" dirty="0">
                <a:latin typeface="Times New Roman" panose="02020603050405020304" pitchFamily="18" charset="0"/>
                <a:cs typeface="Times New Roman" panose="02020603050405020304" pitchFamily="18" charset="0"/>
              </a:rPr>
              <a:t>ignoring the potential noise existing in the observed items; </a:t>
            </a:r>
          </a:p>
          <a:p>
            <a:pPr lvl="1">
              <a:spcBef>
                <a:spcPts val="600"/>
              </a:spcBef>
              <a:spcAft>
                <a:spcPts val="600"/>
              </a:spcAft>
              <a:buClrTx/>
              <a:buSzTx/>
            </a:pPr>
            <a:r>
              <a:rPr lang="en-US" altLang="zh-CN" sz="2000" b="0" kern="0" dirty="0">
                <a:latin typeface="Times New Roman" panose="02020603050405020304" pitchFamily="18" charset="0"/>
                <a:cs typeface="Times New Roman" panose="02020603050405020304" pitchFamily="18" charset="0"/>
              </a:rPr>
              <a:t>Fail to capture the relationship between positive and negative items</a:t>
            </a:r>
          </a:p>
          <a:p>
            <a:pPr lvl="2">
              <a:spcBef>
                <a:spcPts val="600"/>
              </a:spcBef>
              <a:spcAft>
                <a:spcPts val="600"/>
              </a:spcAft>
              <a:buClrTx/>
              <a:buSzTx/>
            </a:pPr>
            <a:r>
              <a:rPr lang="en-US" altLang="zh-CN" b="0" kern="0" dirty="0">
                <a:latin typeface="Times New Roman" panose="02020603050405020304" pitchFamily="18" charset="0"/>
                <a:cs typeface="Times New Roman" panose="02020603050405020304" pitchFamily="18" charset="0"/>
              </a:rPr>
              <a:t>cause the unexpected selection of potential positive items as negative ones.</a:t>
            </a:r>
          </a:p>
          <a:p>
            <a:pPr lvl="1">
              <a:spcBef>
                <a:spcPts val="600"/>
              </a:spcBef>
              <a:spcAft>
                <a:spcPts val="600"/>
              </a:spcAft>
              <a:buClrTx/>
              <a:buSzTx/>
            </a:pPr>
            <a:endParaRPr lang="en-US" altLang="zh-CN" sz="1800" b="0" kern="0" dirty="0">
              <a:latin typeface="Times New Roman" panose="02020603050405020304" pitchFamily="18" charset="0"/>
              <a:cs typeface="Times New Roman" panose="02020603050405020304" pitchFamily="18" charset="0"/>
            </a:endParaRPr>
          </a:p>
          <a:p>
            <a:pPr marL="0" indent="0">
              <a:spcBef>
                <a:spcPts val="600"/>
              </a:spcBef>
              <a:spcAft>
                <a:spcPts val="600"/>
              </a:spcAft>
              <a:buClrTx/>
              <a:buSzTx/>
              <a:buNone/>
            </a:pPr>
            <a:endParaRPr lang="en-US" altLang="zh-CN" sz="2200" b="0" kern="0" dirty="0">
              <a:solidFill>
                <a:srgbClr val="000000"/>
              </a:solidFill>
              <a:latin typeface="Times New Roman" panose="02020603050405020304" pitchFamily="18" charset="0"/>
              <a:ea typeface="宋体" pitchFamily="2" charset="-122"/>
              <a:cs typeface="Times New Roman" panose="02020603050405020304" pitchFamily="18" charset="0"/>
            </a:endParaRPr>
          </a:p>
        </p:txBody>
      </p:sp>
    </p:spTree>
    <p:extLst>
      <p:ext uri="{BB962C8B-B14F-4D97-AF65-F5344CB8AC3E}">
        <p14:creationId xmlns:p14="http://schemas.microsoft.com/office/powerpoint/2010/main" val="713661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bwMode="auto">
          <a:xfrm>
            <a:off x="3923928" y="296115"/>
            <a:ext cx="482796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rtl="0" eaLnBrk="0" fontAlgn="base" hangingPunct="0">
              <a:spcBef>
                <a:spcPct val="0"/>
              </a:spcBef>
              <a:spcAft>
                <a:spcPct val="0"/>
              </a:spcAft>
              <a:defRPr kumimoji="1" sz="3200" b="1">
                <a:solidFill>
                  <a:srgbClr val="002060"/>
                </a:solidFill>
                <a:latin typeface="+mj-lt"/>
                <a:ea typeface="黑体" pitchFamily="2" charset="-122"/>
                <a:cs typeface="+mj-cs"/>
              </a:defRPr>
            </a:lvl1pPr>
            <a:lvl2pPr algn="r" rtl="0" eaLnBrk="0" fontAlgn="base" hangingPunct="0">
              <a:spcBef>
                <a:spcPct val="0"/>
              </a:spcBef>
              <a:spcAft>
                <a:spcPct val="0"/>
              </a:spcAft>
              <a:defRPr kumimoji="1" sz="3200" b="1">
                <a:solidFill>
                  <a:srgbClr val="002060"/>
                </a:solidFill>
                <a:latin typeface="Tahoma" pitchFamily="34" charset="0"/>
                <a:ea typeface="黑体" pitchFamily="2" charset="-122"/>
              </a:defRPr>
            </a:lvl2pPr>
            <a:lvl3pPr algn="r" rtl="0" eaLnBrk="0" fontAlgn="base" hangingPunct="0">
              <a:spcBef>
                <a:spcPct val="0"/>
              </a:spcBef>
              <a:spcAft>
                <a:spcPct val="0"/>
              </a:spcAft>
              <a:defRPr kumimoji="1" sz="3200" b="1">
                <a:solidFill>
                  <a:srgbClr val="002060"/>
                </a:solidFill>
                <a:latin typeface="Tahoma" pitchFamily="34" charset="0"/>
                <a:ea typeface="黑体" pitchFamily="2" charset="-122"/>
              </a:defRPr>
            </a:lvl3pPr>
            <a:lvl4pPr algn="r" rtl="0" eaLnBrk="0" fontAlgn="base" hangingPunct="0">
              <a:spcBef>
                <a:spcPct val="0"/>
              </a:spcBef>
              <a:spcAft>
                <a:spcPct val="0"/>
              </a:spcAft>
              <a:defRPr kumimoji="1" sz="3200" b="1">
                <a:solidFill>
                  <a:srgbClr val="002060"/>
                </a:solidFill>
                <a:latin typeface="Tahoma" pitchFamily="34" charset="0"/>
                <a:ea typeface="黑体" pitchFamily="2" charset="-122"/>
              </a:defRPr>
            </a:lvl4pPr>
            <a:lvl5pPr algn="r" rtl="0" eaLnBrk="0" fontAlgn="base" hangingPunct="0">
              <a:spcBef>
                <a:spcPct val="0"/>
              </a:spcBef>
              <a:spcAft>
                <a:spcPct val="0"/>
              </a:spcAft>
              <a:defRPr kumimoji="1" sz="3200" b="1">
                <a:solidFill>
                  <a:srgbClr val="002060"/>
                </a:solidFill>
                <a:latin typeface="Tahoma" pitchFamily="34" charset="0"/>
                <a:ea typeface="黑体" pitchFamily="2" charset="-122"/>
              </a:defRPr>
            </a:lvl5pPr>
            <a:lvl6pPr marL="457200" algn="l" rtl="0" fontAlgn="base">
              <a:spcBef>
                <a:spcPct val="0"/>
              </a:spcBef>
              <a:spcAft>
                <a:spcPct val="0"/>
              </a:spcAft>
              <a:defRPr kumimoji="1" sz="4400">
                <a:solidFill>
                  <a:schemeClr val="hlink"/>
                </a:solidFill>
                <a:latin typeface="Tahoma" pitchFamily="34" charset="0"/>
                <a:ea typeface="黑体" pitchFamily="49" charset="-122"/>
              </a:defRPr>
            </a:lvl6pPr>
            <a:lvl7pPr marL="914400" algn="l" rtl="0" fontAlgn="base">
              <a:spcBef>
                <a:spcPct val="0"/>
              </a:spcBef>
              <a:spcAft>
                <a:spcPct val="0"/>
              </a:spcAft>
              <a:defRPr kumimoji="1" sz="4400">
                <a:solidFill>
                  <a:schemeClr val="hlink"/>
                </a:solidFill>
                <a:latin typeface="Tahoma" pitchFamily="34" charset="0"/>
                <a:ea typeface="黑体" pitchFamily="49" charset="-122"/>
              </a:defRPr>
            </a:lvl7pPr>
            <a:lvl8pPr marL="1371600" algn="l" rtl="0" fontAlgn="base">
              <a:spcBef>
                <a:spcPct val="0"/>
              </a:spcBef>
              <a:spcAft>
                <a:spcPct val="0"/>
              </a:spcAft>
              <a:defRPr kumimoji="1" sz="4400">
                <a:solidFill>
                  <a:schemeClr val="hlink"/>
                </a:solidFill>
                <a:latin typeface="Tahoma" pitchFamily="34" charset="0"/>
                <a:ea typeface="黑体" pitchFamily="49" charset="-122"/>
              </a:defRPr>
            </a:lvl8pPr>
            <a:lvl9pPr marL="1828800" algn="l" rtl="0" fontAlgn="base">
              <a:spcBef>
                <a:spcPct val="0"/>
              </a:spcBef>
              <a:spcAft>
                <a:spcPct val="0"/>
              </a:spcAft>
              <a:defRPr kumimoji="1" sz="4400">
                <a:solidFill>
                  <a:schemeClr val="hlink"/>
                </a:solidFill>
                <a:latin typeface="Tahoma" pitchFamily="34" charset="0"/>
                <a:ea typeface="黑体" pitchFamily="49" charset="-122"/>
              </a:defRPr>
            </a:lvl9pPr>
          </a:lstStyle>
          <a:p>
            <a:pPr>
              <a:defRPr/>
            </a:pPr>
            <a:r>
              <a:rPr lang="zh-CN" altLang="en-US" sz="3800" kern="0" dirty="0">
                <a:latin typeface="Times New Roman" panose="02020603050405020304" pitchFamily="18" charset="0"/>
                <a:cs typeface="Times New Roman" panose="02020603050405020304" pitchFamily="18" charset="0"/>
              </a:rPr>
              <a:t>研究工作一：</a:t>
            </a:r>
            <a:r>
              <a:rPr lang="en-US" altLang="zh-CN" sz="3800" kern="0" dirty="0">
                <a:latin typeface="Times New Roman" panose="02020603050405020304" pitchFamily="18" charset="0"/>
                <a:cs typeface="Times New Roman" panose="02020603050405020304" pitchFamily="18" charset="0"/>
              </a:rPr>
              <a:t>IPGAN</a:t>
            </a:r>
            <a:endParaRPr lang="zh-CN" altLang="en-US" sz="3800" kern="0" dirty="0">
              <a:latin typeface="Times New Roman" panose="02020603050405020304" pitchFamily="18" charset="0"/>
              <a:cs typeface="Times New Roman" panose="02020603050405020304" pitchFamily="18" charset="0"/>
            </a:endParaRPr>
          </a:p>
        </p:txBody>
      </p:sp>
      <p:sp>
        <p:nvSpPr>
          <p:cNvPr id="7" name="矩形 6"/>
          <p:cNvSpPr/>
          <p:nvPr/>
        </p:nvSpPr>
        <p:spPr>
          <a:xfrm>
            <a:off x="323528" y="1124744"/>
            <a:ext cx="8700964" cy="523220"/>
          </a:xfrm>
          <a:prstGeom prst="rect">
            <a:avLst/>
          </a:prstGeom>
        </p:spPr>
        <p:txBody>
          <a:bodyPr wrap="square">
            <a:spAutoFit/>
          </a:bodyPr>
          <a:lstStyle/>
          <a:p>
            <a:pPr marL="533400" indent="-533400" eaLnBrk="1" hangingPunct="1">
              <a:spcBef>
                <a:spcPct val="20000"/>
              </a:spcBef>
              <a:buClr>
                <a:srgbClr val="0070C0"/>
              </a:buClr>
              <a:buSzPct val="100000"/>
              <a:buFont typeface="Wingdings" pitchFamily="2" charset="2"/>
              <a:buChar char="p"/>
              <a:defRPr/>
            </a:pPr>
            <a:r>
              <a:rPr lang="en-US" altLang="zh-CN" sz="2800" dirty="0">
                <a:ea typeface="黑体" pitchFamily="49" charset="-122"/>
                <a:cs typeface="Times New Roman" panose="02020603050405020304" pitchFamily="18" charset="0"/>
              </a:rPr>
              <a:t>IPGAN </a:t>
            </a:r>
            <a:r>
              <a:rPr lang="en-US" altLang="zh-CN" sz="2000" b="0" dirty="0">
                <a:ea typeface="黑体" pitchFamily="49" charset="-122"/>
                <a:cs typeface="Times New Roman" panose="02020603050405020304" pitchFamily="18" charset="0"/>
              </a:rPr>
              <a:t>(IEEE Trans. on Neural Networks and Learning Systems, 2020)</a:t>
            </a:r>
            <a:endParaRPr lang="zh-CN" altLang="en-US" sz="2800" b="0" dirty="0">
              <a:ea typeface="黑体" pitchFamily="49" charset="-122"/>
              <a:cs typeface="Times New Roman" panose="02020603050405020304" pitchFamily="18" charset="0"/>
            </a:endParaRPr>
          </a:p>
        </p:txBody>
      </p:sp>
      <p:sp>
        <p:nvSpPr>
          <p:cNvPr id="11" name="灯片编号占位符 1">
            <a:extLst>
              <a:ext uri="{FF2B5EF4-FFF2-40B4-BE49-F238E27FC236}">
                <a16:creationId xmlns:a16="http://schemas.microsoft.com/office/drawing/2014/main" id="{5565E2F7-83E2-4EAB-973C-F07F27F6693D}"/>
              </a:ext>
            </a:extLst>
          </p:cNvPr>
          <p:cNvSpPr>
            <a:spLocks noGrp="1"/>
          </p:cNvSpPr>
          <p:nvPr>
            <p:ph type="sldNum" sz="quarter" idx="12"/>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itchFamily="18" charset="0"/>
                <a:ea typeface="宋体" pitchFamily="2" charset="-122"/>
              </a:defRPr>
            </a:lvl1pPr>
            <a:lvl2pPr marL="742950" indent="-285750">
              <a:defRPr kumimoji="1" sz="2400" b="1">
                <a:solidFill>
                  <a:schemeClr val="tx1"/>
                </a:solidFill>
                <a:latin typeface="Times New Roman" pitchFamily="18" charset="0"/>
                <a:ea typeface="宋体" pitchFamily="2" charset="-122"/>
              </a:defRPr>
            </a:lvl2pPr>
            <a:lvl3pPr marL="1143000" indent="-228600">
              <a:defRPr kumimoji="1" sz="2400" b="1">
                <a:solidFill>
                  <a:schemeClr val="tx1"/>
                </a:solidFill>
                <a:latin typeface="Times New Roman" pitchFamily="18" charset="0"/>
                <a:ea typeface="宋体" pitchFamily="2" charset="-122"/>
              </a:defRPr>
            </a:lvl3pPr>
            <a:lvl4pPr marL="1600200" indent="-228600">
              <a:defRPr kumimoji="1" sz="2400" b="1">
                <a:solidFill>
                  <a:schemeClr val="tx1"/>
                </a:solidFill>
                <a:latin typeface="Times New Roman" pitchFamily="18" charset="0"/>
                <a:ea typeface="宋体" pitchFamily="2" charset="-122"/>
              </a:defRPr>
            </a:lvl4pPr>
            <a:lvl5pPr marL="2057400" indent="-22860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fld id="{22F1C434-BCEA-407C-8F88-CF06692D7D44}" type="slidenum">
              <a:rPr kumimoji="0" lang="zh-CN" altLang="en-US" sz="1400" b="0" smtClean="0">
                <a:cs typeface="Times New Roman" panose="02020603050405020304" pitchFamily="18" charset="0"/>
              </a:rPr>
              <a:pPr/>
              <a:t>11</a:t>
            </a:fld>
            <a:endParaRPr kumimoji="0" lang="en-US" altLang="zh-CN" sz="1400" b="0" dirty="0">
              <a:cs typeface="Times New Roman" panose="02020603050405020304" pitchFamily="18" charset="0"/>
            </a:endParaRPr>
          </a:p>
        </p:txBody>
      </p:sp>
      <p:sp>
        <p:nvSpPr>
          <p:cNvPr id="14" name="Content Placeholder 2">
            <a:extLst>
              <a:ext uri="{FF2B5EF4-FFF2-40B4-BE49-F238E27FC236}">
                <a16:creationId xmlns:a16="http://schemas.microsoft.com/office/drawing/2014/main" id="{62184686-CCDD-4A28-AF33-494892F08070}"/>
              </a:ext>
            </a:extLst>
          </p:cNvPr>
          <p:cNvSpPr txBox="1">
            <a:spLocks/>
          </p:cNvSpPr>
          <p:nvPr/>
        </p:nvSpPr>
        <p:spPr>
          <a:xfrm>
            <a:off x="611560" y="1772816"/>
            <a:ext cx="8064896" cy="4680520"/>
          </a:xfrm>
          <a:prstGeom prst="rect">
            <a:avLst/>
          </a:prstGeom>
        </p:spPr>
        <p:txBody>
          <a:bodyPr>
            <a:normAutofit/>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2800">
                <a:solidFill>
                  <a:srgbClr val="0000FF"/>
                </a:solidFill>
                <a:latin typeface="+mn-lt"/>
                <a:ea typeface="黑体"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ü"/>
              <a:defRPr kumimoji="1" sz="2400">
                <a:solidFill>
                  <a:schemeClr val="tx1"/>
                </a:solidFill>
                <a:latin typeface="黑体" pitchFamily="2" charset="-122"/>
                <a:ea typeface="黑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000" b="1">
                <a:solidFill>
                  <a:schemeClr val="tx1"/>
                </a:solidFill>
                <a:latin typeface="华文楷体" pitchFamily="2" charset="-122"/>
                <a:ea typeface="华文楷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宋体"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charset="-122"/>
              </a:defRPr>
            </a:lvl5pPr>
            <a:lvl6pPr marL="2514600" indent="-228600" algn="l" rtl="0" fontAlgn="base">
              <a:spcBef>
                <a:spcPct val="20000"/>
              </a:spcBef>
              <a:spcAft>
                <a:spcPct val="0"/>
              </a:spcAft>
              <a:buClr>
                <a:schemeClr val="accent1"/>
              </a:buClr>
              <a:buSzPct val="50000"/>
              <a:buFont typeface="Wingdings"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kumimoji="1" sz="2400">
                <a:solidFill>
                  <a:schemeClr val="tx1"/>
                </a:solidFill>
                <a:latin typeface="+mn-lt"/>
                <a:ea typeface="宋体" pitchFamily="2" charset="-122"/>
              </a:defRPr>
            </a:lvl9pPr>
          </a:lstStyle>
          <a:p>
            <a:r>
              <a:rPr lang="en-US" altLang="zh-CN" sz="2400" b="0" kern="0" dirty="0">
                <a:latin typeface="Times New Roman" panose="02020603050405020304" pitchFamily="18" charset="0"/>
                <a:cs typeface="Times New Roman" panose="02020603050405020304" pitchFamily="18" charset="0"/>
              </a:rPr>
              <a:t>Main Idea</a:t>
            </a:r>
          </a:p>
          <a:p>
            <a:pPr lvl="1"/>
            <a:r>
              <a:rPr lang="en-US" altLang="zh-CN" sz="2000" b="0" kern="0" dirty="0">
                <a:latin typeface="Times New Roman" panose="02020603050405020304" pitchFamily="18" charset="0"/>
                <a:cs typeface="Times New Roman" panose="02020603050405020304" pitchFamily="18" charset="0"/>
              </a:rPr>
              <a:t>Informative item pairs need to consider the relationship between (potential) positive and negative items. </a:t>
            </a:r>
          </a:p>
          <a:p>
            <a:pPr lvl="1"/>
            <a:r>
              <a:rPr lang="en-US" altLang="zh-CN" sz="2000" b="0" kern="0" dirty="0">
                <a:latin typeface="Times New Roman" panose="02020603050405020304" pitchFamily="18" charset="0"/>
                <a:cs typeface="Times New Roman" panose="02020603050405020304" pitchFamily="18" charset="0"/>
              </a:rPr>
              <a:t>Positive items should be involved in the process of negative sampling</a:t>
            </a:r>
          </a:p>
          <a:p>
            <a:r>
              <a:rPr lang="en-US" altLang="zh-CN" sz="2400" b="0" kern="0" dirty="0">
                <a:latin typeface="Times New Roman" panose="02020603050405020304" pitchFamily="18" charset="0"/>
                <a:cs typeface="Times New Roman" panose="02020603050405020304" pitchFamily="18" charset="0"/>
              </a:rPr>
              <a:t>The approach</a:t>
            </a:r>
          </a:p>
          <a:p>
            <a:pPr lvl="1"/>
            <a:r>
              <a:rPr lang="en-US" altLang="zh-CN" sz="2000" kern="0" dirty="0">
                <a:latin typeface="Times New Roman" panose="02020603050405020304" pitchFamily="18" charset="0"/>
                <a:cs typeface="Times New Roman" panose="02020603050405020304" pitchFamily="18" charset="0"/>
              </a:rPr>
              <a:t>positive sampling</a:t>
            </a:r>
            <a:r>
              <a:rPr lang="en-US" altLang="zh-CN" sz="2000" b="0" kern="0" dirty="0">
                <a:latin typeface="Times New Roman" panose="02020603050405020304" pitchFamily="18" charset="0"/>
                <a:cs typeface="Times New Roman" panose="02020603050405020304" pitchFamily="18" charset="0"/>
              </a:rPr>
              <a:t>: according to the distribution of overall features of observed items</a:t>
            </a:r>
          </a:p>
          <a:p>
            <a:pPr lvl="1"/>
            <a:r>
              <a:rPr lang="en-US" altLang="zh-CN" sz="2000" kern="0" dirty="0">
                <a:latin typeface="Times New Roman" panose="02020603050405020304" pitchFamily="18" charset="0"/>
                <a:cs typeface="Times New Roman" panose="02020603050405020304" pitchFamily="18" charset="0"/>
              </a:rPr>
              <a:t>negative sampling</a:t>
            </a:r>
            <a:r>
              <a:rPr lang="en-US" altLang="zh-CN" sz="2000" b="0" kern="0" dirty="0">
                <a:latin typeface="Times New Roman" panose="02020603050405020304" pitchFamily="18" charset="0"/>
                <a:cs typeface="Times New Roman" panose="02020603050405020304" pitchFamily="18" charset="0"/>
              </a:rPr>
              <a:t>: according to the ranking scores of non-observed items.</a:t>
            </a:r>
          </a:p>
          <a:p>
            <a:pPr lvl="1"/>
            <a:endParaRPr lang="en-US" altLang="zh-CN" sz="2000" b="0" kern="0" dirty="0">
              <a:latin typeface="Times New Roman" panose="02020603050405020304" pitchFamily="18" charset="0"/>
              <a:cs typeface="Times New Roman" panose="02020603050405020304" pitchFamily="18" charset="0"/>
            </a:endParaRPr>
          </a:p>
          <a:p>
            <a:pPr lvl="1">
              <a:spcBef>
                <a:spcPts val="600"/>
              </a:spcBef>
              <a:spcAft>
                <a:spcPts val="600"/>
              </a:spcAft>
              <a:buClrTx/>
              <a:buSzTx/>
            </a:pPr>
            <a:endParaRPr lang="en-US" altLang="zh-CN" sz="1800" b="0" kern="0" dirty="0">
              <a:latin typeface="Times New Roman" panose="02020603050405020304" pitchFamily="18" charset="0"/>
              <a:cs typeface="Times New Roman" panose="02020603050405020304" pitchFamily="18" charset="0"/>
            </a:endParaRPr>
          </a:p>
          <a:p>
            <a:pPr marL="0" indent="0">
              <a:spcBef>
                <a:spcPts val="600"/>
              </a:spcBef>
              <a:spcAft>
                <a:spcPts val="600"/>
              </a:spcAft>
              <a:buClrTx/>
              <a:buSzTx/>
              <a:buNone/>
            </a:pPr>
            <a:endParaRPr lang="en-US" altLang="zh-CN" sz="2200" b="0" kern="0" dirty="0">
              <a:solidFill>
                <a:srgbClr val="000000"/>
              </a:solidFill>
              <a:latin typeface="Times New Roman" panose="02020603050405020304" pitchFamily="18" charset="0"/>
              <a:ea typeface="宋体" pitchFamily="2" charset="-122"/>
              <a:cs typeface="Times New Roman" panose="02020603050405020304" pitchFamily="18" charset="0"/>
            </a:endParaRPr>
          </a:p>
        </p:txBody>
      </p:sp>
    </p:spTree>
    <p:extLst>
      <p:ext uri="{BB962C8B-B14F-4D97-AF65-F5344CB8AC3E}">
        <p14:creationId xmlns:p14="http://schemas.microsoft.com/office/powerpoint/2010/main" val="2653015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bwMode="auto">
          <a:xfrm>
            <a:off x="3923928" y="296115"/>
            <a:ext cx="482796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rtl="0" eaLnBrk="0" fontAlgn="base" hangingPunct="0">
              <a:spcBef>
                <a:spcPct val="0"/>
              </a:spcBef>
              <a:spcAft>
                <a:spcPct val="0"/>
              </a:spcAft>
              <a:defRPr kumimoji="1" sz="3200" b="1">
                <a:solidFill>
                  <a:srgbClr val="002060"/>
                </a:solidFill>
                <a:latin typeface="+mj-lt"/>
                <a:ea typeface="黑体" pitchFamily="2" charset="-122"/>
                <a:cs typeface="+mj-cs"/>
              </a:defRPr>
            </a:lvl1pPr>
            <a:lvl2pPr algn="r" rtl="0" eaLnBrk="0" fontAlgn="base" hangingPunct="0">
              <a:spcBef>
                <a:spcPct val="0"/>
              </a:spcBef>
              <a:spcAft>
                <a:spcPct val="0"/>
              </a:spcAft>
              <a:defRPr kumimoji="1" sz="3200" b="1">
                <a:solidFill>
                  <a:srgbClr val="002060"/>
                </a:solidFill>
                <a:latin typeface="Tahoma" pitchFamily="34" charset="0"/>
                <a:ea typeface="黑体" pitchFamily="2" charset="-122"/>
              </a:defRPr>
            </a:lvl2pPr>
            <a:lvl3pPr algn="r" rtl="0" eaLnBrk="0" fontAlgn="base" hangingPunct="0">
              <a:spcBef>
                <a:spcPct val="0"/>
              </a:spcBef>
              <a:spcAft>
                <a:spcPct val="0"/>
              </a:spcAft>
              <a:defRPr kumimoji="1" sz="3200" b="1">
                <a:solidFill>
                  <a:srgbClr val="002060"/>
                </a:solidFill>
                <a:latin typeface="Tahoma" pitchFamily="34" charset="0"/>
                <a:ea typeface="黑体" pitchFamily="2" charset="-122"/>
              </a:defRPr>
            </a:lvl3pPr>
            <a:lvl4pPr algn="r" rtl="0" eaLnBrk="0" fontAlgn="base" hangingPunct="0">
              <a:spcBef>
                <a:spcPct val="0"/>
              </a:spcBef>
              <a:spcAft>
                <a:spcPct val="0"/>
              </a:spcAft>
              <a:defRPr kumimoji="1" sz="3200" b="1">
                <a:solidFill>
                  <a:srgbClr val="002060"/>
                </a:solidFill>
                <a:latin typeface="Tahoma" pitchFamily="34" charset="0"/>
                <a:ea typeface="黑体" pitchFamily="2" charset="-122"/>
              </a:defRPr>
            </a:lvl4pPr>
            <a:lvl5pPr algn="r" rtl="0" eaLnBrk="0" fontAlgn="base" hangingPunct="0">
              <a:spcBef>
                <a:spcPct val="0"/>
              </a:spcBef>
              <a:spcAft>
                <a:spcPct val="0"/>
              </a:spcAft>
              <a:defRPr kumimoji="1" sz="3200" b="1">
                <a:solidFill>
                  <a:srgbClr val="002060"/>
                </a:solidFill>
                <a:latin typeface="Tahoma" pitchFamily="34" charset="0"/>
                <a:ea typeface="黑体" pitchFamily="2" charset="-122"/>
              </a:defRPr>
            </a:lvl5pPr>
            <a:lvl6pPr marL="457200" algn="l" rtl="0" fontAlgn="base">
              <a:spcBef>
                <a:spcPct val="0"/>
              </a:spcBef>
              <a:spcAft>
                <a:spcPct val="0"/>
              </a:spcAft>
              <a:defRPr kumimoji="1" sz="4400">
                <a:solidFill>
                  <a:schemeClr val="hlink"/>
                </a:solidFill>
                <a:latin typeface="Tahoma" pitchFamily="34" charset="0"/>
                <a:ea typeface="黑体" pitchFamily="49" charset="-122"/>
              </a:defRPr>
            </a:lvl6pPr>
            <a:lvl7pPr marL="914400" algn="l" rtl="0" fontAlgn="base">
              <a:spcBef>
                <a:spcPct val="0"/>
              </a:spcBef>
              <a:spcAft>
                <a:spcPct val="0"/>
              </a:spcAft>
              <a:defRPr kumimoji="1" sz="4400">
                <a:solidFill>
                  <a:schemeClr val="hlink"/>
                </a:solidFill>
                <a:latin typeface="Tahoma" pitchFamily="34" charset="0"/>
                <a:ea typeface="黑体" pitchFamily="49" charset="-122"/>
              </a:defRPr>
            </a:lvl7pPr>
            <a:lvl8pPr marL="1371600" algn="l" rtl="0" fontAlgn="base">
              <a:spcBef>
                <a:spcPct val="0"/>
              </a:spcBef>
              <a:spcAft>
                <a:spcPct val="0"/>
              </a:spcAft>
              <a:defRPr kumimoji="1" sz="4400">
                <a:solidFill>
                  <a:schemeClr val="hlink"/>
                </a:solidFill>
                <a:latin typeface="Tahoma" pitchFamily="34" charset="0"/>
                <a:ea typeface="黑体" pitchFamily="49" charset="-122"/>
              </a:defRPr>
            </a:lvl8pPr>
            <a:lvl9pPr marL="1828800" algn="l" rtl="0" fontAlgn="base">
              <a:spcBef>
                <a:spcPct val="0"/>
              </a:spcBef>
              <a:spcAft>
                <a:spcPct val="0"/>
              </a:spcAft>
              <a:defRPr kumimoji="1" sz="4400">
                <a:solidFill>
                  <a:schemeClr val="hlink"/>
                </a:solidFill>
                <a:latin typeface="Tahoma" pitchFamily="34" charset="0"/>
                <a:ea typeface="黑体" pitchFamily="49" charset="-122"/>
              </a:defRPr>
            </a:lvl9pPr>
          </a:lstStyle>
          <a:p>
            <a:pPr>
              <a:defRPr/>
            </a:pPr>
            <a:r>
              <a:rPr lang="zh-CN" altLang="en-US" sz="3800" kern="0" dirty="0">
                <a:latin typeface="Times New Roman" panose="02020603050405020304" pitchFamily="18" charset="0"/>
                <a:cs typeface="Times New Roman" panose="02020603050405020304" pitchFamily="18" charset="0"/>
              </a:rPr>
              <a:t>研究工作一：</a:t>
            </a:r>
            <a:r>
              <a:rPr lang="en-US" altLang="zh-CN" sz="3800" kern="0" dirty="0">
                <a:latin typeface="Times New Roman" panose="02020603050405020304" pitchFamily="18" charset="0"/>
                <a:cs typeface="Times New Roman" panose="02020603050405020304" pitchFamily="18" charset="0"/>
              </a:rPr>
              <a:t>IPGAN</a:t>
            </a:r>
            <a:endParaRPr lang="zh-CN" altLang="en-US" sz="3800" kern="0" dirty="0">
              <a:latin typeface="Times New Roman" panose="02020603050405020304" pitchFamily="18" charset="0"/>
              <a:cs typeface="Times New Roman" panose="02020603050405020304" pitchFamily="18" charset="0"/>
            </a:endParaRPr>
          </a:p>
        </p:txBody>
      </p:sp>
      <p:sp>
        <p:nvSpPr>
          <p:cNvPr id="7" name="矩形 6"/>
          <p:cNvSpPr/>
          <p:nvPr/>
        </p:nvSpPr>
        <p:spPr>
          <a:xfrm>
            <a:off x="323528" y="1124744"/>
            <a:ext cx="8700964" cy="523220"/>
          </a:xfrm>
          <a:prstGeom prst="rect">
            <a:avLst/>
          </a:prstGeom>
        </p:spPr>
        <p:txBody>
          <a:bodyPr wrap="square">
            <a:spAutoFit/>
          </a:bodyPr>
          <a:lstStyle/>
          <a:p>
            <a:pPr marL="533400" indent="-533400" eaLnBrk="1" hangingPunct="1">
              <a:spcBef>
                <a:spcPct val="20000"/>
              </a:spcBef>
              <a:buClr>
                <a:srgbClr val="0070C0"/>
              </a:buClr>
              <a:buSzPct val="100000"/>
              <a:buFont typeface="Wingdings" pitchFamily="2" charset="2"/>
              <a:buChar char="p"/>
              <a:defRPr/>
            </a:pPr>
            <a:r>
              <a:rPr lang="en-US" altLang="zh-CN" sz="2800" dirty="0">
                <a:ea typeface="黑体" pitchFamily="49" charset="-122"/>
                <a:cs typeface="Times New Roman" panose="02020603050405020304" pitchFamily="18" charset="0"/>
              </a:rPr>
              <a:t>IPGAN </a:t>
            </a:r>
            <a:r>
              <a:rPr lang="en-US" altLang="zh-CN" sz="2000" b="0" dirty="0">
                <a:ea typeface="黑体" pitchFamily="49" charset="-122"/>
                <a:cs typeface="Times New Roman" panose="02020603050405020304" pitchFamily="18" charset="0"/>
              </a:rPr>
              <a:t>(IEEE Trans. on Neural Networks and Learning Systems, 2020)</a:t>
            </a:r>
            <a:endParaRPr lang="zh-CN" altLang="en-US" sz="2800" b="0" dirty="0">
              <a:ea typeface="黑体" pitchFamily="49" charset="-122"/>
              <a:cs typeface="Times New Roman" panose="02020603050405020304" pitchFamily="18" charset="0"/>
            </a:endParaRPr>
          </a:p>
        </p:txBody>
      </p:sp>
      <p:sp>
        <p:nvSpPr>
          <p:cNvPr id="11" name="灯片编号占位符 1">
            <a:extLst>
              <a:ext uri="{FF2B5EF4-FFF2-40B4-BE49-F238E27FC236}">
                <a16:creationId xmlns:a16="http://schemas.microsoft.com/office/drawing/2014/main" id="{5565E2F7-83E2-4EAB-973C-F07F27F6693D}"/>
              </a:ext>
            </a:extLst>
          </p:cNvPr>
          <p:cNvSpPr>
            <a:spLocks noGrp="1"/>
          </p:cNvSpPr>
          <p:nvPr>
            <p:ph type="sldNum" sz="quarter" idx="12"/>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itchFamily="18" charset="0"/>
                <a:ea typeface="宋体" pitchFamily="2" charset="-122"/>
              </a:defRPr>
            </a:lvl1pPr>
            <a:lvl2pPr marL="742950" indent="-285750">
              <a:defRPr kumimoji="1" sz="2400" b="1">
                <a:solidFill>
                  <a:schemeClr val="tx1"/>
                </a:solidFill>
                <a:latin typeface="Times New Roman" pitchFamily="18" charset="0"/>
                <a:ea typeface="宋体" pitchFamily="2" charset="-122"/>
              </a:defRPr>
            </a:lvl2pPr>
            <a:lvl3pPr marL="1143000" indent="-228600">
              <a:defRPr kumimoji="1" sz="2400" b="1">
                <a:solidFill>
                  <a:schemeClr val="tx1"/>
                </a:solidFill>
                <a:latin typeface="Times New Roman" pitchFamily="18" charset="0"/>
                <a:ea typeface="宋体" pitchFamily="2" charset="-122"/>
              </a:defRPr>
            </a:lvl3pPr>
            <a:lvl4pPr marL="1600200" indent="-228600">
              <a:defRPr kumimoji="1" sz="2400" b="1">
                <a:solidFill>
                  <a:schemeClr val="tx1"/>
                </a:solidFill>
                <a:latin typeface="Times New Roman" pitchFamily="18" charset="0"/>
                <a:ea typeface="宋体" pitchFamily="2" charset="-122"/>
              </a:defRPr>
            </a:lvl4pPr>
            <a:lvl5pPr marL="2057400" indent="-22860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fld id="{22F1C434-BCEA-407C-8F88-CF06692D7D44}" type="slidenum">
              <a:rPr kumimoji="0" lang="zh-CN" altLang="en-US" sz="1400" b="0" smtClean="0">
                <a:cs typeface="Times New Roman" panose="02020603050405020304" pitchFamily="18" charset="0"/>
              </a:rPr>
              <a:pPr/>
              <a:t>12</a:t>
            </a:fld>
            <a:endParaRPr kumimoji="0" lang="en-US" altLang="zh-CN" sz="1400" b="0" dirty="0">
              <a:cs typeface="Times New Roman" panose="02020603050405020304" pitchFamily="18" charset="0"/>
            </a:endParaRPr>
          </a:p>
        </p:txBody>
      </p:sp>
      <p:pic>
        <p:nvPicPr>
          <p:cNvPr id="3" name="图片 2">
            <a:extLst>
              <a:ext uri="{FF2B5EF4-FFF2-40B4-BE49-F238E27FC236}">
                <a16:creationId xmlns:a16="http://schemas.microsoft.com/office/drawing/2014/main" id="{9768140C-BE09-457F-8DF4-1A2B7154DA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61925"/>
            <a:ext cx="9144000" cy="3691210"/>
          </a:xfrm>
          <a:prstGeom prst="rect">
            <a:avLst/>
          </a:prstGeom>
        </p:spPr>
      </p:pic>
      <p:sp>
        <p:nvSpPr>
          <p:cNvPr id="4" name="文本框 3">
            <a:extLst>
              <a:ext uri="{FF2B5EF4-FFF2-40B4-BE49-F238E27FC236}">
                <a16:creationId xmlns:a16="http://schemas.microsoft.com/office/drawing/2014/main" id="{BAC0C3FC-2016-4415-BC8D-0BE2B2747A00}"/>
              </a:ext>
            </a:extLst>
          </p:cNvPr>
          <p:cNvSpPr txBox="1"/>
          <p:nvPr/>
        </p:nvSpPr>
        <p:spPr>
          <a:xfrm>
            <a:off x="2947255" y="6161775"/>
            <a:ext cx="3453510" cy="400110"/>
          </a:xfrm>
          <a:prstGeom prst="rect">
            <a:avLst/>
          </a:prstGeom>
          <a:noFill/>
        </p:spPr>
        <p:txBody>
          <a:bodyPr wrap="none" rtlCol="0">
            <a:spAutoFit/>
          </a:bodyPr>
          <a:lstStyle/>
          <a:p>
            <a:r>
              <a:rPr lang="en-US" altLang="zh-CN" sz="2000" b="0" dirty="0"/>
              <a:t>Workflow of our IPGAN model</a:t>
            </a:r>
            <a:endParaRPr lang="zh-CN" altLang="en-US" sz="2000" b="0" dirty="0"/>
          </a:p>
        </p:txBody>
      </p:sp>
    </p:spTree>
    <p:extLst>
      <p:ext uri="{BB962C8B-B14F-4D97-AF65-F5344CB8AC3E}">
        <p14:creationId xmlns:p14="http://schemas.microsoft.com/office/powerpoint/2010/main" val="3792203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bwMode="auto">
          <a:xfrm>
            <a:off x="3923928" y="296115"/>
            <a:ext cx="482796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rtl="0" eaLnBrk="0" fontAlgn="base" hangingPunct="0">
              <a:spcBef>
                <a:spcPct val="0"/>
              </a:spcBef>
              <a:spcAft>
                <a:spcPct val="0"/>
              </a:spcAft>
              <a:defRPr kumimoji="1" sz="3200" b="1">
                <a:solidFill>
                  <a:srgbClr val="002060"/>
                </a:solidFill>
                <a:latin typeface="+mj-lt"/>
                <a:ea typeface="黑体" pitchFamily="2" charset="-122"/>
                <a:cs typeface="+mj-cs"/>
              </a:defRPr>
            </a:lvl1pPr>
            <a:lvl2pPr algn="r" rtl="0" eaLnBrk="0" fontAlgn="base" hangingPunct="0">
              <a:spcBef>
                <a:spcPct val="0"/>
              </a:spcBef>
              <a:spcAft>
                <a:spcPct val="0"/>
              </a:spcAft>
              <a:defRPr kumimoji="1" sz="3200" b="1">
                <a:solidFill>
                  <a:srgbClr val="002060"/>
                </a:solidFill>
                <a:latin typeface="Tahoma" pitchFamily="34" charset="0"/>
                <a:ea typeface="黑体" pitchFamily="2" charset="-122"/>
              </a:defRPr>
            </a:lvl2pPr>
            <a:lvl3pPr algn="r" rtl="0" eaLnBrk="0" fontAlgn="base" hangingPunct="0">
              <a:spcBef>
                <a:spcPct val="0"/>
              </a:spcBef>
              <a:spcAft>
                <a:spcPct val="0"/>
              </a:spcAft>
              <a:defRPr kumimoji="1" sz="3200" b="1">
                <a:solidFill>
                  <a:srgbClr val="002060"/>
                </a:solidFill>
                <a:latin typeface="Tahoma" pitchFamily="34" charset="0"/>
                <a:ea typeface="黑体" pitchFamily="2" charset="-122"/>
              </a:defRPr>
            </a:lvl3pPr>
            <a:lvl4pPr algn="r" rtl="0" eaLnBrk="0" fontAlgn="base" hangingPunct="0">
              <a:spcBef>
                <a:spcPct val="0"/>
              </a:spcBef>
              <a:spcAft>
                <a:spcPct val="0"/>
              </a:spcAft>
              <a:defRPr kumimoji="1" sz="3200" b="1">
                <a:solidFill>
                  <a:srgbClr val="002060"/>
                </a:solidFill>
                <a:latin typeface="Tahoma" pitchFamily="34" charset="0"/>
                <a:ea typeface="黑体" pitchFamily="2" charset="-122"/>
              </a:defRPr>
            </a:lvl4pPr>
            <a:lvl5pPr algn="r" rtl="0" eaLnBrk="0" fontAlgn="base" hangingPunct="0">
              <a:spcBef>
                <a:spcPct val="0"/>
              </a:spcBef>
              <a:spcAft>
                <a:spcPct val="0"/>
              </a:spcAft>
              <a:defRPr kumimoji="1" sz="3200" b="1">
                <a:solidFill>
                  <a:srgbClr val="002060"/>
                </a:solidFill>
                <a:latin typeface="Tahoma" pitchFamily="34" charset="0"/>
                <a:ea typeface="黑体" pitchFamily="2" charset="-122"/>
              </a:defRPr>
            </a:lvl5pPr>
            <a:lvl6pPr marL="457200" algn="l" rtl="0" fontAlgn="base">
              <a:spcBef>
                <a:spcPct val="0"/>
              </a:spcBef>
              <a:spcAft>
                <a:spcPct val="0"/>
              </a:spcAft>
              <a:defRPr kumimoji="1" sz="4400">
                <a:solidFill>
                  <a:schemeClr val="hlink"/>
                </a:solidFill>
                <a:latin typeface="Tahoma" pitchFamily="34" charset="0"/>
                <a:ea typeface="黑体" pitchFamily="49" charset="-122"/>
              </a:defRPr>
            </a:lvl6pPr>
            <a:lvl7pPr marL="914400" algn="l" rtl="0" fontAlgn="base">
              <a:spcBef>
                <a:spcPct val="0"/>
              </a:spcBef>
              <a:spcAft>
                <a:spcPct val="0"/>
              </a:spcAft>
              <a:defRPr kumimoji="1" sz="4400">
                <a:solidFill>
                  <a:schemeClr val="hlink"/>
                </a:solidFill>
                <a:latin typeface="Tahoma" pitchFamily="34" charset="0"/>
                <a:ea typeface="黑体" pitchFamily="49" charset="-122"/>
              </a:defRPr>
            </a:lvl7pPr>
            <a:lvl8pPr marL="1371600" algn="l" rtl="0" fontAlgn="base">
              <a:spcBef>
                <a:spcPct val="0"/>
              </a:spcBef>
              <a:spcAft>
                <a:spcPct val="0"/>
              </a:spcAft>
              <a:defRPr kumimoji="1" sz="4400">
                <a:solidFill>
                  <a:schemeClr val="hlink"/>
                </a:solidFill>
                <a:latin typeface="Tahoma" pitchFamily="34" charset="0"/>
                <a:ea typeface="黑体" pitchFamily="49" charset="-122"/>
              </a:defRPr>
            </a:lvl8pPr>
            <a:lvl9pPr marL="1828800" algn="l" rtl="0" fontAlgn="base">
              <a:spcBef>
                <a:spcPct val="0"/>
              </a:spcBef>
              <a:spcAft>
                <a:spcPct val="0"/>
              </a:spcAft>
              <a:defRPr kumimoji="1" sz="4400">
                <a:solidFill>
                  <a:schemeClr val="hlink"/>
                </a:solidFill>
                <a:latin typeface="Tahoma" pitchFamily="34" charset="0"/>
                <a:ea typeface="黑体" pitchFamily="49" charset="-122"/>
              </a:defRPr>
            </a:lvl9pPr>
          </a:lstStyle>
          <a:p>
            <a:pPr>
              <a:defRPr/>
            </a:pPr>
            <a:r>
              <a:rPr lang="zh-CN" altLang="en-US" sz="3800" kern="0" dirty="0">
                <a:latin typeface="Times New Roman" panose="02020603050405020304" pitchFamily="18" charset="0"/>
                <a:cs typeface="Times New Roman" panose="02020603050405020304" pitchFamily="18" charset="0"/>
              </a:rPr>
              <a:t>研究工作一：</a:t>
            </a:r>
            <a:r>
              <a:rPr lang="en-US" altLang="zh-CN" sz="3800" kern="0" dirty="0">
                <a:latin typeface="Times New Roman" panose="02020603050405020304" pitchFamily="18" charset="0"/>
                <a:cs typeface="Times New Roman" panose="02020603050405020304" pitchFamily="18" charset="0"/>
              </a:rPr>
              <a:t>IPGAN</a:t>
            </a:r>
            <a:endParaRPr lang="zh-CN" altLang="en-US" sz="3800" kern="0" dirty="0">
              <a:latin typeface="Times New Roman" panose="02020603050405020304" pitchFamily="18" charset="0"/>
              <a:cs typeface="Times New Roman" panose="02020603050405020304" pitchFamily="18" charset="0"/>
            </a:endParaRPr>
          </a:p>
        </p:txBody>
      </p:sp>
      <p:sp>
        <p:nvSpPr>
          <p:cNvPr id="7" name="矩形 6"/>
          <p:cNvSpPr/>
          <p:nvPr/>
        </p:nvSpPr>
        <p:spPr>
          <a:xfrm>
            <a:off x="323528" y="1124744"/>
            <a:ext cx="8700964" cy="523220"/>
          </a:xfrm>
          <a:prstGeom prst="rect">
            <a:avLst/>
          </a:prstGeom>
        </p:spPr>
        <p:txBody>
          <a:bodyPr wrap="square">
            <a:spAutoFit/>
          </a:bodyPr>
          <a:lstStyle/>
          <a:p>
            <a:pPr marL="533400" indent="-533400" eaLnBrk="1" hangingPunct="1">
              <a:spcBef>
                <a:spcPct val="20000"/>
              </a:spcBef>
              <a:buClr>
                <a:srgbClr val="0070C0"/>
              </a:buClr>
              <a:buSzPct val="100000"/>
              <a:buFont typeface="Wingdings" pitchFamily="2" charset="2"/>
              <a:buChar char="p"/>
              <a:defRPr/>
            </a:pPr>
            <a:r>
              <a:rPr lang="en-US" altLang="zh-CN" sz="2800" dirty="0">
                <a:ea typeface="黑体" pitchFamily="49" charset="-122"/>
                <a:cs typeface="Times New Roman" panose="02020603050405020304" pitchFamily="18" charset="0"/>
              </a:rPr>
              <a:t>IPGAN </a:t>
            </a:r>
            <a:r>
              <a:rPr lang="en-US" altLang="zh-CN" sz="2000" b="0" dirty="0">
                <a:ea typeface="黑体" pitchFamily="49" charset="-122"/>
                <a:cs typeface="Times New Roman" panose="02020603050405020304" pitchFamily="18" charset="0"/>
              </a:rPr>
              <a:t>(IEEE Trans. on Neural Networks and Learning Systems, 2020)</a:t>
            </a:r>
            <a:endParaRPr lang="zh-CN" altLang="en-US" sz="2800" b="0" dirty="0">
              <a:ea typeface="黑体" pitchFamily="49" charset="-122"/>
              <a:cs typeface="Times New Roman" panose="02020603050405020304" pitchFamily="18" charset="0"/>
            </a:endParaRPr>
          </a:p>
        </p:txBody>
      </p:sp>
      <p:sp>
        <p:nvSpPr>
          <p:cNvPr id="11" name="灯片编号占位符 1">
            <a:extLst>
              <a:ext uri="{FF2B5EF4-FFF2-40B4-BE49-F238E27FC236}">
                <a16:creationId xmlns:a16="http://schemas.microsoft.com/office/drawing/2014/main" id="{5565E2F7-83E2-4EAB-973C-F07F27F6693D}"/>
              </a:ext>
            </a:extLst>
          </p:cNvPr>
          <p:cNvSpPr>
            <a:spLocks noGrp="1"/>
          </p:cNvSpPr>
          <p:nvPr>
            <p:ph type="sldNum" sz="quarter" idx="12"/>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itchFamily="18" charset="0"/>
                <a:ea typeface="宋体" pitchFamily="2" charset="-122"/>
              </a:defRPr>
            </a:lvl1pPr>
            <a:lvl2pPr marL="742950" indent="-285750">
              <a:defRPr kumimoji="1" sz="2400" b="1">
                <a:solidFill>
                  <a:schemeClr val="tx1"/>
                </a:solidFill>
                <a:latin typeface="Times New Roman" pitchFamily="18" charset="0"/>
                <a:ea typeface="宋体" pitchFamily="2" charset="-122"/>
              </a:defRPr>
            </a:lvl2pPr>
            <a:lvl3pPr marL="1143000" indent="-228600">
              <a:defRPr kumimoji="1" sz="2400" b="1">
                <a:solidFill>
                  <a:schemeClr val="tx1"/>
                </a:solidFill>
                <a:latin typeface="Times New Roman" pitchFamily="18" charset="0"/>
                <a:ea typeface="宋体" pitchFamily="2" charset="-122"/>
              </a:defRPr>
            </a:lvl3pPr>
            <a:lvl4pPr marL="1600200" indent="-228600">
              <a:defRPr kumimoji="1" sz="2400" b="1">
                <a:solidFill>
                  <a:schemeClr val="tx1"/>
                </a:solidFill>
                <a:latin typeface="Times New Roman" pitchFamily="18" charset="0"/>
                <a:ea typeface="宋体" pitchFamily="2" charset="-122"/>
              </a:defRPr>
            </a:lvl4pPr>
            <a:lvl5pPr marL="2057400" indent="-22860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fld id="{22F1C434-BCEA-407C-8F88-CF06692D7D44}" type="slidenum">
              <a:rPr kumimoji="0" lang="zh-CN" altLang="en-US" sz="1400" b="0" smtClean="0">
                <a:cs typeface="Times New Roman" panose="02020603050405020304" pitchFamily="18" charset="0"/>
              </a:rPr>
              <a:pPr/>
              <a:t>13</a:t>
            </a:fld>
            <a:endParaRPr kumimoji="0" lang="en-US" altLang="zh-CN" sz="1400" b="0" dirty="0">
              <a:cs typeface="Times New Roman" panose="02020603050405020304" pitchFamily="18" charset="0"/>
            </a:endParaRPr>
          </a:p>
        </p:txBody>
      </p:sp>
      <p:sp>
        <p:nvSpPr>
          <p:cNvPr id="14" name="Content Placeholder 2">
            <a:extLst>
              <a:ext uri="{FF2B5EF4-FFF2-40B4-BE49-F238E27FC236}">
                <a16:creationId xmlns:a16="http://schemas.microsoft.com/office/drawing/2014/main" id="{62184686-CCDD-4A28-AF33-494892F08070}"/>
              </a:ext>
            </a:extLst>
          </p:cNvPr>
          <p:cNvSpPr txBox="1">
            <a:spLocks/>
          </p:cNvSpPr>
          <p:nvPr/>
        </p:nvSpPr>
        <p:spPr>
          <a:xfrm>
            <a:off x="611560" y="1772816"/>
            <a:ext cx="8064896" cy="4680520"/>
          </a:xfrm>
          <a:prstGeom prst="rect">
            <a:avLst/>
          </a:prstGeom>
        </p:spPr>
        <p:txBody>
          <a:bodyPr>
            <a:normAutofit/>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2800">
                <a:solidFill>
                  <a:srgbClr val="0000FF"/>
                </a:solidFill>
                <a:latin typeface="+mn-lt"/>
                <a:ea typeface="黑体"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ü"/>
              <a:defRPr kumimoji="1" sz="2400">
                <a:solidFill>
                  <a:schemeClr val="tx1"/>
                </a:solidFill>
                <a:latin typeface="黑体" pitchFamily="2" charset="-122"/>
                <a:ea typeface="黑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000" b="1">
                <a:solidFill>
                  <a:schemeClr val="tx1"/>
                </a:solidFill>
                <a:latin typeface="华文楷体" pitchFamily="2" charset="-122"/>
                <a:ea typeface="华文楷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宋体"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charset="-122"/>
              </a:defRPr>
            </a:lvl5pPr>
            <a:lvl6pPr marL="2514600" indent="-228600" algn="l" rtl="0" fontAlgn="base">
              <a:spcBef>
                <a:spcPct val="20000"/>
              </a:spcBef>
              <a:spcAft>
                <a:spcPct val="0"/>
              </a:spcAft>
              <a:buClr>
                <a:schemeClr val="accent1"/>
              </a:buClr>
              <a:buSzPct val="50000"/>
              <a:buFont typeface="Wingdings"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kumimoji="1" sz="2400">
                <a:solidFill>
                  <a:schemeClr val="tx1"/>
                </a:solidFill>
                <a:latin typeface="+mn-lt"/>
                <a:ea typeface="宋体" pitchFamily="2" charset="-122"/>
              </a:defRPr>
            </a:lvl9pPr>
          </a:lstStyle>
          <a:p>
            <a:r>
              <a:rPr lang="en-US" altLang="zh-CN" sz="2400" b="0" kern="0" dirty="0">
                <a:latin typeface="Times New Roman" panose="02020603050405020304" pitchFamily="18" charset="0"/>
                <a:cs typeface="Times New Roman" panose="02020603050405020304" pitchFamily="18" charset="0"/>
              </a:rPr>
              <a:t>Positive Sampling</a:t>
            </a:r>
          </a:p>
          <a:p>
            <a:pPr lvl="1">
              <a:spcBef>
                <a:spcPts val="600"/>
              </a:spcBef>
              <a:spcAft>
                <a:spcPts val="600"/>
              </a:spcAft>
              <a:buClrTx/>
              <a:buSzTx/>
            </a:pPr>
            <a:endParaRPr lang="en-US" altLang="zh-CN" sz="1800" b="0" kern="0" dirty="0">
              <a:latin typeface="Times New Roman" panose="02020603050405020304" pitchFamily="18" charset="0"/>
              <a:cs typeface="Times New Roman" panose="02020603050405020304" pitchFamily="18" charset="0"/>
            </a:endParaRPr>
          </a:p>
          <a:p>
            <a:pPr marL="0" indent="0">
              <a:spcBef>
                <a:spcPts val="600"/>
              </a:spcBef>
              <a:spcAft>
                <a:spcPts val="600"/>
              </a:spcAft>
              <a:buClrTx/>
              <a:buSzTx/>
              <a:buNone/>
            </a:pPr>
            <a:endParaRPr lang="en-US" altLang="zh-CN" sz="2200" b="0" kern="0" dirty="0">
              <a:solidFill>
                <a:srgbClr val="000000"/>
              </a:solidFill>
              <a:latin typeface="Times New Roman" panose="02020603050405020304" pitchFamily="18" charset="0"/>
              <a:ea typeface="宋体"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68D28616-0E9F-474A-9E91-941625C4C81D}"/>
              </a:ext>
            </a:extLst>
          </p:cNvPr>
          <p:cNvPicPr>
            <a:picLocks noChangeAspect="1"/>
          </p:cNvPicPr>
          <p:nvPr/>
        </p:nvPicPr>
        <p:blipFill>
          <a:blip r:embed="rId3"/>
          <a:stretch>
            <a:fillRect/>
          </a:stretch>
        </p:blipFill>
        <p:spPr>
          <a:xfrm>
            <a:off x="1200150" y="2348880"/>
            <a:ext cx="6743700" cy="628650"/>
          </a:xfrm>
          <a:prstGeom prst="rect">
            <a:avLst/>
          </a:prstGeom>
        </p:spPr>
      </p:pic>
      <p:pic>
        <p:nvPicPr>
          <p:cNvPr id="6" name="图片 5">
            <a:extLst>
              <a:ext uri="{FF2B5EF4-FFF2-40B4-BE49-F238E27FC236}">
                <a16:creationId xmlns:a16="http://schemas.microsoft.com/office/drawing/2014/main" id="{76E9617E-2081-44E6-BBC2-6ABF73394859}"/>
              </a:ext>
            </a:extLst>
          </p:cNvPr>
          <p:cNvPicPr>
            <a:picLocks noChangeAspect="1"/>
          </p:cNvPicPr>
          <p:nvPr/>
        </p:nvPicPr>
        <p:blipFill>
          <a:blip r:embed="rId4"/>
          <a:stretch>
            <a:fillRect/>
          </a:stretch>
        </p:blipFill>
        <p:spPr>
          <a:xfrm>
            <a:off x="1200150" y="3000958"/>
            <a:ext cx="6372225" cy="1085850"/>
          </a:xfrm>
          <a:prstGeom prst="rect">
            <a:avLst/>
          </a:prstGeom>
        </p:spPr>
      </p:pic>
    </p:spTree>
    <p:extLst>
      <p:ext uri="{BB962C8B-B14F-4D97-AF65-F5344CB8AC3E}">
        <p14:creationId xmlns:p14="http://schemas.microsoft.com/office/powerpoint/2010/main" val="2124827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bwMode="auto">
          <a:xfrm>
            <a:off x="3923928" y="296115"/>
            <a:ext cx="482796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rtl="0" eaLnBrk="0" fontAlgn="base" hangingPunct="0">
              <a:spcBef>
                <a:spcPct val="0"/>
              </a:spcBef>
              <a:spcAft>
                <a:spcPct val="0"/>
              </a:spcAft>
              <a:defRPr kumimoji="1" sz="3200" b="1">
                <a:solidFill>
                  <a:srgbClr val="002060"/>
                </a:solidFill>
                <a:latin typeface="+mj-lt"/>
                <a:ea typeface="黑体" pitchFamily="2" charset="-122"/>
                <a:cs typeface="+mj-cs"/>
              </a:defRPr>
            </a:lvl1pPr>
            <a:lvl2pPr algn="r" rtl="0" eaLnBrk="0" fontAlgn="base" hangingPunct="0">
              <a:spcBef>
                <a:spcPct val="0"/>
              </a:spcBef>
              <a:spcAft>
                <a:spcPct val="0"/>
              </a:spcAft>
              <a:defRPr kumimoji="1" sz="3200" b="1">
                <a:solidFill>
                  <a:srgbClr val="002060"/>
                </a:solidFill>
                <a:latin typeface="Tahoma" pitchFamily="34" charset="0"/>
                <a:ea typeface="黑体" pitchFamily="2" charset="-122"/>
              </a:defRPr>
            </a:lvl2pPr>
            <a:lvl3pPr algn="r" rtl="0" eaLnBrk="0" fontAlgn="base" hangingPunct="0">
              <a:spcBef>
                <a:spcPct val="0"/>
              </a:spcBef>
              <a:spcAft>
                <a:spcPct val="0"/>
              </a:spcAft>
              <a:defRPr kumimoji="1" sz="3200" b="1">
                <a:solidFill>
                  <a:srgbClr val="002060"/>
                </a:solidFill>
                <a:latin typeface="Tahoma" pitchFamily="34" charset="0"/>
                <a:ea typeface="黑体" pitchFamily="2" charset="-122"/>
              </a:defRPr>
            </a:lvl3pPr>
            <a:lvl4pPr algn="r" rtl="0" eaLnBrk="0" fontAlgn="base" hangingPunct="0">
              <a:spcBef>
                <a:spcPct val="0"/>
              </a:spcBef>
              <a:spcAft>
                <a:spcPct val="0"/>
              </a:spcAft>
              <a:defRPr kumimoji="1" sz="3200" b="1">
                <a:solidFill>
                  <a:srgbClr val="002060"/>
                </a:solidFill>
                <a:latin typeface="Tahoma" pitchFamily="34" charset="0"/>
                <a:ea typeface="黑体" pitchFamily="2" charset="-122"/>
              </a:defRPr>
            </a:lvl4pPr>
            <a:lvl5pPr algn="r" rtl="0" eaLnBrk="0" fontAlgn="base" hangingPunct="0">
              <a:spcBef>
                <a:spcPct val="0"/>
              </a:spcBef>
              <a:spcAft>
                <a:spcPct val="0"/>
              </a:spcAft>
              <a:defRPr kumimoji="1" sz="3200" b="1">
                <a:solidFill>
                  <a:srgbClr val="002060"/>
                </a:solidFill>
                <a:latin typeface="Tahoma" pitchFamily="34" charset="0"/>
                <a:ea typeface="黑体" pitchFamily="2" charset="-122"/>
              </a:defRPr>
            </a:lvl5pPr>
            <a:lvl6pPr marL="457200" algn="l" rtl="0" fontAlgn="base">
              <a:spcBef>
                <a:spcPct val="0"/>
              </a:spcBef>
              <a:spcAft>
                <a:spcPct val="0"/>
              </a:spcAft>
              <a:defRPr kumimoji="1" sz="4400">
                <a:solidFill>
                  <a:schemeClr val="hlink"/>
                </a:solidFill>
                <a:latin typeface="Tahoma" pitchFamily="34" charset="0"/>
                <a:ea typeface="黑体" pitchFamily="49" charset="-122"/>
              </a:defRPr>
            </a:lvl6pPr>
            <a:lvl7pPr marL="914400" algn="l" rtl="0" fontAlgn="base">
              <a:spcBef>
                <a:spcPct val="0"/>
              </a:spcBef>
              <a:spcAft>
                <a:spcPct val="0"/>
              </a:spcAft>
              <a:defRPr kumimoji="1" sz="4400">
                <a:solidFill>
                  <a:schemeClr val="hlink"/>
                </a:solidFill>
                <a:latin typeface="Tahoma" pitchFamily="34" charset="0"/>
                <a:ea typeface="黑体" pitchFamily="49" charset="-122"/>
              </a:defRPr>
            </a:lvl7pPr>
            <a:lvl8pPr marL="1371600" algn="l" rtl="0" fontAlgn="base">
              <a:spcBef>
                <a:spcPct val="0"/>
              </a:spcBef>
              <a:spcAft>
                <a:spcPct val="0"/>
              </a:spcAft>
              <a:defRPr kumimoji="1" sz="4400">
                <a:solidFill>
                  <a:schemeClr val="hlink"/>
                </a:solidFill>
                <a:latin typeface="Tahoma" pitchFamily="34" charset="0"/>
                <a:ea typeface="黑体" pitchFamily="49" charset="-122"/>
              </a:defRPr>
            </a:lvl8pPr>
            <a:lvl9pPr marL="1828800" algn="l" rtl="0" fontAlgn="base">
              <a:spcBef>
                <a:spcPct val="0"/>
              </a:spcBef>
              <a:spcAft>
                <a:spcPct val="0"/>
              </a:spcAft>
              <a:defRPr kumimoji="1" sz="4400">
                <a:solidFill>
                  <a:schemeClr val="hlink"/>
                </a:solidFill>
                <a:latin typeface="Tahoma" pitchFamily="34" charset="0"/>
                <a:ea typeface="黑体" pitchFamily="49" charset="-122"/>
              </a:defRPr>
            </a:lvl9pPr>
          </a:lstStyle>
          <a:p>
            <a:pPr>
              <a:defRPr/>
            </a:pPr>
            <a:r>
              <a:rPr lang="zh-CN" altLang="en-US" sz="3800" kern="0" dirty="0">
                <a:latin typeface="Times New Roman" panose="02020603050405020304" pitchFamily="18" charset="0"/>
                <a:cs typeface="Times New Roman" panose="02020603050405020304" pitchFamily="18" charset="0"/>
              </a:rPr>
              <a:t>研究工作一：</a:t>
            </a:r>
            <a:r>
              <a:rPr lang="en-US" altLang="zh-CN" sz="3800" kern="0" dirty="0">
                <a:latin typeface="Times New Roman" panose="02020603050405020304" pitchFamily="18" charset="0"/>
                <a:cs typeface="Times New Roman" panose="02020603050405020304" pitchFamily="18" charset="0"/>
              </a:rPr>
              <a:t>IPGAN</a:t>
            </a:r>
            <a:endParaRPr lang="zh-CN" altLang="en-US" sz="3800" kern="0" dirty="0">
              <a:latin typeface="Times New Roman" panose="02020603050405020304" pitchFamily="18" charset="0"/>
              <a:cs typeface="Times New Roman" panose="02020603050405020304" pitchFamily="18" charset="0"/>
            </a:endParaRPr>
          </a:p>
        </p:txBody>
      </p:sp>
      <p:sp>
        <p:nvSpPr>
          <p:cNvPr id="11" name="灯片编号占位符 1">
            <a:extLst>
              <a:ext uri="{FF2B5EF4-FFF2-40B4-BE49-F238E27FC236}">
                <a16:creationId xmlns:a16="http://schemas.microsoft.com/office/drawing/2014/main" id="{5565E2F7-83E2-4EAB-973C-F07F27F6693D}"/>
              </a:ext>
            </a:extLst>
          </p:cNvPr>
          <p:cNvSpPr>
            <a:spLocks noGrp="1"/>
          </p:cNvSpPr>
          <p:nvPr>
            <p:ph type="sldNum" sz="quarter" idx="12"/>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itchFamily="18" charset="0"/>
                <a:ea typeface="宋体" pitchFamily="2" charset="-122"/>
              </a:defRPr>
            </a:lvl1pPr>
            <a:lvl2pPr marL="742950" indent="-285750">
              <a:defRPr kumimoji="1" sz="2400" b="1">
                <a:solidFill>
                  <a:schemeClr val="tx1"/>
                </a:solidFill>
                <a:latin typeface="Times New Roman" pitchFamily="18" charset="0"/>
                <a:ea typeface="宋体" pitchFamily="2" charset="-122"/>
              </a:defRPr>
            </a:lvl2pPr>
            <a:lvl3pPr marL="1143000" indent="-228600">
              <a:defRPr kumimoji="1" sz="2400" b="1">
                <a:solidFill>
                  <a:schemeClr val="tx1"/>
                </a:solidFill>
                <a:latin typeface="Times New Roman" pitchFamily="18" charset="0"/>
                <a:ea typeface="宋体" pitchFamily="2" charset="-122"/>
              </a:defRPr>
            </a:lvl3pPr>
            <a:lvl4pPr marL="1600200" indent="-228600">
              <a:defRPr kumimoji="1" sz="2400" b="1">
                <a:solidFill>
                  <a:schemeClr val="tx1"/>
                </a:solidFill>
                <a:latin typeface="Times New Roman" pitchFamily="18" charset="0"/>
                <a:ea typeface="宋体" pitchFamily="2" charset="-122"/>
              </a:defRPr>
            </a:lvl4pPr>
            <a:lvl5pPr marL="2057400" indent="-22860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fld id="{22F1C434-BCEA-407C-8F88-CF06692D7D44}" type="slidenum">
              <a:rPr kumimoji="0" lang="zh-CN" altLang="en-US" sz="1400" b="0" smtClean="0">
                <a:cs typeface="Times New Roman" panose="02020603050405020304" pitchFamily="18" charset="0"/>
              </a:rPr>
              <a:pPr/>
              <a:t>14</a:t>
            </a:fld>
            <a:endParaRPr kumimoji="0" lang="en-US" altLang="zh-CN" sz="1400" b="0" dirty="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066AAA54-7342-4F4F-B87C-1C09A8E85FD4}"/>
                  </a:ext>
                </a:extLst>
              </p:cNvPr>
              <p:cNvSpPr txBox="1">
                <a:spLocks/>
              </p:cNvSpPr>
              <p:nvPr/>
            </p:nvSpPr>
            <p:spPr>
              <a:xfrm>
                <a:off x="539552" y="1088740"/>
                <a:ext cx="8064896" cy="4680520"/>
              </a:xfrm>
              <a:prstGeom prst="rect">
                <a:avLst/>
              </a:prstGeom>
            </p:spPr>
            <p:txBody>
              <a:bodyPr>
                <a:normAutofit/>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2800">
                    <a:solidFill>
                      <a:srgbClr val="0000FF"/>
                    </a:solidFill>
                    <a:latin typeface="+mn-lt"/>
                    <a:ea typeface="黑体"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ü"/>
                  <a:defRPr kumimoji="1" sz="2400">
                    <a:solidFill>
                      <a:schemeClr val="tx1"/>
                    </a:solidFill>
                    <a:latin typeface="黑体" pitchFamily="2" charset="-122"/>
                    <a:ea typeface="黑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000" b="1">
                    <a:solidFill>
                      <a:schemeClr val="tx1"/>
                    </a:solidFill>
                    <a:latin typeface="华文楷体" pitchFamily="2" charset="-122"/>
                    <a:ea typeface="华文楷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宋体"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charset="-122"/>
                  </a:defRPr>
                </a:lvl5pPr>
                <a:lvl6pPr marL="2514600" indent="-228600" algn="l" rtl="0" fontAlgn="base">
                  <a:spcBef>
                    <a:spcPct val="20000"/>
                  </a:spcBef>
                  <a:spcAft>
                    <a:spcPct val="0"/>
                  </a:spcAft>
                  <a:buClr>
                    <a:schemeClr val="accent1"/>
                  </a:buClr>
                  <a:buSzPct val="50000"/>
                  <a:buFont typeface="Wingdings"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kumimoji="1" sz="2400">
                    <a:solidFill>
                      <a:schemeClr val="tx1"/>
                    </a:solidFill>
                    <a:latin typeface="+mn-lt"/>
                    <a:ea typeface="宋体" pitchFamily="2" charset="-122"/>
                  </a:defRPr>
                </a:lvl9pPr>
              </a:lstStyle>
              <a:p>
                <a:r>
                  <a:rPr lang="en-US" altLang="zh-CN" sz="2400" b="0" kern="0" dirty="0">
                    <a:latin typeface="Times New Roman" panose="02020603050405020304" pitchFamily="18" charset="0"/>
                    <a:cs typeface="Times New Roman" panose="02020603050405020304" pitchFamily="18" charset="0"/>
                  </a:rPr>
                  <a:t>Negative Sampling</a:t>
                </a:r>
              </a:p>
              <a:p>
                <a:pPr lvl="1"/>
                <a:r>
                  <a:rPr lang="en-US" altLang="zh-CN" sz="2000" b="0" kern="0" dirty="0">
                    <a:latin typeface="Times New Roman" panose="02020603050405020304" pitchFamily="18" charset="0"/>
                    <a:cs typeface="Times New Roman" panose="02020603050405020304" pitchFamily="18" charset="0"/>
                  </a:rPr>
                  <a:t>Finding the item whose ranking score (with user u) is higher than the positive instance </a:t>
                </a:r>
                <a14:m>
                  <m:oMath xmlns:m="http://schemas.openxmlformats.org/officeDocument/2006/math">
                    <m:sSub>
                      <m:sSubPr>
                        <m:ctrlPr>
                          <a:rPr lang="en-US" altLang="zh-CN" sz="2000" b="0" i="1" kern="0" smtClean="0">
                            <a:latin typeface="Cambria Math" panose="02040503050406030204" pitchFamily="18" charset="0"/>
                            <a:cs typeface="Times New Roman" panose="02020603050405020304" pitchFamily="18" charset="0"/>
                          </a:rPr>
                        </m:ctrlPr>
                      </m:sSubPr>
                      <m:e>
                        <m:r>
                          <a:rPr lang="en-US" altLang="zh-CN" sz="2000" b="0" i="1" kern="0" smtClean="0">
                            <a:latin typeface="Cambria Math" panose="02040503050406030204" pitchFamily="18" charset="0"/>
                            <a:cs typeface="Times New Roman" panose="02020603050405020304" pitchFamily="18" charset="0"/>
                          </a:rPr>
                          <m:t>𝑓</m:t>
                        </m:r>
                      </m:e>
                      <m:sub>
                        <m:r>
                          <a:rPr lang="en-US" altLang="zh-CN" sz="2000" b="0" i="1" kern="0" smtClean="0">
                            <a:latin typeface="Cambria Math" panose="02040503050406030204" pitchFamily="18" charset="0"/>
                            <a:cs typeface="Times New Roman" panose="02020603050405020304" pitchFamily="18" charset="0"/>
                          </a:rPr>
                          <m:t>𝑝</m:t>
                        </m:r>
                      </m:sub>
                    </m:sSub>
                  </m:oMath>
                </a14:m>
                <a:endParaRPr lang="en-US" altLang="zh-CN" sz="2000" b="0" kern="0" dirty="0">
                  <a:latin typeface="Times New Roman" panose="02020603050405020304" pitchFamily="18" charset="0"/>
                  <a:cs typeface="Times New Roman" panose="02020603050405020304" pitchFamily="18" charset="0"/>
                </a:endParaRPr>
              </a:p>
              <a:p>
                <a:pPr lvl="1"/>
                <a:endParaRPr lang="en-US" altLang="zh-CN" sz="2000" b="0" kern="0" dirty="0">
                  <a:latin typeface="Times New Roman" panose="02020603050405020304" pitchFamily="18" charset="0"/>
                  <a:cs typeface="Times New Roman" panose="02020603050405020304" pitchFamily="18" charset="0"/>
                </a:endParaRPr>
              </a:p>
              <a:p>
                <a:pPr lvl="1">
                  <a:spcBef>
                    <a:spcPts val="600"/>
                  </a:spcBef>
                  <a:spcAft>
                    <a:spcPts val="600"/>
                  </a:spcAft>
                  <a:buClrTx/>
                  <a:buSzTx/>
                </a:pPr>
                <a:endParaRPr lang="en-US" altLang="zh-CN" sz="1800" b="0" kern="0" dirty="0">
                  <a:latin typeface="Times New Roman" panose="02020603050405020304" pitchFamily="18" charset="0"/>
                  <a:cs typeface="Times New Roman" panose="02020603050405020304" pitchFamily="18" charset="0"/>
                </a:endParaRPr>
              </a:p>
              <a:p>
                <a:pPr marL="0" indent="0">
                  <a:spcBef>
                    <a:spcPts val="600"/>
                  </a:spcBef>
                  <a:spcAft>
                    <a:spcPts val="600"/>
                  </a:spcAft>
                  <a:buClrTx/>
                  <a:buSzTx/>
                  <a:buNone/>
                </a:pPr>
                <a:endParaRPr lang="en-US" altLang="zh-CN" sz="2200" b="0" kern="0" dirty="0">
                  <a:solidFill>
                    <a:srgbClr val="000000"/>
                  </a:solidFill>
                  <a:latin typeface="Times New Roman" panose="02020603050405020304" pitchFamily="18" charset="0"/>
                  <a:ea typeface="宋体" pitchFamily="2" charset="-122"/>
                  <a:cs typeface="Times New Roman" panose="02020603050405020304" pitchFamily="18" charset="0"/>
                </a:endParaRPr>
              </a:p>
            </p:txBody>
          </p:sp>
        </mc:Choice>
        <mc:Fallback xmlns="">
          <p:sp>
            <p:nvSpPr>
              <p:cNvPr id="8" name="Content Placeholder 2">
                <a:extLst>
                  <a:ext uri="{FF2B5EF4-FFF2-40B4-BE49-F238E27FC236}">
                    <a16:creationId xmlns:a16="http://schemas.microsoft.com/office/drawing/2014/main" id="{066AAA54-7342-4F4F-B87C-1C09A8E85FD4}"/>
                  </a:ext>
                </a:extLst>
              </p:cNvPr>
              <p:cNvSpPr txBox="1">
                <a:spLocks noRot="1" noChangeAspect="1" noMove="1" noResize="1" noEditPoints="1" noAdjustHandles="1" noChangeArrowheads="1" noChangeShapeType="1" noTextEdit="1"/>
              </p:cNvSpPr>
              <p:nvPr/>
            </p:nvSpPr>
            <p:spPr>
              <a:xfrm>
                <a:off x="539552" y="1088740"/>
                <a:ext cx="8064896" cy="4680520"/>
              </a:xfrm>
              <a:prstGeom prst="rect">
                <a:avLst/>
              </a:prstGeom>
              <a:blipFill>
                <a:blip r:embed="rId3"/>
                <a:stretch>
                  <a:fillRect l="-151" t="-1043"/>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7CFCA83C-0DE7-4FD9-9A6F-D6756F69C4D3}"/>
              </a:ext>
            </a:extLst>
          </p:cNvPr>
          <p:cNvPicPr>
            <a:picLocks noChangeAspect="1"/>
          </p:cNvPicPr>
          <p:nvPr/>
        </p:nvPicPr>
        <p:blipFill>
          <a:blip r:embed="rId4"/>
          <a:stretch>
            <a:fillRect/>
          </a:stretch>
        </p:blipFill>
        <p:spPr>
          <a:xfrm>
            <a:off x="1432174" y="2184628"/>
            <a:ext cx="6886575" cy="676275"/>
          </a:xfrm>
          <a:prstGeom prst="rect">
            <a:avLst/>
          </a:prstGeom>
        </p:spPr>
      </p:pic>
      <p:pic>
        <p:nvPicPr>
          <p:cNvPr id="10" name="图片 9">
            <a:extLst>
              <a:ext uri="{FF2B5EF4-FFF2-40B4-BE49-F238E27FC236}">
                <a16:creationId xmlns:a16="http://schemas.microsoft.com/office/drawing/2014/main" id="{AF2FCC75-41B0-4EB6-BCDB-EC0CB8B5016C}"/>
              </a:ext>
            </a:extLst>
          </p:cNvPr>
          <p:cNvPicPr>
            <a:picLocks noChangeAspect="1"/>
          </p:cNvPicPr>
          <p:nvPr/>
        </p:nvPicPr>
        <p:blipFill>
          <a:blip r:embed="rId5"/>
          <a:stretch>
            <a:fillRect/>
          </a:stretch>
        </p:blipFill>
        <p:spPr>
          <a:xfrm>
            <a:off x="1475656" y="2806643"/>
            <a:ext cx="7381875" cy="1371600"/>
          </a:xfrm>
          <a:prstGeom prst="rect">
            <a:avLst/>
          </a:prstGeom>
        </p:spPr>
      </p:pic>
      <p:pic>
        <p:nvPicPr>
          <p:cNvPr id="13" name="图片 12">
            <a:extLst>
              <a:ext uri="{FF2B5EF4-FFF2-40B4-BE49-F238E27FC236}">
                <a16:creationId xmlns:a16="http://schemas.microsoft.com/office/drawing/2014/main" id="{A6BC0F45-140C-428A-B8DA-1BCD74288EB0}"/>
              </a:ext>
            </a:extLst>
          </p:cNvPr>
          <p:cNvPicPr>
            <a:picLocks noChangeAspect="1"/>
          </p:cNvPicPr>
          <p:nvPr/>
        </p:nvPicPr>
        <p:blipFill>
          <a:blip r:embed="rId6"/>
          <a:stretch>
            <a:fillRect/>
          </a:stretch>
        </p:blipFill>
        <p:spPr>
          <a:xfrm>
            <a:off x="1170736" y="3985437"/>
            <a:ext cx="7169717" cy="2179867"/>
          </a:xfrm>
          <a:prstGeom prst="rect">
            <a:avLst/>
          </a:prstGeom>
        </p:spPr>
      </p:pic>
    </p:spTree>
    <p:extLst>
      <p:ext uri="{BB962C8B-B14F-4D97-AF65-F5344CB8AC3E}">
        <p14:creationId xmlns:p14="http://schemas.microsoft.com/office/powerpoint/2010/main" val="1741912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bwMode="auto">
          <a:xfrm>
            <a:off x="3923928" y="296115"/>
            <a:ext cx="482796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rtl="0" eaLnBrk="0" fontAlgn="base" hangingPunct="0">
              <a:spcBef>
                <a:spcPct val="0"/>
              </a:spcBef>
              <a:spcAft>
                <a:spcPct val="0"/>
              </a:spcAft>
              <a:defRPr kumimoji="1" sz="3200" b="1">
                <a:solidFill>
                  <a:srgbClr val="002060"/>
                </a:solidFill>
                <a:latin typeface="+mj-lt"/>
                <a:ea typeface="黑体" pitchFamily="2" charset="-122"/>
                <a:cs typeface="+mj-cs"/>
              </a:defRPr>
            </a:lvl1pPr>
            <a:lvl2pPr algn="r" rtl="0" eaLnBrk="0" fontAlgn="base" hangingPunct="0">
              <a:spcBef>
                <a:spcPct val="0"/>
              </a:spcBef>
              <a:spcAft>
                <a:spcPct val="0"/>
              </a:spcAft>
              <a:defRPr kumimoji="1" sz="3200" b="1">
                <a:solidFill>
                  <a:srgbClr val="002060"/>
                </a:solidFill>
                <a:latin typeface="Tahoma" pitchFamily="34" charset="0"/>
                <a:ea typeface="黑体" pitchFamily="2" charset="-122"/>
              </a:defRPr>
            </a:lvl2pPr>
            <a:lvl3pPr algn="r" rtl="0" eaLnBrk="0" fontAlgn="base" hangingPunct="0">
              <a:spcBef>
                <a:spcPct val="0"/>
              </a:spcBef>
              <a:spcAft>
                <a:spcPct val="0"/>
              </a:spcAft>
              <a:defRPr kumimoji="1" sz="3200" b="1">
                <a:solidFill>
                  <a:srgbClr val="002060"/>
                </a:solidFill>
                <a:latin typeface="Tahoma" pitchFamily="34" charset="0"/>
                <a:ea typeface="黑体" pitchFamily="2" charset="-122"/>
              </a:defRPr>
            </a:lvl3pPr>
            <a:lvl4pPr algn="r" rtl="0" eaLnBrk="0" fontAlgn="base" hangingPunct="0">
              <a:spcBef>
                <a:spcPct val="0"/>
              </a:spcBef>
              <a:spcAft>
                <a:spcPct val="0"/>
              </a:spcAft>
              <a:defRPr kumimoji="1" sz="3200" b="1">
                <a:solidFill>
                  <a:srgbClr val="002060"/>
                </a:solidFill>
                <a:latin typeface="Tahoma" pitchFamily="34" charset="0"/>
                <a:ea typeface="黑体" pitchFamily="2" charset="-122"/>
              </a:defRPr>
            </a:lvl4pPr>
            <a:lvl5pPr algn="r" rtl="0" eaLnBrk="0" fontAlgn="base" hangingPunct="0">
              <a:spcBef>
                <a:spcPct val="0"/>
              </a:spcBef>
              <a:spcAft>
                <a:spcPct val="0"/>
              </a:spcAft>
              <a:defRPr kumimoji="1" sz="3200" b="1">
                <a:solidFill>
                  <a:srgbClr val="002060"/>
                </a:solidFill>
                <a:latin typeface="Tahoma" pitchFamily="34" charset="0"/>
                <a:ea typeface="黑体" pitchFamily="2" charset="-122"/>
              </a:defRPr>
            </a:lvl5pPr>
            <a:lvl6pPr marL="457200" algn="l" rtl="0" fontAlgn="base">
              <a:spcBef>
                <a:spcPct val="0"/>
              </a:spcBef>
              <a:spcAft>
                <a:spcPct val="0"/>
              </a:spcAft>
              <a:defRPr kumimoji="1" sz="4400">
                <a:solidFill>
                  <a:schemeClr val="hlink"/>
                </a:solidFill>
                <a:latin typeface="Tahoma" pitchFamily="34" charset="0"/>
                <a:ea typeface="黑体" pitchFamily="49" charset="-122"/>
              </a:defRPr>
            </a:lvl6pPr>
            <a:lvl7pPr marL="914400" algn="l" rtl="0" fontAlgn="base">
              <a:spcBef>
                <a:spcPct val="0"/>
              </a:spcBef>
              <a:spcAft>
                <a:spcPct val="0"/>
              </a:spcAft>
              <a:defRPr kumimoji="1" sz="4400">
                <a:solidFill>
                  <a:schemeClr val="hlink"/>
                </a:solidFill>
                <a:latin typeface="Tahoma" pitchFamily="34" charset="0"/>
                <a:ea typeface="黑体" pitchFamily="49" charset="-122"/>
              </a:defRPr>
            </a:lvl7pPr>
            <a:lvl8pPr marL="1371600" algn="l" rtl="0" fontAlgn="base">
              <a:spcBef>
                <a:spcPct val="0"/>
              </a:spcBef>
              <a:spcAft>
                <a:spcPct val="0"/>
              </a:spcAft>
              <a:defRPr kumimoji="1" sz="4400">
                <a:solidFill>
                  <a:schemeClr val="hlink"/>
                </a:solidFill>
                <a:latin typeface="Tahoma" pitchFamily="34" charset="0"/>
                <a:ea typeface="黑体" pitchFamily="49" charset="-122"/>
              </a:defRPr>
            </a:lvl8pPr>
            <a:lvl9pPr marL="1828800" algn="l" rtl="0" fontAlgn="base">
              <a:spcBef>
                <a:spcPct val="0"/>
              </a:spcBef>
              <a:spcAft>
                <a:spcPct val="0"/>
              </a:spcAft>
              <a:defRPr kumimoji="1" sz="4400">
                <a:solidFill>
                  <a:schemeClr val="hlink"/>
                </a:solidFill>
                <a:latin typeface="Tahoma" pitchFamily="34" charset="0"/>
                <a:ea typeface="黑体" pitchFamily="49" charset="-122"/>
              </a:defRPr>
            </a:lvl9pPr>
          </a:lstStyle>
          <a:p>
            <a:pPr>
              <a:defRPr/>
            </a:pPr>
            <a:r>
              <a:rPr lang="zh-CN" altLang="en-US" sz="3800" kern="0" dirty="0">
                <a:latin typeface="Times New Roman" panose="02020603050405020304" pitchFamily="18" charset="0"/>
                <a:cs typeface="Times New Roman" panose="02020603050405020304" pitchFamily="18" charset="0"/>
              </a:rPr>
              <a:t>研究工作一：</a:t>
            </a:r>
            <a:r>
              <a:rPr lang="en-US" altLang="zh-CN" sz="3800" kern="0" dirty="0">
                <a:latin typeface="Times New Roman" panose="02020603050405020304" pitchFamily="18" charset="0"/>
                <a:cs typeface="Times New Roman" panose="02020603050405020304" pitchFamily="18" charset="0"/>
              </a:rPr>
              <a:t>IPGAN</a:t>
            </a:r>
            <a:endParaRPr lang="zh-CN" altLang="en-US" sz="3800" kern="0" dirty="0">
              <a:latin typeface="Times New Roman" panose="02020603050405020304" pitchFamily="18" charset="0"/>
              <a:cs typeface="Times New Roman" panose="02020603050405020304" pitchFamily="18" charset="0"/>
            </a:endParaRPr>
          </a:p>
        </p:txBody>
      </p:sp>
      <p:sp>
        <p:nvSpPr>
          <p:cNvPr id="11" name="灯片编号占位符 1">
            <a:extLst>
              <a:ext uri="{FF2B5EF4-FFF2-40B4-BE49-F238E27FC236}">
                <a16:creationId xmlns:a16="http://schemas.microsoft.com/office/drawing/2014/main" id="{5565E2F7-83E2-4EAB-973C-F07F27F6693D}"/>
              </a:ext>
            </a:extLst>
          </p:cNvPr>
          <p:cNvSpPr>
            <a:spLocks noGrp="1"/>
          </p:cNvSpPr>
          <p:nvPr>
            <p:ph type="sldNum" sz="quarter" idx="12"/>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itchFamily="18" charset="0"/>
                <a:ea typeface="宋体" pitchFamily="2" charset="-122"/>
              </a:defRPr>
            </a:lvl1pPr>
            <a:lvl2pPr marL="742950" indent="-285750">
              <a:defRPr kumimoji="1" sz="2400" b="1">
                <a:solidFill>
                  <a:schemeClr val="tx1"/>
                </a:solidFill>
                <a:latin typeface="Times New Roman" pitchFamily="18" charset="0"/>
                <a:ea typeface="宋体" pitchFamily="2" charset="-122"/>
              </a:defRPr>
            </a:lvl2pPr>
            <a:lvl3pPr marL="1143000" indent="-228600">
              <a:defRPr kumimoji="1" sz="2400" b="1">
                <a:solidFill>
                  <a:schemeClr val="tx1"/>
                </a:solidFill>
                <a:latin typeface="Times New Roman" pitchFamily="18" charset="0"/>
                <a:ea typeface="宋体" pitchFamily="2" charset="-122"/>
              </a:defRPr>
            </a:lvl3pPr>
            <a:lvl4pPr marL="1600200" indent="-228600">
              <a:defRPr kumimoji="1" sz="2400" b="1">
                <a:solidFill>
                  <a:schemeClr val="tx1"/>
                </a:solidFill>
                <a:latin typeface="Times New Roman" pitchFamily="18" charset="0"/>
                <a:ea typeface="宋体" pitchFamily="2" charset="-122"/>
              </a:defRPr>
            </a:lvl4pPr>
            <a:lvl5pPr marL="2057400" indent="-22860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fld id="{22F1C434-BCEA-407C-8F88-CF06692D7D44}" type="slidenum">
              <a:rPr kumimoji="0" lang="zh-CN" altLang="en-US" sz="1400" b="0" smtClean="0">
                <a:cs typeface="Times New Roman" panose="02020603050405020304" pitchFamily="18" charset="0"/>
              </a:rPr>
              <a:pPr/>
              <a:t>15</a:t>
            </a:fld>
            <a:endParaRPr kumimoji="0" lang="en-US" altLang="zh-CN" sz="1400" b="0" dirty="0">
              <a:cs typeface="Times New Roman" panose="02020603050405020304" pitchFamily="18" charset="0"/>
            </a:endParaRPr>
          </a:p>
        </p:txBody>
      </p:sp>
      <p:sp>
        <p:nvSpPr>
          <p:cNvPr id="8" name="Content Placeholder 2">
            <a:extLst>
              <a:ext uri="{FF2B5EF4-FFF2-40B4-BE49-F238E27FC236}">
                <a16:creationId xmlns:a16="http://schemas.microsoft.com/office/drawing/2014/main" id="{066AAA54-7342-4F4F-B87C-1C09A8E85FD4}"/>
              </a:ext>
            </a:extLst>
          </p:cNvPr>
          <p:cNvSpPr txBox="1">
            <a:spLocks/>
          </p:cNvSpPr>
          <p:nvPr/>
        </p:nvSpPr>
        <p:spPr>
          <a:xfrm>
            <a:off x="539552" y="1088740"/>
            <a:ext cx="8064896" cy="4680520"/>
          </a:xfrm>
          <a:prstGeom prst="rect">
            <a:avLst/>
          </a:prstGeom>
        </p:spPr>
        <p:txBody>
          <a:bodyPr>
            <a:normAutofit/>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2800">
                <a:solidFill>
                  <a:srgbClr val="0000FF"/>
                </a:solidFill>
                <a:latin typeface="+mn-lt"/>
                <a:ea typeface="黑体"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ü"/>
              <a:defRPr kumimoji="1" sz="2400">
                <a:solidFill>
                  <a:schemeClr val="tx1"/>
                </a:solidFill>
                <a:latin typeface="黑体" pitchFamily="2" charset="-122"/>
                <a:ea typeface="黑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000" b="1">
                <a:solidFill>
                  <a:schemeClr val="tx1"/>
                </a:solidFill>
                <a:latin typeface="华文楷体" pitchFamily="2" charset="-122"/>
                <a:ea typeface="华文楷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宋体"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charset="-122"/>
              </a:defRPr>
            </a:lvl5pPr>
            <a:lvl6pPr marL="2514600" indent="-228600" algn="l" rtl="0" fontAlgn="base">
              <a:spcBef>
                <a:spcPct val="20000"/>
              </a:spcBef>
              <a:spcAft>
                <a:spcPct val="0"/>
              </a:spcAft>
              <a:buClr>
                <a:schemeClr val="accent1"/>
              </a:buClr>
              <a:buSzPct val="50000"/>
              <a:buFont typeface="Wingdings"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kumimoji="1" sz="2400">
                <a:solidFill>
                  <a:schemeClr val="tx1"/>
                </a:solidFill>
                <a:latin typeface="+mn-lt"/>
                <a:ea typeface="宋体" pitchFamily="2" charset="-122"/>
              </a:defRPr>
            </a:lvl9pPr>
          </a:lstStyle>
          <a:p>
            <a:r>
              <a:rPr lang="en-US" altLang="zh-CN" sz="2400" b="0" kern="0" dirty="0">
                <a:latin typeface="Times New Roman" panose="02020603050405020304" pitchFamily="18" charset="0"/>
                <a:cs typeface="Times New Roman" panose="02020603050405020304" pitchFamily="18" charset="0"/>
              </a:rPr>
              <a:t>Model Training</a:t>
            </a:r>
          </a:p>
          <a:p>
            <a:pPr lvl="1"/>
            <a:r>
              <a:rPr lang="en-US" altLang="zh-CN" sz="2000" b="0" kern="0" dirty="0">
                <a:latin typeface="Times New Roman" panose="02020603050405020304" pitchFamily="18" charset="0"/>
                <a:cs typeface="Times New Roman" panose="02020603050405020304" pitchFamily="18" charset="0"/>
              </a:rPr>
              <a:t>Gradient policy update</a:t>
            </a:r>
          </a:p>
          <a:p>
            <a:pPr lvl="1"/>
            <a:endParaRPr lang="en-US" altLang="zh-CN" sz="2000" b="0" kern="0" dirty="0">
              <a:latin typeface="Times New Roman" panose="02020603050405020304" pitchFamily="18" charset="0"/>
              <a:cs typeface="Times New Roman" panose="02020603050405020304" pitchFamily="18" charset="0"/>
            </a:endParaRPr>
          </a:p>
          <a:p>
            <a:pPr lvl="1">
              <a:spcBef>
                <a:spcPts val="600"/>
              </a:spcBef>
              <a:spcAft>
                <a:spcPts val="600"/>
              </a:spcAft>
              <a:buClrTx/>
              <a:buSzTx/>
            </a:pPr>
            <a:endParaRPr lang="en-US" altLang="zh-CN" sz="1800" b="0" kern="0" dirty="0">
              <a:latin typeface="Times New Roman" panose="02020603050405020304" pitchFamily="18" charset="0"/>
              <a:cs typeface="Times New Roman" panose="02020603050405020304" pitchFamily="18" charset="0"/>
            </a:endParaRPr>
          </a:p>
          <a:p>
            <a:pPr marL="0" indent="0">
              <a:spcBef>
                <a:spcPts val="600"/>
              </a:spcBef>
              <a:spcAft>
                <a:spcPts val="600"/>
              </a:spcAft>
              <a:buClrTx/>
              <a:buSzTx/>
              <a:buNone/>
            </a:pPr>
            <a:endParaRPr lang="en-US" altLang="zh-CN" sz="2200" b="0" kern="0" dirty="0">
              <a:solidFill>
                <a:srgbClr val="000000"/>
              </a:solidFill>
              <a:latin typeface="Times New Roman" panose="02020603050405020304" pitchFamily="18" charset="0"/>
              <a:ea typeface="宋体"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2D094CED-9971-43F3-82A7-C0C8FAD7C1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8251" y="1988840"/>
            <a:ext cx="4787499" cy="4201275"/>
          </a:xfrm>
          <a:prstGeom prst="rect">
            <a:avLst/>
          </a:prstGeom>
        </p:spPr>
      </p:pic>
    </p:spTree>
    <p:extLst>
      <p:ext uri="{BB962C8B-B14F-4D97-AF65-F5344CB8AC3E}">
        <p14:creationId xmlns:p14="http://schemas.microsoft.com/office/powerpoint/2010/main" val="4267124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bwMode="auto">
          <a:xfrm>
            <a:off x="3923928" y="296115"/>
            <a:ext cx="482796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rtl="0" eaLnBrk="0" fontAlgn="base" hangingPunct="0">
              <a:spcBef>
                <a:spcPct val="0"/>
              </a:spcBef>
              <a:spcAft>
                <a:spcPct val="0"/>
              </a:spcAft>
              <a:defRPr kumimoji="1" sz="3200" b="1">
                <a:solidFill>
                  <a:srgbClr val="002060"/>
                </a:solidFill>
                <a:latin typeface="+mj-lt"/>
                <a:ea typeface="黑体" pitchFamily="2" charset="-122"/>
                <a:cs typeface="+mj-cs"/>
              </a:defRPr>
            </a:lvl1pPr>
            <a:lvl2pPr algn="r" rtl="0" eaLnBrk="0" fontAlgn="base" hangingPunct="0">
              <a:spcBef>
                <a:spcPct val="0"/>
              </a:spcBef>
              <a:spcAft>
                <a:spcPct val="0"/>
              </a:spcAft>
              <a:defRPr kumimoji="1" sz="3200" b="1">
                <a:solidFill>
                  <a:srgbClr val="002060"/>
                </a:solidFill>
                <a:latin typeface="Tahoma" pitchFamily="34" charset="0"/>
                <a:ea typeface="黑体" pitchFamily="2" charset="-122"/>
              </a:defRPr>
            </a:lvl2pPr>
            <a:lvl3pPr algn="r" rtl="0" eaLnBrk="0" fontAlgn="base" hangingPunct="0">
              <a:spcBef>
                <a:spcPct val="0"/>
              </a:spcBef>
              <a:spcAft>
                <a:spcPct val="0"/>
              </a:spcAft>
              <a:defRPr kumimoji="1" sz="3200" b="1">
                <a:solidFill>
                  <a:srgbClr val="002060"/>
                </a:solidFill>
                <a:latin typeface="Tahoma" pitchFamily="34" charset="0"/>
                <a:ea typeface="黑体" pitchFamily="2" charset="-122"/>
              </a:defRPr>
            </a:lvl3pPr>
            <a:lvl4pPr algn="r" rtl="0" eaLnBrk="0" fontAlgn="base" hangingPunct="0">
              <a:spcBef>
                <a:spcPct val="0"/>
              </a:spcBef>
              <a:spcAft>
                <a:spcPct val="0"/>
              </a:spcAft>
              <a:defRPr kumimoji="1" sz="3200" b="1">
                <a:solidFill>
                  <a:srgbClr val="002060"/>
                </a:solidFill>
                <a:latin typeface="Tahoma" pitchFamily="34" charset="0"/>
                <a:ea typeface="黑体" pitchFamily="2" charset="-122"/>
              </a:defRPr>
            </a:lvl4pPr>
            <a:lvl5pPr algn="r" rtl="0" eaLnBrk="0" fontAlgn="base" hangingPunct="0">
              <a:spcBef>
                <a:spcPct val="0"/>
              </a:spcBef>
              <a:spcAft>
                <a:spcPct val="0"/>
              </a:spcAft>
              <a:defRPr kumimoji="1" sz="3200" b="1">
                <a:solidFill>
                  <a:srgbClr val="002060"/>
                </a:solidFill>
                <a:latin typeface="Tahoma" pitchFamily="34" charset="0"/>
                <a:ea typeface="黑体" pitchFamily="2" charset="-122"/>
              </a:defRPr>
            </a:lvl5pPr>
            <a:lvl6pPr marL="457200" algn="l" rtl="0" fontAlgn="base">
              <a:spcBef>
                <a:spcPct val="0"/>
              </a:spcBef>
              <a:spcAft>
                <a:spcPct val="0"/>
              </a:spcAft>
              <a:defRPr kumimoji="1" sz="4400">
                <a:solidFill>
                  <a:schemeClr val="hlink"/>
                </a:solidFill>
                <a:latin typeface="Tahoma" pitchFamily="34" charset="0"/>
                <a:ea typeface="黑体" pitchFamily="49" charset="-122"/>
              </a:defRPr>
            </a:lvl6pPr>
            <a:lvl7pPr marL="914400" algn="l" rtl="0" fontAlgn="base">
              <a:spcBef>
                <a:spcPct val="0"/>
              </a:spcBef>
              <a:spcAft>
                <a:spcPct val="0"/>
              </a:spcAft>
              <a:defRPr kumimoji="1" sz="4400">
                <a:solidFill>
                  <a:schemeClr val="hlink"/>
                </a:solidFill>
                <a:latin typeface="Tahoma" pitchFamily="34" charset="0"/>
                <a:ea typeface="黑体" pitchFamily="49" charset="-122"/>
              </a:defRPr>
            </a:lvl7pPr>
            <a:lvl8pPr marL="1371600" algn="l" rtl="0" fontAlgn="base">
              <a:spcBef>
                <a:spcPct val="0"/>
              </a:spcBef>
              <a:spcAft>
                <a:spcPct val="0"/>
              </a:spcAft>
              <a:defRPr kumimoji="1" sz="4400">
                <a:solidFill>
                  <a:schemeClr val="hlink"/>
                </a:solidFill>
                <a:latin typeface="Tahoma" pitchFamily="34" charset="0"/>
                <a:ea typeface="黑体" pitchFamily="49" charset="-122"/>
              </a:defRPr>
            </a:lvl8pPr>
            <a:lvl9pPr marL="1828800" algn="l" rtl="0" fontAlgn="base">
              <a:spcBef>
                <a:spcPct val="0"/>
              </a:spcBef>
              <a:spcAft>
                <a:spcPct val="0"/>
              </a:spcAft>
              <a:defRPr kumimoji="1" sz="4400">
                <a:solidFill>
                  <a:schemeClr val="hlink"/>
                </a:solidFill>
                <a:latin typeface="Tahoma" pitchFamily="34" charset="0"/>
                <a:ea typeface="黑体" pitchFamily="49" charset="-122"/>
              </a:defRPr>
            </a:lvl9pPr>
          </a:lstStyle>
          <a:p>
            <a:pPr>
              <a:defRPr/>
            </a:pPr>
            <a:r>
              <a:rPr lang="zh-CN" altLang="en-US" sz="3800" kern="0" dirty="0">
                <a:latin typeface="Times New Roman" panose="02020603050405020304" pitchFamily="18" charset="0"/>
                <a:cs typeface="Times New Roman" panose="02020603050405020304" pitchFamily="18" charset="0"/>
              </a:rPr>
              <a:t>研究工作一：</a:t>
            </a:r>
            <a:r>
              <a:rPr lang="en-US" altLang="zh-CN" sz="3800" kern="0" dirty="0">
                <a:latin typeface="Times New Roman" panose="02020603050405020304" pitchFamily="18" charset="0"/>
                <a:cs typeface="Times New Roman" panose="02020603050405020304" pitchFamily="18" charset="0"/>
              </a:rPr>
              <a:t>IPGAN</a:t>
            </a:r>
            <a:endParaRPr lang="zh-CN" altLang="en-US" sz="3800" kern="0" dirty="0">
              <a:latin typeface="Times New Roman" panose="02020603050405020304" pitchFamily="18" charset="0"/>
              <a:cs typeface="Times New Roman" panose="02020603050405020304" pitchFamily="18" charset="0"/>
            </a:endParaRPr>
          </a:p>
        </p:txBody>
      </p:sp>
      <p:sp>
        <p:nvSpPr>
          <p:cNvPr id="11" name="灯片编号占位符 1">
            <a:extLst>
              <a:ext uri="{FF2B5EF4-FFF2-40B4-BE49-F238E27FC236}">
                <a16:creationId xmlns:a16="http://schemas.microsoft.com/office/drawing/2014/main" id="{5565E2F7-83E2-4EAB-973C-F07F27F6693D}"/>
              </a:ext>
            </a:extLst>
          </p:cNvPr>
          <p:cNvSpPr>
            <a:spLocks noGrp="1"/>
          </p:cNvSpPr>
          <p:nvPr>
            <p:ph type="sldNum" sz="quarter" idx="12"/>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itchFamily="18" charset="0"/>
                <a:ea typeface="宋体" pitchFamily="2" charset="-122"/>
              </a:defRPr>
            </a:lvl1pPr>
            <a:lvl2pPr marL="742950" indent="-285750">
              <a:defRPr kumimoji="1" sz="2400" b="1">
                <a:solidFill>
                  <a:schemeClr val="tx1"/>
                </a:solidFill>
                <a:latin typeface="Times New Roman" pitchFamily="18" charset="0"/>
                <a:ea typeface="宋体" pitchFamily="2" charset="-122"/>
              </a:defRPr>
            </a:lvl2pPr>
            <a:lvl3pPr marL="1143000" indent="-228600">
              <a:defRPr kumimoji="1" sz="2400" b="1">
                <a:solidFill>
                  <a:schemeClr val="tx1"/>
                </a:solidFill>
                <a:latin typeface="Times New Roman" pitchFamily="18" charset="0"/>
                <a:ea typeface="宋体" pitchFamily="2" charset="-122"/>
              </a:defRPr>
            </a:lvl3pPr>
            <a:lvl4pPr marL="1600200" indent="-228600">
              <a:defRPr kumimoji="1" sz="2400" b="1">
                <a:solidFill>
                  <a:schemeClr val="tx1"/>
                </a:solidFill>
                <a:latin typeface="Times New Roman" pitchFamily="18" charset="0"/>
                <a:ea typeface="宋体" pitchFamily="2" charset="-122"/>
              </a:defRPr>
            </a:lvl4pPr>
            <a:lvl5pPr marL="2057400" indent="-22860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fld id="{22F1C434-BCEA-407C-8F88-CF06692D7D44}" type="slidenum">
              <a:rPr kumimoji="0" lang="zh-CN" altLang="en-US" sz="1400" b="0" smtClean="0">
                <a:cs typeface="Times New Roman" panose="02020603050405020304" pitchFamily="18" charset="0"/>
              </a:rPr>
              <a:pPr/>
              <a:t>16</a:t>
            </a:fld>
            <a:endParaRPr kumimoji="0" lang="en-US" altLang="zh-CN" sz="1400" b="0" dirty="0">
              <a:cs typeface="Times New Roman" panose="02020603050405020304" pitchFamily="18" charset="0"/>
            </a:endParaRPr>
          </a:p>
        </p:txBody>
      </p:sp>
      <p:sp>
        <p:nvSpPr>
          <p:cNvPr id="8" name="Content Placeholder 2">
            <a:extLst>
              <a:ext uri="{FF2B5EF4-FFF2-40B4-BE49-F238E27FC236}">
                <a16:creationId xmlns:a16="http://schemas.microsoft.com/office/drawing/2014/main" id="{066AAA54-7342-4F4F-B87C-1C09A8E85FD4}"/>
              </a:ext>
            </a:extLst>
          </p:cNvPr>
          <p:cNvSpPr txBox="1">
            <a:spLocks/>
          </p:cNvSpPr>
          <p:nvPr/>
        </p:nvSpPr>
        <p:spPr>
          <a:xfrm>
            <a:off x="539552" y="1088740"/>
            <a:ext cx="8064896" cy="4680520"/>
          </a:xfrm>
          <a:prstGeom prst="rect">
            <a:avLst/>
          </a:prstGeom>
        </p:spPr>
        <p:txBody>
          <a:bodyPr>
            <a:normAutofit/>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2800">
                <a:solidFill>
                  <a:srgbClr val="0000FF"/>
                </a:solidFill>
                <a:latin typeface="+mn-lt"/>
                <a:ea typeface="黑体"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ü"/>
              <a:defRPr kumimoji="1" sz="2400">
                <a:solidFill>
                  <a:schemeClr val="tx1"/>
                </a:solidFill>
                <a:latin typeface="黑体" pitchFamily="2" charset="-122"/>
                <a:ea typeface="黑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000" b="1">
                <a:solidFill>
                  <a:schemeClr val="tx1"/>
                </a:solidFill>
                <a:latin typeface="华文楷体" pitchFamily="2" charset="-122"/>
                <a:ea typeface="华文楷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宋体"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charset="-122"/>
              </a:defRPr>
            </a:lvl5pPr>
            <a:lvl6pPr marL="2514600" indent="-228600" algn="l" rtl="0" fontAlgn="base">
              <a:spcBef>
                <a:spcPct val="20000"/>
              </a:spcBef>
              <a:spcAft>
                <a:spcPct val="0"/>
              </a:spcAft>
              <a:buClr>
                <a:schemeClr val="accent1"/>
              </a:buClr>
              <a:buSzPct val="50000"/>
              <a:buFont typeface="Wingdings"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kumimoji="1" sz="2400">
                <a:solidFill>
                  <a:schemeClr val="tx1"/>
                </a:solidFill>
                <a:latin typeface="+mn-lt"/>
                <a:ea typeface="宋体" pitchFamily="2" charset="-122"/>
              </a:defRPr>
            </a:lvl9pPr>
          </a:lstStyle>
          <a:p>
            <a:r>
              <a:rPr lang="en-US" altLang="zh-CN" sz="2400" b="0" kern="0" dirty="0">
                <a:latin typeface="Times New Roman" panose="02020603050405020304" pitchFamily="18" charset="0"/>
                <a:cs typeface="Times New Roman" panose="02020603050405020304" pitchFamily="18" charset="0"/>
              </a:rPr>
              <a:t>Experimentation</a:t>
            </a:r>
          </a:p>
          <a:p>
            <a:pPr lvl="1">
              <a:spcBef>
                <a:spcPts val="600"/>
              </a:spcBef>
              <a:spcAft>
                <a:spcPts val="600"/>
              </a:spcAft>
              <a:buClrTx/>
              <a:buSzTx/>
            </a:pPr>
            <a:endParaRPr lang="en-US" altLang="zh-CN" sz="1800" b="0" kern="0" dirty="0">
              <a:latin typeface="Times New Roman" panose="02020603050405020304" pitchFamily="18" charset="0"/>
              <a:cs typeface="Times New Roman" panose="02020603050405020304" pitchFamily="18" charset="0"/>
            </a:endParaRPr>
          </a:p>
          <a:p>
            <a:pPr marL="0" indent="0">
              <a:spcBef>
                <a:spcPts val="600"/>
              </a:spcBef>
              <a:spcAft>
                <a:spcPts val="600"/>
              </a:spcAft>
              <a:buClrTx/>
              <a:buSzTx/>
              <a:buNone/>
            </a:pPr>
            <a:endParaRPr lang="en-US" altLang="zh-CN" sz="2200" b="0" kern="0" dirty="0">
              <a:solidFill>
                <a:srgbClr val="000000"/>
              </a:solidFill>
              <a:latin typeface="Times New Roman" panose="02020603050405020304" pitchFamily="18" charset="0"/>
              <a:ea typeface="宋体"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EB202367-B23A-4E26-8371-2710291C89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39696"/>
            <a:ext cx="9144000" cy="3578607"/>
          </a:xfrm>
          <a:prstGeom prst="rect">
            <a:avLst/>
          </a:prstGeom>
        </p:spPr>
      </p:pic>
    </p:spTree>
    <p:extLst>
      <p:ext uri="{BB962C8B-B14F-4D97-AF65-F5344CB8AC3E}">
        <p14:creationId xmlns:p14="http://schemas.microsoft.com/office/powerpoint/2010/main" val="35421708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bwMode="auto">
          <a:xfrm>
            <a:off x="3419872" y="296115"/>
            <a:ext cx="5332016"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rtl="0" eaLnBrk="0" fontAlgn="base" hangingPunct="0">
              <a:spcBef>
                <a:spcPct val="0"/>
              </a:spcBef>
              <a:spcAft>
                <a:spcPct val="0"/>
              </a:spcAft>
              <a:defRPr kumimoji="1" sz="3200" b="1">
                <a:solidFill>
                  <a:srgbClr val="002060"/>
                </a:solidFill>
                <a:latin typeface="+mj-lt"/>
                <a:ea typeface="黑体" pitchFamily="2" charset="-122"/>
                <a:cs typeface="+mj-cs"/>
              </a:defRPr>
            </a:lvl1pPr>
            <a:lvl2pPr algn="r" rtl="0" eaLnBrk="0" fontAlgn="base" hangingPunct="0">
              <a:spcBef>
                <a:spcPct val="0"/>
              </a:spcBef>
              <a:spcAft>
                <a:spcPct val="0"/>
              </a:spcAft>
              <a:defRPr kumimoji="1" sz="3200" b="1">
                <a:solidFill>
                  <a:srgbClr val="002060"/>
                </a:solidFill>
                <a:latin typeface="Tahoma" pitchFamily="34" charset="0"/>
                <a:ea typeface="黑体" pitchFamily="2" charset="-122"/>
              </a:defRPr>
            </a:lvl2pPr>
            <a:lvl3pPr algn="r" rtl="0" eaLnBrk="0" fontAlgn="base" hangingPunct="0">
              <a:spcBef>
                <a:spcPct val="0"/>
              </a:spcBef>
              <a:spcAft>
                <a:spcPct val="0"/>
              </a:spcAft>
              <a:defRPr kumimoji="1" sz="3200" b="1">
                <a:solidFill>
                  <a:srgbClr val="002060"/>
                </a:solidFill>
                <a:latin typeface="Tahoma" pitchFamily="34" charset="0"/>
                <a:ea typeface="黑体" pitchFamily="2" charset="-122"/>
              </a:defRPr>
            </a:lvl3pPr>
            <a:lvl4pPr algn="r" rtl="0" eaLnBrk="0" fontAlgn="base" hangingPunct="0">
              <a:spcBef>
                <a:spcPct val="0"/>
              </a:spcBef>
              <a:spcAft>
                <a:spcPct val="0"/>
              </a:spcAft>
              <a:defRPr kumimoji="1" sz="3200" b="1">
                <a:solidFill>
                  <a:srgbClr val="002060"/>
                </a:solidFill>
                <a:latin typeface="Tahoma" pitchFamily="34" charset="0"/>
                <a:ea typeface="黑体" pitchFamily="2" charset="-122"/>
              </a:defRPr>
            </a:lvl4pPr>
            <a:lvl5pPr algn="r" rtl="0" eaLnBrk="0" fontAlgn="base" hangingPunct="0">
              <a:spcBef>
                <a:spcPct val="0"/>
              </a:spcBef>
              <a:spcAft>
                <a:spcPct val="0"/>
              </a:spcAft>
              <a:defRPr kumimoji="1" sz="3200" b="1">
                <a:solidFill>
                  <a:srgbClr val="002060"/>
                </a:solidFill>
                <a:latin typeface="Tahoma" pitchFamily="34" charset="0"/>
                <a:ea typeface="黑体" pitchFamily="2" charset="-122"/>
              </a:defRPr>
            </a:lvl5pPr>
            <a:lvl6pPr marL="457200" algn="l" rtl="0" fontAlgn="base">
              <a:spcBef>
                <a:spcPct val="0"/>
              </a:spcBef>
              <a:spcAft>
                <a:spcPct val="0"/>
              </a:spcAft>
              <a:defRPr kumimoji="1" sz="4400">
                <a:solidFill>
                  <a:schemeClr val="hlink"/>
                </a:solidFill>
                <a:latin typeface="Tahoma" pitchFamily="34" charset="0"/>
                <a:ea typeface="黑体" pitchFamily="49" charset="-122"/>
              </a:defRPr>
            </a:lvl6pPr>
            <a:lvl7pPr marL="914400" algn="l" rtl="0" fontAlgn="base">
              <a:spcBef>
                <a:spcPct val="0"/>
              </a:spcBef>
              <a:spcAft>
                <a:spcPct val="0"/>
              </a:spcAft>
              <a:defRPr kumimoji="1" sz="4400">
                <a:solidFill>
                  <a:schemeClr val="hlink"/>
                </a:solidFill>
                <a:latin typeface="Tahoma" pitchFamily="34" charset="0"/>
                <a:ea typeface="黑体" pitchFamily="49" charset="-122"/>
              </a:defRPr>
            </a:lvl7pPr>
            <a:lvl8pPr marL="1371600" algn="l" rtl="0" fontAlgn="base">
              <a:spcBef>
                <a:spcPct val="0"/>
              </a:spcBef>
              <a:spcAft>
                <a:spcPct val="0"/>
              </a:spcAft>
              <a:defRPr kumimoji="1" sz="4400">
                <a:solidFill>
                  <a:schemeClr val="hlink"/>
                </a:solidFill>
                <a:latin typeface="Tahoma" pitchFamily="34" charset="0"/>
                <a:ea typeface="黑体" pitchFamily="49" charset="-122"/>
              </a:defRPr>
            </a:lvl8pPr>
            <a:lvl9pPr marL="1828800" algn="l" rtl="0" fontAlgn="base">
              <a:spcBef>
                <a:spcPct val="0"/>
              </a:spcBef>
              <a:spcAft>
                <a:spcPct val="0"/>
              </a:spcAft>
              <a:defRPr kumimoji="1" sz="4400">
                <a:solidFill>
                  <a:schemeClr val="hlink"/>
                </a:solidFill>
                <a:latin typeface="Tahoma" pitchFamily="34" charset="0"/>
                <a:ea typeface="黑体" pitchFamily="49" charset="-122"/>
              </a:defRPr>
            </a:lvl9pPr>
          </a:lstStyle>
          <a:p>
            <a:pPr>
              <a:defRPr/>
            </a:pPr>
            <a:r>
              <a:rPr lang="zh-CN" altLang="en-US" sz="3800" kern="0" dirty="0">
                <a:latin typeface="Times New Roman" panose="02020603050405020304" pitchFamily="18" charset="0"/>
                <a:cs typeface="Times New Roman" panose="02020603050405020304" pitchFamily="18" charset="0"/>
              </a:rPr>
              <a:t>研究工作二：</a:t>
            </a:r>
            <a:r>
              <a:rPr lang="en-US" altLang="zh-CN" sz="3800" kern="0" dirty="0">
                <a:latin typeface="Times New Roman" panose="02020603050405020304" pitchFamily="18" charset="0"/>
                <a:cs typeface="Times New Roman" panose="02020603050405020304" pitchFamily="18" charset="0"/>
              </a:rPr>
              <a:t>path2rec</a:t>
            </a:r>
            <a:endParaRPr lang="zh-CN" altLang="en-US" sz="3800" kern="0" dirty="0">
              <a:latin typeface="Times New Roman" panose="02020603050405020304" pitchFamily="18" charset="0"/>
              <a:cs typeface="Times New Roman" panose="02020603050405020304" pitchFamily="18" charset="0"/>
            </a:endParaRPr>
          </a:p>
        </p:txBody>
      </p:sp>
      <p:sp>
        <p:nvSpPr>
          <p:cNvPr id="7" name="矩形 6"/>
          <p:cNvSpPr/>
          <p:nvPr/>
        </p:nvSpPr>
        <p:spPr>
          <a:xfrm>
            <a:off x="323528" y="1124744"/>
            <a:ext cx="8700964" cy="523220"/>
          </a:xfrm>
          <a:prstGeom prst="rect">
            <a:avLst/>
          </a:prstGeom>
        </p:spPr>
        <p:txBody>
          <a:bodyPr wrap="square">
            <a:spAutoFit/>
          </a:bodyPr>
          <a:lstStyle/>
          <a:p>
            <a:pPr marL="533400" indent="-533400" eaLnBrk="1" hangingPunct="1">
              <a:spcBef>
                <a:spcPct val="20000"/>
              </a:spcBef>
              <a:buClr>
                <a:srgbClr val="0070C0"/>
              </a:buClr>
              <a:buSzPct val="100000"/>
              <a:buFont typeface="Wingdings" pitchFamily="2" charset="2"/>
              <a:buChar char="p"/>
              <a:defRPr/>
            </a:pPr>
            <a:r>
              <a:rPr lang="en-US" altLang="zh-CN" sz="2800" dirty="0">
                <a:ea typeface="黑体" pitchFamily="49" charset="-122"/>
                <a:cs typeface="Times New Roman" panose="02020603050405020304" pitchFamily="18" charset="0"/>
              </a:rPr>
              <a:t>path2rec </a:t>
            </a:r>
            <a:r>
              <a:rPr lang="en-US" altLang="zh-CN" sz="2000" b="0" dirty="0">
                <a:ea typeface="黑体" pitchFamily="49" charset="-122"/>
                <a:cs typeface="Times New Roman" panose="02020603050405020304" pitchFamily="18" charset="0"/>
              </a:rPr>
              <a:t>(IEEE Intelligent Systems, 2020)</a:t>
            </a:r>
            <a:endParaRPr lang="zh-CN" altLang="en-US" sz="2800" b="0" dirty="0">
              <a:ea typeface="黑体" pitchFamily="49" charset="-122"/>
              <a:cs typeface="Times New Roman" panose="02020603050405020304" pitchFamily="18" charset="0"/>
            </a:endParaRPr>
          </a:p>
        </p:txBody>
      </p:sp>
      <p:sp>
        <p:nvSpPr>
          <p:cNvPr id="11" name="灯片编号占位符 1">
            <a:extLst>
              <a:ext uri="{FF2B5EF4-FFF2-40B4-BE49-F238E27FC236}">
                <a16:creationId xmlns:a16="http://schemas.microsoft.com/office/drawing/2014/main" id="{5565E2F7-83E2-4EAB-973C-F07F27F6693D}"/>
              </a:ext>
            </a:extLst>
          </p:cNvPr>
          <p:cNvSpPr>
            <a:spLocks noGrp="1"/>
          </p:cNvSpPr>
          <p:nvPr>
            <p:ph type="sldNum" sz="quarter" idx="12"/>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itchFamily="18" charset="0"/>
                <a:ea typeface="宋体" pitchFamily="2" charset="-122"/>
              </a:defRPr>
            </a:lvl1pPr>
            <a:lvl2pPr marL="742950" indent="-285750">
              <a:defRPr kumimoji="1" sz="2400" b="1">
                <a:solidFill>
                  <a:schemeClr val="tx1"/>
                </a:solidFill>
                <a:latin typeface="Times New Roman" pitchFamily="18" charset="0"/>
                <a:ea typeface="宋体" pitchFamily="2" charset="-122"/>
              </a:defRPr>
            </a:lvl2pPr>
            <a:lvl3pPr marL="1143000" indent="-228600">
              <a:defRPr kumimoji="1" sz="2400" b="1">
                <a:solidFill>
                  <a:schemeClr val="tx1"/>
                </a:solidFill>
                <a:latin typeface="Times New Roman" pitchFamily="18" charset="0"/>
                <a:ea typeface="宋体" pitchFamily="2" charset="-122"/>
              </a:defRPr>
            </a:lvl3pPr>
            <a:lvl4pPr marL="1600200" indent="-228600">
              <a:defRPr kumimoji="1" sz="2400" b="1">
                <a:solidFill>
                  <a:schemeClr val="tx1"/>
                </a:solidFill>
                <a:latin typeface="Times New Roman" pitchFamily="18" charset="0"/>
                <a:ea typeface="宋体" pitchFamily="2" charset="-122"/>
              </a:defRPr>
            </a:lvl4pPr>
            <a:lvl5pPr marL="2057400" indent="-22860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fld id="{22F1C434-BCEA-407C-8F88-CF06692D7D44}" type="slidenum">
              <a:rPr kumimoji="0" lang="zh-CN" altLang="en-US" sz="1400" b="0" smtClean="0">
                <a:cs typeface="Times New Roman" panose="02020603050405020304" pitchFamily="18" charset="0"/>
              </a:rPr>
              <a:pPr/>
              <a:t>17</a:t>
            </a:fld>
            <a:endParaRPr kumimoji="0" lang="en-US" altLang="zh-CN" sz="1400" b="0" dirty="0">
              <a:cs typeface="Times New Roman" panose="02020603050405020304" pitchFamily="18" charset="0"/>
            </a:endParaRPr>
          </a:p>
        </p:txBody>
      </p:sp>
      <p:sp>
        <p:nvSpPr>
          <p:cNvPr id="14" name="Content Placeholder 2">
            <a:extLst>
              <a:ext uri="{FF2B5EF4-FFF2-40B4-BE49-F238E27FC236}">
                <a16:creationId xmlns:a16="http://schemas.microsoft.com/office/drawing/2014/main" id="{62184686-CCDD-4A28-AF33-494892F08070}"/>
              </a:ext>
            </a:extLst>
          </p:cNvPr>
          <p:cNvSpPr txBox="1">
            <a:spLocks/>
          </p:cNvSpPr>
          <p:nvPr/>
        </p:nvSpPr>
        <p:spPr>
          <a:xfrm>
            <a:off x="611560" y="1772816"/>
            <a:ext cx="8064896" cy="4680520"/>
          </a:xfrm>
          <a:prstGeom prst="rect">
            <a:avLst/>
          </a:prstGeom>
        </p:spPr>
        <p:txBody>
          <a:bodyPr>
            <a:normAutofit/>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2800">
                <a:solidFill>
                  <a:srgbClr val="0000FF"/>
                </a:solidFill>
                <a:latin typeface="+mn-lt"/>
                <a:ea typeface="黑体"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ü"/>
              <a:defRPr kumimoji="1" sz="2400">
                <a:solidFill>
                  <a:schemeClr val="tx1"/>
                </a:solidFill>
                <a:latin typeface="黑体" pitchFamily="2" charset="-122"/>
                <a:ea typeface="黑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000" b="1">
                <a:solidFill>
                  <a:schemeClr val="tx1"/>
                </a:solidFill>
                <a:latin typeface="华文楷体" pitchFamily="2" charset="-122"/>
                <a:ea typeface="华文楷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宋体"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charset="-122"/>
              </a:defRPr>
            </a:lvl5pPr>
            <a:lvl6pPr marL="2514600" indent="-228600" algn="l" rtl="0" fontAlgn="base">
              <a:spcBef>
                <a:spcPct val="20000"/>
              </a:spcBef>
              <a:spcAft>
                <a:spcPct val="0"/>
              </a:spcAft>
              <a:buClr>
                <a:schemeClr val="accent1"/>
              </a:buClr>
              <a:buSzPct val="50000"/>
              <a:buFont typeface="Wingdings"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kumimoji="1" sz="2400">
                <a:solidFill>
                  <a:schemeClr val="tx1"/>
                </a:solidFill>
                <a:latin typeface="+mn-lt"/>
                <a:ea typeface="宋体" pitchFamily="2" charset="-122"/>
              </a:defRPr>
            </a:lvl9pPr>
          </a:lstStyle>
          <a:p>
            <a:r>
              <a:rPr lang="en-US" altLang="zh-CN" sz="2400" b="0" kern="0" dirty="0">
                <a:latin typeface="Times New Roman" panose="02020603050405020304" pitchFamily="18" charset="0"/>
                <a:cs typeface="Times New Roman" panose="02020603050405020304" pitchFamily="18" charset="0"/>
              </a:rPr>
              <a:t>Issues of existing GANs-based recommendation</a:t>
            </a:r>
          </a:p>
          <a:p>
            <a:pPr lvl="1">
              <a:spcBef>
                <a:spcPts val="600"/>
              </a:spcBef>
              <a:spcAft>
                <a:spcPts val="600"/>
              </a:spcAft>
              <a:buClrTx/>
              <a:buSzTx/>
            </a:pPr>
            <a:r>
              <a:rPr lang="en-US" altLang="zh-CN" sz="2000" b="0" kern="0" dirty="0">
                <a:latin typeface="Times New Roman" panose="02020603050405020304" pitchFamily="18" charset="0"/>
                <a:cs typeface="Times New Roman" panose="02020603050405020304" pitchFamily="18" charset="0"/>
              </a:rPr>
              <a:t>Data-sparsity &amp; cold-start problems</a:t>
            </a:r>
          </a:p>
          <a:p>
            <a:pPr lvl="1">
              <a:spcBef>
                <a:spcPts val="600"/>
              </a:spcBef>
              <a:spcAft>
                <a:spcPts val="600"/>
              </a:spcAft>
              <a:buClrTx/>
              <a:buSzTx/>
            </a:pPr>
            <a:r>
              <a:rPr lang="en-US" altLang="zh-CN" sz="1800" b="0" kern="0" dirty="0">
                <a:latin typeface="Times New Roman" panose="02020603050405020304" pitchFamily="18" charset="0"/>
                <a:cs typeface="Times New Roman" panose="02020603050405020304" pitchFamily="18" charset="0"/>
              </a:rPr>
              <a:t>IRGAN: a same user-item pair for D may be labelled differently (sometime as the real pair, sometimes as generated), leading to over-early converged.   </a:t>
            </a:r>
          </a:p>
          <a:p>
            <a:pPr lvl="1">
              <a:spcBef>
                <a:spcPts val="600"/>
              </a:spcBef>
              <a:spcAft>
                <a:spcPts val="600"/>
              </a:spcAft>
              <a:buClrTx/>
              <a:buSzTx/>
            </a:pPr>
            <a:r>
              <a:rPr lang="en-US" altLang="zh-CN" sz="1800" b="0" kern="0" dirty="0">
                <a:latin typeface="Times New Roman" panose="02020603050405020304" pitchFamily="18" charset="0"/>
                <a:cs typeface="Times New Roman" panose="02020603050405020304" pitchFamily="18" charset="0"/>
              </a:rPr>
              <a:t>CFGAN: infeasible to deal with large datasets, spatial complexity up to O(</a:t>
            </a:r>
            <a:r>
              <a:rPr lang="en-US" altLang="zh-CN" sz="1800" b="0" kern="0" dirty="0" err="1">
                <a:latin typeface="Times New Roman" panose="02020603050405020304" pitchFamily="18" charset="0"/>
                <a:cs typeface="Times New Roman" panose="02020603050405020304" pitchFamily="18" charset="0"/>
              </a:rPr>
              <a:t>mn</a:t>
            </a:r>
            <a:r>
              <a:rPr lang="en-US" altLang="zh-CN" sz="1800" b="0" kern="0" dirty="0">
                <a:latin typeface="Times New Roman" panose="02020603050405020304" pitchFamily="18" charset="0"/>
                <a:cs typeface="Times New Roman" panose="02020603050405020304" pitchFamily="18" charset="0"/>
              </a:rPr>
              <a:t>)</a:t>
            </a:r>
          </a:p>
          <a:p>
            <a:pPr>
              <a:spcBef>
                <a:spcPts val="600"/>
              </a:spcBef>
              <a:spcAft>
                <a:spcPts val="600"/>
              </a:spcAft>
              <a:buClrTx/>
              <a:buSzTx/>
            </a:pPr>
            <a:r>
              <a:rPr lang="en-US" altLang="zh-CN" sz="2200" b="0" kern="0" dirty="0">
                <a:latin typeface="Times New Roman" panose="02020603050405020304" pitchFamily="18" charset="0"/>
                <a:cs typeface="Times New Roman" panose="02020603050405020304" pitchFamily="18" charset="0"/>
              </a:rPr>
              <a:t>A graph-based solution:</a:t>
            </a:r>
          </a:p>
          <a:p>
            <a:pPr lvl="1">
              <a:spcBef>
                <a:spcPts val="600"/>
              </a:spcBef>
              <a:spcAft>
                <a:spcPts val="600"/>
              </a:spcAft>
              <a:buClrTx/>
              <a:buSzTx/>
            </a:pPr>
            <a:r>
              <a:rPr lang="en-US" altLang="zh-CN" sz="1800" b="0" kern="0" dirty="0">
                <a:latin typeface="Times New Roman" panose="02020603050405020304" pitchFamily="18" charset="0"/>
                <a:cs typeface="Times New Roman" panose="02020603050405020304" pitchFamily="18" charset="0"/>
              </a:rPr>
              <a:t>Construct heterogenous network with auxiliary information, i.e., social networks and item genre</a:t>
            </a:r>
          </a:p>
          <a:p>
            <a:pPr lvl="1">
              <a:spcBef>
                <a:spcPts val="600"/>
              </a:spcBef>
              <a:spcAft>
                <a:spcPts val="600"/>
              </a:spcAft>
              <a:buClrTx/>
              <a:buSzTx/>
            </a:pPr>
            <a:r>
              <a:rPr lang="en-US" altLang="zh-CN" sz="1800" b="0" kern="0" dirty="0">
                <a:latin typeface="Times New Roman" panose="02020603050405020304" pitchFamily="18" charset="0"/>
                <a:cs typeface="Times New Roman" panose="02020603050405020304" pitchFamily="18" charset="0"/>
              </a:rPr>
              <a:t>Smart walk to build connections between users and items by GAN;</a:t>
            </a:r>
          </a:p>
          <a:p>
            <a:pPr lvl="1">
              <a:spcBef>
                <a:spcPts val="600"/>
              </a:spcBef>
              <a:spcAft>
                <a:spcPts val="600"/>
              </a:spcAft>
              <a:buClrTx/>
              <a:buSzTx/>
            </a:pPr>
            <a:r>
              <a:rPr lang="en-US" altLang="zh-CN" sz="1800" b="0" kern="0" dirty="0">
                <a:latin typeface="Times New Roman" panose="02020603050405020304" pitchFamily="18" charset="0"/>
                <a:cs typeface="Times New Roman" panose="02020603050405020304" pitchFamily="18" charset="0"/>
              </a:rPr>
              <a:t>Spatial complexity is O(</a:t>
            </a:r>
            <a:r>
              <a:rPr lang="en-US" altLang="zh-CN" sz="1800" b="0" kern="0" dirty="0" err="1">
                <a:latin typeface="Times New Roman" panose="02020603050405020304" pitchFamily="18" charset="0"/>
                <a:cs typeface="Times New Roman" panose="02020603050405020304" pitchFamily="18" charset="0"/>
              </a:rPr>
              <a:t>m+n</a:t>
            </a:r>
            <a:r>
              <a:rPr lang="en-US" altLang="zh-CN" sz="1800" b="0" kern="0" dirty="0">
                <a:latin typeface="Times New Roman" panose="02020603050405020304" pitchFamily="18" charset="0"/>
                <a:cs typeface="Times New Roman" panose="02020603050405020304" pitchFamily="18" charset="0"/>
              </a:rPr>
              <a:t>) </a:t>
            </a:r>
          </a:p>
          <a:p>
            <a:pPr lvl="1">
              <a:spcBef>
                <a:spcPts val="600"/>
              </a:spcBef>
              <a:spcAft>
                <a:spcPts val="600"/>
              </a:spcAft>
              <a:buClrTx/>
              <a:buSzTx/>
            </a:pPr>
            <a:endParaRPr lang="en-US" altLang="zh-CN" sz="1800" b="0" kern="0" dirty="0">
              <a:latin typeface="Times New Roman" panose="02020603050405020304" pitchFamily="18" charset="0"/>
              <a:cs typeface="Times New Roman" panose="02020603050405020304" pitchFamily="18" charset="0"/>
            </a:endParaRPr>
          </a:p>
          <a:p>
            <a:pPr marL="0" indent="0">
              <a:spcBef>
                <a:spcPts val="600"/>
              </a:spcBef>
              <a:spcAft>
                <a:spcPts val="600"/>
              </a:spcAft>
              <a:buClrTx/>
              <a:buSzTx/>
              <a:buNone/>
            </a:pPr>
            <a:endParaRPr lang="en-US" altLang="zh-CN" sz="2200" b="0" kern="0" dirty="0">
              <a:solidFill>
                <a:srgbClr val="000000"/>
              </a:solidFill>
              <a:latin typeface="Times New Roman" panose="02020603050405020304" pitchFamily="18" charset="0"/>
              <a:ea typeface="宋体" pitchFamily="2" charset="-122"/>
              <a:cs typeface="Times New Roman" panose="02020603050405020304" pitchFamily="18" charset="0"/>
            </a:endParaRPr>
          </a:p>
        </p:txBody>
      </p:sp>
    </p:spTree>
    <p:extLst>
      <p:ext uri="{BB962C8B-B14F-4D97-AF65-F5344CB8AC3E}">
        <p14:creationId xmlns:p14="http://schemas.microsoft.com/office/powerpoint/2010/main" val="2804021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bwMode="auto">
          <a:xfrm>
            <a:off x="3275856" y="296115"/>
            <a:ext cx="547603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rtl="0" eaLnBrk="0" fontAlgn="base" hangingPunct="0">
              <a:spcBef>
                <a:spcPct val="0"/>
              </a:spcBef>
              <a:spcAft>
                <a:spcPct val="0"/>
              </a:spcAft>
              <a:defRPr kumimoji="1" sz="3200" b="1">
                <a:solidFill>
                  <a:srgbClr val="002060"/>
                </a:solidFill>
                <a:latin typeface="+mj-lt"/>
                <a:ea typeface="黑体" pitchFamily="2" charset="-122"/>
                <a:cs typeface="+mj-cs"/>
              </a:defRPr>
            </a:lvl1pPr>
            <a:lvl2pPr algn="r" rtl="0" eaLnBrk="0" fontAlgn="base" hangingPunct="0">
              <a:spcBef>
                <a:spcPct val="0"/>
              </a:spcBef>
              <a:spcAft>
                <a:spcPct val="0"/>
              </a:spcAft>
              <a:defRPr kumimoji="1" sz="3200" b="1">
                <a:solidFill>
                  <a:srgbClr val="002060"/>
                </a:solidFill>
                <a:latin typeface="Tahoma" pitchFamily="34" charset="0"/>
                <a:ea typeface="黑体" pitchFamily="2" charset="-122"/>
              </a:defRPr>
            </a:lvl2pPr>
            <a:lvl3pPr algn="r" rtl="0" eaLnBrk="0" fontAlgn="base" hangingPunct="0">
              <a:spcBef>
                <a:spcPct val="0"/>
              </a:spcBef>
              <a:spcAft>
                <a:spcPct val="0"/>
              </a:spcAft>
              <a:defRPr kumimoji="1" sz="3200" b="1">
                <a:solidFill>
                  <a:srgbClr val="002060"/>
                </a:solidFill>
                <a:latin typeface="Tahoma" pitchFamily="34" charset="0"/>
                <a:ea typeface="黑体" pitchFamily="2" charset="-122"/>
              </a:defRPr>
            </a:lvl3pPr>
            <a:lvl4pPr algn="r" rtl="0" eaLnBrk="0" fontAlgn="base" hangingPunct="0">
              <a:spcBef>
                <a:spcPct val="0"/>
              </a:spcBef>
              <a:spcAft>
                <a:spcPct val="0"/>
              </a:spcAft>
              <a:defRPr kumimoji="1" sz="3200" b="1">
                <a:solidFill>
                  <a:srgbClr val="002060"/>
                </a:solidFill>
                <a:latin typeface="Tahoma" pitchFamily="34" charset="0"/>
                <a:ea typeface="黑体" pitchFamily="2" charset="-122"/>
              </a:defRPr>
            </a:lvl4pPr>
            <a:lvl5pPr algn="r" rtl="0" eaLnBrk="0" fontAlgn="base" hangingPunct="0">
              <a:spcBef>
                <a:spcPct val="0"/>
              </a:spcBef>
              <a:spcAft>
                <a:spcPct val="0"/>
              </a:spcAft>
              <a:defRPr kumimoji="1" sz="3200" b="1">
                <a:solidFill>
                  <a:srgbClr val="002060"/>
                </a:solidFill>
                <a:latin typeface="Tahoma" pitchFamily="34" charset="0"/>
                <a:ea typeface="黑体" pitchFamily="2" charset="-122"/>
              </a:defRPr>
            </a:lvl5pPr>
            <a:lvl6pPr marL="457200" algn="l" rtl="0" fontAlgn="base">
              <a:spcBef>
                <a:spcPct val="0"/>
              </a:spcBef>
              <a:spcAft>
                <a:spcPct val="0"/>
              </a:spcAft>
              <a:defRPr kumimoji="1" sz="4400">
                <a:solidFill>
                  <a:schemeClr val="hlink"/>
                </a:solidFill>
                <a:latin typeface="Tahoma" pitchFamily="34" charset="0"/>
                <a:ea typeface="黑体" pitchFamily="49" charset="-122"/>
              </a:defRPr>
            </a:lvl6pPr>
            <a:lvl7pPr marL="914400" algn="l" rtl="0" fontAlgn="base">
              <a:spcBef>
                <a:spcPct val="0"/>
              </a:spcBef>
              <a:spcAft>
                <a:spcPct val="0"/>
              </a:spcAft>
              <a:defRPr kumimoji="1" sz="4400">
                <a:solidFill>
                  <a:schemeClr val="hlink"/>
                </a:solidFill>
                <a:latin typeface="Tahoma" pitchFamily="34" charset="0"/>
                <a:ea typeface="黑体" pitchFamily="49" charset="-122"/>
              </a:defRPr>
            </a:lvl7pPr>
            <a:lvl8pPr marL="1371600" algn="l" rtl="0" fontAlgn="base">
              <a:spcBef>
                <a:spcPct val="0"/>
              </a:spcBef>
              <a:spcAft>
                <a:spcPct val="0"/>
              </a:spcAft>
              <a:defRPr kumimoji="1" sz="4400">
                <a:solidFill>
                  <a:schemeClr val="hlink"/>
                </a:solidFill>
                <a:latin typeface="Tahoma" pitchFamily="34" charset="0"/>
                <a:ea typeface="黑体" pitchFamily="49" charset="-122"/>
              </a:defRPr>
            </a:lvl8pPr>
            <a:lvl9pPr marL="1828800" algn="l" rtl="0" fontAlgn="base">
              <a:spcBef>
                <a:spcPct val="0"/>
              </a:spcBef>
              <a:spcAft>
                <a:spcPct val="0"/>
              </a:spcAft>
              <a:defRPr kumimoji="1" sz="4400">
                <a:solidFill>
                  <a:schemeClr val="hlink"/>
                </a:solidFill>
                <a:latin typeface="Tahoma" pitchFamily="34" charset="0"/>
                <a:ea typeface="黑体" pitchFamily="49" charset="-122"/>
              </a:defRPr>
            </a:lvl9pPr>
          </a:lstStyle>
          <a:p>
            <a:pPr>
              <a:defRPr/>
            </a:pPr>
            <a:r>
              <a:rPr lang="zh-CN" altLang="en-US" sz="3800" kern="0" dirty="0">
                <a:latin typeface="Times New Roman" panose="02020603050405020304" pitchFamily="18" charset="0"/>
                <a:cs typeface="Times New Roman" panose="02020603050405020304" pitchFamily="18" charset="0"/>
              </a:rPr>
              <a:t>研究工作二：</a:t>
            </a:r>
            <a:r>
              <a:rPr lang="en-US" altLang="zh-CN" sz="3800" kern="0" dirty="0">
                <a:latin typeface="Times New Roman" panose="02020603050405020304" pitchFamily="18" charset="0"/>
                <a:cs typeface="Times New Roman" panose="02020603050405020304" pitchFamily="18" charset="0"/>
              </a:rPr>
              <a:t>path2rec</a:t>
            </a:r>
            <a:endParaRPr lang="zh-CN" altLang="en-US" sz="3800" kern="0" dirty="0">
              <a:latin typeface="Times New Roman" panose="02020603050405020304" pitchFamily="18" charset="0"/>
              <a:cs typeface="Times New Roman" panose="02020603050405020304" pitchFamily="18" charset="0"/>
            </a:endParaRPr>
          </a:p>
        </p:txBody>
      </p:sp>
      <p:sp>
        <p:nvSpPr>
          <p:cNvPr id="7" name="矩形 6"/>
          <p:cNvSpPr/>
          <p:nvPr/>
        </p:nvSpPr>
        <p:spPr>
          <a:xfrm>
            <a:off x="323528" y="1124744"/>
            <a:ext cx="8700964" cy="523220"/>
          </a:xfrm>
          <a:prstGeom prst="rect">
            <a:avLst/>
          </a:prstGeom>
        </p:spPr>
        <p:txBody>
          <a:bodyPr wrap="square">
            <a:spAutoFit/>
          </a:bodyPr>
          <a:lstStyle/>
          <a:p>
            <a:pPr marL="533400" indent="-533400" eaLnBrk="1" hangingPunct="1">
              <a:spcBef>
                <a:spcPct val="20000"/>
              </a:spcBef>
              <a:buClr>
                <a:srgbClr val="0070C0"/>
              </a:buClr>
              <a:buSzPct val="100000"/>
              <a:buFont typeface="Wingdings" pitchFamily="2" charset="2"/>
              <a:buChar char="p"/>
              <a:defRPr/>
            </a:pPr>
            <a:r>
              <a:rPr lang="en-US" altLang="zh-CN" sz="2800" dirty="0">
                <a:ea typeface="黑体" pitchFamily="49" charset="-122"/>
                <a:cs typeface="Times New Roman" panose="02020603050405020304" pitchFamily="18" charset="0"/>
              </a:rPr>
              <a:t>path2rec </a:t>
            </a:r>
            <a:r>
              <a:rPr lang="en-US" altLang="zh-CN" sz="2000" b="0" dirty="0">
                <a:ea typeface="黑体" pitchFamily="49" charset="-122"/>
                <a:cs typeface="Times New Roman" panose="02020603050405020304" pitchFamily="18" charset="0"/>
              </a:rPr>
              <a:t>(IEEE Intelligent Systems, 2020)</a:t>
            </a:r>
            <a:endParaRPr lang="zh-CN" altLang="en-US" sz="2800" b="0" dirty="0">
              <a:ea typeface="黑体" pitchFamily="49" charset="-122"/>
              <a:cs typeface="Times New Roman" panose="02020603050405020304" pitchFamily="18" charset="0"/>
            </a:endParaRPr>
          </a:p>
        </p:txBody>
      </p:sp>
      <p:sp>
        <p:nvSpPr>
          <p:cNvPr id="11" name="灯片编号占位符 1">
            <a:extLst>
              <a:ext uri="{FF2B5EF4-FFF2-40B4-BE49-F238E27FC236}">
                <a16:creationId xmlns:a16="http://schemas.microsoft.com/office/drawing/2014/main" id="{5565E2F7-83E2-4EAB-973C-F07F27F6693D}"/>
              </a:ext>
            </a:extLst>
          </p:cNvPr>
          <p:cNvSpPr>
            <a:spLocks noGrp="1"/>
          </p:cNvSpPr>
          <p:nvPr>
            <p:ph type="sldNum" sz="quarter" idx="12"/>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itchFamily="18" charset="0"/>
                <a:ea typeface="宋体" pitchFamily="2" charset="-122"/>
              </a:defRPr>
            </a:lvl1pPr>
            <a:lvl2pPr marL="742950" indent="-285750">
              <a:defRPr kumimoji="1" sz="2400" b="1">
                <a:solidFill>
                  <a:schemeClr val="tx1"/>
                </a:solidFill>
                <a:latin typeface="Times New Roman" pitchFamily="18" charset="0"/>
                <a:ea typeface="宋体" pitchFamily="2" charset="-122"/>
              </a:defRPr>
            </a:lvl2pPr>
            <a:lvl3pPr marL="1143000" indent="-228600">
              <a:defRPr kumimoji="1" sz="2400" b="1">
                <a:solidFill>
                  <a:schemeClr val="tx1"/>
                </a:solidFill>
                <a:latin typeface="Times New Roman" pitchFamily="18" charset="0"/>
                <a:ea typeface="宋体" pitchFamily="2" charset="-122"/>
              </a:defRPr>
            </a:lvl3pPr>
            <a:lvl4pPr marL="1600200" indent="-228600">
              <a:defRPr kumimoji="1" sz="2400" b="1">
                <a:solidFill>
                  <a:schemeClr val="tx1"/>
                </a:solidFill>
                <a:latin typeface="Times New Roman" pitchFamily="18" charset="0"/>
                <a:ea typeface="宋体" pitchFamily="2" charset="-122"/>
              </a:defRPr>
            </a:lvl4pPr>
            <a:lvl5pPr marL="2057400" indent="-22860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fld id="{22F1C434-BCEA-407C-8F88-CF06692D7D44}" type="slidenum">
              <a:rPr kumimoji="0" lang="zh-CN" altLang="en-US" sz="1400" b="0" smtClean="0">
                <a:cs typeface="Times New Roman" panose="02020603050405020304" pitchFamily="18" charset="0"/>
              </a:rPr>
              <a:pPr/>
              <a:t>18</a:t>
            </a:fld>
            <a:endParaRPr kumimoji="0" lang="en-US" altLang="zh-CN" sz="1400" b="0" dirty="0">
              <a:cs typeface="Times New Roman" panose="02020603050405020304" pitchFamily="18" charset="0"/>
            </a:endParaRPr>
          </a:p>
        </p:txBody>
      </p:sp>
      <p:sp>
        <p:nvSpPr>
          <p:cNvPr id="14" name="Content Placeholder 2">
            <a:extLst>
              <a:ext uri="{FF2B5EF4-FFF2-40B4-BE49-F238E27FC236}">
                <a16:creationId xmlns:a16="http://schemas.microsoft.com/office/drawing/2014/main" id="{62184686-CCDD-4A28-AF33-494892F08070}"/>
              </a:ext>
            </a:extLst>
          </p:cNvPr>
          <p:cNvSpPr txBox="1">
            <a:spLocks/>
          </p:cNvSpPr>
          <p:nvPr/>
        </p:nvSpPr>
        <p:spPr>
          <a:xfrm>
            <a:off x="611560" y="1772816"/>
            <a:ext cx="8064896" cy="4680520"/>
          </a:xfrm>
          <a:prstGeom prst="rect">
            <a:avLst/>
          </a:prstGeom>
        </p:spPr>
        <p:txBody>
          <a:bodyPr>
            <a:normAutofit/>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2800">
                <a:solidFill>
                  <a:srgbClr val="0000FF"/>
                </a:solidFill>
                <a:latin typeface="+mn-lt"/>
                <a:ea typeface="黑体"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ü"/>
              <a:defRPr kumimoji="1" sz="2400">
                <a:solidFill>
                  <a:schemeClr val="tx1"/>
                </a:solidFill>
                <a:latin typeface="黑体" pitchFamily="2" charset="-122"/>
                <a:ea typeface="黑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000" b="1">
                <a:solidFill>
                  <a:schemeClr val="tx1"/>
                </a:solidFill>
                <a:latin typeface="华文楷体" pitchFamily="2" charset="-122"/>
                <a:ea typeface="华文楷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宋体"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charset="-122"/>
              </a:defRPr>
            </a:lvl5pPr>
            <a:lvl6pPr marL="2514600" indent="-228600" algn="l" rtl="0" fontAlgn="base">
              <a:spcBef>
                <a:spcPct val="20000"/>
              </a:spcBef>
              <a:spcAft>
                <a:spcPct val="0"/>
              </a:spcAft>
              <a:buClr>
                <a:schemeClr val="accent1"/>
              </a:buClr>
              <a:buSzPct val="50000"/>
              <a:buFont typeface="Wingdings"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kumimoji="1" sz="2400">
                <a:solidFill>
                  <a:schemeClr val="tx1"/>
                </a:solidFill>
                <a:latin typeface="+mn-lt"/>
                <a:ea typeface="宋体" pitchFamily="2" charset="-122"/>
              </a:defRPr>
            </a:lvl9pPr>
          </a:lstStyle>
          <a:p>
            <a:r>
              <a:rPr lang="en-US" altLang="zh-CN" sz="2400" b="0" kern="0" dirty="0">
                <a:latin typeface="Times New Roman" panose="02020603050405020304" pitchFamily="18" charset="0"/>
                <a:cs typeface="Times New Roman" panose="02020603050405020304" pitchFamily="18" charset="0"/>
              </a:rPr>
              <a:t>Existing path sampling </a:t>
            </a:r>
          </a:p>
          <a:p>
            <a:pPr lvl="1">
              <a:spcBef>
                <a:spcPts val="600"/>
              </a:spcBef>
              <a:spcAft>
                <a:spcPts val="600"/>
              </a:spcAft>
              <a:buClrTx/>
              <a:buSzTx/>
            </a:pPr>
            <a:r>
              <a:rPr lang="en-US" altLang="zh-CN" sz="2000" b="0" kern="0" dirty="0">
                <a:latin typeface="Times New Roman" panose="02020603050405020304" pitchFamily="18" charset="0"/>
                <a:cs typeface="Times New Roman" panose="02020603050405020304" pitchFamily="18" charset="0"/>
              </a:rPr>
              <a:t>random walk</a:t>
            </a:r>
          </a:p>
          <a:p>
            <a:pPr lvl="1">
              <a:spcBef>
                <a:spcPts val="600"/>
              </a:spcBef>
              <a:spcAft>
                <a:spcPts val="600"/>
              </a:spcAft>
              <a:buClrTx/>
              <a:buSzTx/>
            </a:pPr>
            <a:r>
              <a:rPr lang="en-US" altLang="zh-CN" sz="2000" b="0" kern="0" dirty="0">
                <a:latin typeface="Times New Roman" panose="02020603050405020304" pitchFamily="18" charset="0"/>
                <a:cs typeface="Times New Roman" panose="02020603050405020304" pitchFamily="18" charset="0"/>
              </a:rPr>
              <a:t>node2vec: considering breadth-first &amp; depth-first search (p, q)</a:t>
            </a:r>
          </a:p>
          <a:p>
            <a:pPr lvl="1">
              <a:spcBef>
                <a:spcPts val="600"/>
              </a:spcBef>
              <a:spcAft>
                <a:spcPts val="600"/>
              </a:spcAft>
              <a:buClrTx/>
              <a:buSzTx/>
            </a:pPr>
            <a:r>
              <a:rPr lang="en-US" altLang="zh-CN" sz="1800" b="0" kern="0" dirty="0">
                <a:latin typeface="Times New Roman" panose="02020603050405020304" pitchFamily="18" charset="0"/>
                <a:cs typeface="Times New Roman" panose="02020603050405020304" pitchFamily="18" charset="0"/>
              </a:rPr>
              <a:t>metapath2vec: considering both local and global network for path sampling</a:t>
            </a:r>
          </a:p>
          <a:p>
            <a:pPr lvl="1">
              <a:spcBef>
                <a:spcPts val="600"/>
              </a:spcBef>
              <a:spcAft>
                <a:spcPts val="600"/>
              </a:spcAft>
              <a:buClrTx/>
              <a:buSzTx/>
            </a:pPr>
            <a:r>
              <a:rPr lang="en-US" altLang="zh-CN" sz="1800" b="0" kern="0" dirty="0">
                <a:latin typeface="Times New Roman" panose="02020603050405020304" pitchFamily="18" charset="0"/>
                <a:cs typeface="Times New Roman" panose="02020603050405020304" pitchFamily="18" charset="0"/>
              </a:rPr>
              <a:t>KRPN: generating paths with a fixed length, long distant paths discarded</a:t>
            </a:r>
          </a:p>
          <a:p>
            <a:pPr>
              <a:spcBef>
                <a:spcPts val="600"/>
              </a:spcBef>
              <a:spcAft>
                <a:spcPts val="600"/>
              </a:spcAft>
              <a:buClrTx/>
              <a:buSzTx/>
            </a:pPr>
            <a:r>
              <a:rPr lang="en-US" altLang="zh-CN" sz="2200" b="0" kern="0" dirty="0">
                <a:latin typeface="Times New Roman" panose="02020603050405020304" pitchFamily="18" charset="0"/>
                <a:cs typeface="Times New Roman" panose="02020603050405020304" pitchFamily="18" charset="0"/>
              </a:rPr>
              <a:t>Issues:</a:t>
            </a:r>
          </a:p>
          <a:p>
            <a:pPr lvl="1">
              <a:spcBef>
                <a:spcPts val="600"/>
              </a:spcBef>
              <a:spcAft>
                <a:spcPts val="600"/>
              </a:spcAft>
              <a:buClrTx/>
              <a:buSzTx/>
            </a:pPr>
            <a:r>
              <a:rPr lang="en-US" altLang="zh-CN" sz="1800" b="0" kern="0" dirty="0">
                <a:latin typeface="Times New Roman" panose="02020603050405020304" pitchFamily="18" charset="0"/>
                <a:cs typeface="Times New Roman" panose="02020603050405020304" pitchFamily="18" charset="0"/>
              </a:rPr>
              <a:t>require additional hyperparameters</a:t>
            </a:r>
          </a:p>
          <a:p>
            <a:pPr lvl="1">
              <a:spcBef>
                <a:spcPts val="600"/>
              </a:spcBef>
              <a:spcAft>
                <a:spcPts val="600"/>
              </a:spcAft>
              <a:buClrTx/>
              <a:buSzTx/>
            </a:pPr>
            <a:r>
              <a:rPr lang="en-US" altLang="zh-CN" sz="1800" b="0" kern="0" dirty="0">
                <a:latin typeface="Times New Roman" panose="02020603050405020304" pitchFamily="18" charset="0"/>
                <a:cs typeface="Times New Roman" panose="02020603050405020304" pitchFamily="18" charset="0"/>
              </a:rPr>
              <a:t>only produce length-fixed paths, may ignore informative nodes. </a:t>
            </a:r>
          </a:p>
          <a:p>
            <a:pPr lvl="1">
              <a:spcBef>
                <a:spcPts val="600"/>
              </a:spcBef>
              <a:spcAft>
                <a:spcPts val="600"/>
              </a:spcAft>
              <a:buClrTx/>
              <a:buSzTx/>
            </a:pPr>
            <a:endParaRPr lang="en-US" altLang="zh-CN" sz="1800" b="0" kern="0" dirty="0">
              <a:latin typeface="Times New Roman" panose="02020603050405020304" pitchFamily="18" charset="0"/>
              <a:cs typeface="Times New Roman" panose="02020603050405020304" pitchFamily="18" charset="0"/>
            </a:endParaRPr>
          </a:p>
          <a:p>
            <a:pPr marL="0" indent="0">
              <a:spcBef>
                <a:spcPts val="600"/>
              </a:spcBef>
              <a:spcAft>
                <a:spcPts val="600"/>
              </a:spcAft>
              <a:buClrTx/>
              <a:buSzTx/>
              <a:buNone/>
            </a:pPr>
            <a:endParaRPr lang="en-US" altLang="zh-CN" sz="2200" b="0" kern="0" dirty="0">
              <a:solidFill>
                <a:srgbClr val="000000"/>
              </a:solidFill>
              <a:latin typeface="Times New Roman" panose="02020603050405020304" pitchFamily="18" charset="0"/>
              <a:ea typeface="宋体" pitchFamily="2" charset="-122"/>
              <a:cs typeface="Times New Roman" panose="02020603050405020304" pitchFamily="18" charset="0"/>
            </a:endParaRPr>
          </a:p>
        </p:txBody>
      </p:sp>
    </p:spTree>
    <p:extLst>
      <p:ext uri="{BB962C8B-B14F-4D97-AF65-F5344CB8AC3E}">
        <p14:creationId xmlns:p14="http://schemas.microsoft.com/office/powerpoint/2010/main" val="2366051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bwMode="auto">
          <a:xfrm>
            <a:off x="3563888" y="296115"/>
            <a:ext cx="5188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rtl="0" eaLnBrk="0" fontAlgn="base" hangingPunct="0">
              <a:spcBef>
                <a:spcPct val="0"/>
              </a:spcBef>
              <a:spcAft>
                <a:spcPct val="0"/>
              </a:spcAft>
              <a:defRPr kumimoji="1" sz="3200" b="1">
                <a:solidFill>
                  <a:srgbClr val="002060"/>
                </a:solidFill>
                <a:latin typeface="+mj-lt"/>
                <a:ea typeface="黑体" pitchFamily="2" charset="-122"/>
                <a:cs typeface="+mj-cs"/>
              </a:defRPr>
            </a:lvl1pPr>
            <a:lvl2pPr algn="r" rtl="0" eaLnBrk="0" fontAlgn="base" hangingPunct="0">
              <a:spcBef>
                <a:spcPct val="0"/>
              </a:spcBef>
              <a:spcAft>
                <a:spcPct val="0"/>
              </a:spcAft>
              <a:defRPr kumimoji="1" sz="3200" b="1">
                <a:solidFill>
                  <a:srgbClr val="002060"/>
                </a:solidFill>
                <a:latin typeface="Tahoma" pitchFamily="34" charset="0"/>
                <a:ea typeface="黑体" pitchFamily="2" charset="-122"/>
              </a:defRPr>
            </a:lvl2pPr>
            <a:lvl3pPr algn="r" rtl="0" eaLnBrk="0" fontAlgn="base" hangingPunct="0">
              <a:spcBef>
                <a:spcPct val="0"/>
              </a:spcBef>
              <a:spcAft>
                <a:spcPct val="0"/>
              </a:spcAft>
              <a:defRPr kumimoji="1" sz="3200" b="1">
                <a:solidFill>
                  <a:srgbClr val="002060"/>
                </a:solidFill>
                <a:latin typeface="Tahoma" pitchFamily="34" charset="0"/>
                <a:ea typeface="黑体" pitchFamily="2" charset="-122"/>
              </a:defRPr>
            </a:lvl3pPr>
            <a:lvl4pPr algn="r" rtl="0" eaLnBrk="0" fontAlgn="base" hangingPunct="0">
              <a:spcBef>
                <a:spcPct val="0"/>
              </a:spcBef>
              <a:spcAft>
                <a:spcPct val="0"/>
              </a:spcAft>
              <a:defRPr kumimoji="1" sz="3200" b="1">
                <a:solidFill>
                  <a:srgbClr val="002060"/>
                </a:solidFill>
                <a:latin typeface="Tahoma" pitchFamily="34" charset="0"/>
                <a:ea typeface="黑体" pitchFamily="2" charset="-122"/>
              </a:defRPr>
            </a:lvl4pPr>
            <a:lvl5pPr algn="r" rtl="0" eaLnBrk="0" fontAlgn="base" hangingPunct="0">
              <a:spcBef>
                <a:spcPct val="0"/>
              </a:spcBef>
              <a:spcAft>
                <a:spcPct val="0"/>
              </a:spcAft>
              <a:defRPr kumimoji="1" sz="3200" b="1">
                <a:solidFill>
                  <a:srgbClr val="002060"/>
                </a:solidFill>
                <a:latin typeface="Tahoma" pitchFamily="34" charset="0"/>
                <a:ea typeface="黑体" pitchFamily="2" charset="-122"/>
              </a:defRPr>
            </a:lvl5pPr>
            <a:lvl6pPr marL="457200" algn="l" rtl="0" fontAlgn="base">
              <a:spcBef>
                <a:spcPct val="0"/>
              </a:spcBef>
              <a:spcAft>
                <a:spcPct val="0"/>
              </a:spcAft>
              <a:defRPr kumimoji="1" sz="4400">
                <a:solidFill>
                  <a:schemeClr val="hlink"/>
                </a:solidFill>
                <a:latin typeface="Tahoma" pitchFamily="34" charset="0"/>
                <a:ea typeface="黑体" pitchFamily="49" charset="-122"/>
              </a:defRPr>
            </a:lvl6pPr>
            <a:lvl7pPr marL="914400" algn="l" rtl="0" fontAlgn="base">
              <a:spcBef>
                <a:spcPct val="0"/>
              </a:spcBef>
              <a:spcAft>
                <a:spcPct val="0"/>
              </a:spcAft>
              <a:defRPr kumimoji="1" sz="4400">
                <a:solidFill>
                  <a:schemeClr val="hlink"/>
                </a:solidFill>
                <a:latin typeface="Tahoma" pitchFamily="34" charset="0"/>
                <a:ea typeface="黑体" pitchFamily="49" charset="-122"/>
              </a:defRPr>
            </a:lvl7pPr>
            <a:lvl8pPr marL="1371600" algn="l" rtl="0" fontAlgn="base">
              <a:spcBef>
                <a:spcPct val="0"/>
              </a:spcBef>
              <a:spcAft>
                <a:spcPct val="0"/>
              </a:spcAft>
              <a:defRPr kumimoji="1" sz="4400">
                <a:solidFill>
                  <a:schemeClr val="hlink"/>
                </a:solidFill>
                <a:latin typeface="Tahoma" pitchFamily="34" charset="0"/>
                <a:ea typeface="黑体" pitchFamily="49" charset="-122"/>
              </a:defRPr>
            </a:lvl8pPr>
            <a:lvl9pPr marL="1828800" algn="l" rtl="0" fontAlgn="base">
              <a:spcBef>
                <a:spcPct val="0"/>
              </a:spcBef>
              <a:spcAft>
                <a:spcPct val="0"/>
              </a:spcAft>
              <a:defRPr kumimoji="1" sz="4400">
                <a:solidFill>
                  <a:schemeClr val="hlink"/>
                </a:solidFill>
                <a:latin typeface="Tahoma" pitchFamily="34" charset="0"/>
                <a:ea typeface="黑体" pitchFamily="49" charset="-122"/>
              </a:defRPr>
            </a:lvl9pPr>
          </a:lstStyle>
          <a:p>
            <a:pPr>
              <a:defRPr/>
            </a:pPr>
            <a:r>
              <a:rPr lang="zh-CN" altLang="en-US" sz="3800" kern="0" dirty="0">
                <a:latin typeface="Times New Roman" panose="02020603050405020304" pitchFamily="18" charset="0"/>
                <a:cs typeface="Times New Roman" panose="02020603050405020304" pitchFamily="18" charset="0"/>
              </a:rPr>
              <a:t>研究工作二：</a:t>
            </a:r>
            <a:r>
              <a:rPr lang="en-US" altLang="zh-CN" sz="3800" kern="0" dirty="0">
                <a:latin typeface="Times New Roman" panose="02020603050405020304" pitchFamily="18" charset="0"/>
                <a:cs typeface="Times New Roman" panose="02020603050405020304" pitchFamily="18" charset="0"/>
              </a:rPr>
              <a:t>path2rec</a:t>
            </a:r>
            <a:endParaRPr lang="zh-CN" altLang="en-US" sz="3800" kern="0" dirty="0">
              <a:latin typeface="Times New Roman" panose="02020603050405020304" pitchFamily="18" charset="0"/>
              <a:cs typeface="Times New Roman" panose="02020603050405020304" pitchFamily="18" charset="0"/>
            </a:endParaRPr>
          </a:p>
        </p:txBody>
      </p:sp>
      <p:sp>
        <p:nvSpPr>
          <p:cNvPr id="7" name="矩形 6"/>
          <p:cNvSpPr/>
          <p:nvPr/>
        </p:nvSpPr>
        <p:spPr>
          <a:xfrm>
            <a:off x="323528" y="1124744"/>
            <a:ext cx="8700964" cy="523220"/>
          </a:xfrm>
          <a:prstGeom prst="rect">
            <a:avLst/>
          </a:prstGeom>
        </p:spPr>
        <p:txBody>
          <a:bodyPr wrap="square">
            <a:spAutoFit/>
          </a:bodyPr>
          <a:lstStyle/>
          <a:p>
            <a:pPr marL="533400" indent="-533400" eaLnBrk="1" hangingPunct="1">
              <a:spcBef>
                <a:spcPct val="20000"/>
              </a:spcBef>
              <a:buClr>
                <a:srgbClr val="0070C0"/>
              </a:buClr>
              <a:buSzPct val="100000"/>
              <a:buFont typeface="Wingdings" pitchFamily="2" charset="2"/>
              <a:buChar char="p"/>
              <a:defRPr/>
            </a:pPr>
            <a:r>
              <a:rPr lang="en-US" altLang="zh-CN" sz="2800" dirty="0">
                <a:ea typeface="黑体" pitchFamily="49" charset="-122"/>
                <a:cs typeface="Times New Roman" panose="02020603050405020304" pitchFamily="18" charset="0"/>
              </a:rPr>
              <a:t>Path Sampling Strategy</a:t>
            </a:r>
            <a:endParaRPr lang="zh-CN" altLang="en-US" sz="2800" b="0" dirty="0">
              <a:ea typeface="黑体" pitchFamily="49" charset="-122"/>
              <a:cs typeface="Times New Roman" panose="02020603050405020304" pitchFamily="18" charset="0"/>
            </a:endParaRPr>
          </a:p>
        </p:txBody>
      </p:sp>
      <p:sp>
        <p:nvSpPr>
          <p:cNvPr id="11" name="灯片编号占位符 1">
            <a:extLst>
              <a:ext uri="{FF2B5EF4-FFF2-40B4-BE49-F238E27FC236}">
                <a16:creationId xmlns:a16="http://schemas.microsoft.com/office/drawing/2014/main" id="{5565E2F7-83E2-4EAB-973C-F07F27F6693D}"/>
              </a:ext>
            </a:extLst>
          </p:cNvPr>
          <p:cNvSpPr>
            <a:spLocks noGrp="1"/>
          </p:cNvSpPr>
          <p:nvPr>
            <p:ph type="sldNum" sz="quarter" idx="12"/>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itchFamily="18" charset="0"/>
                <a:ea typeface="宋体" pitchFamily="2" charset="-122"/>
              </a:defRPr>
            </a:lvl1pPr>
            <a:lvl2pPr marL="742950" indent="-285750">
              <a:defRPr kumimoji="1" sz="2400" b="1">
                <a:solidFill>
                  <a:schemeClr val="tx1"/>
                </a:solidFill>
                <a:latin typeface="Times New Roman" pitchFamily="18" charset="0"/>
                <a:ea typeface="宋体" pitchFamily="2" charset="-122"/>
              </a:defRPr>
            </a:lvl2pPr>
            <a:lvl3pPr marL="1143000" indent="-228600">
              <a:defRPr kumimoji="1" sz="2400" b="1">
                <a:solidFill>
                  <a:schemeClr val="tx1"/>
                </a:solidFill>
                <a:latin typeface="Times New Roman" pitchFamily="18" charset="0"/>
                <a:ea typeface="宋体" pitchFamily="2" charset="-122"/>
              </a:defRPr>
            </a:lvl3pPr>
            <a:lvl4pPr marL="1600200" indent="-228600">
              <a:defRPr kumimoji="1" sz="2400" b="1">
                <a:solidFill>
                  <a:schemeClr val="tx1"/>
                </a:solidFill>
                <a:latin typeface="Times New Roman" pitchFamily="18" charset="0"/>
                <a:ea typeface="宋体" pitchFamily="2" charset="-122"/>
              </a:defRPr>
            </a:lvl4pPr>
            <a:lvl5pPr marL="2057400" indent="-22860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fld id="{22F1C434-BCEA-407C-8F88-CF06692D7D44}" type="slidenum">
              <a:rPr kumimoji="0" lang="zh-CN" altLang="en-US" sz="1400" b="0" smtClean="0">
                <a:cs typeface="Times New Roman" panose="02020603050405020304" pitchFamily="18" charset="0"/>
              </a:rPr>
              <a:pPr/>
              <a:t>19</a:t>
            </a:fld>
            <a:endParaRPr kumimoji="0" lang="en-US" altLang="zh-CN" sz="1400" b="0" dirty="0">
              <a:cs typeface="Times New Roman" panose="02020603050405020304" pitchFamily="18" charset="0"/>
            </a:endParaRPr>
          </a:p>
        </p:txBody>
      </p:sp>
      <p:pic>
        <p:nvPicPr>
          <p:cNvPr id="8" name="图片 7">
            <a:extLst>
              <a:ext uri="{FF2B5EF4-FFF2-40B4-BE49-F238E27FC236}">
                <a16:creationId xmlns:a16="http://schemas.microsoft.com/office/drawing/2014/main" id="{690056E3-2EC9-4542-85E0-A4B62819D7D7}"/>
              </a:ext>
            </a:extLst>
          </p:cNvPr>
          <p:cNvPicPr>
            <a:picLocks noChangeAspect="1"/>
          </p:cNvPicPr>
          <p:nvPr/>
        </p:nvPicPr>
        <p:blipFill>
          <a:blip r:embed="rId3"/>
          <a:stretch>
            <a:fillRect/>
          </a:stretch>
        </p:blipFill>
        <p:spPr>
          <a:xfrm>
            <a:off x="0" y="2204864"/>
            <a:ext cx="9144000" cy="403690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76166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圆角 31">
            <a:extLst>
              <a:ext uri="{FF2B5EF4-FFF2-40B4-BE49-F238E27FC236}">
                <a16:creationId xmlns:a16="http://schemas.microsoft.com/office/drawing/2014/main" id="{4E234288-41C0-49DD-8426-2E845F94BFCA}"/>
              </a:ext>
            </a:extLst>
          </p:cNvPr>
          <p:cNvSpPr/>
          <p:nvPr/>
        </p:nvSpPr>
        <p:spPr bwMode="auto">
          <a:xfrm>
            <a:off x="4757853" y="2186699"/>
            <a:ext cx="4003007" cy="4085330"/>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p:txBody>
      </p:sp>
      <p:sp>
        <p:nvSpPr>
          <p:cNvPr id="34" name="AutoShape 4">
            <a:extLst>
              <a:ext uri="{FF2B5EF4-FFF2-40B4-BE49-F238E27FC236}">
                <a16:creationId xmlns:a16="http://schemas.microsoft.com/office/drawing/2014/main" id="{585596F8-DE31-46B6-ACA6-36F0122CCB43}"/>
              </a:ext>
            </a:extLst>
          </p:cNvPr>
          <p:cNvSpPr>
            <a:spLocks noChangeArrowheads="1"/>
          </p:cNvSpPr>
          <p:nvPr/>
        </p:nvSpPr>
        <p:spPr bwMode="gray">
          <a:xfrm>
            <a:off x="752927" y="3802836"/>
            <a:ext cx="3364184" cy="2469193"/>
          </a:xfrm>
          <a:prstGeom prst="upArrow">
            <a:avLst>
              <a:gd name="adj1" fmla="val 74275"/>
              <a:gd name="adj2" fmla="val 30275"/>
            </a:avLst>
          </a:prstGeom>
          <a:gradFill rotWithShape="1">
            <a:gsLst>
              <a:gs pos="0">
                <a:srgbClr val="808080"/>
              </a:gs>
              <a:gs pos="100000">
                <a:srgbClr val="808080">
                  <a:gamma/>
                  <a:tint val="0"/>
                  <a:invGamma/>
                </a:srgbClr>
              </a:gs>
            </a:gsLst>
            <a:lin ang="5400000" scaled="1"/>
          </a:gradFill>
          <a:ln w="9525" algn="ctr">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000000"/>
              </a:solidFill>
              <a:effectLst/>
              <a:uLnTx/>
              <a:uFillTx/>
              <a:cs typeface="Times New Roman" panose="02020603050405020304" pitchFamily="18" charset="0"/>
            </a:endParaRPr>
          </a:p>
        </p:txBody>
      </p:sp>
      <p:sp>
        <p:nvSpPr>
          <p:cNvPr id="30" name="Oval 53">
            <a:extLst>
              <a:ext uri="{FF2B5EF4-FFF2-40B4-BE49-F238E27FC236}">
                <a16:creationId xmlns:a16="http://schemas.microsoft.com/office/drawing/2014/main" id="{2F97EA8D-05A9-49B8-BC89-7DAD92CBB715}"/>
              </a:ext>
            </a:extLst>
          </p:cNvPr>
          <p:cNvSpPr>
            <a:spLocks noChangeArrowheads="1"/>
          </p:cNvSpPr>
          <p:nvPr/>
        </p:nvSpPr>
        <p:spPr bwMode="gray">
          <a:xfrm>
            <a:off x="5817180" y="1772816"/>
            <a:ext cx="1514872" cy="696751"/>
          </a:xfrm>
          <a:prstGeom prst="ellipse">
            <a:avLst/>
          </a:prstGeom>
          <a:ln/>
        </p:spPr>
        <p:style>
          <a:lnRef idx="1">
            <a:schemeClr val="accent6"/>
          </a:lnRef>
          <a:fillRef idx="2">
            <a:schemeClr val="accent6"/>
          </a:fillRef>
          <a:effectRef idx="1">
            <a:schemeClr val="accent6"/>
          </a:effectRef>
          <a:fontRef idx="minor">
            <a:schemeClr val="dk1"/>
          </a:fontRef>
        </p:style>
        <p:txBody>
          <a:bodyPr wrap="none" anchor="ctr"/>
          <a:lstStyle/>
          <a:p>
            <a:pPr defTabSz="685800" eaLnBrk="1" fontAlgn="auto" hangingPunct="1">
              <a:spcBef>
                <a:spcPts val="0"/>
              </a:spcBef>
              <a:spcAft>
                <a:spcPts val="0"/>
              </a:spcAft>
              <a:defRPr/>
            </a:pPr>
            <a:endParaRPr kumimoji="0" lang="zh-CN" altLang="en-US" sz="1350" b="0" kern="0">
              <a:solidFill>
                <a:srgbClr val="000000"/>
              </a:solidFill>
              <a:latin typeface="Times New Roman" panose="02020603050405020304" pitchFamily="18" charset="0"/>
              <a:cs typeface="Times New Roman" panose="02020603050405020304" pitchFamily="18" charset="0"/>
            </a:endParaRPr>
          </a:p>
        </p:txBody>
      </p:sp>
      <p:sp>
        <p:nvSpPr>
          <p:cNvPr id="25" name="Rectangle 3"/>
          <p:cNvSpPr txBox="1">
            <a:spLocks noChangeArrowheads="1"/>
          </p:cNvSpPr>
          <p:nvPr/>
        </p:nvSpPr>
        <p:spPr bwMode="auto">
          <a:xfrm>
            <a:off x="-360548" y="800708"/>
            <a:ext cx="1008112" cy="802228"/>
          </a:xfrm>
          <a:prstGeom prst="rect">
            <a:avLst/>
          </a:prstGeom>
          <a:noFill/>
          <a:ln>
            <a:miter lim="800000"/>
            <a:headEnd/>
            <a:tailEnd/>
          </a:ln>
        </p:spPr>
        <p:txBody>
          <a:bodyPr/>
          <a:lstStyle/>
          <a:p>
            <a:pPr marL="990600" lvl="1" indent="-457200">
              <a:buClr>
                <a:srgbClr val="0070C0"/>
              </a:buClr>
              <a:buSzPct val="55000"/>
              <a:buFont typeface="Wingdings" panose="05000000000000000000" pitchFamily="2" charset="2"/>
              <a:buChar char="p"/>
              <a:defRPr/>
            </a:pPr>
            <a:endParaRPr lang="zh-CN" altLang="en-US" sz="3200" dirty="0">
              <a:ea typeface="黑体" pitchFamily="49" charset="-122"/>
              <a:cs typeface="Times New Roman" panose="02020603050405020304" pitchFamily="18" charset="0"/>
            </a:endParaRPr>
          </a:p>
        </p:txBody>
      </p:sp>
      <p:sp>
        <p:nvSpPr>
          <p:cNvPr id="6" name="灯片编号占位符 2"/>
          <p:cNvSpPr>
            <a:spLocks noGrp="1"/>
          </p:cNvSpPr>
          <p:nvPr>
            <p:ph type="sldNum" sz="quarter" idx="12"/>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itchFamily="18" charset="0"/>
                <a:ea typeface="宋体" pitchFamily="2" charset="-122"/>
              </a:defRPr>
            </a:lvl1pPr>
            <a:lvl2pPr marL="742950" indent="-285750">
              <a:defRPr kumimoji="1" sz="2400" b="1">
                <a:solidFill>
                  <a:schemeClr val="tx1"/>
                </a:solidFill>
                <a:latin typeface="Times New Roman" pitchFamily="18" charset="0"/>
                <a:ea typeface="宋体" pitchFamily="2" charset="-122"/>
              </a:defRPr>
            </a:lvl2pPr>
            <a:lvl3pPr marL="1143000" indent="-228600">
              <a:defRPr kumimoji="1" sz="2400" b="1">
                <a:solidFill>
                  <a:schemeClr val="tx1"/>
                </a:solidFill>
                <a:latin typeface="Times New Roman" pitchFamily="18" charset="0"/>
                <a:ea typeface="宋体" pitchFamily="2" charset="-122"/>
              </a:defRPr>
            </a:lvl3pPr>
            <a:lvl4pPr marL="1600200" indent="-228600">
              <a:defRPr kumimoji="1" sz="2400" b="1">
                <a:solidFill>
                  <a:schemeClr val="tx1"/>
                </a:solidFill>
                <a:latin typeface="Times New Roman" pitchFamily="18" charset="0"/>
                <a:ea typeface="宋体" pitchFamily="2" charset="-122"/>
              </a:defRPr>
            </a:lvl4pPr>
            <a:lvl5pPr marL="2057400" indent="-22860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fld id="{8E0D91EF-3D32-4882-B113-3DC262B32B82}" type="slidenum">
              <a:rPr kumimoji="0" lang="zh-CN" altLang="en-US" sz="1400" b="0" smtClean="0">
                <a:cs typeface="Times New Roman" panose="02020603050405020304" pitchFamily="18" charset="0"/>
              </a:rPr>
              <a:pPr/>
              <a:t>2</a:t>
            </a:fld>
            <a:endParaRPr kumimoji="0" lang="en-US" altLang="zh-CN" sz="1400" b="0" dirty="0">
              <a:cs typeface="Times New Roman" panose="02020603050405020304" pitchFamily="18" charset="0"/>
            </a:endParaRPr>
          </a:p>
        </p:txBody>
      </p:sp>
      <p:sp>
        <p:nvSpPr>
          <p:cNvPr id="13" name="标题 1"/>
          <p:cNvSpPr>
            <a:spLocks noGrp="1"/>
          </p:cNvSpPr>
          <p:nvPr>
            <p:ph type="title" idx="4294967295"/>
          </p:nvPr>
        </p:nvSpPr>
        <p:spPr>
          <a:xfrm>
            <a:off x="3923928" y="296115"/>
            <a:ext cx="4827960" cy="533400"/>
          </a:xfrm>
        </p:spPr>
        <p:txBody>
          <a:bodyPr/>
          <a:lstStyle/>
          <a:p>
            <a:pPr>
              <a:defRPr/>
            </a:pPr>
            <a:r>
              <a:rPr lang="zh-CN" altLang="en-US" sz="3800" dirty="0">
                <a:latin typeface="Times New Roman" panose="02020603050405020304" pitchFamily="18" charset="0"/>
                <a:cs typeface="Times New Roman" panose="02020603050405020304" pitchFamily="18" charset="0"/>
              </a:rPr>
              <a:t>负样本采样</a:t>
            </a:r>
          </a:p>
        </p:txBody>
      </p:sp>
      <p:sp>
        <p:nvSpPr>
          <p:cNvPr id="2" name="矩形 1">
            <a:extLst>
              <a:ext uri="{FF2B5EF4-FFF2-40B4-BE49-F238E27FC236}">
                <a16:creationId xmlns:a16="http://schemas.microsoft.com/office/drawing/2014/main" id="{6331EA49-23E5-4F0D-B3CB-1D192550C26B}"/>
              </a:ext>
            </a:extLst>
          </p:cNvPr>
          <p:cNvSpPr/>
          <p:nvPr/>
        </p:nvSpPr>
        <p:spPr>
          <a:xfrm>
            <a:off x="1213996" y="4440538"/>
            <a:ext cx="2376181" cy="1554272"/>
          </a:xfrm>
          <a:prstGeom prst="rect">
            <a:avLst/>
          </a:prstGeom>
        </p:spPr>
        <p:txBody>
          <a:bodyPr wrap="square">
            <a:spAutoFit/>
          </a:bodyPr>
          <a:lstStyle/>
          <a:p>
            <a:pPr marL="285750" lvl="0" indent="-285750" eaLnBrk="1" fontAlgn="auto" hangingPunct="1">
              <a:spcBef>
                <a:spcPts val="600"/>
              </a:spcBef>
              <a:spcAft>
                <a:spcPts val="0"/>
              </a:spcAft>
              <a:buFont typeface="Wingdings" panose="05000000000000000000" pitchFamily="2" charset="2"/>
              <a:buChar char="u"/>
            </a:pPr>
            <a:r>
              <a:rPr kumimoji="0" lang="zh-CN" altLang="en-US" sz="1800" b="0" dirty="0">
                <a:solidFill>
                  <a:srgbClr val="FF0000"/>
                </a:solidFill>
                <a:ea typeface="黑体" panose="02010609060101010101" pitchFamily="49" charset="-122"/>
                <a:cs typeface="Times New Roman" panose="02020603050405020304" pitchFamily="18" charset="0"/>
              </a:rPr>
              <a:t>缺少</a:t>
            </a:r>
            <a:r>
              <a:rPr kumimoji="0" lang="zh-CN" altLang="en-US" sz="1800" b="0" dirty="0">
                <a:solidFill>
                  <a:schemeClr val="tx2"/>
                </a:solidFill>
                <a:ea typeface="黑体" panose="02010609060101010101" pitchFamily="49" charset="-122"/>
                <a:cs typeface="Times New Roman" panose="02020603050405020304" pitchFamily="18" charset="0"/>
              </a:rPr>
              <a:t>负样本的定义和采样策略</a:t>
            </a:r>
            <a:endParaRPr kumimoji="0" lang="en-US" altLang="zh-CN" sz="1800" b="0" dirty="0">
              <a:solidFill>
                <a:schemeClr val="tx2"/>
              </a:solidFill>
              <a:ea typeface="黑体" panose="02010609060101010101" pitchFamily="49" charset="-122"/>
              <a:cs typeface="Times New Roman" panose="02020603050405020304" pitchFamily="18" charset="0"/>
            </a:endParaRPr>
          </a:p>
          <a:p>
            <a:pPr marL="285750" lvl="0" indent="-285750" eaLnBrk="1" fontAlgn="auto" hangingPunct="1">
              <a:spcBef>
                <a:spcPts val="600"/>
              </a:spcBef>
              <a:spcAft>
                <a:spcPts val="0"/>
              </a:spcAft>
              <a:buFont typeface="Wingdings" panose="05000000000000000000" pitchFamily="2" charset="2"/>
              <a:buChar char="u"/>
            </a:pPr>
            <a:r>
              <a:rPr kumimoji="0" lang="zh-CN" altLang="en-US" sz="1800" b="0" dirty="0">
                <a:solidFill>
                  <a:srgbClr val="FF0000"/>
                </a:solidFill>
                <a:ea typeface="黑体" panose="02010609060101010101" pitchFamily="49" charset="-122"/>
                <a:cs typeface="Times New Roman" panose="02020603050405020304" pitchFamily="18" charset="0"/>
              </a:rPr>
              <a:t>没有</a:t>
            </a:r>
            <a:r>
              <a:rPr kumimoji="0" lang="zh-CN" altLang="en-US" sz="1800" b="0" dirty="0">
                <a:solidFill>
                  <a:srgbClr val="003399"/>
                </a:solidFill>
                <a:ea typeface="黑体" panose="02010609060101010101" pitchFamily="49" charset="-122"/>
                <a:cs typeface="Times New Roman" panose="02020603050405020304" pitchFamily="18" charset="0"/>
              </a:rPr>
              <a:t>考虑额外的情景信号</a:t>
            </a:r>
            <a:r>
              <a:rPr kumimoji="0" lang="en-US" altLang="zh-CN" sz="1800" b="0" dirty="0">
                <a:solidFill>
                  <a:srgbClr val="003399"/>
                </a:solidFill>
                <a:ea typeface="黑体" panose="02010609060101010101" pitchFamily="49" charset="-122"/>
                <a:cs typeface="Times New Roman" panose="02020603050405020304" pitchFamily="18" charset="0"/>
              </a:rPr>
              <a:t>(</a:t>
            </a:r>
            <a:r>
              <a:rPr kumimoji="0" lang="zh-CN" altLang="en-US" sz="1800" b="0" dirty="0">
                <a:solidFill>
                  <a:srgbClr val="003399"/>
                </a:solidFill>
                <a:ea typeface="黑体" panose="02010609060101010101" pitchFamily="49" charset="-122"/>
                <a:cs typeface="Times New Roman" panose="02020603050405020304" pitchFamily="18" charset="0"/>
              </a:rPr>
              <a:t>时间、地点、图像、语义等</a:t>
            </a:r>
            <a:r>
              <a:rPr kumimoji="0" lang="en-US" altLang="zh-CN" sz="1800" b="0" dirty="0">
                <a:solidFill>
                  <a:srgbClr val="003399"/>
                </a:solidFill>
                <a:ea typeface="黑体" panose="02010609060101010101" pitchFamily="49" charset="-122"/>
                <a:cs typeface="Times New Roman" panose="02020603050405020304" pitchFamily="18" charset="0"/>
              </a:rPr>
              <a:t>)</a:t>
            </a:r>
          </a:p>
        </p:txBody>
      </p:sp>
      <p:sp>
        <p:nvSpPr>
          <p:cNvPr id="3" name="矩形 2">
            <a:extLst>
              <a:ext uri="{FF2B5EF4-FFF2-40B4-BE49-F238E27FC236}">
                <a16:creationId xmlns:a16="http://schemas.microsoft.com/office/drawing/2014/main" id="{8FD37C61-6C0E-4D4D-9F1B-DD4E27E9B6C8}"/>
              </a:ext>
            </a:extLst>
          </p:cNvPr>
          <p:cNvSpPr/>
          <p:nvPr/>
        </p:nvSpPr>
        <p:spPr>
          <a:xfrm>
            <a:off x="814677" y="2725256"/>
            <a:ext cx="3179212" cy="1031051"/>
          </a:xfrm>
          <a:prstGeom prst="rect">
            <a:avLst/>
          </a:prstGeom>
        </p:spPr>
        <p:txBody>
          <a:bodyPr wrap="square">
            <a:spAutoFit/>
          </a:bodyPr>
          <a:lstStyle/>
          <a:p>
            <a:pPr marL="285750" lvl="0" indent="-285750" algn="just" eaLnBrk="1" fontAlgn="auto" hangingPunct="1">
              <a:spcBef>
                <a:spcPts val="600"/>
              </a:spcBef>
              <a:spcAft>
                <a:spcPts val="0"/>
              </a:spcAft>
              <a:buFont typeface="Wingdings" panose="05000000000000000000" pitchFamily="2" charset="2"/>
              <a:buChar char="Ø"/>
            </a:pPr>
            <a:r>
              <a:rPr kumimoji="0" lang="zh-CN" altLang="en-US" sz="1700" b="0" dirty="0">
                <a:solidFill>
                  <a:prstClr val="black"/>
                </a:solidFill>
                <a:ea typeface="黑体" panose="02010609060101010101" pitchFamily="49" charset="-122"/>
                <a:cs typeface="Times New Roman" panose="02020603050405020304" pitchFamily="18" charset="0"/>
              </a:rPr>
              <a:t>负样本采样</a:t>
            </a:r>
            <a:endParaRPr kumimoji="0" lang="en-US" altLang="zh-CN" sz="1700" b="0" dirty="0">
              <a:solidFill>
                <a:prstClr val="black"/>
              </a:solidFill>
              <a:ea typeface="黑体" panose="02010609060101010101" pitchFamily="49" charset="-122"/>
              <a:cs typeface="Times New Roman" panose="02020603050405020304" pitchFamily="18" charset="0"/>
            </a:endParaRPr>
          </a:p>
          <a:p>
            <a:pPr marL="742950" lvl="1" indent="-285750" algn="just" eaLnBrk="1" fontAlgn="auto" hangingPunct="1">
              <a:spcBef>
                <a:spcPts val="600"/>
              </a:spcBef>
              <a:spcAft>
                <a:spcPts val="0"/>
              </a:spcAft>
              <a:buFont typeface="Wingdings" panose="05000000000000000000" pitchFamily="2" charset="2"/>
              <a:buChar char="Ø"/>
            </a:pPr>
            <a:r>
              <a:rPr kumimoji="0" lang="zh-CN" altLang="en-US" sz="1700" b="0" dirty="0">
                <a:solidFill>
                  <a:prstClr val="black"/>
                </a:solidFill>
                <a:ea typeface="黑体" panose="02010609060101010101" pitchFamily="49" charset="-122"/>
                <a:cs typeface="Times New Roman" panose="02020603050405020304" pitchFamily="18" charset="0"/>
              </a:rPr>
              <a:t>好处：加快模型训练</a:t>
            </a:r>
            <a:endParaRPr kumimoji="0" lang="en-US" altLang="zh-CN" sz="1700" b="0" dirty="0">
              <a:solidFill>
                <a:prstClr val="black"/>
              </a:solidFill>
              <a:ea typeface="黑体" panose="02010609060101010101" pitchFamily="49" charset="-122"/>
              <a:cs typeface="Times New Roman" panose="02020603050405020304" pitchFamily="18" charset="0"/>
            </a:endParaRPr>
          </a:p>
          <a:p>
            <a:pPr marL="742950" lvl="1" indent="-285750" algn="just" eaLnBrk="1" fontAlgn="auto" hangingPunct="1">
              <a:spcBef>
                <a:spcPts val="600"/>
              </a:spcBef>
              <a:spcAft>
                <a:spcPts val="0"/>
              </a:spcAft>
              <a:buFont typeface="Wingdings" panose="05000000000000000000" pitchFamily="2" charset="2"/>
              <a:buChar char="Ø"/>
            </a:pPr>
            <a:r>
              <a:rPr kumimoji="0" lang="zh-CN" altLang="en-US" sz="1700" b="0" dirty="0">
                <a:solidFill>
                  <a:prstClr val="black"/>
                </a:solidFill>
                <a:ea typeface="黑体" panose="02010609060101010101" pitchFamily="49" charset="-122"/>
                <a:cs typeface="Times New Roman" panose="02020603050405020304" pitchFamily="18" charset="0"/>
              </a:rPr>
              <a:t>隐患：潜在噪声干扰</a:t>
            </a:r>
            <a:endParaRPr kumimoji="0" lang="en-US" altLang="zh-CN" sz="1700" b="0" dirty="0">
              <a:solidFill>
                <a:prstClr val="black"/>
              </a:solidFill>
              <a:ea typeface="黑体" panose="02010609060101010101" pitchFamily="49" charset="-122"/>
              <a:cs typeface="Times New Roman" panose="02020603050405020304" pitchFamily="18" charset="0"/>
            </a:endParaRPr>
          </a:p>
        </p:txBody>
      </p:sp>
      <p:sp>
        <p:nvSpPr>
          <p:cNvPr id="10" name="AutoShape 4">
            <a:extLst>
              <a:ext uri="{FF2B5EF4-FFF2-40B4-BE49-F238E27FC236}">
                <a16:creationId xmlns:a16="http://schemas.microsoft.com/office/drawing/2014/main" id="{9B56D462-9C14-4EAD-A81D-62B07A5BADC8}"/>
              </a:ext>
            </a:extLst>
          </p:cNvPr>
          <p:cNvSpPr>
            <a:spLocks noChangeArrowheads="1"/>
          </p:cNvSpPr>
          <p:nvPr/>
        </p:nvSpPr>
        <p:spPr bwMode="auto">
          <a:xfrm>
            <a:off x="743179" y="2279652"/>
            <a:ext cx="3383680" cy="4121148"/>
          </a:xfrm>
          <a:prstGeom prst="roundRect">
            <a:avLst>
              <a:gd name="adj" fmla="val 9106"/>
            </a:avLst>
          </a:prstGeom>
          <a:noFill/>
          <a:ln w="25400">
            <a:solidFill>
              <a:srgbClr val="5CB1FE"/>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p:txBody>
      </p:sp>
      <p:grpSp>
        <p:nvGrpSpPr>
          <p:cNvPr id="11" name="组合 10">
            <a:extLst>
              <a:ext uri="{FF2B5EF4-FFF2-40B4-BE49-F238E27FC236}">
                <a16:creationId xmlns:a16="http://schemas.microsoft.com/office/drawing/2014/main" id="{E0533FC5-383E-4434-AFD1-15AD8007F9FF}"/>
              </a:ext>
            </a:extLst>
          </p:cNvPr>
          <p:cNvGrpSpPr/>
          <p:nvPr/>
        </p:nvGrpSpPr>
        <p:grpSpPr>
          <a:xfrm>
            <a:off x="1076711" y="2070344"/>
            <a:ext cx="2697378" cy="515937"/>
            <a:chOff x="1375064" y="1981200"/>
            <a:chExt cx="2712720" cy="369863"/>
          </a:xfrm>
        </p:grpSpPr>
        <p:sp>
          <p:nvSpPr>
            <p:cNvPr id="12" name="AutoShape 6">
              <a:extLst>
                <a:ext uri="{FF2B5EF4-FFF2-40B4-BE49-F238E27FC236}">
                  <a16:creationId xmlns:a16="http://schemas.microsoft.com/office/drawing/2014/main" id="{CA3E8289-09CD-4655-B498-4F38197DB505}"/>
                </a:ext>
              </a:extLst>
            </p:cNvPr>
            <p:cNvSpPr>
              <a:spLocks noChangeArrowheads="1"/>
            </p:cNvSpPr>
            <p:nvPr/>
          </p:nvSpPr>
          <p:spPr bwMode="auto">
            <a:xfrm>
              <a:off x="1375064" y="1981200"/>
              <a:ext cx="2712720" cy="369863"/>
            </a:xfrm>
            <a:prstGeom prst="roundRect">
              <a:avLst>
                <a:gd name="adj" fmla="val 50000"/>
              </a:avLst>
            </a:prstGeom>
            <a:gradFill rotWithShape="1">
              <a:gsLst>
                <a:gs pos="0">
                  <a:srgbClr val="5CB1FE">
                    <a:gamma/>
                    <a:shade val="46275"/>
                    <a:invGamma/>
                  </a:srgbClr>
                </a:gs>
                <a:gs pos="50000">
                  <a:srgbClr val="5CB1FE"/>
                </a:gs>
                <a:gs pos="100000">
                  <a:srgbClr val="5CB1FE">
                    <a:gamma/>
                    <a:shade val="46275"/>
                    <a:invGamma/>
                  </a:srgbClr>
                </a:gs>
              </a:gsLst>
              <a:lin ang="5400000" scaled="1"/>
            </a:grad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15" name="AutoShape 7">
              <a:extLst>
                <a:ext uri="{FF2B5EF4-FFF2-40B4-BE49-F238E27FC236}">
                  <a16:creationId xmlns:a16="http://schemas.microsoft.com/office/drawing/2014/main" id="{2CB1C076-9AF4-41BC-8AAD-D7D6C2CE48A0}"/>
                </a:ext>
              </a:extLst>
            </p:cNvPr>
            <p:cNvSpPr>
              <a:spLocks noChangeArrowheads="1"/>
            </p:cNvSpPr>
            <p:nvPr/>
          </p:nvSpPr>
          <p:spPr bwMode="auto">
            <a:xfrm>
              <a:off x="1498369" y="2104488"/>
              <a:ext cx="123305" cy="123288"/>
            </a:xfrm>
            <a:prstGeom prst="octagon">
              <a:avLst>
                <a:gd name="adj" fmla="val 29287"/>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16" name="AutoShape 8">
              <a:extLst>
                <a:ext uri="{FF2B5EF4-FFF2-40B4-BE49-F238E27FC236}">
                  <a16:creationId xmlns:a16="http://schemas.microsoft.com/office/drawing/2014/main" id="{55A0F414-E2A9-49CD-B053-D8AAE319B090}"/>
                </a:ext>
              </a:extLst>
            </p:cNvPr>
            <p:cNvSpPr>
              <a:spLocks noChangeArrowheads="1"/>
            </p:cNvSpPr>
            <p:nvPr/>
          </p:nvSpPr>
          <p:spPr bwMode="auto">
            <a:xfrm>
              <a:off x="3841173" y="2104488"/>
              <a:ext cx="123305" cy="123288"/>
            </a:xfrm>
            <a:prstGeom prst="octagon">
              <a:avLst>
                <a:gd name="adj" fmla="val 29287"/>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grpSp>
      <p:sp>
        <p:nvSpPr>
          <p:cNvPr id="17" name="Text Box 13">
            <a:extLst>
              <a:ext uri="{FF2B5EF4-FFF2-40B4-BE49-F238E27FC236}">
                <a16:creationId xmlns:a16="http://schemas.microsoft.com/office/drawing/2014/main" id="{15C7B8B4-9CEA-42A2-86B1-3743DB956891}"/>
              </a:ext>
            </a:extLst>
          </p:cNvPr>
          <p:cNvSpPr txBox="1">
            <a:spLocks noChangeArrowheads="1"/>
          </p:cNvSpPr>
          <p:nvPr/>
        </p:nvSpPr>
        <p:spPr bwMode="gray">
          <a:xfrm>
            <a:off x="1602840" y="2070344"/>
            <a:ext cx="17235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b="0" i="0" u="none" strike="noStrike" kern="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背景与挑战</a:t>
            </a:r>
            <a:endParaRPr kumimoji="0" lang="en-US" altLang="zh-CN" b="0" i="0" u="none" strike="noStrike" kern="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24" name="组合 23">
            <a:extLst>
              <a:ext uri="{FF2B5EF4-FFF2-40B4-BE49-F238E27FC236}">
                <a16:creationId xmlns:a16="http://schemas.microsoft.com/office/drawing/2014/main" id="{479E2254-8D23-402D-ADCF-291B996D7DCD}"/>
              </a:ext>
            </a:extLst>
          </p:cNvPr>
          <p:cNvGrpSpPr/>
          <p:nvPr/>
        </p:nvGrpSpPr>
        <p:grpSpPr>
          <a:xfrm>
            <a:off x="4258727" y="3734155"/>
            <a:ext cx="367258" cy="580454"/>
            <a:chOff x="5653088" y="3346450"/>
            <a:chExt cx="411162" cy="417513"/>
          </a:xfrm>
        </p:grpSpPr>
        <p:sp>
          <p:nvSpPr>
            <p:cNvPr id="26" name="AutoShape 35">
              <a:extLst>
                <a:ext uri="{FF2B5EF4-FFF2-40B4-BE49-F238E27FC236}">
                  <a16:creationId xmlns:a16="http://schemas.microsoft.com/office/drawing/2014/main" id="{43901F1F-2D33-4319-91FA-53BF159980D1}"/>
                </a:ext>
              </a:extLst>
            </p:cNvPr>
            <p:cNvSpPr>
              <a:spLocks noChangeArrowheads="1"/>
            </p:cNvSpPr>
            <p:nvPr/>
          </p:nvSpPr>
          <p:spPr bwMode="gray">
            <a:xfrm flipH="1">
              <a:off x="5653088" y="3346450"/>
              <a:ext cx="215900" cy="417513"/>
            </a:xfrm>
            <a:prstGeom prst="moon">
              <a:avLst>
                <a:gd name="adj" fmla="val 50000"/>
              </a:avLst>
            </a:prstGeom>
            <a:solidFill>
              <a:srgbClr val="333333">
                <a:alpha val="39999"/>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0" lang="zh-CN" altLang="en-US" sz="1800" b="0">
                <a:solidFill>
                  <a:srgbClr val="000000"/>
                </a:solidFill>
                <a:latin typeface="Times New Roman" panose="02020603050405020304" pitchFamily="18" charset="0"/>
                <a:cs typeface="Times New Roman" panose="02020603050405020304" pitchFamily="18" charset="0"/>
              </a:endParaRPr>
            </a:p>
          </p:txBody>
        </p:sp>
        <p:sp>
          <p:nvSpPr>
            <p:cNvPr id="27" name="AutoShape 36">
              <a:extLst>
                <a:ext uri="{FF2B5EF4-FFF2-40B4-BE49-F238E27FC236}">
                  <a16:creationId xmlns:a16="http://schemas.microsoft.com/office/drawing/2014/main" id="{958BC8EF-3E89-4E8F-B423-E5774F90E6EA}"/>
                </a:ext>
              </a:extLst>
            </p:cNvPr>
            <p:cNvSpPr>
              <a:spLocks noChangeArrowheads="1"/>
            </p:cNvSpPr>
            <p:nvPr/>
          </p:nvSpPr>
          <p:spPr bwMode="gray">
            <a:xfrm flipH="1">
              <a:off x="5848350" y="3346450"/>
              <a:ext cx="215900" cy="417513"/>
            </a:xfrm>
            <a:prstGeom prst="moon">
              <a:avLst>
                <a:gd name="adj" fmla="val 50000"/>
              </a:avLst>
            </a:prstGeom>
            <a:solidFill>
              <a:srgbClr val="333333">
                <a:alpha val="70195"/>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0" lang="zh-CN" altLang="en-US" sz="1800" b="0">
                <a:solidFill>
                  <a:srgbClr val="000000"/>
                </a:solidFill>
                <a:latin typeface="Times New Roman" panose="02020603050405020304" pitchFamily="18" charset="0"/>
                <a:cs typeface="Times New Roman" panose="02020603050405020304" pitchFamily="18" charset="0"/>
              </a:endParaRPr>
            </a:p>
          </p:txBody>
        </p:sp>
      </p:grpSp>
      <p:sp>
        <p:nvSpPr>
          <p:cNvPr id="29" name="Text Box 13">
            <a:extLst>
              <a:ext uri="{FF2B5EF4-FFF2-40B4-BE49-F238E27FC236}">
                <a16:creationId xmlns:a16="http://schemas.microsoft.com/office/drawing/2014/main" id="{73FBC336-9CEA-4720-BBA4-708742837B52}"/>
              </a:ext>
            </a:extLst>
          </p:cNvPr>
          <p:cNvSpPr txBox="1">
            <a:spLocks noChangeArrowheads="1"/>
          </p:cNvSpPr>
          <p:nvPr/>
        </p:nvSpPr>
        <p:spPr bwMode="gray">
          <a:xfrm>
            <a:off x="6020618" y="1850776"/>
            <a:ext cx="11079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b="0" i="0" u="none" strike="noStrike" kern="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创新点</a:t>
            </a:r>
            <a:endParaRPr kumimoji="0" lang="en-US" altLang="zh-CN" b="0" i="0" u="none" strike="noStrike" kern="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3" name="矩形 32">
            <a:extLst>
              <a:ext uri="{FF2B5EF4-FFF2-40B4-BE49-F238E27FC236}">
                <a16:creationId xmlns:a16="http://schemas.microsoft.com/office/drawing/2014/main" id="{6BA33CCF-8B35-4174-B637-427D6F85D0E1}"/>
              </a:ext>
            </a:extLst>
          </p:cNvPr>
          <p:cNvSpPr/>
          <p:nvPr/>
        </p:nvSpPr>
        <p:spPr>
          <a:xfrm>
            <a:off x="323528" y="1124744"/>
            <a:ext cx="8700964" cy="523220"/>
          </a:xfrm>
          <a:prstGeom prst="rect">
            <a:avLst/>
          </a:prstGeom>
        </p:spPr>
        <p:txBody>
          <a:bodyPr wrap="square">
            <a:spAutoFit/>
          </a:bodyPr>
          <a:lstStyle/>
          <a:p>
            <a:pPr marL="533400" indent="-533400" eaLnBrk="1" hangingPunct="1">
              <a:spcBef>
                <a:spcPct val="20000"/>
              </a:spcBef>
              <a:buClr>
                <a:srgbClr val="0070C0"/>
              </a:buClr>
              <a:buSzPct val="100000"/>
              <a:buFont typeface="Wingdings" pitchFamily="2" charset="2"/>
              <a:buChar char="p"/>
              <a:defRPr/>
            </a:pPr>
            <a:r>
              <a:rPr lang="zh-CN" altLang="en-US" sz="2800" dirty="0">
                <a:ea typeface="黑体" pitchFamily="49" charset="-122"/>
                <a:cs typeface="Times New Roman" panose="02020603050405020304" pitchFamily="18" charset="0"/>
              </a:rPr>
              <a:t>基于负样本采样的情景感知推荐</a:t>
            </a:r>
          </a:p>
        </p:txBody>
      </p:sp>
      <p:sp>
        <p:nvSpPr>
          <p:cNvPr id="35" name="矩形 34">
            <a:extLst>
              <a:ext uri="{FF2B5EF4-FFF2-40B4-BE49-F238E27FC236}">
                <a16:creationId xmlns:a16="http://schemas.microsoft.com/office/drawing/2014/main" id="{FA48A6BC-7DE2-416C-BD2D-B30E21CAD088}"/>
              </a:ext>
            </a:extLst>
          </p:cNvPr>
          <p:cNvSpPr/>
          <p:nvPr/>
        </p:nvSpPr>
        <p:spPr>
          <a:xfrm>
            <a:off x="4791767" y="2635282"/>
            <a:ext cx="3984286" cy="3447098"/>
          </a:xfrm>
          <a:prstGeom prst="rect">
            <a:avLst/>
          </a:prstGeom>
        </p:spPr>
        <p:txBody>
          <a:bodyPr wrap="square">
            <a:spAutoFit/>
          </a:bodyPr>
          <a:lstStyle/>
          <a:p>
            <a:pPr marL="285750" lvl="0" indent="-285750" eaLnBrk="1" fontAlgn="auto" hangingPunct="1">
              <a:spcBef>
                <a:spcPts val="600"/>
              </a:spcBef>
              <a:spcAft>
                <a:spcPts val="0"/>
              </a:spcAft>
              <a:buFont typeface="Wingdings" panose="05000000000000000000" pitchFamily="2" charset="2"/>
              <a:buChar char="Ø"/>
            </a:pPr>
            <a:r>
              <a:rPr kumimoji="0" lang="zh-CN" altLang="en-US" sz="1800" b="0" dirty="0">
                <a:solidFill>
                  <a:srgbClr val="003399"/>
                </a:solidFill>
                <a:ea typeface="黑体" panose="02010609060101010101" pitchFamily="49" charset="-122"/>
                <a:cs typeface="Times New Roman" panose="02020603050405020304" pitchFamily="18" charset="0"/>
              </a:rPr>
              <a:t>提出</a:t>
            </a:r>
            <a:r>
              <a:rPr kumimoji="0" lang="zh-CN" altLang="en-US" sz="1800" b="0" dirty="0">
                <a:solidFill>
                  <a:srgbClr val="FF0000"/>
                </a:solidFill>
                <a:ea typeface="黑体" panose="02010609060101010101" pitchFamily="49" charset="-122"/>
                <a:cs typeface="Times New Roman" panose="02020603050405020304" pitchFamily="18" charset="0"/>
              </a:rPr>
              <a:t>地点感知</a:t>
            </a:r>
            <a:r>
              <a:rPr kumimoji="0" lang="zh-CN" altLang="en-US" sz="1800" b="0" dirty="0">
                <a:solidFill>
                  <a:srgbClr val="003399"/>
                </a:solidFill>
                <a:ea typeface="黑体" panose="02010609060101010101" pitchFamily="49" charset="-122"/>
                <a:cs typeface="Times New Roman" panose="02020603050405020304" pitchFamily="18" charset="0"/>
              </a:rPr>
              <a:t>的</a:t>
            </a:r>
            <a:r>
              <a:rPr kumimoji="0" lang="en-US" altLang="zh-CN" sz="1800" b="0" dirty="0" err="1">
                <a:solidFill>
                  <a:srgbClr val="003399"/>
                </a:solidFill>
                <a:ea typeface="黑体" panose="02010609060101010101" pitchFamily="49" charset="-122"/>
                <a:cs typeface="Times New Roman" panose="02020603050405020304" pitchFamily="18" charset="0"/>
              </a:rPr>
              <a:t>GeoBPR</a:t>
            </a:r>
            <a:r>
              <a:rPr kumimoji="0" lang="zh-CN" altLang="en-US" sz="1800" b="0" dirty="0">
                <a:solidFill>
                  <a:srgbClr val="003399"/>
                </a:solidFill>
                <a:ea typeface="黑体" panose="02010609060101010101" pitchFamily="49" charset="-122"/>
                <a:cs typeface="Times New Roman" panose="02020603050405020304" pitchFamily="18" charset="0"/>
              </a:rPr>
              <a:t>模型，依据地理位置识别可能的负样本物品</a:t>
            </a:r>
            <a:endParaRPr kumimoji="0" lang="en-US" altLang="zh-CN" sz="1800" b="0" dirty="0">
              <a:solidFill>
                <a:srgbClr val="003399"/>
              </a:solidFill>
              <a:ea typeface="黑体" panose="02010609060101010101" pitchFamily="49" charset="-122"/>
              <a:cs typeface="Times New Roman" panose="02020603050405020304" pitchFamily="18" charset="0"/>
            </a:endParaRPr>
          </a:p>
          <a:p>
            <a:pPr marL="742950" lvl="1" indent="-285750" eaLnBrk="1" fontAlgn="auto" hangingPunct="1">
              <a:spcBef>
                <a:spcPts val="600"/>
              </a:spcBef>
              <a:spcAft>
                <a:spcPts val="0"/>
              </a:spcAft>
              <a:buFont typeface="Wingdings" panose="05000000000000000000" pitchFamily="2" charset="2"/>
              <a:buChar char="Ø"/>
            </a:pPr>
            <a:r>
              <a:rPr kumimoji="0" lang="zh-CN" altLang="en-US" sz="1800" b="0" dirty="0">
                <a:solidFill>
                  <a:srgbClr val="003399"/>
                </a:solidFill>
                <a:ea typeface="黑体" panose="02010609060101010101" pitchFamily="49" charset="-122"/>
                <a:cs typeface="Times New Roman" panose="02020603050405020304" pitchFamily="18" charset="0"/>
              </a:rPr>
              <a:t>时间因子、社交关系 </a:t>
            </a:r>
            <a:endParaRPr kumimoji="0" lang="en-US" altLang="zh-CN" sz="1800" b="0" dirty="0">
              <a:solidFill>
                <a:srgbClr val="003399"/>
              </a:solidFill>
              <a:ea typeface="黑体" panose="02010609060101010101" pitchFamily="49" charset="-122"/>
              <a:cs typeface="Times New Roman" panose="02020603050405020304" pitchFamily="18" charset="0"/>
            </a:endParaRPr>
          </a:p>
          <a:p>
            <a:pPr marL="285750" lvl="0" indent="-285750" eaLnBrk="1" fontAlgn="auto" hangingPunct="1">
              <a:spcBef>
                <a:spcPts val="600"/>
              </a:spcBef>
              <a:spcAft>
                <a:spcPts val="0"/>
              </a:spcAft>
              <a:buFont typeface="Wingdings" panose="05000000000000000000" pitchFamily="2" charset="2"/>
              <a:buChar char="Ø"/>
            </a:pPr>
            <a:r>
              <a:rPr kumimoji="0" lang="zh-CN" altLang="en-US" sz="1800" b="0" dirty="0">
                <a:solidFill>
                  <a:srgbClr val="003399"/>
                </a:solidFill>
                <a:ea typeface="黑体" panose="02010609060101010101" pitchFamily="49" charset="-122"/>
                <a:cs typeface="Times New Roman" panose="02020603050405020304" pitchFamily="18" charset="0"/>
              </a:rPr>
              <a:t>提出</a:t>
            </a:r>
            <a:r>
              <a:rPr kumimoji="0" lang="zh-CN" altLang="en-US" sz="1800" b="0" dirty="0">
                <a:solidFill>
                  <a:srgbClr val="FF0000"/>
                </a:solidFill>
                <a:ea typeface="黑体" panose="02010609060101010101" pitchFamily="49" charset="-122"/>
                <a:cs typeface="Times New Roman" panose="02020603050405020304" pitchFamily="18" charset="0"/>
              </a:rPr>
              <a:t>动态快速</a:t>
            </a:r>
            <a:r>
              <a:rPr kumimoji="0" lang="zh-CN" altLang="en-US" sz="1800" b="0" dirty="0">
                <a:solidFill>
                  <a:srgbClr val="003399"/>
                </a:solidFill>
                <a:ea typeface="黑体" panose="02010609060101010101" pitchFamily="49" charset="-122"/>
                <a:cs typeface="Times New Roman" panose="02020603050405020304" pitchFamily="18" charset="0"/>
              </a:rPr>
              <a:t>的采样策略</a:t>
            </a:r>
            <a:r>
              <a:rPr kumimoji="0" lang="en-US" altLang="zh-CN" sz="1800" b="0" dirty="0">
                <a:solidFill>
                  <a:srgbClr val="003399"/>
                </a:solidFill>
                <a:ea typeface="黑体" panose="02010609060101010101" pitchFamily="49" charset="-122"/>
                <a:cs typeface="Times New Roman" panose="02020603050405020304" pitchFamily="18" charset="0"/>
              </a:rPr>
              <a:t>VSE-</a:t>
            </a:r>
            <a:r>
              <a:rPr kumimoji="0" lang="en-US" altLang="zh-CN" sz="1800" b="0" dirty="0" err="1">
                <a:solidFill>
                  <a:srgbClr val="003399"/>
                </a:solidFill>
                <a:ea typeface="黑体" panose="02010609060101010101" pitchFamily="49" charset="-122"/>
                <a:cs typeface="Times New Roman" panose="02020603050405020304" pitchFamily="18" charset="0"/>
              </a:rPr>
              <a:t>ens</a:t>
            </a:r>
            <a:r>
              <a:rPr kumimoji="0" lang="zh-CN" altLang="en-US" sz="1800" b="0" dirty="0">
                <a:solidFill>
                  <a:srgbClr val="003399"/>
                </a:solidFill>
                <a:ea typeface="黑体" panose="02010609060101010101" pitchFamily="49" charset="-122"/>
                <a:cs typeface="Times New Roman" panose="02020603050405020304" pitchFamily="18" charset="0"/>
              </a:rPr>
              <a:t>，选择出最有信息量的物品。</a:t>
            </a:r>
            <a:endParaRPr kumimoji="0" lang="en-US" altLang="zh-CN" sz="1800" b="0" dirty="0">
              <a:solidFill>
                <a:srgbClr val="003399"/>
              </a:solidFill>
              <a:ea typeface="黑体" panose="02010609060101010101" pitchFamily="49" charset="-122"/>
              <a:cs typeface="Times New Roman" panose="02020603050405020304" pitchFamily="18" charset="0"/>
            </a:endParaRPr>
          </a:p>
          <a:p>
            <a:pPr marL="285750" lvl="0" indent="-285750" eaLnBrk="1" fontAlgn="auto" hangingPunct="1">
              <a:spcBef>
                <a:spcPts val="600"/>
              </a:spcBef>
              <a:spcAft>
                <a:spcPts val="0"/>
              </a:spcAft>
              <a:buFont typeface="Wingdings" panose="05000000000000000000" pitchFamily="2" charset="2"/>
              <a:buChar char="Ø"/>
            </a:pPr>
            <a:r>
              <a:rPr kumimoji="0" lang="zh-CN" altLang="en-US" sz="1800" b="0" dirty="0">
                <a:solidFill>
                  <a:srgbClr val="003399"/>
                </a:solidFill>
                <a:ea typeface="黑体" panose="02010609060101010101" pitchFamily="49" charset="-122"/>
                <a:cs typeface="Times New Roman" panose="02020603050405020304" pitchFamily="18" charset="0"/>
              </a:rPr>
              <a:t>提出词嵌入表示学习模型</a:t>
            </a:r>
            <a:r>
              <a:rPr kumimoji="0" lang="en-US" altLang="zh-CN" sz="1800" b="0" dirty="0">
                <a:solidFill>
                  <a:srgbClr val="003399"/>
                </a:solidFill>
                <a:ea typeface="黑体" panose="02010609060101010101" pitchFamily="49" charset="-122"/>
                <a:cs typeface="Times New Roman" panose="02020603050405020304" pitchFamily="18" charset="0"/>
              </a:rPr>
              <a:t>Opt-Rank</a:t>
            </a:r>
            <a:r>
              <a:rPr kumimoji="0" lang="zh-CN" altLang="en-US" sz="1800" b="0" dirty="0">
                <a:solidFill>
                  <a:srgbClr val="003399"/>
                </a:solidFill>
                <a:ea typeface="黑体" panose="02010609060101010101" pitchFamily="49" charset="-122"/>
                <a:cs typeface="Times New Roman" panose="02020603050405020304" pitchFamily="18" charset="0"/>
              </a:rPr>
              <a:t>，利用</a:t>
            </a:r>
            <a:r>
              <a:rPr kumimoji="0" lang="zh-CN" altLang="en-US" sz="1800" b="0" dirty="0">
                <a:solidFill>
                  <a:srgbClr val="FF0000"/>
                </a:solidFill>
                <a:ea typeface="黑体" panose="02010609060101010101" pitchFamily="49" charset="-122"/>
                <a:cs typeface="Times New Roman" panose="02020603050405020304" pitchFamily="18" charset="0"/>
              </a:rPr>
              <a:t>适应性动态采样</a:t>
            </a:r>
            <a:r>
              <a:rPr kumimoji="0" lang="zh-CN" altLang="en-US" sz="1800" b="0" dirty="0">
                <a:solidFill>
                  <a:srgbClr val="003399"/>
                </a:solidFill>
                <a:ea typeface="黑体" panose="02010609060101010101" pitchFamily="49" charset="-122"/>
                <a:cs typeface="Times New Roman" panose="02020603050405020304" pitchFamily="18" charset="0"/>
              </a:rPr>
              <a:t>策略来提升在小数据集上的学习效果</a:t>
            </a:r>
          </a:p>
          <a:p>
            <a:pPr marL="285750" indent="-285750" eaLnBrk="1" fontAlgn="auto" hangingPunct="1">
              <a:spcBef>
                <a:spcPts val="600"/>
              </a:spcBef>
              <a:spcAft>
                <a:spcPts val="0"/>
              </a:spcAft>
              <a:buFont typeface="Wingdings" panose="05000000000000000000" pitchFamily="2" charset="2"/>
              <a:buChar char="Ø"/>
            </a:pPr>
            <a:r>
              <a:rPr kumimoji="0" lang="zh-CN" altLang="en-US" sz="1800" b="0" dirty="0">
                <a:solidFill>
                  <a:srgbClr val="003399"/>
                </a:solidFill>
                <a:ea typeface="黑体" panose="02010609060101010101" pitchFamily="49" charset="-122"/>
                <a:cs typeface="Times New Roman" panose="02020603050405020304" pitchFamily="18" charset="0"/>
              </a:rPr>
              <a:t>提出</a:t>
            </a:r>
            <a:r>
              <a:rPr kumimoji="0" lang="zh-CN" altLang="en-US" sz="1800" b="0" dirty="0">
                <a:solidFill>
                  <a:srgbClr val="FF0000"/>
                </a:solidFill>
                <a:ea typeface="黑体" panose="02010609060101010101" pitchFamily="49" charset="-122"/>
                <a:cs typeface="Times New Roman" panose="02020603050405020304" pitchFamily="18" charset="0"/>
              </a:rPr>
              <a:t>全样本的非采样</a:t>
            </a:r>
            <a:r>
              <a:rPr kumimoji="0" lang="zh-CN" altLang="en-US" sz="1800" b="0" dirty="0">
                <a:solidFill>
                  <a:srgbClr val="003399"/>
                </a:solidFill>
                <a:ea typeface="黑体" panose="02010609060101010101" pitchFamily="49" charset="-122"/>
                <a:cs typeface="Times New Roman" panose="02020603050405020304" pitchFamily="18" charset="0"/>
              </a:rPr>
              <a:t>策略，显著减少模型的时间复杂度，提高推荐模型的收敛效果和总体性能</a:t>
            </a:r>
            <a:endParaRPr kumimoji="0" lang="en-US" altLang="zh-CN" sz="1800" b="0" dirty="0">
              <a:solidFill>
                <a:srgbClr val="003399"/>
              </a:solidFill>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483041280"/>
      </p:ext>
    </p:extLst>
  </p:cSld>
  <p:clrMapOvr>
    <a:masterClrMapping/>
  </p:clrMapOvr>
  <p:transition advTm="27093"/>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23528" y="1124744"/>
            <a:ext cx="8700964" cy="523220"/>
          </a:xfrm>
          <a:prstGeom prst="rect">
            <a:avLst/>
          </a:prstGeom>
        </p:spPr>
        <p:txBody>
          <a:bodyPr wrap="square">
            <a:spAutoFit/>
          </a:bodyPr>
          <a:lstStyle/>
          <a:p>
            <a:pPr marL="533400" indent="-533400" eaLnBrk="1" hangingPunct="1">
              <a:spcBef>
                <a:spcPct val="20000"/>
              </a:spcBef>
              <a:buClr>
                <a:srgbClr val="0070C0"/>
              </a:buClr>
              <a:buSzPct val="100000"/>
              <a:buFont typeface="Wingdings" pitchFamily="2" charset="2"/>
              <a:buChar char="p"/>
              <a:defRPr/>
            </a:pPr>
            <a:r>
              <a:rPr lang="en-US" altLang="zh-CN" sz="2800" dirty="0">
                <a:ea typeface="黑体" pitchFamily="49" charset="-122"/>
                <a:cs typeface="Times New Roman" panose="02020603050405020304" pitchFamily="18" charset="0"/>
              </a:rPr>
              <a:t>The path2rec model</a:t>
            </a:r>
            <a:endParaRPr lang="zh-CN" altLang="en-US" sz="2800" b="0" dirty="0">
              <a:ea typeface="黑体" pitchFamily="49" charset="-122"/>
              <a:cs typeface="Times New Roman" panose="02020603050405020304" pitchFamily="18" charset="0"/>
            </a:endParaRPr>
          </a:p>
        </p:txBody>
      </p:sp>
      <p:sp>
        <p:nvSpPr>
          <p:cNvPr id="11" name="灯片编号占位符 1">
            <a:extLst>
              <a:ext uri="{FF2B5EF4-FFF2-40B4-BE49-F238E27FC236}">
                <a16:creationId xmlns:a16="http://schemas.microsoft.com/office/drawing/2014/main" id="{5565E2F7-83E2-4EAB-973C-F07F27F6693D}"/>
              </a:ext>
            </a:extLst>
          </p:cNvPr>
          <p:cNvSpPr>
            <a:spLocks noGrp="1"/>
          </p:cNvSpPr>
          <p:nvPr>
            <p:ph type="sldNum" sz="quarter" idx="12"/>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itchFamily="18" charset="0"/>
                <a:ea typeface="宋体" pitchFamily="2" charset="-122"/>
              </a:defRPr>
            </a:lvl1pPr>
            <a:lvl2pPr marL="742950" indent="-285750">
              <a:defRPr kumimoji="1" sz="2400" b="1">
                <a:solidFill>
                  <a:schemeClr val="tx1"/>
                </a:solidFill>
                <a:latin typeface="Times New Roman" pitchFamily="18" charset="0"/>
                <a:ea typeface="宋体" pitchFamily="2" charset="-122"/>
              </a:defRPr>
            </a:lvl2pPr>
            <a:lvl3pPr marL="1143000" indent="-228600">
              <a:defRPr kumimoji="1" sz="2400" b="1">
                <a:solidFill>
                  <a:schemeClr val="tx1"/>
                </a:solidFill>
                <a:latin typeface="Times New Roman" pitchFamily="18" charset="0"/>
                <a:ea typeface="宋体" pitchFamily="2" charset="-122"/>
              </a:defRPr>
            </a:lvl3pPr>
            <a:lvl4pPr marL="1600200" indent="-228600">
              <a:defRPr kumimoji="1" sz="2400" b="1">
                <a:solidFill>
                  <a:schemeClr val="tx1"/>
                </a:solidFill>
                <a:latin typeface="Times New Roman" pitchFamily="18" charset="0"/>
                <a:ea typeface="宋体" pitchFamily="2" charset="-122"/>
              </a:defRPr>
            </a:lvl4pPr>
            <a:lvl5pPr marL="2057400" indent="-22860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fld id="{22F1C434-BCEA-407C-8F88-CF06692D7D44}" type="slidenum">
              <a:rPr kumimoji="0" lang="zh-CN" altLang="en-US" sz="1400" b="0" smtClean="0">
                <a:cs typeface="Times New Roman" panose="02020603050405020304" pitchFamily="18" charset="0"/>
              </a:rPr>
              <a:pPr/>
              <a:t>20</a:t>
            </a:fld>
            <a:endParaRPr kumimoji="0" lang="en-US" altLang="zh-CN" sz="1400" b="0" dirty="0">
              <a:cs typeface="Times New Roman" panose="02020603050405020304" pitchFamily="18" charset="0"/>
            </a:endParaRPr>
          </a:p>
        </p:txBody>
      </p:sp>
      <p:pic>
        <p:nvPicPr>
          <p:cNvPr id="3" name="图片 2">
            <a:extLst>
              <a:ext uri="{FF2B5EF4-FFF2-40B4-BE49-F238E27FC236}">
                <a16:creationId xmlns:a16="http://schemas.microsoft.com/office/drawing/2014/main" id="{5A0BA6A8-84F2-4B0A-959D-25EFBB2829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38" y="1906895"/>
            <a:ext cx="9039125" cy="4186401"/>
          </a:xfrm>
          <a:prstGeom prst="rect">
            <a:avLst/>
          </a:prstGeom>
        </p:spPr>
      </p:pic>
      <p:sp>
        <p:nvSpPr>
          <p:cNvPr id="8" name="标题 1">
            <a:extLst>
              <a:ext uri="{FF2B5EF4-FFF2-40B4-BE49-F238E27FC236}">
                <a16:creationId xmlns:a16="http://schemas.microsoft.com/office/drawing/2014/main" id="{B802091C-0F7B-4B9E-992A-DF2D58570376}"/>
              </a:ext>
            </a:extLst>
          </p:cNvPr>
          <p:cNvSpPr txBox="1">
            <a:spLocks/>
          </p:cNvSpPr>
          <p:nvPr/>
        </p:nvSpPr>
        <p:spPr bwMode="auto">
          <a:xfrm>
            <a:off x="3563888" y="296115"/>
            <a:ext cx="5188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rtl="0" eaLnBrk="0" fontAlgn="base" hangingPunct="0">
              <a:spcBef>
                <a:spcPct val="0"/>
              </a:spcBef>
              <a:spcAft>
                <a:spcPct val="0"/>
              </a:spcAft>
              <a:defRPr kumimoji="1" sz="3200" b="1">
                <a:solidFill>
                  <a:srgbClr val="002060"/>
                </a:solidFill>
                <a:latin typeface="+mj-lt"/>
                <a:ea typeface="黑体" pitchFamily="2" charset="-122"/>
                <a:cs typeface="+mj-cs"/>
              </a:defRPr>
            </a:lvl1pPr>
            <a:lvl2pPr algn="r" rtl="0" eaLnBrk="0" fontAlgn="base" hangingPunct="0">
              <a:spcBef>
                <a:spcPct val="0"/>
              </a:spcBef>
              <a:spcAft>
                <a:spcPct val="0"/>
              </a:spcAft>
              <a:defRPr kumimoji="1" sz="3200" b="1">
                <a:solidFill>
                  <a:srgbClr val="002060"/>
                </a:solidFill>
                <a:latin typeface="Tahoma" pitchFamily="34" charset="0"/>
                <a:ea typeface="黑体" pitchFamily="2" charset="-122"/>
              </a:defRPr>
            </a:lvl2pPr>
            <a:lvl3pPr algn="r" rtl="0" eaLnBrk="0" fontAlgn="base" hangingPunct="0">
              <a:spcBef>
                <a:spcPct val="0"/>
              </a:spcBef>
              <a:spcAft>
                <a:spcPct val="0"/>
              </a:spcAft>
              <a:defRPr kumimoji="1" sz="3200" b="1">
                <a:solidFill>
                  <a:srgbClr val="002060"/>
                </a:solidFill>
                <a:latin typeface="Tahoma" pitchFamily="34" charset="0"/>
                <a:ea typeface="黑体" pitchFamily="2" charset="-122"/>
              </a:defRPr>
            </a:lvl3pPr>
            <a:lvl4pPr algn="r" rtl="0" eaLnBrk="0" fontAlgn="base" hangingPunct="0">
              <a:spcBef>
                <a:spcPct val="0"/>
              </a:spcBef>
              <a:spcAft>
                <a:spcPct val="0"/>
              </a:spcAft>
              <a:defRPr kumimoji="1" sz="3200" b="1">
                <a:solidFill>
                  <a:srgbClr val="002060"/>
                </a:solidFill>
                <a:latin typeface="Tahoma" pitchFamily="34" charset="0"/>
                <a:ea typeface="黑体" pitchFamily="2" charset="-122"/>
              </a:defRPr>
            </a:lvl4pPr>
            <a:lvl5pPr algn="r" rtl="0" eaLnBrk="0" fontAlgn="base" hangingPunct="0">
              <a:spcBef>
                <a:spcPct val="0"/>
              </a:spcBef>
              <a:spcAft>
                <a:spcPct val="0"/>
              </a:spcAft>
              <a:defRPr kumimoji="1" sz="3200" b="1">
                <a:solidFill>
                  <a:srgbClr val="002060"/>
                </a:solidFill>
                <a:latin typeface="Tahoma" pitchFamily="34" charset="0"/>
                <a:ea typeface="黑体" pitchFamily="2" charset="-122"/>
              </a:defRPr>
            </a:lvl5pPr>
            <a:lvl6pPr marL="457200" algn="l" rtl="0" fontAlgn="base">
              <a:spcBef>
                <a:spcPct val="0"/>
              </a:spcBef>
              <a:spcAft>
                <a:spcPct val="0"/>
              </a:spcAft>
              <a:defRPr kumimoji="1" sz="4400">
                <a:solidFill>
                  <a:schemeClr val="hlink"/>
                </a:solidFill>
                <a:latin typeface="Tahoma" pitchFamily="34" charset="0"/>
                <a:ea typeface="黑体" pitchFamily="49" charset="-122"/>
              </a:defRPr>
            </a:lvl6pPr>
            <a:lvl7pPr marL="914400" algn="l" rtl="0" fontAlgn="base">
              <a:spcBef>
                <a:spcPct val="0"/>
              </a:spcBef>
              <a:spcAft>
                <a:spcPct val="0"/>
              </a:spcAft>
              <a:defRPr kumimoji="1" sz="4400">
                <a:solidFill>
                  <a:schemeClr val="hlink"/>
                </a:solidFill>
                <a:latin typeface="Tahoma" pitchFamily="34" charset="0"/>
                <a:ea typeface="黑体" pitchFamily="49" charset="-122"/>
              </a:defRPr>
            </a:lvl7pPr>
            <a:lvl8pPr marL="1371600" algn="l" rtl="0" fontAlgn="base">
              <a:spcBef>
                <a:spcPct val="0"/>
              </a:spcBef>
              <a:spcAft>
                <a:spcPct val="0"/>
              </a:spcAft>
              <a:defRPr kumimoji="1" sz="4400">
                <a:solidFill>
                  <a:schemeClr val="hlink"/>
                </a:solidFill>
                <a:latin typeface="Tahoma" pitchFamily="34" charset="0"/>
                <a:ea typeface="黑体" pitchFamily="49" charset="-122"/>
              </a:defRPr>
            </a:lvl8pPr>
            <a:lvl9pPr marL="1828800" algn="l" rtl="0" fontAlgn="base">
              <a:spcBef>
                <a:spcPct val="0"/>
              </a:spcBef>
              <a:spcAft>
                <a:spcPct val="0"/>
              </a:spcAft>
              <a:defRPr kumimoji="1" sz="4400">
                <a:solidFill>
                  <a:schemeClr val="hlink"/>
                </a:solidFill>
                <a:latin typeface="Tahoma" pitchFamily="34" charset="0"/>
                <a:ea typeface="黑体" pitchFamily="49" charset="-122"/>
              </a:defRPr>
            </a:lvl9pPr>
          </a:lstStyle>
          <a:p>
            <a:pPr>
              <a:defRPr/>
            </a:pPr>
            <a:r>
              <a:rPr lang="zh-CN" altLang="en-US" sz="3800" kern="0" dirty="0">
                <a:latin typeface="Times New Roman" panose="02020603050405020304" pitchFamily="18" charset="0"/>
                <a:cs typeface="Times New Roman" panose="02020603050405020304" pitchFamily="18" charset="0"/>
              </a:rPr>
              <a:t>研究工作二：</a:t>
            </a:r>
            <a:r>
              <a:rPr lang="en-US" altLang="zh-CN" sz="3800" kern="0" dirty="0">
                <a:latin typeface="Times New Roman" panose="02020603050405020304" pitchFamily="18" charset="0"/>
                <a:cs typeface="Times New Roman" panose="02020603050405020304" pitchFamily="18" charset="0"/>
              </a:rPr>
              <a:t>path2rec</a:t>
            </a:r>
            <a:endParaRPr lang="zh-CN" altLang="en-US" sz="3800" kern="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80885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23528" y="1124744"/>
            <a:ext cx="8700964" cy="523220"/>
          </a:xfrm>
          <a:prstGeom prst="rect">
            <a:avLst/>
          </a:prstGeom>
        </p:spPr>
        <p:txBody>
          <a:bodyPr wrap="square">
            <a:spAutoFit/>
          </a:bodyPr>
          <a:lstStyle/>
          <a:p>
            <a:pPr marL="533400" indent="-533400" eaLnBrk="1" hangingPunct="1">
              <a:spcBef>
                <a:spcPct val="20000"/>
              </a:spcBef>
              <a:buClr>
                <a:srgbClr val="0070C0"/>
              </a:buClr>
              <a:buSzPct val="100000"/>
              <a:buFont typeface="Wingdings" pitchFamily="2" charset="2"/>
              <a:buChar char="p"/>
              <a:defRPr/>
            </a:pPr>
            <a:r>
              <a:rPr lang="en-US" altLang="zh-CN" sz="2800" dirty="0">
                <a:ea typeface="黑体" pitchFamily="49" charset="-122"/>
                <a:cs typeface="Times New Roman" panose="02020603050405020304" pitchFamily="18" charset="0"/>
              </a:rPr>
              <a:t>Experimental Results</a:t>
            </a:r>
            <a:endParaRPr lang="zh-CN" altLang="en-US" sz="2800" b="0" dirty="0">
              <a:ea typeface="黑体" pitchFamily="49" charset="-122"/>
              <a:cs typeface="Times New Roman" panose="02020603050405020304" pitchFamily="18" charset="0"/>
            </a:endParaRPr>
          </a:p>
        </p:txBody>
      </p:sp>
      <p:sp>
        <p:nvSpPr>
          <p:cNvPr id="11" name="灯片编号占位符 1">
            <a:extLst>
              <a:ext uri="{FF2B5EF4-FFF2-40B4-BE49-F238E27FC236}">
                <a16:creationId xmlns:a16="http://schemas.microsoft.com/office/drawing/2014/main" id="{5565E2F7-83E2-4EAB-973C-F07F27F6693D}"/>
              </a:ext>
            </a:extLst>
          </p:cNvPr>
          <p:cNvSpPr>
            <a:spLocks noGrp="1"/>
          </p:cNvSpPr>
          <p:nvPr>
            <p:ph type="sldNum" sz="quarter" idx="12"/>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itchFamily="18" charset="0"/>
                <a:ea typeface="宋体" pitchFamily="2" charset="-122"/>
              </a:defRPr>
            </a:lvl1pPr>
            <a:lvl2pPr marL="742950" indent="-285750">
              <a:defRPr kumimoji="1" sz="2400" b="1">
                <a:solidFill>
                  <a:schemeClr val="tx1"/>
                </a:solidFill>
                <a:latin typeface="Times New Roman" pitchFamily="18" charset="0"/>
                <a:ea typeface="宋体" pitchFamily="2" charset="-122"/>
              </a:defRPr>
            </a:lvl2pPr>
            <a:lvl3pPr marL="1143000" indent="-228600">
              <a:defRPr kumimoji="1" sz="2400" b="1">
                <a:solidFill>
                  <a:schemeClr val="tx1"/>
                </a:solidFill>
                <a:latin typeface="Times New Roman" pitchFamily="18" charset="0"/>
                <a:ea typeface="宋体" pitchFamily="2" charset="-122"/>
              </a:defRPr>
            </a:lvl3pPr>
            <a:lvl4pPr marL="1600200" indent="-228600">
              <a:defRPr kumimoji="1" sz="2400" b="1">
                <a:solidFill>
                  <a:schemeClr val="tx1"/>
                </a:solidFill>
                <a:latin typeface="Times New Roman" pitchFamily="18" charset="0"/>
                <a:ea typeface="宋体" pitchFamily="2" charset="-122"/>
              </a:defRPr>
            </a:lvl4pPr>
            <a:lvl5pPr marL="2057400" indent="-22860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fld id="{22F1C434-BCEA-407C-8F88-CF06692D7D44}" type="slidenum">
              <a:rPr kumimoji="0" lang="zh-CN" altLang="en-US" sz="1400" b="0" smtClean="0">
                <a:cs typeface="Times New Roman" panose="02020603050405020304" pitchFamily="18" charset="0"/>
              </a:rPr>
              <a:pPr/>
              <a:t>21</a:t>
            </a:fld>
            <a:endParaRPr kumimoji="0" lang="en-US" altLang="zh-CN" sz="1400" b="0" dirty="0">
              <a:cs typeface="Times New Roman" panose="02020603050405020304" pitchFamily="18" charset="0"/>
            </a:endParaRPr>
          </a:p>
        </p:txBody>
      </p:sp>
      <p:pic>
        <p:nvPicPr>
          <p:cNvPr id="4" name="图片 3">
            <a:extLst>
              <a:ext uri="{FF2B5EF4-FFF2-40B4-BE49-F238E27FC236}">
                <a16:creationId xmlns:a16="http://schemas.microsoft.com/office/drawing/2014/main" id="{BC48E65E-E3F0-4DBB-8326-955A29AFF3AB}"/>
              </a:ext>
            </a:extLst>
          </p:cNvPr>
          <p:cNvPicPr>
            <a:picLocks noChangeAspect="1"/>
          </p:cNvPicPr>
          <p:nvPr/>
        </p:nvPicPr>
        <p:blipFill>
          <a:blip r:embed="rId3"/>
          <a:stretch>
            <a:fillRect/>
          </a:stretch>
        </p:blipFill>
        <p:spPr>
          <a:xfrm>
            <a:off x="0" y="2924944"/>
            <a:ext cx="9144000" cy="3224223"/>
          </a:xfrm>
          <a:prstGeom prst="rect">
            <a:avLst/>
          </a:prstGeom>
        </p:spPr>
      </p:pic>
      <p:sp>
        <p:nvSpPr>
          <p:cNvPr id="8" name="Content Placeholder 2">
            <a:extLst>
              <a:ext uri="{FF2B5EF4-FFF2-40B4-BE49-F238E27FC236}">
                <a16:creationId xmlns:a16="http://schemas.microsoft.com/office/drawing/2014/main" id="{DB356295-0F48-4A10-B124-284D5FC2F59B}"/>
              </a:ext>
            </a:extLst>
          </p:cNvPr>
          <p:cNvSpPr txBox="1">
            <a:spLocks/>
          </p:cNvSpPr>
          <p:nvPr/>
        </p:nvSpPr>
        <p:spPr>
          <a:xfrm>
            <a:off x="539552" y="1700808"/>
            <a:ext cx="8064896" cy="1025347"/>
          </a:xfrm>
          <a:prstGeom prst="rect">
            <a:avLst/>
          </a:prstGeom>
        </p:spPr>
        <p:txBody>
          <a:bodyPr>
            <a:normAutofit/>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2800">
                <a:solidFill>
                  <a:srgbClr val="0000FF"/>
                </a:solidFill>
                <a:latin typeface="+mn-lt"/>
                <a:ea typeface="黑体"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ü"/>
              <a:defRPr kumimoji="1" sz="2400">
                <a:solidFill>
                  <a:schemeClr val="tx1"/>
                </a:solidFill>
                <a:latin typeface="黑体" pitchFamily="2" charset="-122"/>
                <a:ea typeface="黑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000" b="1">
                <a:solidFill>
                  <a:schemeClr val="tx1"/>
                </a:solidFill>
                <a:latin typeface="华文楷体" pitchFamily="2" charset="-122"/>
                <a:ea typeface="华文楷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宋体"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charset="-122"/>
              </a:defRPr>
            </a:lvl5pPr>
            <a:lvl6pPr marL="2514600" indent="-228600" algn="l" rtl="0" fontAlgn="base">
              <a:spcBef>
                <a:spcPct val="20000"/>
              </a:spcBef>
              <a:spcAft>
                <a:spcPct val="0"/>
              </a:spcAft>
              <a:buClr>
                <a:schemeClr val="accent1"/>
              </a:buClr>
              <a:buSzPct val="50000"/>
              <a:buFont typeface="Wingdings"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kumimoji="1" sz="2400">
                <a:solidFill>
                  <a:schemeClr val="tx1"/>
                </a:solidFill>
                <a:latin typeface="+mn-lt"/>
                <a:ea typeface="宋体" pitchFamily="2" charset="-122"/>
              </a:defRPr>
            </a:lvl9pPr>
          </a:lstStyle>
          <a:p>
            <a:r>
              <a:rPr lang="en-US" altLang="zh-CN" sz="2000" b="0" kern="0" dirty="0">
                <a:solidFill>
                  <a:schemeClr val="tx1"/>
                </a:solidFill>
                <a:latin typeface="Times New Roman" panose="02020603050405020304" pitchFamily="18" charset="0"/>
                <a:cs typeface="Times New Roman" panose="02020603050405020304" pitchFamily="18" charset="0"/>
              </a:rPr>
              <a:t>Network embedding for path sampling: node2vec, metapath2vec</a:t>
            </a:r>
          </a:p>
          <a:p>
            <a:r>
              <a:rPr lang="en-US" altLang="zh-CN" sz="2000" b="0" kern="0" dirty="0">
                <a:solidFill>
                  <a:schemeClr val="tx1"/>
                </a:solidFill>
                <a:latin typeface="Times New Roman" panose="02020603050405020304" pitchFamily="18" charset="0"/>
                <a:cs typeface="Times New Roman" panose="02020603050405020304" pitchFamily="18" charset="0"/>
              </a:rPr>
              <a:t>Path-based methods: KPRN, </a:t>
            </a:r>
            <a:r>
              <a:rPr lang="en-US" altLang="zh-CN" sz="2000" b="0" kern="0" dirty="0" err="1">
                <a:solidFill>
                  <a:schemeClr val="tx1"/>
                </a:solidFill>
                <a:latin typeface="Times New Roman" panose="02020603050405020304" pitchFamily="18" charset="0"/>
                <a:cs typeface="Times New Roman" panose="02020603050405020304" pitchFamily="18" charset="0"/>
              </a:rPr>
              <a:t>GraphGAN</a:t>
            </a:r>
            <a:endParaRPr lang="en-US" altLang="zh-CN" sz="1600" b="0" kern="0" dirty="0">
              <a:solidFill>
                <a:schemeClr val="tx1"/>
              </a:solidFill>
              <a:latin typeface="Times New Roman" panose="02020603050405020304" pitchFamily="18" charset="0"/>
              <a:cs typeface="Times New Roman" panose="02020603050405020304" pitchFamily="18" charset="0"/>
            </a:endParaRPr>
          </a:p>
          <a:p>
            <a:pPr lvl="1">
              <a:spcBef>
                <a:spcPts val="600"/>
              </a:spcBef>
              <a:spcAft>
                <a:spcPts val="600"/>
              </a:spcAft>
              <a:buClrTx/>
              <a:buSzTx/>
            </a:pPr>
            <a:endParaRPr lang="en-US" altLang="zh-CN" sz="1600" b="0" kern="0" dirty="0">
              <a:latin typeface="Times New Roman" panose="02020603050405020304" pitchFamily="18" charset="0"/>
              <a:cs typeface="Times New Roman" panose="02020603050405020304" pitchFamily="18" charset="0"/>
            </a:endParaRPr>
          </a:p>
          <a:p>
            <a:pPr marL="0" indent="0">
              <a:spcBef>
                <a:spcPts val="600"/>
              </a:spcBef>
              <a:spcAft>
                <a:spcPts val="600"/>
              </a:spcAft>
              <a:buClrTx/>
              <a:buSzTx/>
              <a:buNone/>
            </a:pPr>
            <a:endParaRPr lang="en-US" altLang="zh-CN" sz="2000" b="0" kern="0" dirty="0">
              <a:solidFill>
                <a:schemeClr val="tx1"/>
              </a:solidFill>
              <a:latin typeface="Times New Roman" panose="02020603050405020304" pitchFamily="18" charset="0"/>
              <a:ea typeface="宋体" pitchFamily="2" charset="-122"/>
              <a:cs typeface="Times New Roman" panose="02020603050405020304" pitchFamily="18" charset="0"/>
            </a:endParaRPr>
          </a:p>
        </p:txBody>
      </p:sp>
      <p:sp>
        <p:nvSpPr>
          <p:cNvPr id="9" name="标题 1">
            <a:extLst>
              <a:ext uri="{FF2B5EF4-FFF2-40B4-BE49-F238E27FC236}">
                <a16:creationId xmlns:a16="http://schemas.microsoft.com/office/drawing/2014/main" id="{81A9BA2A-E7E7-4124-AC30-6C180D2BC95A}"/>
              </a:ext>
            </a:extLst>
          </p:cNvPr>
          <p:cNvSpPr txBox="1">
            <a:spLocks/>
          </p:cNvSpPr>
          <p:nvPr/>
        </p:nvSpPr>
        <p:spPr bwMode="auto">
          <a:xfrm>
            <a:off x="3563888" y="296115"/>
            <a:ext cx="5188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rtl="0" eaLnBrk="0" fontAlgn="base" hangingPunct="0">
              <a:spcBef>
                <a:spcPct val="0"/>
              </a:spcBef>
              <a:spcAft>
                <a:spcPct val="0"/>
              </a:spcAft>
              <a:defRPr kumimoji="1" sz="3200" b="1">
                <a:solidFill>
                  <a:srgbClr val="002060"/>
                </a:solidFill>
                <a:latin typeface="+mj-lt"/>
                <a:ea typeface="黑体" pitchFamily="2" charset="-122"/>
                <a:cs typeface="+mj-cs"/>
              </a:defRPr>
            </a:lvl1pPr>
            <a:lvl2pPr algn="r" rtl="0" eaLnBrk="0" fontAlgn="base" hangingPunct="0">
              <a:spcBef>
                <a:spcPct val="0"/>
              </a:spcBef>
              <a:spcAft>
                <a:spcPct val="0"/>
              </a:spcAft>
              <a:defRPr kumimoji="1" sz="3200" b="1">
                <a:solidFill>
                  <a:srgbClr val="002060"/>
                </a:solidFill>
                <a:latin typeface="Tahoma" pitchFamily="34" charset="0"/>
                <a:ea typeface="黑体" pitchFamily="2" charset="-122"/>
              </a:defRPr>
            </a:lvl2pPr>
            <a:lvl3pPr algn="r" rtl="0" eaLnBrk="0" fontAlgn="base" hangingPunct="0">
              <a:spcBef>
                <a:spcPct val="0"/>
              </a:spcBef>
              <a:spcAft>
                <a:spcPct val="0"/>
              </a:spcAft>
              <a:defRPr kumimoji="1" sz="3200" b="1">
                <a:solidFill>
                  <a:srgbClr val="002060"/>
                </a:solidFill>
                <a:latin typeface="Tahoma" pitchFamily="34" charset="0"/>
                <a:ea typeface="黑体" pitchFamily="2" charset="-122"/>
              </a:defRPr>
            </a:lvl3pPr>
            <a:lvl4pPr algn="r" rtl="0" eaLnBrk="0" fontAlgn="base" hangingPunct="0">
              <a:spcBef>
                <a:spcPct val="0"/>
              </a:spcBef>
              <a:spcAft>
                <a:spcPct val="0"/>
              </a:spcAft>
              <a:defRPr kumimoji="1" sz="3200" b="1">
                <a:solidFill>
                  <a:srgbClr val="002060"/>
                </a:solidFill>
                <a:latin typeface="Tahoma" pitchFamily="34" charset="0"/>
                <a:ea typeface="黑体" pitchFamily="2" charset="-122"/>
              </a:defRPr>
            </a:lvl4pPr>
            <a:lvl5pPr algn="r" rtl="0" eaLnBrk="0" fontAlgn="base" hangingPunct="0">
              <a:spcBef>
                <a:spcPct val="0"/>
              </a:spcBef>
              <a:spcAft>
                <a:spcPct val="0"/>
              </a:spcAft>
              <a:defRPr kumimoji="1" sz="3200" b="1">
                <a:solidFill>
                  <a:srgbClr val="002060"/>
                </a:solidFill>
                <a:latin typeface="Tahoma" pitchFamily="34" charset="0"/>
                <a:ea typeface="黑体" pitchFamily="2" charset="-122"/>
              </a:defRPr>
            </a:lvl5pPr>
            <a:lvl6pPr marL="457200" algn="l" rtl="0" fontAlgn="base">
              <a:spcBef>
                <a:spcPct val="0"/>
              </a:spcBef>
              <a:spcAft>
                <a:spcPct val="0"/>
              </a:spcAft>
              <a:defRPr kumimoji="1" sz="4400">
                <a:solidFill>
                  <a:schemeClr val="hlink"/>
                </a:solidFill>
                <a:latin typeface="Tahoma" pitchFamily="34" charset="0"/>
                <a:ea typeface="黑体" pitchFamily="49" charset="-122"/>
              </a:defRPr>
            </a:lvl6pPr>
            <a:lvl7pPr marL="914400" algn="l" rtl="0" fontAlgn="base">
              <a:spcBef>
                <a:spcPct val="0"/>
              </a:spcBef>
              <a:spcAft>
                <a:spcPct val="0"/>
              </a:spcAft>
              <a:defRPr kumimoji="1" sz="4400">
                <a:solidFill>
                  <a:schemeClr val="hlink"/>
                </a:solidFill>
                <a:latin typeface="Tahoma" pitchFamily="34" charset="0"/>
                <a:ea typeface="黑体" pitchFamily="49" charset="-122"/>
              </a:defRPr>
            </a:lvl7pPr>
            <a:lvl8pPr marL="1371600" algn="l" rtl="0" fontAlgn="base">
              <a:spcBef>
                <a:spcPct val="0"/>
              </a:spcBef>
              <a:spcAft>
                <a:spcPct val="0"/>
              </a:spcAft>
              <a:defRPr kumimoji="1" sz="4400">
                <a:solidFill>
                  <a:schemeClr val="hlink"/>
                </a:solidFill>
                <a:latin typeface="Tahoma" pitchFamily="34" charset="0"/>
                <a:ea typeface="黑体" pitchFamily="49" charset="-122"/>
              </a:defRPr>
            </a:lvl8pPr>
            <a:lvl9pPr marL="1828800" algn="l" rtl="0" fontAlgn="base">
              <a:spcBef>
                <a:spcPct val="0"/>
              </a:spcBef>
              <a:spcAft>
                <a:spcPct val="0"/>
              </a:spcAft>
              <a:defRPr kumimoji="1" sz="4400">
                <a:solidFill>
                  <a:schemeClr val="hlink"/>
                </a:solidFill>
                <a:latin typeface="Tahoma" pitchFamily="34" charset="0"/>
                <a:ea typeface="黑体" pitchFamily="49" charset="-122"/>
              </a:defRPr>
            </a:lvl9pPr>
          </a:lstStyle>
          <a:p>
            <a:pPr>
              <a:defRPr/>
            </a:pPr>
            <a:r>
              <a:rPr lang="zh-CN" altLang="en-US" sz="3800" kern="0" dirty="0">
                <a:latin typeface="Times New Roman" panose="02020603050405020304" pitchFamily="18" charset="0"/>
                <a:cs typeface="Times New Roman" panose="02020603050405020304" pitchFamily="18" charset="0"/>
              </a:rPr>
              <a:t>研究工作二：</a:t>
            </a:r>
            <a:r>
              <a:rPr lang="en-US" altLang="zh-CN" sz="3800" kern="0" dirty="0">
                <a:latin typeface="Times New Roman" panose="02020603050405020304" pitchFamily="18" charset="0"/>
                <a:cs typeface="Times New Roman" panose="02020603050405020304" pitchFamily="18" charset="0"/>
              </a:rPr>
              <a:t>path2rec</a:t>
            </a:r>
            <a:endParaRPr lang="zh-CN" altLang="en-US" sz="3800" kern="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36445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23528" y="1124744"/>
            <a:ext cx="8700964" cy="523220"/>
          </a:xfrm>
          <a:prstGeom prst="rect">
            <a:avLst/>
          </a:prstGeom>
        </p:spPr>
        <p:txBody>
          <a:bodyPr wrap="square">
            <a:spAutoFit/>
          </a:bodyPr>
          <a:lstStyle/>
          <a:p>
            <a:pPr marL="533400" indent="-533400" eaLnBrk="1" hangingPunct="1">
              <a:spcBef>
                <a:spcPct val="20000"/>
              </a:spcBef>
              <a:buClr>
                <a:srgbClr val="0070C0"/>
              </a:buClr>
              <a:buSzPct val="100000"/>
              <a:buFont typeface="Wingdings" pitchFamily="2" charset="2"/>
              <a:buChar char="p"/>
              <a:defRPr/>
            </a:pPr>
            <a:r>
              <a:rPr lang="en-US" altLang="zh-CN" sz="2800" dirty="0">
                <a:ea typeface="黑体" pitchFamily="49" charset="-122"/>
                <a:cs typeface="Times New Roman" panose="02020603050405020304" pitchFamily="18" charset="0"/>
              </a:rPr>
              <a:t>Experimental Results</a:t>
            </a:r>
            <a:endParaRPr lang="zh-CN" altLang="en-US" sz="2800" b="0" dirty="0">
              <a:ea typeface="黑体" pitchFamily="49" charset="-122"/>
              <a:cs typeface="Times New Roman" panose="02020603050405020304" pitchFamily="18" charset="0"/>
            </a:endParaRPr>
          </a:p>
        </p:txBody>
      </p:sp>
      <p:sp>
        <p:nvSpPr>
          <p:cNvPr id="11" name="灯片编号占位符 1">
            <a:extLst>
              <a:ext uri="{FF2B5EF4-FFF2-40B4-BE49-F238E27FC236}">
                <a16:creationId xmlns:a16="http://schemas.microsoft.com/office/drawing/2014/main" id="{5565E2F7-83E2-4EAB-973C-F07F27F6693D}"/>
              </a:ext>
            </a:extLst>
          </p:cNvPr>
          <p:cNvSpPr>
            <a:spLocks noGrp="1"/>
          </p:cNvSpPr>
          <p:nvPr>
            <p:ph type="sldNum" sz="quarter" idx="12"/>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itchFamily="18" charset="0"/>
                <a:ea typeface="宋体" pitchFamily="2" charset="-122"/>
              </a:defRPr>
            </a:lvl1pPr>
            <a:lvl2pPr marL="742950" indent="-285750">
              <a:defRPr kumimoji="1" sz="2400" b="1">
                <a:solidFill>
                  <a:schemeClr val="tx1"/>
                </a:solidFill>
                <a:latin typeface="Times New Roman" pitchFamily="18" charset="0"/>
                <a:ea typeface="宋体" pitchFamily="2" charset="-122"/>
              </a:defRPr>
            </a:lvl2pPr>
            <a:lvl3pPr marL="1143000" indent="-228600">
              <a:defRPr kumimoji="1" sz="2400" b="1">
                <a:solidFill>
                  <a:schemeClr val="tx1"/>
                </a:solidFill>
                <a:latin typeface="Times New Roman" pitchFamily="18" charset="0"/>
                <a:ea typeface="宋体" pitchFamily="2" charset="-122"/>
              </a:defRPr>
            </a:lvl3pPr>
            <a:lvl4pPr marL="1600200" indent="-228600">
              <a:defRPr kumimoji="1" sz="2400" b="1">
                <a:solidFill>
                  <a:schemeClr val="tx1"/>
                </a:solidFill>
                <a:latin typeface="Times New Roman" pitchFamily="18" charset="0"/>
                <a:ea typeface="宋体" pitchFamily="2" charset="-122"/>
              </a:defRPr>
            </a:lvl4pPr>
            <a:lvl5pPr marL="2057400" indent="-22860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fld id="{22F1C434-BCEA-407C-8F88-CF06692D7D44}" type="slidenum">
              <a:rPr kumimoji="0" lang="zh-CN" altLang="en-US" sz="1400" b="0" smtClean="0">
                <a:cs typeface="Times New Roman" panose="02020603050405020304" pitchFamily="18" charset="0"/>
              </a:rPr>
              <a:pPr/>
              <a:t>22</a:t>
            </a:fld>
            <a:endParaRPr kumimoji="0" lang="en-US" altLang="zh-CN" sz="1400" b="0" dirty="0">
              <a:cs typeface="Times New Roman" panose="02020603050405020304" pitchFamily="18" charset="0"/>
            </a:endParaRPr>
          </a:p>
        </p:txBody>
      </p:sp>
      <p:sp>
        <p:nvSpPr>
          <p:cNvPr id="8" name="Content Placeholder 2">
            <a:extLst>
              <a:ext uri="{FF2B5EF4-FFF2-40B4-BE49-F238E27FC236}">
                <a16:creationId xmlns:a16="http://schemas.microsoft.com/office/drawing/2014/main" id="{DB356295-0F48-4A10-B124-284D5FC2F59B}"/>
              </a:ext>
            </a:extLst>
          </p:cNvPr>
          <p:cNvSpPr txBox="1">
            <a:spLocks/>
          </p:cNvSpPr>
          <p:nvPr/>
        </p:nvSpPr>
        <p:spPr>
          <a:xfrm>
            <a:off x="539552" y="1700808"/>
            <a:ext cx="8064896" cy="1025347"/>
          </a:xfrm>
          <a:prstGeom prst="rect">
            <a:avLst/>
          </a:prstGeom>
        </p:spPr>
        <p:txBody>
          <a:bodyPr>
            <a:normAutofit/>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2800">
                <a:solidFill>
                  <a:srgbClr val="0000FF"/>
                </a:solidFill>
                <a:latin typeface="+mn-lt"/>
                <a:ea typeface="黑体"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ü"/>
              <a:defRPr kumimoji="1" sz="2400">
                <a:solidFill>
                  <a:schemeClr val="tx1"/>
                </a:solidFill>
                <a:latin typeface="黑体" pitchFamily="2" charset="-122"/>
                <a:ea typeface="黑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000" b="1">
                <a:solidFill>
                  <a:schemeClr val="tx1"/>
                </a:solidFill>
                <a:latin typeface="华文楷体" pitchFamily="2" charset="-122"/>
                <a:ea typeface="华文楷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宋体"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charset="-122"/>
              </a:defRPr>
            </a:lvl5pPr>
            <a:lvl6pPr marL="2514600" indent="-228600" algn="l" rtl="0" fontAlgn="base">
              <a:spcBef>
                <a:spcPct val="20000"/>
              </a:spcBef>
              <a:spcAft>
                <a:spcPct val="0"/>
              </a:spcAft>
              <a:buClr>
                <a:schemeClr val="accent1"/>
              </a:buClr>
              <a:buSzPct val="50000"/>
              <a:buFont typeface="Wingdings"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kumimoji="1" sz="2400">
                <a:solidFill>
                  <a:schemeClr val="tx1"/>
                </a:solidFill>
                <a:latin typeface="+mn-lt"/>
                <a:ea typeface="宋体" pitchFamily="2" charset="-122"/>
              </a:defRPr>
            </a:lvl9pPr>
          </a:lstStyle>
          <a:p>
            <a:r>
              <a:rPr lang="en-US" altLang="zh-CN" sz="2000" b="0" kern="0" dirty="0">
                <a:solidFill>
                  <a:schemeClr val="tx1"/>
                </a:solidFill>
                <a:latin typeface="Times New Roman" panose="02020603050405020304" pitchFamily="18" charset="0"/>
                <a:cs typeface="Times New Roman" panose="02020603050405020304" pitchFamily="18" charset="0"/>
              </a:rPr>
              <a:t>Relevance decay</a:t>
            </a:r>
            <a:endParaRPr lang="en-US" altLang="zh-CN" sz="1600" b="0" kern="0" dirty="0">
              <a:solidFill>
                <a:schemeClr val="tx1"/>
              </a:solidFill>
              <a:latin typeface="Times New Roman" panose="02020603050405020304" pitchFamily="18" charset="0"/>
              <a:cs typeface="Times New Roman" panose="02020603050405020304" pitchFamily="18" charset="0"/>
            </a:endParaRPr>
          </a:p>
          <a:p>
            <a:pPr lvl="1">
              <a:spcBef>
                <a:spcPts val="600"/>
              </a:spcBef>
              <a:spcAft>
                <a:spcPts val="600"/>
              </a:spcAft>
              <a:buClrTx/>
              <a:buSzTx/>
            </a:pPr>
            <a:endParaRPr lang="en-US" altLang="zh-CN" sz="1600" b="0" kern="0" dirty="0">
              <a:latin typeface="Times New Roman" panose="02020603050405020304" pitchFamily="18" charset="0"/>
              <a:cs typeface="Times New Roman" panose="02020603050405020304" pitchFamily="18" charset="0"/>
            </a:endParaRPr>
          </a:p>
          <a:p>
            <a:pPr marL="0" indent="0">
              <a:spcBef>
                <a:spcPts val="600"/>
              </a:spcBef>
              <a:spcAft>
                <a:spcPts val="600"/>
              </a:spcAft>
              <a:buClrTx/>
              <a:buSzTx/>
              <a:buNone/>
            </a:pPr>
            <a:endParaRPr lang="en-US" altLang="zh-CN" sz="2000" b="0" kern="0" dirty="0">
              <a:solidFill>
                <a:schemeClr val="tx1"/>
              </a:solidFill>
              <a:latin typeface="Times New Roman" panose="02020603050405020304" pitchFamily="18" charset="0"/>
              <a:ea typeface="宋体"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F3AEA36F-30F2-4BF2-A510-95E571B98E78}"/>
              </a:ext>
            </a:extLst>
          </p:cNvPr>
          <p:cNvPicPr>
            <a:picLocks noChangeAspect="1"/>
          </p:cNvPicPr>
          <p:nvPr/>
        </p:nvPicPr>
        <p:blipFill>
          <a:blip r:embed="rId3"/>
          <a:stretch>
            <a:fillRect/>
          </a:stretch>
        </p:blipFill>
        <p:spPr>
          <a:xfrm>
            <a:off x="0" y="2348880"/>
            <a:ext cx="9144000" cy="4095964"/>
          </a:xfrm>
          <a:prstGeom prst="rect">
            <a:avLst/>
          </a:prstGeom>
        </p:spPr>
      </p:pic>
      <p:sp>
        <p:nvSpPr>
          <p:cNvPr id="9" name="标题 1">
            <a:extLst>
              <a:ext uri="{FF2B5EF4-FFF2-40B4-BE49-F238E27FC236}">
                <a16:creationId xmlns:a16="http://schemas.microsoft.com/office/drawing/2014/main" id="{C26E5772-CC75-4D03-8833-2571B4CF0E5B}"/>
              </a:ext>
            </a:extLst>
          </p:cNvPr>
          <p:cNvSpPr txBox="1">
            <a:spLocks/>
          </p:cNvSpPr>
          <p:nvPr/>
        </p:nvSpPr>
        <p:spPr bwMode="auto">
          <a:xfrm>
            <a:off x="3563888" y="296115"/>
            <a:ext cx="5188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rtl="0" eaLnBrk="0" fontAlgn="base" hangingPunct="0">
              <a:spcBef>
                <a:spcPct val="0"/>
              </a:spcBef>
              <a:spcAft>
                <a:spcPct val="0"/>
              </a:spcAft>
              <a:defRPr kumimoji="1" sz="3200" b="1">
                <a:solidFill>
                  <a:srgbClr val="002060"/>
                </a:solidFill>
                <a:latin typeface="+mj-lt"/>
                <a:ea typeface="黑体" pitchFamily="2" charset="-122"/>
                <a:cs typeface="+mj-cs"/>
              </a:defRPr>
            </a:lvl1pPr>
            <a:lvl2pPr algn="r" rtl="0" eaLnBrk="0" fontAlgn="base" hangingPunct="0">
              <a:spcBef>
                <a:spcPct val="0"/>
              </a:spcBef>
              <a:spcAft>
                <a:spcPct val="0"/>
              </a:spcAft>
              <a:defRPr kumimoji="1" sz="3200" b="1">
                <a:solidFill>
                  <a:srgbClr val="002060"/>
                </a:solidFill>
                <a:latin typeface="Tahoma" pitchFamily="34" charset="0"/>
                <a:ea typeface="黑体" pitchFamily="2" charset="-122"/>
              </a:defRPr>
            </a:lvl2pPr>
            <a:lvl3pPr algn="r" rtl="0" eaLnBrk="0" fontAlgn="base" hangingPunct="0">
              <a:spcBef>
                <a:spcPct val="0"/>
              </a:spcBef>
              <a:spcAft>
                <a:spcPct val="0"/>
              </a:spcAft>
              <a:defRPr kumimoji="1" sz="3200" b="1">
                <a:solidFill>
                  <a:srgbClr val="002060"/>
                </a:solidFill>
                <a:latin typeface="Tahoma" pitchFamily="34" charset="0"/>
                <a:ea typeface="黑体" pitchFamily="2" charset="-122"/>
              </a:defRPr>
            </a:lvl3pPr>
            <a:lvl4pPr algn="r" rtl="0" eaLnBrk="0" fontAlgn="base" hangingPunct="0">
              <a:spcBef>
                <a:spcPct val="0"/>
              </a:spcBef>
              <a:spcAft>
                <a:spcPct val="0"/>
              </a:spcAft>
              <a:defRPr kumimoji="1" sz="3200" b="1">
                <a:solidFill>
                  <a:srgbClr val="002060"/>
                </a:solidFill>
                <a:latin typeface="Tahoma" pitchFamily="34" charset="0"/>
                <a:ea typeface="黑体" pitchFamily="2" charset="-122"/>
              </a:defRPr>
            </a:lvl4pPr>
            <a:lvl5pPr algn="r" rtl="0" eaLnBrk="0" fontAlgn="base" hangingPunct="0">
              <a:spcBef>
                <a:spcPct val="0"/>
              </a:spcBef>
              <a:spcAft>
                <a:spcPct val="0"/>
              </a:spcAft>
              <a:defRPr kumimoji="1" sz="3200" b="1">
                <a:solidFill>
                  <a:srgbClr val="002060"/>
                </a:solidFill>
                <a:latin typeface="Tahoma" pitchFamily="34" charset="0"/>
                <a:ea typeface="黑体" pitchFamily="2" charset="-122"/>
              </a:defRPr>
            </a:lvl5pPr>
            <a:lvl6pPr marL="457200" algn="l" rtl="0" fontAlgn="base">
              <a:spcBef>
                <a:spcPct val="0"/>
              </a:spcBef>
              <a:spcAft>
                <a:spcPct val="0"/>
              </a:spcAft>
              <a:defRPr kumimoji="1" sz="4400">
                <a:solidFill>
                  <a:schemeClr val="hlink"/>
                </a:solidFill>
                <a:latin typeface="Tahoma" pitchFamily="34" charset="0"/>
                <a:ea typeface="黑体" pitchFamily="49" charset="-122"/>
              </a:defRPr>
            </a:lvl6pPr>
            <a:lvl7pPr marL="914400" algn="l" rtl="0" fontAlgn="base">
              <a:spcBef>
                <a:spcPct val="0"/>
              </a:spcBef>
              <a:spcAft>
                <a:spcPct val="0"/>
              </a:spcAft>
              <a:defRPr kumimoji="1" sz="4400">
                <a:solidFill>
                  <a:schemeClr val="hlink"/>
                </a:solidFill>
                <a:latin typeface="Tahoma" pitchFamily="34" charset="0"/>
                <a:ea typeface="黑体" pitchFamily="49" charset="-122"/>
              </a:defRPr>
            </a:lvl7pPr>
            <a:lvl8pPr marL="1371600" algn="l" rtl="0" fontAlgn="base">
              <a:spcBef>
                <a:spcPct val="0"/>
              </a:spcBef>
              <a:spcAft>
                <a:spcPct val="0"/>
              </a:spcAft>
              <a:defRPr kumimoji="1" sz="4400">
                <a:solidFill>
                  <a:schemeClr val="hlink"/>
                </a:solidFill>
                <a:latin typeface="Tahoma" pitchFamily="34" charset="0"/>
                <a:ea typeface="黑体" pitchFamily="49" charset="-122"/>
              </a:defRPr>
            </a:lvl8pPr>
            <a:lvl9pPr marL="1828800" algn="l" rtl="0" fontAlgn="base">
              <a:spcBef>
                <a:spcPct val="0"/>
              </a:spcBef>
              <a:spcAft>
                <a:spcPct val="0"/>
              </a:spcAft>
              <a:defRPr kumimoji="1" sz="4400">
                <a:solidFill>
                  <a:schemeClr val="hlink"/>
                </a:solidFill>
                <a:latin typeface="Tahoma" pitchFamily="34" charset="0"/>
                <a:ea typeface="黑体" pitchFamily="49" charset="-122"/>
              </a:defRPr>
            </a:lvl9pPr>
          </a:lstStyle>
          <a:p>
            <a:pPr>
              <a:defRPr/>
            </a:pPr>
            <a:r>
              <a:rPr lang="zh-CN" altLang="en-US" sz="3800" kern="0" dirty="0">
                <a:latin typeface="Times New Roman" panose="02020603050405020304" pitchFamily="18" charset="0"/>
                <a:cs typeface="Times New Roman" panose="02020603050405020304" pitchFamily="18" charset="0"/>
              </a:rPr>
              <a:t>研究工作二：</a:t>
            </a:r>
            <a:r>
              <a:rPr lang="en-US" altLang="zh-CN" sz="3800" kern="0" dirty="0">
                <a:latin typeface="Times New Roman" panose="02020603050405020304" pitchFamily="18" charset="0"/>
                <a:cs typeface="Times New Roman" panose="02020603050405020304" pitchFamily="18" charset="0"/>
              </a:rPr>
              <a:t>path2rec</a:t>
            </a:r>
            <a:endParaRPr lang="zh-CN" altLang="en-US" sz="3800" kern="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56165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bwMode="auto">
          <a:xfrm>
            <a:off x="3419872" y="296115"/>
            <a:ext cx="5332016"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rtl="0" eaLnBrk="0" fontAlgn="base" hangingPunct="0">
              <a:spcBef>
                <a:spcPct val="0"/>
              </a:spcBef>
              <a:spcAft>
                <a:spcPct val="0"/>
              </a:spcAft>
              <a:defRPr kumimoji="1" sz="3200" b="1">
                <a:solidFill>
                  <a:srgbClr val="002060"/>
                </a:solidFill>
                <a:latin typeface="+mj-lt"/>
                <a:ea typeface="黑体" pitchFamily="2" charset="-122"/>
                <a:cs typeface="+mj-cs"/>
              </a:defRPr>
            </a:lvl1pPr>
            <a:lvl2pPr algn="r" rtl="0" eaLnBrk="0" fontAlgn="base" hangingPunct="0">
              <a:spcBef>
                <a:spcPct val="0"/>
              </a:spcBef>
              <a:spcAft>
                <a:spcPct val="0"/>
              </a:spcAft>
              <a:defRPr kumimoji="1" sz="3200" b="1">
                <a:solidFill>
                  <a:srgbClr val="002060"/>
                </a:solidFill>
                <a:latin typeface="Tahoma" pitchFamily="34" charset="0"/>
                <a:ea typeface="黑体" pitchFamily="2" charset="-122"/>
              </a:defRPr>
            </a:lvl2pPr>
            <a:lvl3pPr algn="r" rtl="0" eaLnBrk="0" fontAlgn="base" hangingPunct="0">
              <a:spcBef>
                <a:spcPct val="0"/>
              </a:spcBef>
              <a:spcAft>
                <a:spcPct val="0"/>
              </a:spcAft>
              <a:defRPr kumimoji="1" sz="3200" b="1">
                <a:solidFill>
                  <a:srgbClr val="002060"/>
                </a:solidFill>
                <a:latin typeface="Tahoma" pitchFamily="34" charset="0"/>
                <a:ea typeface="黑体" pitchFamily="2" charset="-122"/>
              </a:defRPr>
            </a:lvl3pPr>
            <a:lvl4pPr algn="r" rtl="0" eaLnBrk="0" fontAlgn="base" hangingPunct="0">
              <a:spcBef>
                <a:spcPct val="0"/>
              </a:spcBef>
              <a:spcAft>
                <a:spcPct val="0"/>
              </a:spcAft>
              <a:defRPr kumimoji="1" sz="3200" b="1">
                <a:solidFill>
                  <a:srgbClr val="002060"/>
                </a:solidFill>
                <a:latin typeface="Tahoma" pitchFamily="34" charset="0"/>
                <a:ea typeface="黑体" pitchFamily="2" charset="-122"/>
              </a:defRPr>
            </a:lvl4pPr>
            <a:lvl5pPr algn="r" rtl="0" eaLnBrk="0" fontAlgn="base" hangingPunct="0">
              <a:spcBef>
                <a:spcPct val="0"/>
              </a:spcBef>
              <a:spcAft>
                <a:spcPct val="0"/>
              </a:spcAft>
              <a:defRPr kumimoji="1" sz="3200" b="1">
                <a:solidFill>
                  <a:srgbClr val="002060"/>
                </a:solidFill>
                <a:latin typeface="Tahoma" pitchFamily="34" charset="0"/>
                <a:ea typeface="黑体" pitchFamily="2" charset="-122"/>
              </a:defRPr>
            </a:lvl5pPr>
            <a:lvl6pPr marL="457200" algn="l" rtl="0" fontAlgn="base">
              <a:spcBef>
                <a:spcPct val="0"/>
              </a:spcBef>
              <a:spcAft>
                <a:spcPct val="0"/>
              </a:spcAft>
              <a:defRPr kumimoji="1" sz="4400">
                <a:solidFill>
                  <a:schemeClr val="hlink"/>
                </a:solidFill>
                <a:latin typeface="Tahoma" pitchFamily="34" charset="0"/>
                <a:ea typeface="黑体" pitchFamily="49" charset="-122"/>
              </a:defRPr>
            </a:lvl6pPr>
            <a:lvl7pPr marL="914400" algn="l" rtl="0" fontAlgn="base">
              <a:spcBef>
                <a:spcPct val="0"/>
              </a:spcBef>
              <a:spcAft>
                <a:spcPct val="0"/>
              </a:spcAft>
              <a:defRPr kumimoji="1" sz="4400">
                <a:solidFill>
                  <a:schemeClr val="hlink"/>
                </a:solidFill>
                <a:latin typeface="Tahoma" pitchFamily="34" charset="0"/>
                <a:ea typeface="黑体" pitchFamily="49" charset="-122"/>
              </a:defRPr>
            </a:lvl7pPr>
            <a:lvl8pPr marL="1371600" algn="l" rtl="0" fontAlgn="base">
              <a:spcBef>
                <a:spcPct val="0"/>
              </a:spcBef>
              <a:spcAft>
                <a:spcPct val="0"/>
              </a:spcAft>
              <a:defRPr kumimoji="1" sz="4400">
                <a:solidFill>
                  <a:schemeClr val="hlink"/>
                </a:solidFill>
                <a:latin typeface="Tahoma" pitchFamily="34" charset="0"/>
                <a:ea typeface="黑体" pitchFamily="49" charset="-122"/>
              </a:defRPr>
            </a:lvl8pPr>
            <a:lvl9pPr marL="1828800" algn="l" rtl="0" fontAlgn="base">
              <a:spcBef>
                <a:spcPct val="0"/>
              </a:spcBef>
              <a:spcAft>
                <a:spcPct val="0"/>
              </a:spcAft>
              <a:defRPr kumimoji="1" sz="4400">
                <a:solidFill>
                  <a:schemeClr val="hlink"/>
                </a:solidFill>
                <a:latin typeface="Tahoma" pitchFamily="34" charset="0"/>
                <a:ea typeface="黑体" pitchFamily="49" charset="-122"/>
              </a:defRPr>
            </a:lvl9pPr>
          </a:lstStyle>
          <a:p>
            <a:pPr>
              <a:defRPr/>
            </a:pPr>
            <a:r>
              <a:rPr lang="zh-CN" altLang="en-US" sz="3800" kern="0" dirty="0">
                <a:latin typeface="Times New Roman" panose="02020603050405020304" pitchFamily="18" charset="0"/>
                <a:cs typeface="Times New Roman" panose="02020603050405020304" pitchFamily="18" charset="0"/>
              </a:rPr>
              <a:t>研究工作三：</a:t>
            </a:r>
            <a:r>
              <a:rPr lang="en-US" altLang="zh-CN" sz="3800" kern="0" dirty="0" err="1">
                <a:latin typeface="Times New Roman" panose="02020603050405020304" pitchFamily="18" charset="0"/>
                <a:cs typeface="Times New Roman" panose="02020603050405020304" pitchFamily="18" charset="0"/>
              </a:rPr>
              <a:t>BiGAN</a:t>
            </a:r>
            <a:endParaRPr lang="zh-CN" altLang="en-US" sz="3800" kern="0" dirty="0">
              <a:latin typeface="Times New Roman" panose="02020603050405020304" pitchFamily="18" charset="0"/>
              <a:cs typeface="Times New Roman" panose="02020603050405020304" pitchFamily="18" charset="0"/>
            </a:endParaRPr>
          </a:p>
        </p:txBody>
      </p:sp>
      <p:sp>
        <p:nvSpPr>
          <p:cNvPr id="7" name="矩形 6"/>
          <p:cNvSpPr/>
          <p:nvPr/>
        </p:nvSpPr>
        <p:spPr>
          <a:xfrm>
            <a:off x="323528" y="1124744"/>
            <a:ext cx="8700964" cy="523220"/>
          </a:xfrm>
          <a:prstGeom prst="rect">
            <a:avLst/>
          </a:prstGeom>
        </p:spPr>
        <p:txBody>
          <a:bodyPr wrap="square">
            <a:spAutoFit/>
          </a:bodyPr>
          <a:lstStyle/>
          <a:p>
            <a:pPr marL="533400" indent="-533400" eaLnBrk="1" hangingPunct="1">
              <a:spcBef>
                <a:spcPct val="20000"/>
              </a:spcBef>
              <a:buClr>
                <a:srgbClr val="0070C0"/>
              </a:buClr>
              <a:buSzPct val="100000"/>
              <a:buFont typeface="Wingdings" pitchFamily="2" charset="2"/>
              <a:buChar char="p"/>
              <a:defRPr/>
            </a:pPr>
            <a:r>
              <a:rPr lang="en-US" altLang="zh-CN" sz="2800" dirty="0" err="1">
                <a:ea typeface="黑体" pitchFamily="49" charset="-122"/>
                <a:cs typeface="Times New Roman" panose="02020603050405020304" pitchFamily="18" charset="0"/>
              </a:rPr>
              <a:t>BiGAN</a:t>
            </a:r>
            <a:r>
              <a:rPr lang="en-US" altLang="zh-CN" sz="2800" dirty="0">
                <a:ea typeface="黑体" pitchFamily="49" charset="-122"/>
                <a:cs typeface="Times New Roman" panose="02020603050405020304" pitchFamily="18" charset="0"/>
              </a:rPr>
              <a:t> </a:t>
            </a:r>
            <a:r>
              <a:rPr lang="en-US" altLang="zh-CN" sz="2000" b="0" dirty="0">
                <a:ea typeface="黑体" pitchFamily="49" charset="-122"/>
                <a:cs typeface="Times New Roman" panose="02020603050405020304" pitchFamily="18" charset="0"/>
              </a:rPr>
              <a:t>(SDM 2020)</a:t>
            </a:r>
            <a:endParaRPr lang="zh-CN" altLang="en-US" sz="2800" b="0" dirty="0">
              <a:ea typeface="黑体" pitchFamily="49" charset="-122"/>
              <a:cs typeface="Times New Roman" panose="02020603050405020304" pitchFamily="18" charset="0"/>
            </a:endParaRPr>
          </a:p>
        </p:txBody>
      </p:sp>
      <p:sp>
        <p:nvSpPr>
          <p:cNvPr id="11" name="灯片编号占位符 1">
            <a:extLst>
              <a:ext uri="{FF2B5EF4-FFF2-40B4-BE49-F238E27FC236}">
                <a16:creationId xmlns:a16="http://schemas.microsoft.com/office/drawing/2014/main" id="{5565E2F7-83E2-4EAB-973C-F07F27F6693D}"/>
              </a:ext>
            </a:extLst>
          </p:cNvPr>
          <p:cNvSpPr>
            <a:spLocks noGrp="1"/>
          </p:cNvSpPr>
          <p:nvPr>
            <p:ph type="sldNum" sz="quarter" idx="12"/>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itchFamily="18" charset="0"/>
                <a:ea typeface="宋体" pitchFamily="2" charset="-122"/>
              </a:defRPr>
            </a:lvl1pPr>
            <a:lvl2pPr marL="742950" indent="-285750">
              <a:defRPr kumimoji="1" sz="2400" b="1">
                <a:solidFill>
                  <a:schemeClr val="tx1"/>
                </a:solidFill>
                <a:latin typeface="Times New Roman" pitchFamily="18" charset="0"/>
                <a:ea typeface="宋体" pitchFamily="2" charset="-122"/>
              </a:defRPr>
            </a:lvl2pPr>
            <a:lvl3pPr marL="1143000" indent="-228600">
              <a:defRPr kumimoji="1" sz="2400" b="1">
                <a:solidFill>
                  <a:schemeClr val="tx1"/>
                </a:solidFill>
                <a:latin typeface="Times New Roman" pitchFamily="18" charset="0"/>
                <a:ea typeface="宋体" pitchFamily="2" charset="-122"/>
              </a:defRPr>
            </a:lvl3pPr>
            <a:lvl4pPr marL="1600200" indent="-228600">
              <a:defRPr kumimoji="1" sz="2400" b="1">
                <a:solidFill>
                  <a:schemeClr val="tx1"/>
                </a:solidFill>
                <a:latin typeface="Times New Roman" pitchFamily="18" charset="0"/>
                <a:ea typeface="宋体" pitchFamily="2" charset="-122"/>
              </a:defRPr>
            </a:lvl4pPr>
            <a:lvl5pPr marL="2057400" indent="-22860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fld id="{22F1C434-BCEA-407C-8F88-CF06692D7D44}" type="slidenum">
              <a:rPr kumimoji="0" lang="zh-CN" altLang="en-US" sz="1400" b="0" smtClean="0">
                <a:cs typeface="Times New Roman" panose="02020603050405020304" pitchFamily="18" charset="0"/>
              </a:rPr>
              <a:pPr/>
              <a:t>23</a:t>
            </a:fld>
            <a:endParaRPr kumimoji="0" lang="en-US" altLang="zh-CN" sz="1400" b="0" dirty="0">
              <a:cs typeface="Times New Roman" panose="02020603050405020304" pitchFamily="18" charset="0"/>
            </a:endParaRPr>
          </a:p>
        </p:txBody>
      </p:sp>
      <p:sp>
        <p:nvSpPr>
          <p:cNvPr id="14" name="Content Placeholder 2">
            <a:extLst>
              <a:ext uri="{FF2B5EF4-FFF2-40B4-BE49-F238E27FC236}">
                <a16:creationId xmlns:a16="http://schemas.microsoft.com/office/drawing/2014/main" id="{62184686-CCDD-4A28-AF33-494892F08070}"/>
              </a:ext>
            </a:extLst>
          </p:cNvPr>
          <p:cNvSpPr txBox="1">
            <a:spLocks/>
          </p:cNvSpPr>
          <p:nvPr/>
        </p:nvSpPr>
        <p:spPr>
          <a:xfrm>
            <a:off x="611560" y="1772816"/>
            <a:ext cx="8064896" cy="4680520"/>
          </a:xfrm>
          <a:prstGeom prst="rect">
            <a:avLst/>
          </a:prstGeom>
        </p:spPr>
        <p:txBody>
          <a:bodyPr>
            <a:normAutofit/>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2800">
                <a:solidFill>
                  <a:srgbClr val="0000FF"/>
                </a:solidFill>
                <a:latin typeface="+mn-lt"/>
                <a:ea typeface="黑体"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ü"/>
              <a:defRPr kumimoji="1" sz="2400">
                <a:solidFill>
                  <a:schemeClr val="tx1"/>
                </a:solidFill>
                <a:latin typeface="黑体" pitchFamily="2" charset="-122"/>
                <a:ea typeface="黑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000" b="1">
                <a:solidFill>
                  <a:schemeClr val="tx1"/>
                </a:solidFill>
                <a:latin typeface="华文楷体" pitchFamily="2" charset="-122"/>
                <a:ea typeface="华文楷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宋体"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charset="-122"/>
              </a:defRPr>
            </a:lvl5pPr>
            <a:lvl6pPr marL="2514600" indent="-228600" algn="l" rtl="0" fontAlgn="base">
              <a:spcBef>
                <a:spcPct val="20000"/>
              </a:spcBef>
              <a:spcAft>
                <a:spcPct val="0"/>
              </a:spcAft>
              <a:buClr>
                <a:schemeClr val="accent1"/>
              </a:buClr>
              <a:buSzPct val="50000"/>
              <a:buFont typeface="Wingdings"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kumimoji="1" sz="2400">
                <a:solidFill>
                  <a:schemeClr val="tx1"/>
                </a:solidFill>
                <a:latin typeface="+mn-lt"/>
                <a:ea typeface="宋体" pitchFamily="2" charset="-122"/>
              </a:defRPr>
            </a:lvl9pPr>
          </a:lstStyle>
          <a:p>
            <a:r>
              <a:rPr lang="en-US" altLang="zh-CN" sz="2400" b="0" kern="0" dirty="0">
                <a:latin typeface="Times New Roman" panose="02020603050405020304" pitchFamily="18" charset="0"/>
                <a:cs typeface="Times New Roman" panose="02020603050405020304" pitchFamily="18" charset="0"/>
              </a:rPr>
              <a:t>Issues of existing GANs-based recommendation</a:t>
            </a:r>
          </a:p>
          <a:p>
            <a:pPr lvl="1">
              <a:spcBef>
                <a:spcPts val="600"/>
              </a:spcBef>
              <a:spcAft>
                <a:spcPts val="600"/>
              </a:spcAft>
              <a:buClrTx/>
              <a:buSzTx/>
            </a:pPr>
            <a:r>
              <a:rPr lang="en-US" altLang="zh-CN" sz="1800" b="0" kern="0" dirty="0">
                <a:latin typeface="Times New Roman" panose="02020603050405020304" pitchFamily="18" charset="0"/>
                <a:cs typeface="Times New Roman" panose="02020603050405020304" pitchFamily="18" charset="0"/>
              </a:rPr>
              <a:t>D could be misleading as G may sample real items as fakes ones   </a:t>
            </a:r>
          </a:p>
          <a:p>
            <a:pPr lvl="1">
              <a:spcBef>
                <a:spcPts val="600"/>
              </a:spcBef>
              <a:spcAft>
                <a:spcPts val="600"/>
              </a:spcAft>
              <a:buClrTx/>
              <a:buSzTx/>
            </a:pPr>
            <a:r>
              <a:rPr lang="en-US" altLang="zh-CN" sz="1800" b="0" kern="0" dirty="0">
                <a:latin typeface="Times New Roman" panose="02020603050405020304" pitchFamily="18" charset="0"/>
                <a:cs typeface="Times New Roman" panose="02020603050405020304" pitchFamily="18" charset="0"/>
              </a:rPr>
              <a:t>Fail to consider implicit friends (users with the same interest)</a:t>
            </a:r>
          </a:p>
          <a:p>
            <a:pPr lvl="1">
              <a:spcBef>
                <a:spcPts val="600"/>
              </a:spcBef>
              <a:spcAft>
                <a:spcPts val="600"/>
              </a:spcAft>
              <a:buClrTx/>
              <a:buSzTx/>
            </a:pPr>
            <a:endParaRPr lang="en-US" altLang="zh-CN" sz="1800" b="0" kern="0" dirty="0">
              <a:latin typeface="Times New Roman" panose="02020603050405020304" pitchFamily="18" charset="0"/>
              <a:cs typeface="Times New Roman" panose="02020603050405020304" pitchFamily="18" charset="0"/>
            </a:endParaRPr>
          </a:p>
          <a:p>
            <a:pPr marL="0" indent="0">
              <a:spcBef>
                <a:spcPts val="600"/>
              </a:spcBef>
              <a:spcAft>
                <a:spcPts val="600"/>
              </a:spcAft>
              <a:buClrTx/>
              <a:buSzTx/>
              <a:buNone/>
            </a:pPr>
            <a:endParaRPr lang="en-US" altLang="zh-CN" sz="2200" b="0" kern="0" dirty="0">
              <a:solidFill>
                <a:srgbClr val="000000"/>
              </a:solidFill>
              <a:latin typeface="Times New Roman" panose="02020603050405020304" pitchFamily="18" charset="0"/>
              <a:ea typeface="宋体"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03E1A4E3-D706-4CFF-B9A8-9C725A5140B5}"/>
              </a:ext>
            </a:extLst>
          </p:cNvPr>
          <p:cNvPicPr>
            <a:picLocks noChangeAspect="1"/>
          </p:cNvPicPr>
          <p:nvPr/>
        </p:nvPicPr>
        <p:blipFill>
          <a:blip r:embed="rId3"/>
          <a:stretch>
            <a:fillRect/>
          </a:stretch>
        </p:blipFill>
        <p:spPr>
          <a:xfrm>
            <a:off x="1806811" y="3046226"/>
            <a:ext cx="5530378" cy="381177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252230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bwMode="auto">
          <a:xfrm>
            <a:off x="3419872" y="296115"/>
            <a:ext cx="5332016"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rtl="0" eaLnBrk="0" fontAlgn="base" hangingPunct="0">
              <a:spcBef>
                <a:spcPct val="0"/>
              </a:spcBef>
              <a:spcAft>
                <a:spcPct val="0"/>
              </a:spcAft>
              <a:defRPr kumimoji="1" sz="3200" b="1">
                <a:solidFill>
                  <a:srgbClr val="002060"/>
                </a:solidFill>
                <a:latin typeface="+mj-lt"/>
                <a:ea typeface="黑体" pitchFamily="2" charset="-122"/>
                <a:cs typeface="+mj-cs"/>
              </a:defRPr>
            </a:lvl1pPr>
            <a:lvl2pPr algn="r" rtl="0" eaLnBrk="0" fontAlgn="base" hangingPunct="0">
              <a:spcBef>
                <a:spcPct val="0"/>
              </a:spcBef>
              <a:spcAft>
                <a:spcPct val="0"/>
              </a:spcAft>
              <a:defRPr kumimoji="1" sz="3200" b="1">
                <a:solidFill>
                  <a:srgbClr val="002060"/>
                </a:solidFill>
                <a:latin typeface="Tahoma" pitchFamily="34" charset="0"/>
                <a:ea typeface="黑体" pitchFamily="2" charset="-122"/>
              </a:defRPr>
            </a:lvl2pPr>
            <a:lvl3pPr algn="r" rtl="0" eaLnBrk="0" fontAlgn="base" hangingPunct="0">
              <a:spcBef>
                <a:spcPct val="0"/>
              </a:spcBef>
              <a:spcAft>
                <a:spcPct val="0"/>
              </a:spcAft>
              <a:defRPr kumimoji="1" sz="3200" b="1">
                <a:solidFill>
                  <a:srgbClr val="002060"/>
                </a:solidFill>
                <a:latin typeface="Tahoma" pitchFamily="34" charset="0"/>
                <a:ea typeface="黑体" pitchFamily="2" charset="-122"/>
              </a:defRPr>
            </a:lvl3pPr>
            <a:lvl4pPr algn="r" rtl="0" eaLnBrk="0" fontAlgn="base" hangingPunct="0">
              <a:spcBef>
                <a:spcPct val="0"/>
              </a:spcBef>
              <a:spcAft>
                <a:spcPct val="0"/>
              </a:spcAft>
              <a:defRPr kumimoji="1" sz="3200" b="1">
                <a:solidFill>
                  <a:srgbClr val="002060"/>
                </a:solidFill>
                <a:latin typeface="Tahoma" pitchFamily="34" charset="0"/>
                <a:ea typeface="黑体" pitchFamily="2" charset="-122"/>
              </a:defRPr>
            </a:lvl4pPr>
            <a:lvl5pPr algn="r" rtl="0" eaLnBrk="0" fontAlgn="base" hangingPunct="0">
              <a:spcBef>
                <a:spcPct val="0"/>
              </a:spcBef>
              <a:spcAft>
                <a:spcPct val="0"/>
              </a:spcAft>
              <a:defRPr kumimoji="1" sz="3200" b="1">
                <a:solidFill>
                  <a:srgbClr val="002060"/>
                </a:solidFill>
                <a:latin typeface="Tahoma" pitchFamily="34" charset="0"/>
                <a:ea typeface="黑体" pitchFamily="2" charset="-122"/>
              </a:defRPr>
            </a:lvl5pPr>
            <a:lvl6pPr marL="457200" algn="l" rtl="0" fontAlgn="base">
              <a:spcBef>
                <a:spcPct val="0"/>
              </a:spcBef>
              <a:spcAft>
                <a:spcPct val="0"/>
              </a:spcAft>
              <a:defRPr kumimoji="1" sz="4400">
                <a:solidFill>
                  <a:schemeClr val="hlink"/>
                </a:solidFill>
                <a:latin typeface="Tahoma" pitchFamily="34" charset="0"/>
                <a:ea typeface="黑体" pitchFamily="49" charset="-122"/>
              </a:defRPr>
            </a:lvl6pPr>
            <a:lvl7pPr marL="914400" algn="l" rtl="0" fontAlgn="base">
              <a:spcBef>
                <a:spcPct val="0"/>
              </a:spcBef>
              <a:spcAft>
                <a:spcPct val="0"/>
              </a:spcAft>
              <a:defRPr kumimoji="1" sz="4400">
                <a:solidFill>
                  <a:schemeClr val="hlink"/>
                </a:solidFill>
                <a:latin typeface="Tahoma" pitchFamily="34" charset="0"/>
                <a:ea typeface="黑体" pitchFamily="49" charset="-122"/>
              </a:defRPr>
            </a:lvl7pPr>
            <a:lvl8pPr marL="1371600" algn="l" rtl="0" fontAlgn="base">
              <a:spcBef>
                <a:spcPct val="0"/>
              </a:spcBef>
              <a:spcAft>
                <a:spcPct val="0"/>
              </a:spcAft>
              <a:defRPr kumimoji="1" sz="4400">
                <a:solidFill>
                  <a:schemeClr val="hlink"/>
                </a:solidFill>
                <a:latin typeface="Tahoma" pitchFamily="34" charset="0"/>
                <a:ea typeface="黑体" pitchFamily="49" charset="-122"/>
              </a:defRPr>
            </a:lvl8pPr>
            <a:lvl9pPr marL="1828800" algn="l" rtl="0" fontAlgn="base">
              <a:spcBef>
                <a:spcPct val="0"/>
              </a:spcBef>
              <a:spcAft>
                <a:spcPct val="0"/>
              </a:spcAft>
              <a:defRPr kumimoji="1" sz="4400">
                <a:solidFill>
                  <a:schemeClr val="hlink"/>
                </a:solidFill>
                <a:latin typeface="Tahoma" pitchFamily="34" charset="0"/>
                <a:ea typeface="黑体" pitchFamily="49" charset="-122"/>
              </a:defRPr>
            </a:lvl9pPr>
          </a:lstStyle>
          <a:p>
            <a:pPr>
              <a:defRPr/>
            </a:pPr>
            <a:r>
              <a:rPr lang="zh-CN" altLang="en-US" sz="3800" kern="0" dirty="0">
                <a:latin typeface="Times New Roman" panose="02020603050405020304" pitchFamily="18" charset="0"/>
                <a:cs typeface="Times New Roman" panose="02020603050405020304" pitchFamily="18" charset="0"/>
              </a:rPr>
              <a:t>研究工作三：</a:t>
            </a:r>
            <a:r>
              <a:rPr lang="en-US" altLang="zh-CN" sz="3800" kern="0" dirty="0" err="1">
                <a:latin typeface="Times New Roman" panose="02020603050405020304" pitchFamily="18" charset="0"/>
                <a:cs typeface="Times New Roman" panose="02020603050405020304" pitchFamily="18" charset="0"/>
              </a:rPr>
              <a:t>BiGAN</a:t>
            </a:r>
            <a:endParaRPr lang="zh-CN" altLang="en-US" sz="3800" kern="0" dirty="0">
              <a:latin typeface="Times New Roman" panose="02020603050405020304" pitchFamily="18" charset="0"/>
              <a:cs typeface="Times New Roman" panose="02020603050405020304" pitchFamily="18" charset="0"/>
            </a:endParaRPr>
          </a:p>
        </p:txBody>
      </p:sp>
      <p:sp>
        <p:nvSpPr>
          <p:cNvPr id="7" name="矩形 6"/>
          <p:cNvSpPr/>
          <p:nvPr/>
        </p:nvSpPr>
        <p:spPr>
          <a:xfrm>
            <a:off x="323528" y="1124744"/>
            <a:ext cx="8700964" cy="523220"/>
          </a:xfrm>
          <a:prstGeom prst="rect">
            <a:avLst/>
          </a:prstGeom>
        </p:spPr>
        <p:txBody>
          <a:bodyPr wrap="square">
            <a:spAutoFit/>
          </a:bodyPr>
          <a:lstStyle/>
          <a:p>
            <a:pPr marL="533400" indent="-533400" eaLnBrk="1" hangingPunct="1">
              <a:spcBef>
                <a:spcPct val="20000"/>
              </a:spcBef>
              <a:buClr>
                <a:srgbClr val="0070C0"/>
              </a:buClr>
              <a:buSzPct val="100000"/>
              <a:buFont typeface="Wingdings" pitchFamily="2" charset="2"/>
              <a:buChar char="p"/>
              <a:defRPr/>
            </a:pPr>
            <a:r>
              <a:rPr lang="en-US" altLang="zh-CN" sz="2800" dirty="0" err="1">
                <a:ea typeface="黑体" pitchFamily="49" charset="-122"/>
                <a:cs typeface="Times New Roman" panose="02020603050405020304" pitchFamily="18" charset="0"/>
              </a:rPr>
              <a:t>BiGAN</a:t>
            </a:r>
            <a:r>
              <a:rPr lang="en-US" altLang="zh-CN" sz="2800" dirty="0">
                <a:ea typeface="黑体" pitchFamily="49" charset="-122"/>
                <a:cs typeface="Times New Roman" panose="02020603050405020304" pitchFamily="18" charset="0"/>
              </a:rPr>
              <a:t> </a:t>
            </a:r>
            <a:r>
              <a:rPr lang="en-US" altLang="zh-CN" sz="2000" b="0" dirty="0">
                <a:ea typeface="黑体" pitchFamily="49" charset="-122"/>
                <a:cs typeface="Times New Roman" panose="02020603050405020304" pitchFamily="18" charset="0"/>
              </a:rPr>
              <a:t>(SDM 2020)</a:t>
            </a:r>
            <a:endParaRPr lang="zh-CN" altLang="en-US" sz="2800" b="0" dirty="0">
              <a:ea typeface="黑体" pitchFamily="49" charset="-122"/>
              <a:cs typeface="Times New Roman" panose="02020603050405020304" pitchFamily="18" charset="0"/>
            </a:endParaRPr>
          </a:p>
        </p:txBody>
      </p:sp>
      <p:sp>
        <p:nvSpPr>
          <p:cNvPr id="11" name="灯片编号占位符 1">
            <a:extLst>
              <a:ext uri="{FF2B5EF4-FFF2-40B4-BE49-F238E27FC236}">
                <a16:creationId xmlns:a16="http://schemas.microsoft.com/office/drawing/2014/main" id="{5565E2F7-83E2-4EAB-973C-F07F27F6693D}"/>
              </a:ext>
            </a:extLst>
          </p:cNvPr>
          <p:cNvSpPr>
            <a:spLocks noGrp="1"/>
          </p:cNvSpPr>
          <p:nvPr>
            <p:ph type="sldNum" sz="quarter" idx="12"/>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itchFamily="18" charset="0"/>
                <a:ea typeface="宋体" pitchFamily="2" charset="-122"/>
              </a:defRPr>
            </a:lvl1pPr>
            <a:lvl2pPr marL="742950" indent="-285750">
              <a:defRPr kumimoji="1" sz="2400" b="1">
                <a:solidFill>
                  <a:schemeClr val="tx1"/>
                </a:solidFill>
                <a:latin typeface="Times New Roman" pitchFamily="18" charset="0"/>
                <a:ea typeface="宋体" pitchFamily="2" charset="-122"/>
              </a:defRPr>
            </a:lvl2pPr>
            <a:lvl3pPr marL="1143000" indent="-228600">
              <a:defRPr kumimoji="1" sz="2400" b="1">
                <a:solidFill>
                  <a:schemeClr val="tx1"/>
                </a:solidFill>
                <a:latin typeface="Times New Roman" pitchFamily="18" charset="0"/>
                <a:ea typeface="宋体" pitchFamily="2" charset="-122"/>
              </a:defRPr>
            </a:lvl3pPr>
            <a:lvl4pPr marL="1600200" indent="-228600">
              <a:defRPr kumimoji="1" sz="2400" b="1">
                <a:solidFill>
                  <a:schemeClr val="tx1"/>
                </a:solidFill>
                <a:latin typeface="Times New Roman" pitchFamily="18" charset="0"/>
                <a:ea typeface="宋体" pitchFamily="2" charset="-122"/>
              </a:defRPr>
            </a:lvl4pPr>
            <a:lvl5pPr marL="2057400" indent="-22860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fld id="{22F1C434-BCEA-407C-8F88-CF06692D7D44}" type="slidenum">
              <a:rPr kumimoji="0" lang="zh-CN" altLang="en-US" sz="1400" b="0" smtClean="0">
                <a:cs typeface="Times New Roman" panose="02020603050405020304" pitchFamily="18" charset="0"/>
              </a:rPr>
              <a:pPr/>
              <a:t>24</a:t>
            </a:fld>
            <a:endParaRPr kumimoji="0" lang="en-US" altLang="zh-CN" sz="1400" b="0" dirty="0">
              <a:cs typeface="Times New Roman" panose="02020603050405020304" pitchFamily="18" charset="0"/>
            </a:endParaRPr>
          </a:p>
        </p:txBody>
      </p:sp>
      <p:pic>
        <p:nvPicPr>
          <p:cNvPr id="4" name="图片 3">
            <a:extLst>
              <a:ext uri="{FF2B5EF4-FFF2-40B4-BE49-F238E27FC236}">
                <a16:creationId xmlns:a16="http://schemas.microsoft.com/office/drawing/2014/main" id="{25CA592B-37C8-4709-8E04-E521C6060D01}"/>
              </a:ext>
            </a:extLst>
          </p:cNvPr>
          <p:cNvPicPr>
            <a:picLocks noChangeAspect="1"/>
          </p:cNvPicPr>
          <p:nvPr/>
        </p:nvPicPr>
        <p:blipFill>
          <a:blip r:embed="rId3"/>
          <a:stretch>
            <a:fillRect/>
          </a:stretch>
        </p:blipFill>
        <p:spPr>
          <a:xfrm>
            <a:off x="4849755" y="1460396"/>
            <a:ext cx="3875071" cy="5286609"/>
          </a:xfrm>
          <a:prstGeom prst="rect">
            <a:avLst/>
          </a:prstGeom>
        </p:spPr>
      </p:pic>
      <p:sp>
        <p:nvSpPr>
          <p:cNvPr id="6" name="文本框 5">
            <a:extLst>
              <a:ext uri="{FF2B5EF4-FFF2-40B4-BE49-F238E27FC236}">
                <a16:creationId xmlns:a16="http://schemas.microsoft.com/office/drawing/2014/main" id="{451D0475-D246-47A7-A065-6B8D030CB96A}"/>
              </a:ext>
            </a:extLst>
          </p:cNvPr>
          <p:cNvSpPr txBox="1"/>
          <p:nvPr/>
        </p:nvSpPr>
        <p:spPr>
          <a:xfrm>
            <a:off x="2988944" y="1943193"/>
            <a:ext cx="1609067" cy="400110"/>
          </a:xfrm>
          <a:prstGeom prst="rect">
            <a:avLst/>
          </a:prstGeom>
          <a:noFill/>
        </p:spPr>
        <p:txBody>
          <a:bodyPr wrap="square" rtlCol="0">
            <a:spAutoFit/>
          </a:bodyPr>
          <a:lstStyle/>
          <a:p>
            <a:r>
              <a:rPr lang="en-US" altLang="zh-CN" sz="2000" b="0" dirty="0" err="1"/>
              <a:t>ForwardGAN</a:t>
            </a:r>
            <a:endParaRPr lang="zh-CN" altLang="en-US" sz="2000" b="0" dirty="0"/>
          </a:p>
        </p:txBody>
      </p:sp>
      <p:sp>
        <p:nvSpPr>
          <p:cNvPr id="10" name="文本框 9">
            <a:extLst>
              <a:ext uri="{FF2B5EF4-FFF2-40B4-BE49-F238E27FC236}">
                <a16:creationId xmlns:a16="http://schemas.microsoft.com/office/drawing/2014/main" id="{8ABD4061-0579-4C01-92C7-8090255294F1}"/>
              </a:ext>
            </a:extLst>
          </p:cNvPr>
          <p:cNvSpPr txBox="1"/>
          <p:nvPr/>
        </p:nvSpPr>
        <p:spPr>
          <a:xfrm>
            <a:off x="2798580" y="5440409"/>
            <a:ext cx="1800200" cy="400110"/>
          </a:xfrm>
          <a:prstGeom prst="rect">
            <a:avLst/>
          </a:prstGeom>
          <a:noFill/>
        </p:spPr>
        <p:txBody>
          <a:bodyPr wrap="square" rtlCol="0">
            <a:spAutoFit/>
          </a:bodyPr>
          <a:lstStyle/>
          <a:p>
            <a:r>
              <a:rPr lang="en-US" altLang="zh-CN" sz="2000" b="0" dirty="0" err="1"/>
              <a:t>BackwardGAN</a:t>
            </a:r>
            <a:endParaRPr lang="zh-CN" altLang="en-US" sz="2000" b="0" dirty="0"/>
          </a:p>
        </p:txBody>
      </p:sp>
      <p:pic>
        <p:nvPicPr>
          <p:cNvPr id="9" name="图片 8">
            <a:extLst>
              <a:ext uri="{FF2B5EF4-FFF2-40B4-BE49-F238E27FC236}">
                <a16:creationId xmlns:a16="http://schemas.microsoft.com/office/drawing/2014/main" id="{38C7DAEA-82A6-43B5-945E-BA8FA3F393E0}"/>
              </a:ext>
            </a:extLst>
          </p:cNvPr>
          <p:cNvPicPr>
            <a:picLocks noChangeAspect="1"/>
          </p:cNvPicPr>
          <p:nvPr/>
        </p:nvPicPr>
        <p:blipFill>
          <a:blip r:embed="rId4"/>
          <a:stretch>
            <a:fillRect/>
          </a:stretch>
        </p:blipFill>
        <p:spPr>
          <a:xfrm>
            <a:off x="323528" y="3356992"/>
            <a:ext cx="4348665" cy="1269783"/>
          </a:xfrm>
          <a:prstGeom prst="rect">
            <a:avLst/>
          </a:prstGeom>
        </p:spPr>
      </p:pic>
    </p:spTree>
    <p:extLst>
      <p:ext uri="{BB962C8B-B14F-4D97-AF65-F5344CB8AC3E}">
        <p14:creationId xmlns:p14="http://schemas.microsoft.com/office/powerpoint/2010/main" val="36564431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bwMode="auto">
          <a:xfrm>
            <a:off x="3419872" y="296115"/>
            <a:ext cx="5332016"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rtl="0" eaLnBrk="0" fontAlgn="base" hangingPunct="0">
              <a:spcBef>
                <a:spcPct val="0"/>
              </a:spcBef>
              <a:spcAft>
                <a:spcPct val="0"/>
              </a:spcAft>
              <a:defRPr kumimoji="1" sz="3200" b="1">
                <a:solidFill>
                  <a:srgbClr val="002060"/>
                </a:solidFill>
                <a:latin typeface="+mj-lt"/>
                <a:ea typeface="黑体" pitchFamily="2" charset="-122"/>
                <a:cs typeface="+mj-cs"/>
              </a:defRPr>
            </a:lvl1pPr>
            <a:lvl2pPr algn="r" rtl="0" eaLnBrk="0" fontAlgn="base" hangingPunct="0">
              <a:spcBef>
                <a:spcPct val="0"/>
              </a:spcBef>
              <a:spcAft>
                <a:spcPct val="0"/>
              </a:spcAft>
              <a:defRPr kumimoji="1" sz="3200" b="1">
                <a:solidFill>
                  <a:srgbClr val="002060"/>
                </a:solidFill>
                <a:latin typeface="Tahoma" pitchFamily="34" charset="0"/>
                <a:ea typeface="黑体" pitchFamily="2" charset="-122"/>
              </a:defRPr>
            </a:lvl2pPr>
            <a:lvl3pPr algn="r" rtl="0" eaLnBrk="0" fontAlgn="base" hangingPunct="0">
              <a:spcBef>
                <a:spcPct val="0"/>
              </a:spcBef>
              <a:spcAft>
                <a:spcPct val="0"/>
              </a:spcAft>
              <a:defRPr kumimoji="1" sz="3200" b="1">
                <a:solidFill>
                  <a:srgbClr val="002060"/>
                </a:solidFill>
                <a:latin typeface="Tahoma" pitchFamily="34" charset="0"/>
                <a:ea typeface="黑体" pitchFamily="2" charset="-122"/>
              </a:defRPr>
            </a:lvl3pPr>
            <a:lvl4pPr algn="r" rtl="0" eaLnBrk="0" fontAlgn="base" hangingPunct="0">
              <a:spcBef>
                <a:spcPct val="0"/>
              </a:spcBef>
              <a:spcAft>
                <a:spcPct val="0"/>
              </a:spcAft>
              <a:defRPr kumimoji="1" sz="3200" b="1">
                <a:solidFill>
                  <a:srgbClr val="002060"/>
                </a:solidFill>
                <a:latin typeface="Tahoma" pitchFamily="34" charset="0"/>
                <a:ea typeface="黑体" pitchFamily="2" charset="-122"/>
              </a:defRPr>
            </a:lvl4pPr>
            <a:lvl5pPr algn="r" rtl="0" eaLnBrk="0" fontAlgn="base" hangingPunct="0">
              <a:spcBef>
                <a:spcPct val="0"/>
              </a:spcBef>
              <a:spcAft>
                <a:spcPct val="0"/>
              </a:spcAft>
              <a:defRPr kumimoji="1" sz="3200" b="1">
                <a:solidFill>
                  <a:srgbClr val="002060"/>
                </a:solidFill>
                <a:latin typeface="Tahoma" pitchFamily="34" charset="0"/>
                <a:ea typeface="黑体" pitchFamily="2" charset="-122"/>
              </a:defRPr>
            </a:lvl5pPr>
            <a:lvl6pPr marL="457200" algn="l" rtl="0" fontAlgn="base">
              <a:spcBef>
                <a:spcPct val="0"/>
              </a:spcBef>
              <a:spcAft>
                <a:spcPct val="0"/>
              </a:spcAft>
              <a:defRPr kumimoji="1" sz="4400">
                <a:solidFill>
                  <a:schemeClr val="hlink"/>
                </a:solidFill>
                <a:latin typeface="Tahoma" pitchFamily="34" charset="0"/>
                <a:ea typeface="黑体" pitchFamily="49" charset="-122"/>
              </a:defRPr>
            </a:lvl6pPr>
            <a:lvl7pPr marL="914400" algn="l" rtl="0" fontAlgn="base">
              <a:spcBef>
                <a:spcPct val="0"/>
              </a:spcBef>
              <a:spcAft>
                <a:spcPct val="0"/>
              </a:spcAft>
              <a:defRPr kumimoji="1" sz="4400">
                <a:solidFill>
                  <a:schemeClr val="hlink"/>
                </a:solidFill>
                <a:latin typeface="Tahoma" pitchFamily="34" charset="0"/>
                <a:ea typeface="黑体" pitchFamily="49" charset="-122"/>
              </a:defRPr>
            </a:lvl7pPr>
            <a:lvl8pPr marL="1371600" algn="l" rtl="0" fontAlgn="base">
              <a:spcBef>
                <a:spcPct val="0"/>
              </a:spcBef>
              <a:spcAft>
                <a:spcPct val="0"/>
              </a:spcAft>
              <a:defRPr kumimoji="1" sz="4400">
                <a:solidFill>
                  <a:schemeClr val="hlink"/>
                </a:solidFill>
                <a:latin typeface="Tahoma" pitchFamily="34" charset="0"/>
                <a:ea typeface="黑体" pitchFamily="49" charset="-122"/>
              </a:defRPr>
            </a:lvl8pPr>
            <a:lvl9pPr marL="1828800" algn="l" rtl="0" fontAlgn="base">
              <a:spcBef>
                <a:spcPct val="0"/>
              </a:spcBef>
              <a:spcAft>
                <a:spcPct val="0"/>
              </a:spcAft>
              <a:defRPr kumimoji="1" sz="4400">
                <a:solidFill>
                  <a:schemeClr val="hlink"/>
                </a:solidFill>
                <a:latin typeface="Tahoma" pitchFamily="34" charset="0"/>
                <a:ea typeface="黑体" pitchFamily="49" charset="-122"/>
              </a:defRPr>
            </a:lvl9pPr>
          </a:lstStyle>
          <a:p>
            <a:pPr>
              <a:defRPr/>
            </a:pPr>
            <a:r>
              <a:rPr lang="zh-CN" altLang="en-US" sz="3800" kern="0" dirty="0">
                <a:latin typeface="Times New Roman" panose="02020603050405020304" pitchFamily="18" charset="0"/>
                <a:cs typeface="Times New Roman" panose="02020603050405020304" pitchFamily="18" charset="0"/>
              </a:rPr>
              <a:t>研究工作三：</a:t>
            </a:r>
            <a:r>
              <a:rPr lang="en-US" altLang="zh-CN" sz="3800" kern="0" dirty="0" err="1">
                <a:latin typeface="Times New Roman" panose="02020603050405020304" pitchFamily="18" charset="0"/>
                <a:cs typeface="Times New Roman" panose="02020603050405020304" pitchFamily="18" charset="0"/>
              </a:rPr>
              <a:t>BiGAN</a:t>
            </a:r>
            <a:endParaRPr lang="zh-CN" altLang="en-US" sz="3800" kern="0" dirty="0">
              <a:latin typeface="Times New Roman" panose="02020603050405020304" pitchFamily="18" charset="0"/>
              <a:cs typeface="Times New Roman" panose="02020603050405020304" pitchFamily="18" charset="0"/>
            </a:endParaRPr>
          </a:p>
        </p:txBody>
      </p:sp>
      <p:sp>
        <p:nvSpPr>
          <p:cNvPr id="7" name="矩形 6"/>
          <p:cNvSpPr/>
          <p:nvPr/>
        </p:nvSpPr>
        <p:spPr>
          <a:xfrm>
            <a:off x="323528" y="1124744"/>
            <a:ext cx="8700964" cy="523220"/>
          </a:xfrm>
          <a:prstGeom prst="rect">
            <a:avLst/>
          </a:prstGeom>
        </p:spPr>
        <p:txBody>
          <a:bodyPr wrap="square">
            <a:spAutoFit/>
          </a:bodyPr>
          <a:lstStyle/>
          <a:p>
            <a:pPr marL="533400" indent="-533400" eaLnBrk="1" hangingPunct="1">
              <a:spcBef>
                <a:spcPct val="20000"/>
              </a:spcBef>
              <a:buClr>
                <a:srgbClr val="0070C0"/>
              </a:buClr>
              <a:buSzPct val="100000"/>
              <a:buFont typeface="Wingdings" pitchFamily="2" charset="2"/>
              <a:buChar char="p"/>
              <a:defRPr/>
            </a:pPr>
            <a:r>
              <a:rPr lang="en-US" altLang="zh-CN" sz="2800" dirty="0">
                <a:ea typeface="黑体" pitchFamily="49" charset="-122"/>
                <a:cs typeface="Times New Roman" panose="02020603050405020304" pitchFamily="18" charset="0"/>
              </a:rPr>
              <a:t>Space Complexity</a:t>
            </a:r>
            <a:endParaRPr lang="zh-CN" altLang="en-US" sz="2800" b="0" dirty="0">
              <a:ea typeface="黑体" pitchFamily="49" charset="-122"/>
              <a:cs typeface="Times New Roman" panose="02020603050405020304" pitchFamily="18" charset="0"/>
            </a:endParaRPr>
          </a:p>
        </p:txBody>
      </p:sp>
      <p:sp>
        <p:nvSpPr>
          <p:cNvPr id="11" name="灯片编号占位符 1">
            <a:extLst>
              <a:ext uri="{FF2B5EF4-FFF2-40B4-BE49-F238E27FC236}">
                <a16:creationId xmlns:a16="http://schemas.microsoft.com/office/drawing/2014/main" id="{5565E2F7-83E2-4EAB-973C-F07F27F6693D}"/>
              </a:ext>
            </a:extLst>
          </p:cNvPr>
          <p:cNvSpPr>
            <a:spLocks noGrp="1"/>
          </p:cNvSpPr>
          <p:nvPr>
            <p:ph type="sldNum" sz="quarter" idx="12"/>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itchFamily="18" charset="0"/>
                <a:ea typeface="宋体" pitchFamily="2" charset="-122"/>
              </a:defRPr>
            </a:lvl1pPr>
            <a:lvl2pPr marL="742950" indent="-285750">
              <a:defRPr kumimoji="1" sz="2400" b="1">
                <a:solidFill>
                  <a:schemeClr val="tx1"/>
                </a:solidFill>
                <a:latin typeface="Times New Roman" pitchFamily="18" charset="0"/>
                <a:ea typeface="宋体" pitchFamily="2" charset="-122"/>
              </a:defRPr>
            </a:lvl2pPr>
            <a:lvl3pPr marL="1143000" indent="-228600">
              <a:defRPr kumimoji="1" sz="2400" b="1">
                <a:solidFill>
                  <a:schemeClr val="tx1"/>
                </a:solidFill>
                <a:latin typeface="Times New Roman" pitchFamily="18" charset="0"/>
                <a:ea typeface="宋体" pitchFamily="2" charset="-122"/>
              </a:defRPr>
            </a:lvl3pPr>
            <a:lvl4pPr marL="1600200" indent="-228600">
              <a:defRPr kumimoji="1" sz="2400" b="1">
                <a:solidFill>
                  <a:schemeClr val="tx1"/>
                </a:solidFill>
                <a:latin typeface="Times New Roman" pitchFamily="18" charset="0"/>
                <a:ea typeface="宋体" pitchFamily="2" charset="-122"/>
              </a:defRPr>
            </a:lvl4pPr>
            <a:lvl5pPr marL="2057400" indent="-22860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fld id="{22F1C434-BCEA-407C-8F88-CF06692D7D44}" type="slidenum">
              <a:rPr kumimoji="0" lang="zh-CN" altLang="en-US" sz="1400" b="0" smtClean="0">
                <a:cs typeface="Times New Roman" panose="02020603050405020304" pitchFamily="18" charset="0"/>
              </a:rPr>
              <a:pPr/>
              <a:t>25</a:t>
            </a:fld>
            <a:endParaRPr kumimoji="0" lang="en-US" altLang="zh-CN" sz="1400" b="0" dirty="0">
              <a:cs typeface="Times New Roman" panose="02020603050405020304" pitchFamily="18" charset="0"/>
            </a:endParaRPr>
          </a:p>
        </p:txBody>
      </p:sp>
      <p:pic>
        <p:nvPicPr>
          <p:cNvPr id="3" name="图片 2">
            <a:extLst>
              <a:ext uri="{FF2B5EF4-FFF2-40B4-BE49-F238E27FC236}">
                <a16:creationId xmlns:a16="http://schemas.microsoft.com/office/drawing/2014/main" id="{B278AAE9-7479-486C-A341-C19B2F9963E6}"/>
              </a:ext>
            </a:extLst>
          </p:cNvPr>
          <p:cNvPicPr>
            <a:picLocks noChangeAspect="1"/>
          </p:cNvPicPr>
          <p:nvPr/>
        </p:nvPicPr>
        <p:blipFill>
          <a:blip r:embed="rId3"/>
          <a:stretch>
            <a:fillRect/>
          </a:stretch>
        </p:blipFill>
        <p:spPr>
          <a:xfrm>
            <a:off x="1047403" y="2204864"/>
            <a:ext cx="7143750" cy="3124200"/>
          </a:xfrm>
          <a:prstGeom prst="rect">
            <a:avLst/>
          </a:prstGeom>
        </p:spPr>
      </p:pic>
    </p:spTree>
    <p:extLst>
      <p:ext uri="{BB962C8B-B14F-4D97-AF65-F5344CB8AC3E}">
        <p14:creationId xmlns:p14="http://schemas.microsoft.com/office/powerpoint/2010/main" val="14215827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bwMode="auto">
          <a:xfrm>
            <a:off x="3419872" y="296115"/>
            <a:ext cx="5332016"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rtl="0" eaLnBrk="0" fontAlgn="base" hangingPunct="0">
              <a:spcBef>
                <a:spcPct val="0"/>
              </a:spcBef>
              <a:spcAft>
                <a:spcPct val="0"/>
              </a:spcAft>
              <a:defRPr kumimoji="1" sz="3200" b="1">
                <a:solidFill>
                  <a:srgbClr val="002060"/>
                </a:solidFill>
                <a:latin typeface="+mj-lt"/>
                <a:ea typeface="黑体" pitchFamily="2" charset="-122"/>
                <a:cs typeface="+mj-cs"/>
              </a:defRPr>
            </a:lvl1pPr>
            <a:lvl2pPr algn="r" rtl="0" eaLnBrk="0" fontAlgn="base" hangingPunct="0">
              <a:spcBef>
                <a:spcPct val="0"/>
              </a:spcBef>
              <a:spcAft>
                <a:spcPct val="0"/>
              </a:spcAft>
              <a:defRPr kumimoji="1" sz="3200" b="1">
                <a:solidFill>
                  <a:srgbClr val="002060"/>
                </a:solidFill>
                <a:latin typeface="Tahoma" pitchFamily="34" charset="0"/>
                <a:ea typeface="黑体" pitchFamily="2" charset="-122"/>
              </a:defRPr>
            </a:lvl2pPr>
            <a:lvl3pPr algn="r" rtl="0" eaLnBrk="0" fontAlgn="base" hangingPunct="0">
              <a:spcBef>
                <a:spcPct val="0"/>
              </a:spcBef>
              <a:spcAft>
                <a:spcPct val="0"/>
              </a:spcAft>
              <a:defRPr kumimoji="1" sz="3200" b="1">
                <a:solidFill>
                  <a:srgbClr val="002060"/>
                </a:solidFill>
                <a:latin typeface="Tahoma" pitchFamily="34" charset="0"/>
                <a:ea typeface="黑体" pitchFamily="2" charset="-122"/>
              </a:defRPr>
            </a:lvl3pPr>
            <a:lvl4pPr algn="r" rtl="0" eaLnBrk="0" fontAlgn="base" hangingPunct="0">
              <a:spcBef>
                <a:spcPct val="0"/>
              </a:spcBef>
              <a:spcAft>
                <a:spcPct val="0"/>
              </a:spcAft>
              <a:defRPr kumimoji="1" sz="3200" b="1">
                <a:solidFill>
                  <a:srgbClr val="002060"/>
                </a:solidFill>
                <a:latin typeface="Tahoma" pitchFamily="34" charset="0"/>
                <a:ea typeface="黑体" pitchFamily="2" charset="-122"/>
              </a:defRPr>
            </a:lvl4pPr>
            <a:lvl5pPr algn="r" rtl="0" eaLnBrk="0" fontAlgn="base" hangingPunct="0">
              <a:spcBef>
                <a:spcPct val="0"/>
              </a:spcBef>
              <a:spcAft>
                <a:spcPct val="0"/>
              </a:spcAft>
              <a:defRPr kumimoji="1" sz="3200" b="1">
                <a:solidFill>
                  <a:srgbClr val="002060"/>
                </a:solidFill>
                <a:latin typeface="Tahoma" pitchFamily="34" charset="0"/>
                <a:ea typeface="黑体" pitchFamily="2" charset="-122"/>
              </a:defRPr>
            </a:lvl5pPr>
            <a:lvl6pPr marL="457200" algn="l" rtl="0" fontAlgn="base">
              <a:spcBef>
                <a:spcPct val="0"/>
              </a:spcBef>
              <a:spcAft>
                <a:spcPct val="0"/>
              </a:spcAft>
              <a:defRPr kumimoji="1" sz="4400">
                <a:solidFill>
                  <a:schemeClr val="hlink"/>
                </a:solidFill>
                <a:latin typeface="Tahoma" pitchFamily="34" charset="0"/>
                <a:ea typeface="黑体" pitchFamily="49" charset="-122"/>
              </a:defRPr>
            </a:lvl6pPr>
            <a:lvl7pPr marL="914400" algn="l" rtl="0" fontAlgn="base">
              <a:spcBef>
                <a:spcPct val="0"/>
              </a:spcBef>
              <a:spcAft>
                <a:spcPct val="0"/>
              </a:spcAft>
              <a:defRPr kumimoji="1" sz="4400">
                <a:solidFill>
                  <a:schemeClr val="hlink"/>
                </a:solidFill>
                <a:latin typeface="Tahoma" pitchFamily="34" charset="0"/>
                <a:ea typeface="黑体" pitchFamily="49" charset="-122"/>
              </a:defRPr>
            </a:lvl7pPr>
            <a:lvl8pPr marL="1371600" algn="l" rtl="0" fontAlgn="base">
              <a:spcBef>
                <a:spcPct val="0"/>
              </a:spcBef>
              <a:spcAft>
                <a:spcPct val="0"/>
              </a:spcAft>
              <a:defRPr kumimoji="1" sz="4400">
                <a:solidFill>
                  <a:schemeClr val="hlink"/>
                </a:solidFill>
                <a:latin typeface="Tahoma" pitchFamily="34" charset="0"/>
                <a:ea typeface="黑体" pitchFamily="49" charset="-122"/>
              </a:defRPr>
            </a:lvl8pPr>
            <a:lvl9pPr marL="1828800" algn="l" rtl="0" fontAlgn="base">
              <a:spcBef>
                <a:spcPct val="0"/>
              </a:spcBef>
              <a:spcAft>
                <a:spcPct val="0"/>
              </a:spcAft>
              <a:defRPr kumimoji="1" sz="4400">
                <a:solidFill>
                  <a:schemeClr val="hlink"/>
                </a:solidFill>
                <a:latin typeface="Tahoma" pitchFamily="34" charset="0"/>
                <a:ea typeface="黑体" pitchFamily="49" charset="-122"/>
              </a:defRPr>
            </a:lvl9pPr>
          </a:lstStyle>
          <a:p>
            <a:pPr>
              <a:defRPr/>
            </a:pPr>
            <a:r>
              <a:rPr lang="zh-CN" altLang="en-US" sz="3800" kern="0" dirty="0">
                <a:latin typeface="Times New Roman" panose="02020603050405020304" pitchFamily="18" charset="0"/>
                <a:cs typeface="Times New Roman" panose="02020603050405020304" pitchFamily="18" charset="0"/>
              </a:rPr>
              <a:t>研究工作三：</a:t>
            </a:r>
            <a:r>
              <a:rPr lang="en-US" altLang="zh-CN" sz="3800" kern="0" dirty="0" err="1">
                <a:latin typeface="Times New Roman" panose="02020603050405020304" pitchFamily="18" charset="0"/>
                <a:cs typeface="Times New Roman" panose="02020603050405020304" pitchFamily="18" charset="0"/>
              </a:rPr>
              <a:t>BiGAN</a:t>
            </a:r>
            <a:endParaRPr lang="zh-CN" altLang="en-US" sz="3800" kern="0" dirty="0">
              <a:latin typeface="Times New Roman" panose="02020603050405020304" pitchFamily="18" charset="0"/>
              <a:cs typeface="Times New Roman" panose="02020603050405020304" pitchFamily="18" charset="0"/>
            </a:endParaRPr>
          </a:p>
        </p:txBody>
      </p:sp>
      <p:sp>
        <p:nvSpPr>
          <p:cNvPr id="7" name="矩形 6"/>
          <p:cNvSpPr/>
          <p:nvPr/>
        </p:nvSpPr>
        <p:spPr>
          <a:xfrm>
            <a:off x="323528" y="1124744"/>
            <a:ext cx="8700964" cy="523220"/>
          </a:xfrm>
          <a:prstGeom prst="rect">
            <a:avLst/>
          </a:prstGeom>
        </p:spPr>
        <p:txBody>
          <a:bodyPr wrap="square">
            <a:spAutoFit/>
          </a:bodyPr>
          <a:lstStyle/>
          <a:p>
            <a:pPr marL="533400" indent="-533400" eaLnBrk="1" hangingPunct="1">
              <a:spcBef>
                <a:spcPct val="20000"/>
              </a:spcBef>
              <a:buClr>
                <a:srgbClr val="0070C0"/>
              </a:buClr>
              <a:buSzPct val="100000"/>
              <a:buFont typeface="Wingdings" pitchFamily="2" charset="2"/>
              <a:buChar char="p"/>
              <a:defRPr/>
            </a:pPr>
            <a:r>
              <a:rPr lang="en-US" altLang="zh-CN" sz="2800" dirty="0">
                <a:ea typeface="黑体" pitchFamily="49" charset="-122"/>
                <a:cs typeface="Times New Roman" panose="02020603050405020304" pitchFamily="18" charset="0"/>
              </a:rPr>
              <a:t>Experimental Results</a:t>
            </a:r>
            <a:endParaRPr lang="zh-CN" altLang="en-US" sz="2800" b="0" dirty="0">
              <a:ea typeface="黑体" pitchFamily="49" charset="-122"/>
              <a:cs typeface="Times New Roman" panose="02020603050405020304" pitchFamily="18" charset="0"/>
            </a:endParaRPr>
          </a:p>
        </p:txBody>
      </p:sp>
      <p:sp>
        <p:nvSpPr>
          <p:cNvPr id="11" name="灯片编号占位符 1">
            <a:extLst>
              <a:ext uri="{FF2B5EF4-FFF2-40B4-BE49-F238E27FC236}">
                <a16:creationId xmlns:a16="http://schemas.microsoft.com/office/drawing/2014/main" id="{5565E2F7-83E2-4EAB-973C-F07F27F6693D}"/>
              </a:ext>
            </a:extLst>
          </p:cNvPr>
          <p:cNvSpPr>
            <a:spLocks noGrp="1"/>
          </p:cNvSpPr>
          <p:nvPr>
            <p:ph type="sldNum" sz="quarter" idx="12"/>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itchFamily="18" charset="0"/>
                <a:ea typeface="宋体" pitchFamily="2" charset="-122"/>
              </a:defRPr>
            </a:lvl1pPr>
            <a:lvl2pPr marL="742950" indent="-285750">
              <a:defRPr kumimoji="1" sz="2400" b="1">
                <a:solidFill>
                  <a:schemeClr val="tx1"/>
                </a:solidFill>
                <a:latin typeface="Times New Roman" pitchFamily="18" charset="0"/>
                <a:ea typeface="宋体" pitchFamily="2" charset="-122"/>
              </a:defRPr>
            </a:lvl2pPr>
            <a:lvl3pPr marL="1143000" indent="-228600">
              <a:defRPr kumimoji="1" sz="2400" b="1">
                <a:solidFill>
                  <a:schemeClr val="tx1"/>
                </a:solidFill>
                <a:latin typeface="Times New Roman" pitchFamily="18" charset="0"/>
                <a:ea typeface="宋体" pitchFamily="2" charset="-122"/>
              </a:defRPr>
            </a:lvl3pPr>
            <a:lvl4pPr marL="1600200" indent="-228600">
              <a:defRPr kumimoji="1" sz="2400" b="1">
                <a:solidFill>
                  <a:schemeClr val="tx1"/>
                </a:solidFill>
                <a:latin typeface="Times New Roman" pitchFamily="18" charset="0"/>
                <a:ea typeface="宋体" pitchFamily="2" charset="-122"/>
              </a:defRPr>
            </a:lvl4pPr>
            <a:lvl5pPr marL="2057400" indent="-22860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fld id="{22F1C434-BCEA-407C-8F88-CF06692D7D44}" type="slidenum">
              <a:rPr kumimoji="0" lang="zh-CN" altLang="en-US" sz="1400" b="0" smtClean="0">
                <a:cs typeface="Times New Roman" panose="02020603050405020304" pitchFamily="18" charset="0"/>
              </a:rPr>
              <a:pPr/>
              <a:t>26</a:t>
            </a:fld>
            <a:endParaRPr kumimoji="0" lang="en-US" altLang="zh-CN" sz="1400" b="0" dirty="0">
              <a:cs typeface="Times New Roman" panose="02020603050405020304" pitchFamily="18" charset="0"/>
            </a:endParaRPr>
          </a:p>
        </p:txBody>
      </p:sp>
      <p:pic>
        <p:nvPicPr>
          <p:cNvPr id="3" name="图片 2">
            <a:extLst>
              <a:ext uri="{FF2B5EF4-FFF2-40B4-BE49-F238E27FC236}">
                <a16:creationId xmlns:a16="http://schemas.microsoft.com/office/drawing/2014/main" id="{FF896F35-8785-445E-ACFE-22ECC6B0B60C}"/>
              </a:ext>
            </a:extLst>
          </p:cNvPr>
          <p:cNvPicPr>
            <a:picLocks noChangeAspect="1"/>
          </p:cNvPicPr>
          <p:nvPr/>
        </p:nvPicPr>
        <p:blipFill>
          <a:blip r:embed="rId3"/>
          <a:stretch>
            <a:fillRect/>
          </a:stretch>
        </p:blipFill>
        <p:spPr>
          <a:xfrm>
            <a:off x="539552" y="1772816"/>
            <a:ext cx="8001000" cy="4981575"/>
          </a:xfrm>
          <a:prstGeom prst="rect">
            <a:avLst/>
          </a:prstGeom>
        </p:spPr>
      </p:pic>
    </p:spTree>
    <p:extLst>
      <p:ext uri="{BB962C8B-B14F-4D97-AF65-F5344CB8AC3E}">
        <p14:creationId xmlns:p14="http://schemas.microsoft.com/office/powerpoint/2010/main" val="42481123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bwMode="auto">
          <a:xfrm>
            <a:off x="3419872" y="296115"/>
            <a:ext cx="5332016"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rtl="0" eaLnBrk="0" fontAlgn="base" hangingPunct="0">
              <a:spcBef>
                <a:spcPct val="0"/>
              </a:spcBef>
              <a:spcAft>
                <a:spcPct val="0"/>
              </a:spcAft>
              <a:defRPr kumimoji="1" sz="3200" b="1">
                <a:solidFill>
                  <a:srgbClr val="002060"/>
                </a:solidFill>
                <a:latin typeface="+mj-lt"/>
                <a:ea typeface="黑体" pitchFamily="2" charset="-122"/>
                <a:cs typeface="+mj-cs"/>
              </a:defRPr>
            </a:lvl1pPr>
            <a:lvl2pPr algn="r" rtl="0" eaLnBrk="0" fontAlgn="base" hangingPunct="0">
              <a:spcBef>
                <a:spcPct val="0"/>
              </a:spcBef>
              <a:spcAft>
                <a:spcPct val="0"/>
              </a:spcAft>
              <a:defRPr kumimoji="1" sz="3200" b="1">
                <a:solidFill>
                  <a:srgbClr val="002060"/>
                </a:solidFill>
                <a:latin typeface="Tahoma" pitchFamily="34" charset="0"/>
                <a:ea typeface="黑体" pitchFamily="2" charset="-122"/>
              </a:defRPr>
            </a:lvl2pPr>
            <a:lvl3pPr algn="r" rtl="0" eaLnBrk="0" fontAlgn="base" hangingPunct="0">
              <a:spcBef>
                <a:spcPct val="0"/>
              </a:spcBef>
              <a:spcAft>
                <a:spcPct val="0"/>
              </a:spcAft>
              <a:defRPr kumimoji="1" sz="3200" b="1">
                <a:solidFill>
                  <a:srgbClr val="002060"/>
                </a:solidFill>
                <a:latin typeface="Tahoma" pitchFamily="34" charset="0"/>
                <a:ea typeface="黑体" pitchFamily="2" charset="-122"/>
              </a:defRPr>
            </a:lvl3pPr>
            <a:lvl4pPr algn="r" rtl="0" eaLnBrk="0" fontAlgn="base" hangingPunct="0">
              <a:spcBef>
                <a:spcPct val="0"/>
              </a:spcBef>
              <a:spcAft>
                <a:spcPct val="0"/>
              </a:spcAft>
              <a:defRPr kumimoji="1" sz="3200" b="1">
                <a:solidFill>
                  <a:srgbClr val="002060"/>
                </a:solidFill>
                <a:latin typeface="Tahoma" pitchFamily="34" charset="0"/>
                <a:ea typeface="黑体" pitchFamily="2" charset="-122"/>
              </a:defRPr>
            </a:lvl4pPr>
            <a:lvl5pPr algn="r" rtl="0" eaLnBrk="0" fontAlgn="base" hangingPunct="0">
              <a:spcBef>
                <a:spcPct val="0"/>
              </a:spcBef>
              <a:spcAft>
                <a:spcPct val="0"/>
              </a:spcAft>
              <a:defRPr kumimoji="1" sz="3200" b="1">
                <a:solidFill>
                  <a:srgbClr val="002060"/>
                </a:solidFill>
                <a:latin typeface="Tahoma" pitchFamily="34" charset="0"/>
                <a:ea typeface="黑体" pitchFamily="2" charset="-122"/>
              </a:defRPr>
            </a:lvl5pPr>
            <a:lvl6pPr marL="457200" algn="l" rtl="0" fontAlgn="base">
              <a:spcBef>
                <a:spcPct val="0"/>
              </a:spcBef>
              <a:spcAft>
                <a:spcPct val="0"/>
              </a:spcAft>
              <a:defRPr kumimoji="1" sz="4400">
                <a:solidFill>
                  <a:schemeClr val="hlink"/>
                </a:solidFill>
                <a:latin typeface="Tahoma" pitchFamily="34" charset="0"/>
                <a:ea typeface="黑体" pitchFamily="49" charset="-122"/>
              </a:defRPr>
            </a:lvl6pPr>
            <a:lvl7pPr marL="914400" algn="l" rtl="0" fontAlgn="base">
              <a:spcBef>
                <a:spcPct val="0"/>
              </a:spcBef>
              <a:spcAft>
                <a:spcPct val="0"/>
              </a:spcAft>
              <a:defRPr kumimoji="1" sz="4400">
                <a:solidFill>
                  <a:schemeClr val="hlink"/>
                </a:solidFill>
                <a:latin typeface="Tahoma" pitchFamily="34" charset="0"/>
                <a:ea typeface="黑体" pitchFamily="49" charset="-122"/>
              </a:defRPr>
            </a:lvl7pPr>
            <a:lvl8pPr marL="1371600" algn="l" rtl="0" fontAlgn="base">
              <a:spcBef>
                <a:spcPct val="0"/>
              </a:spcBef>
              <a:spcAft>
                <a:spcPct val="0"/>
              </a:spcAft>
              <a:defRPr kumimoji="1" sz="4400">
                <a:solidFill>
                  <a:schemeClr val="hlink"/>
                </a:solidFill>
                <a:latin typeface="Tahoma" pitchFamily="34" charset="0"/>
                <a:ea typeface="黑体" pitchFamily="49" charset="-122"/>
              </a:defRPr>
            </a:lvl8pPr>
            <a:lvl9pPr marL="1828800" algn="l" rtl="0" fontAlgn="base">
              <a:spcBef>
                <a:spcPct val="0"/>
              </a:spcBef>
              <a:spcAft>
                <a:spcPct val="0"/>
              </a:spcAft>
              <a:defRPr kumimoji="1" sz="4400">
                <a:solidFill>
                  <a:schemeClr val="hlink"/>
                </a:solidFill>
                <a:latin typeface="Tahoma" pitchFamily="34" charset="0"/>
                <a:ea typeface="黑体" pitchFamily="49" charset="-122"/>
              </a:defRPr>
            </a:lvl9pPr>
          </a:lstStyle>
          <a:p>
            <a:pPr>
              <a:defRPr/>
            </a:pPr>
            <a:r>
              <a:rPr lang="zh-CN" altLang="en-US" sz="3800" kern="0" dirty="0">
                <a:latin typeface="Times New Roman" panose="02020603050405020304" pitchFamily="18" charset="0"/>
                <a:cs typeface="Times New Roman" panose="02020603050405020304" pitchFamily="18" charset="0"/>
              </a:rPr>
              <a:t>研究工作三：</a:t>
            </a:r>
            <a:r>
              <a:rPr lang="en-US" altLang="zh-CN" sz="3800" kern="0" dirty="0" err="1">
                <a:latin typeface="Times New Roman" panose="02020603050405020304" pitchFamily="18" charset="0"/>
                <a:cs typeface="Times New Roman" panose="02020603050405020304" pitchFamily="18" charset="0"/>
              </a:rPr>
              <a:t>BiGAN</a:t>
            </a:r>
            <a:endParaRPr lang="zh-CN" altLang="en-US" sz="3800" kern="0" dirty="0">
              <a:latin typeface="Times New Roman" panose="02020603050405020304" pitchFamily="18" charset="0"/>
              <a:cs typeface="Times New Roman" panose="02020603050405020304" pitchFamily="18" charset="0"/>
            </a:endParaRPr>
          </a:p>
        </p:txBody>
      </p:sp>
      <p:sp>
        <p:nvSpPr>
          <p:cNvPr id="7" name="矩形 6"/>
          <p:cNvSpPr/>
          <p:nvPr/>
        </p:nvSpPr>
        <p:spPr>
          <a:xfrm>
            <a:off x="323528" y="1124744"/>
            <a:ext cx="8700964" cy="523220"/>
          </a:xfrm>
          <a:prstGeom prst="rect">
            <a:avLst/>
          </a:prstGeom>
        </p:spPr>
        <p:txBody>
          <a:bodyPr wrap="square">
            <a:spAutoFit/>
          </a:bodyPr>
          <a:lstStyle/>
          <a:p>
            <a:pPr marL="533400" indent="-533400" eaLnBrk="1" hangingPunct="1">
              <a:spcBef>
                <a:spcPct val="20000"/>
              </a:spcBef>
              <a:buClr>
                <a:srgbClr val="0070C0"/>
              </a:buClr>
              <a:buSzPct val="100000"/>
              <a:buFont typeface="Wingdings" pitchFamily="2" charset="2"/>
              <a:buChar char="p"/>
              <a:defRPr/>
            </a:pPr>
            <a:r>
              <a:rPr lang="en-US" altLang="zh-CN" sz="2800" dirty="0">
                <a:ea typeface="黑体" pitchFamily="49" charset="-122"/>
                <a:cs typeface="Times New Roman" panose="02020603050405020304" pitchFamily="18" charset="0"/>
              </a:rPr>
              <a:t>Experimental Results</a:t>
            </a:r>
            <a:endParaRPr lang="zh-CN" altLang="en-US" sz="2800" b="0" dirty="0">
              <a:ea typeface="黑体" pitchFamily="49" charset="-122"/>
              <a:cs typeface="Times New Roman" panose="02020603050405020304" pitchFamily="18" charset="0"/>
            </a:endParaRPr>
          </a:p>
        </p:txBody>
      </p:sp>
      <p:sp>
        <p:nvSpPr>
          <p:cNvPr id="11" name="灯片编号占位符 1">
            <a:extLst>
              <a:ext uri="{FF2B5EF4-FFF2-40B4-BE49-F238E27FC236}">
                <a16:creationId xmlns:a16="http://schemas.microsoft.com/office/drawing/2014/main" id="{5565E2F7-83E2-4EAB-973C-F07F27F6693D}"/>
              </a:ext>
            </a:extLst>
          </p:cNvPr>
          <p:cNvSpPr>
            <a:spLocks noGrp="1"/>
          </p:cNvSpPr>
          <p:nvPr>
            <p:ph type="sldNum" sz="quarter" idx="12"/>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itchFamily="18" charset="0"/>
                <a:ea typeface="宋体" pitchFamily="2" charset="-122"/>
              </a:defRPr>
            </a:lvl1pPr>
            <a:lvl2pPr marL="742950" indent="-285750">
              <a:defRPr kumimoji="1" sz="2400" b="1">
                <a:solidFill>
                  <a:schemeClr val="tx1"/>
                </a:solidFill>
                <a:latin typeface="Times New Roman" pitchFamily="18" charset="0"/>
                <a:ea typeface="宋体" pitchFamily="2" charset="-122"/>
              </a:defRPr>
            </a:lvl2pPr>
            <a:lvl3pPr marL="1143000" indent="-228600">
              <a:defRPr kumimoji="1" sz="2400" b="1">
                <a:solidFill>
                  <a:schemeClr val="tx1"/>
                </a:solidFill>
                <a:latin typeface="Times New Roman" pitchFamily="18" charset="0"/>
                <a:ea typeface="宋体" pitchFamily="2" charset="-122"/>
              </a:defRPr>
            </a:lvl3pPr>
            <a:lvl4pPr marL="1600200" indent="-228600">
              <a:defRPr kumimoji="1" sz="2400" b="1">
                <a:solidFill>
                  <a:schemeClr val="tx1"/>
                </a:solidFill>
                <a:latin typeface="Times New Roman" pitchFamily="18" charset="0"/>
                <a:ea typeface="宋体" pitchFamily="2" charset="-122"/>
              </a:defRPr>
            </a:lvl4pPr>
            <a:lvl5pPr marL="2057400" indent="-22860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fld id="{22F1C434-BCEA-407C-8F88-CF06692D7D44}" type="slidenum">
              <a:rPr kumimoji="0" lang="zh-CN" altLang="en-US" sz="1400" b="0" smtClean="0">
                <a:cs typeface="Times New Roman" panose="02020603050405020304" pitchFamily="18" charset="0"/>
              </a:rPr>
              <a:pPr/>
              <a:t>27</a:t>
            </a:fld>
            <a:endParaRPr kumimoji="0" lang="en-US" altLang="zh-CN" sz="1400" b="0" dirty="0">
              <a:cs typeface="Times New Roman" panose="02020603050405020304" pitchFamily="18" charset="0"/>
            </a:endParaRPr>
          </a:p>
        </p:txBody>
      </p:sp>
      <p:grpSp>
        <p:nvGrpSpPr>
          <p:cNvPr id="9" name="组合 8">
            <a:extLst>
              <a:ext uri="{FF2B5EF4-FFF2-40B4-BE49-F238E27FC236}">
                <a16:creationId xmlns:a16="http://schemas.microsoft.com/office/drawing/2014/main" id="{9DDBDC51-AF40-4BE8-B373-AA94A56DD992}"/>
              </a:ext>
            </a:extLst>
          </p:cNvPr>
          <p:cNvGrpSpPr/>
          <p:nvPr/>
        </p:nvGrpSpPr>
        <p:grpSpPr>
          <a:xfrm>
            <a:off x="683568" y="1772816"/>
            <a:ext cx="7816577" cy="4943475"/>
            <a:chOff x="827584" y="1844824"/>
            <a:chExt cx="7816577" cy="4943475"/>
          </a:xfrm>
        </p:grpSpPr>
        <p:pic>
          <p:nvPicPr>
            <p:cNvPr id="4" name="图片 3">
              <a:extLst>
                <a:ext uri="{FF2B5EF4-FFF2-40B4-BE49-F238E27FC236}">
                  <a16:creationId xmlns:a16="http://schemas.microsoft.com/office/drawing/2014/main" id="{8B296A83-EDF3-475E-8373-13BF07172668}"/>
                </a:ext>
              </a:extLst>
            </p:cNvPr>
            <p:cNvPicPr>
              <a:picLocks noChangeAspect="1"/>
            </p:cNvPicPr>
            <p:nvPr/>
          </p:nvPicPr>
          <p:blipFill>
            <a:blip r:embed="rId3"/>
            <a:stretch>
              <a:fillRect/>
            </a:stretch>
          </p:blipFill>
          <p:spPr>
            <a:xfrm>
              <a:off x="2195736" y="1844824"/>
              <a:ext cx="6448425" cy="4943475"/>
            </a:xfrm>
            <a:prstGeom prst="rect">
              <a:avLst/>
            </a:prstGeom>
          </p:spPr>
        </p:pic>
        <p:pic>
          <p:nvPicPr>
            <p:cNvPr id="8" name="图片 7">
              <a:extLst>
                <a:ext uri="{FF2B5EF4-FFF2-40B4-BE49-F238E27FC236}">
                  <a16:creationId xmlns:a16="http://schemas.microsoft.com/office/drawing/2014/main" id="{F3CE0196-D5BB-45C6-84AA-BE5774301D43}"/>
                </a:ext>
              </a:extLst>
            </p:cNvPr>
            <p:cNvPicPr>
              <a:picLocks noChangeAspect="1"/>
            </p:cNvPicPr>
            <p:nvPr/>
          </p:nvPicPr>
          <p:blipFill>
            <a:blip r:embed="rId4"/>
            <a:stretch>
              <a:fillRect/>
            </a:stretch>
          </p:blipFill>
          <p:spPr>
            <a:xfrm>
              <a:off x="827584" y="1882924"/>
              <a:ext cx="1428750" cy="4829175"/>
            </a:xfrm>
            <a:prstGeom prst="rect">
              <a:avLst/>
            </a:prstGeom>
          </p:spPr>
        </p:pic>
      </p:grpSp>
    </p:spTree>
    <p:extLst>
      <p:ext uri="{BB962C8B-B14F-4D97-AF65-F5344CB8AC3E}">
        <p14:creationId xmlns:p14="http://schemas.microsoft.com/office/powerpoint/2010/main" val="39275552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bwMode="auto">
          <a:xfrm>
            <a:off x="3419872" y="296115"/>
            <a:ext cx="5332016"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rtl="0" eaLnBrk="0" fontAlgn="base" hangingPunct="0">
              <a:spcBef>
                <a:spcPct val="0"/>
              </a:spcBef>
              <a:spcAft>
                <a:spcPct val="0"/>
              </a:spcAft>
              <a:defRPr kumimoji="1" sz="3200" b="1">
                <a:solidFill>
                  <a:srgbClr val="002060"/>
                </a:solidFill>
                <a:latin typeface="+mj-lt"/>
                <a:ea typeface="黑体" pitchFamily="2" charset="-122"/>
                <a:cs typeface="+mj-cs"/>
              </a:defRPr>
            </a:lvl1pPr>
            <a:lvl2pPr algn="r" rtl="0" eaLnBrk="0" fontAlgn="base" hangingPunct="0">
              <a:spcBef>
                <a:spcPct val="0"/>
              </a:spcBef>
              <a:spcAft>
                <a:spcPct val="0"/>
              </a:spcAft>
              <a:defRPr kumimoji="1" sz="3200" b="1">
                <a:solidFill>
                  <a:srgbClr val="002060"/>
                </a:solidFill>
                <a:latin typeface="Tahoma" pitchFamily="34" charset="0"/>
                <a:ea typeface="黑体" pitchFamily="2" charset="-122"/>
              </a:defRPr>
            </a:lvl2pPr>
            <a:lvl3pPr algn="r" rtl="0" eaLnBrk="0" fontAlgn="base" hangingPunct="0">
              <a:spcBef>
                <a:spcPct val="0"/>
              </a:spcBef>
              <a:spcAft>
                <a:spcPct val="0"/>
              </a:spcAft>
              <a:defRPr kumimoji="1" sz="3200" b="1">
                <a:solidFill>
                  <a:srgbClr val="002060"/>
                </a:solidFill>
                <a:latin typeface="Tahoma" pitchFamily="34" charset="0"/>
                <a:ea typeface="黑体" pitchFamily="2" charset="-122"/>
              </a:defRPr>
            </a:lvl3pPr>
            <a:lvl4pPr algn="r" rtl="0" eaLnBrk="0" fontAlgn="base" hangingPunct="0">
              <a:spcBef>
                <a:spcPct val="0"/>
              </a:spcBef>
              <a:spcAft>
                <a:spcPct val="0"/>
              </a:spcAft>
              <a:defRPr kumimoji="1" sz="3200" b="1">
                <a:solidFill>
                  <a:srgbClr val="002060"/>
                </a:solidFill>
                <a:latin typeface="Tahoma" pitchFamily="34" charset="0"/>
                <a:ea typeface="黑体" pitchFamily="2" charset="-122"/>
              </a:defRPr>
            </a:lvl4pPr>
            <a:lvl5pPr algn="r" rtl="0" eaLnBrk="0" fontAlgn="base" hangingPunct="0">
              <a:spcBef>
                <a:spcPct val="0"/>
              </a:spcBef>
              <a:spcAft>
                <a:spcPct val="0"/>
              </a:spcAft>
              <a:defRPr kumimoji="1" sz="3200" b="1">
                <a:solidFill>
                  <a:srgbClr val="002060"/>
                </a:solidFill>
                <a:latin typeface="Tahoma" pitchFamily="34" charset="0"/>
                <a:ea typeface="黑体" pitchFamily="2" charset="-122"/>
              </a:defRPr>
            </a:lvl5pPr>
            <a:lvl6pPr marL="457200" algn="l" rtl="0" fontAlgn="base">
              <a:spcBef>
                <a:spcPct val="0"/>
              </a:spcBef>
              <a:spcAft>
                <a:spcPct val="0"/>
              </a:spcAft>
              <a:defRPr kumimoji="1" sz="4400">
                <a:solidFill>
                  <a:schemeClr val="hlink"/>
                </a:solidFill>
                <a:latin typeface="Tahoma" pitchFamily="34" charset="0"/>
                <a:ea typeface="黑体" pitchFamily="49" charset="-122"/>
              </a:defRPr>
            </a:lvl6pPr>
            <a:lvl7pPr marL="914400" algn="l" rtl="0" fontAlgn="base">
              <a:spcBef>
                <a:spcPct val="0"/>
              </a:spcBef>
              <a:spcAft>
                <a:spcPct val="0"/>
              </a:spcAft>
              <a:defRPr kumimoji="1" sz="4400">
                <a:solidFill>
                  <a:schemeClr val="hlink"/>
                </a:solidFill>
                <a:latin typeface="Tahoma" pitchFamily="34" charset="0"/>
                <a:ea typeface="黑体" pitchFamily="49" charset="-122"/>
              </a:defRPr>
            </a:lvl7pPr>
            <a:lvl8pPr marL="1371600" algn="l" rtl="0" fontAlgn="base">
              <a:spcBef>
                <a:spcPct val="0"/>
              </a:spcBef>
              <a:spcAft>
                <a:spcPct val="0"/>
              </a:spcAft>
              <a:defRPr kumimoji="1" sz="4400">
                <a:solidFill>
                  <a:schemeClr val="hlink"/>
                </a:solidFill>
                <a:latin typeface="Tahoma" pitchFamily="34" charset="0"/>
                <a:ea typeface="黑体" pitchFamily="49" charset="-122"/>
              </a:defRPr>
            </a:lvl8pPr>
            <a:lvl9pPr marL="1828800" algn="l" rtl="0" fontAlgn="base">
              <a:spcBef>
                <a:spcPct val="0"/>
              </a:spcBef>
              <a:spcAft>
                <a:spcPct val="0"/>
              </a:spcAft>
              <a:defRPr kumimoji="1" sz="4400">
                <a:solidFill>
                  <a:schemeClr val="hlink"/>
                </a:solidFill>
                <a:latin typeface="Tahoma" pitchFamily="34" charset="0"/>
                <a:ea typeface="黑体" pitchFamily="49" charset="-122"/>
              </a:defRPr>
            </a:lvl9pPr>
          </a:lstStyle>
          <a:p>
            <a:pPr>
              <a:defRPr/>
            </a:pPr>
            <a:r>
              <a:rPr lang="zh-CN" altLang="en-US" sz="3800" kern="0" dirty="0">
                <a:latin typeface="Times New Roman" panose="02020603050405020304" pitchFamily="18" charset="0"/>
                <a:cs typeface="Times New Roman" panose="02020603050405020304" pitchFamily="18" charset="0"/>
              </a:rPr>
              <a:t>研究工作三：</a:t>
            </a:r>
            <a:r>
              <a:rPr lang="en-US" altLang="zh-CN" sz="3800" kern="0" dirty="0" err="1">
                <a:latin typeface="Times New Roman" panose="02020603050405020304" pitchFamily="18" charset="0"/>
                <a:cs typeface="Times New Roman" panose="02020603050405020304" pitchFamily="18" charset="0"/>
              </a:rPr>
              <a:t>BiGAN</a:t>
            </a:r>
            <a:endParaRPr lang="zh-CN" altLang="en-US" sz="3800" kern="0" dirty="0">
              <a:latin typeface="Times New Roman" panose="02020603050405020304" pitchFamily="18" charset="0"/>
              <a:cs typeface="Times New Roman" panose="02020603050405020304" pitchFamily="18" charset="0"/>
            </a:endParaRPr>
          </a:p>
        </p:txBody>
      </p:sp>
      <p:sp>
        <p:nvSpPr>
          <p:cNvPr id="7" name="矩形 6"/>
          <p:cNvSpPr/>
          <p:nvPr/>
        </p:nvSpPr>
        <p:spPr>
          <a:xfrm>
            <a:off x="323528" y="1124744"/>
            <a:ext cx="8700964" cy="523220"/>
          </a:xfrm>
          <a:prstGeom prst="rect">
            <a:avLst/>
          </a:prstGeom>
        </p:spPr>
        <p:txBody>
          <a:bodyPr wrap="square">
            <a:spAutoFit/>
          </a:bodyPr>
          <a:lstStyle/>
          <a:p>
            <a:pPr marL="533400" indent="-533400" eaLnBrk="1" hangingPunct="1">
              <a:spcBef>
                <a:spcPct val="20000"/>
              </a:spcBef>
              <a:buClr>
                <a:srgbClr val="0070C0"/>
              </a:buClr>
              <a:buSzPct val="100000"/>
              <a:buFont typeface="Wingdings" pitchFamily="2" charset="2"/>
              <a:buChar char="p"/>
              <a:defRPr/>
            </a:pPr>
            <a:r>
              <a:rPr lang="en-US" altLang="zh-CN" sz="2800" dirty="0">
                <a:ea typeface="黑体" pitchFamily="49" charset="-122"/>
                <a:cs typeface="Times New Roman" panose="02020603050405020304" pitchFamily="18" charset="0"/>
              </a:rPr>
              <a:t>Experimental Results</a:t>
            </a:r>
            <a:endParaRPr lang="zh-CN" altLang="en-US" sz="2800" b="0" dirty="0">
              <a:ea typeface="黑体" pitchFamily="49" charset="-122"/>
              <a:cs typeface="Times New Roman" panose="02020603050405020304" pitchFamily="18" charset="0"/>
            </a:endParaRPr>
          </a:p>
        </p:txBody>
      </p:sp>
      <p:sp>
        <p:nvSpPr>
          <p:cNvPr id="11" name="灯片编号占位符 1">
            <a:extLst>
              <a:ext uri="{FF2B5EF4-FFF2-40B4-BE49-F238E27FC236}">
                <a16:creationId xmlns:a16="http://schemas.microsoft.com/office/drawing/2014/main" id="{5565E2F7-83E2-4EAB-973C-F07F27F6693D}"/>
              </a:ext>
            </a:extLst>
          </p:cNvPr>
          <p:cNvSpPr>
            <a:spLocks noGrp="1"/>
          </p:cNvSpPr>
          <p:nvPr>
            <p:ph type="sldNum" sz="quarter" idx="12"/>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itchFamily="18" charset="0"/>
                <a:ea typeface="宋体" pitchFamily="2" charset="-122"/>
              </a:defRPr>
            </a:lvl1pPr>
            <a:lvl2pPr marL="742950" indent="-285750">
              <a:defRPr kumimoji="1" sz="2400" b="1">
                <a:solidFill>
                  <a:schemeClr val="tx1"/>
                </a:solidFill>
                <a:latin typeface="Times New Roman" pitchFamily="18" charset="0"/>
                <a:ea typeface="宋体" pitchFamily="2" charset="-122"/>
              </a:defRPr>
            </a:lvl2pPr>
            <a:lvl3pPr marL="1143000" indent="-228600">
              <a:defRPr kumimoji="1" sz="2400" b="1">
                <a:solidFill>
                  <a:schemeClr val="tx1"/>
                </a:solidFill>
                <a:latin typeface="Times New Roman" pitchFamily="18" charset="0"/>
                <a:ea typeface="宋体" pitchFamily="2" charset="-122"/>
              </a:defRPr>
            </a:lvl3pPr>
            <a:lvl4pPr marL="1600200" indent="-228600">
              <a:defRPr kumimoji="1" sz="2400" b="1">
                <a:solidFill>
                  <a:schemeClr val="tx1"/>
                </a:solidFill>
                <a:latin typeface="Times New Roman" pitchFamily="18" charset="0"/>
                <a:ea typeface="宋体" pitchFamily="2" charset="-122"/>
              </a:defRPr>
            </a:lvl4pPr>
            <a:lvl5pPr marL="2057400" indent="-22860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fld id="{22F1C434-BCEA-407C-8F88-CF06692D7D44}" type="slidenum">
              <a:rPr kumimoji="0" lang="zh-CN" altLang="en-US" sz="1400" b="0" smtClean="0">
                <a:cs typeface="Times New Roman" panose="02020603050405020304" pitchFamily="18" charset="0"/>
              </a:rPr>
              <a:pPr/>
              <a:t>28</a:t>
            </a:fld>
            <a:endParaRPr kumimoji="0" lang="en-US" altLang="zh-CN" sz="1400" b="0" dirty="0">
              <a:cs typeface="Times New Roman" panose="02020603050405020304" pitchFamily="18" charset="0"/>
            </a:endParaRPr>
          </a:p>
        </p:txBody>
      </p:sp>
      <p:pic>
        <p:nvPicPr>
          <p:cNvPr id="3" name="图片 2">
            <a:extLst>
              <a:ext uri="{FF2B5EF4-FFF2-40B4-BE49-F238E27FC236}">
                <a16:creationId xmlns:a16="http://schemas.microsoft.com/office/drawing/2014/main" id="{C3FBFB64-D56F-4363-B8C5-70C4E5014F9B}"/>
              </a:ext>
            </a:extLst>
          </p:cNvPr>
          <p:cNvPicPr>
            <a:picLocks noChangeAspect="1"/>
          </p:cNvPicPr>
          <p:nvPr/>
        </p:nvPicPr>
        <p:blipFill>
          <a:blip r:embed="rId3"/>
          <a:stretch>
            <a:fillRect/>
          </a:stretch>
        </p:blipFill>
        <p:spPr>
          <a:xfrm>
            <a:off x="590550" y="1704135"/>
            <a:ext cx="7962900" cy="4857750"/>
          </a:xfrm>
          <a:prstGeom prst="rect">
            <a:avLst/>
          </a:prstGeom>
        </p:spPr>
      </p:pic>
    </p:spTree>
    <p:extLst>
      <p:ext uri="{BB962C8B-B14F-4D97-AF65-F5344CB8AC3E}">
        <p14:creationId xmlns:p14="http://schemas.microsoft.com/office/powerpoint/2010/main" val="1542068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62E079A-18BC-42B2-A6C0-61BFA2EC9C47}" type="slidenum">
              <a:rPr lang="zh-CN" altLang="en-US" smtClean="0"/>
              <a:pPr>
                <a:defRPr/>
              </a:pPr>
              <a:t>3</a:t>
            </a:fld>
            <a:endParaRPr lang="en-US" altLang="zh-CN"/>
          </a:p>
        </p:txBody>
      </p:sp>
      <p:sp>
        <p:nvSpPr>
          <p:cNvPr id="5" name="标题 1"/>
          <p:cNvSpPr txBox="1">
            <a:spLocks/>
          </p:cNvSpPr>
          <p:nvPr/>
        </p:nvSpPr>
        <p:spPr bwMode="auto">
          <a:xfrm>
            <a:off x="3923928" y="296115"/>
            <a:ext cx="482796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rtl="0" eaLnBrk="0" fontAlgn="base" hangingPunct="0">
              <a:spcBef>
                <a:spcPct val="0"/>
              </a:spcBef>
              <a:spcAft>
                <a:spcPct val="0"/>
              </a:spcAft>
              <a:defRPr kumimoji="1" sz="3200" b="1">
                <a:solidFill>
                  <a:srgbClr val="002060"/>
                </a:solidFill>
                <a:latin typeface="+mj-lt"/>
                <a:ea typeface="黑体" pitchFamily="2" charset="-122"/>
                <a:cs typeface="+mj-cs"/>
              </a:defRPr>
            </a:lvl1pPr>
            <a:lvl2pPr algn="r" rtl="0" eaLnBrk="0" fontAlgn="base" hangingPunct="0">
              <a:spcBef>
                <a:spcPct val="0"/>
              </a:spcBef>
              <a:spcAft>
                <a:spcPct val="0"/>
              </a:spcAft>
              <a:defRPr kumimoji="1" sz="3200" b="1">
                <a:solidFill>
                  <a:srgbClr val="002060"/>
                </a:solidFill>
                <a:latin typeface="Tahoma" pitchFamily="34" charset="0"/>
                <a:ea typeface="黑体" pitchFamily="2" charset="-122"/>
              </a:defRPr>
            </a:lvl2pPr>
            <a:lvl3pPr algn="r" rtl="0" eaLnBrk="0" fontAlgn="base" hangingPunct="0">
              <a:spcBef>
                <a:spcPct val="0"/>
              </a:spcBef>
              <a:spcAft>
                <a:spcPct val="0"/>
              </a:spcAft>
              <a:defRPr kumimoji="1" sz="3200" b="1">
                <a:solidFill>
                  <a:srgbClr val="002060"/>
                </a:solidFill>
                <a:latin typeface="Tahoma" pitchFamily="34" charset="0"/>
                <a:ea typeface="黑体" pitchFamily="2" charset="-122"/>
              </a:defRPr>
            </a:lvl3pPr>
            <a:lvl4pPr algn="r" rtl="0" eaLnBrk="0" fontAlgn="base" hangingPunct="0">
              <a:spcBef>
                <a:spcPct val="0"/>
              </a:spcBef>
              <a:spcAft>
                <a:spcPct val="0"/>
              </a:spcAft>
              <a:defRPr kumimoji="1" sz="3200" b="1">
                <a:solidFill>
                  <a:srgbClr val="002060"/>
                </a:solidFill>
                <a:latin typeface="Tahoma" pitchFamily="34" charset="0"/>
                <a:ea typeface="黑体" pitchFamily="2" charset="-122"/>
              </a:defRPr>
            </a:lvl4pPr>
            <a:lvl5pPr algn="r" rtl="0" eaLnBrk="0" fontAlgn="base" hangingPunct="0">
              <a:spcBef>
                <a:spcPct val="0"/>
              </a:spcBef>
              <a:spcAft>
                <a:spcPct val="0"/>
              </a:spcAft>
              <a:defRPr kumimoji="1" sz="3200" b="1">
                <a:solidFill>
                  <a:srgbClr val="002060"/>
                </a:solidFill>
                <a:latin typeface="Tahoma" pitchFamily="34" charset="0"/>
                <a:ea typeface="黑体" pitchFamily="2" charset="-122"/>
              </a:defRPr>
            </a:lvl5pPr>
            <a:lvl6pPr marL="457200" algn="l" rtl="0" fontAlgn="base">
              <a:spcBef>
                <a:spcPct val="0"/>
              </a:spcBef>
              <a:spcAft>
                <a:spcPct val="0"/>
              </a:spcAft>
              <a:defRPr kumimoji="1" sz="4400">
                <a:solidFill>
                  <a:schemeClr val="hlink"/>
                </a:solidFill>
                <a:latin typeface="Tahoma" pitchFamily="34" charset="0"/>
                <a:ea typeface="黑体" pitchFamily="49" charset="-122"/>
              </a:defRPr>
            </a:lvl6pPr>
            <a:lvl7pPr marL="914400" algn="l" rtl="0" fontAlgn="base">
              <a:spcBef>
                <a:spcPct val="0"/>
              </a:spcBef>
              <a:spcAft>
                <a:spcPct val="0"/>
              </a:spcAft>
              <a:defRPr kumimoji="1" sz="4400">
                <a:solidFill>
                  <a:schemeClr val="hlink"/>
                </a:solidFill>
                <a:latin typeface="Tahoma" pitchFamily="34" charset="0"/>
                <a:ea typeface="黑体" pitchFamily="49" charset="-122"/>
              </a:defRPr>
            </a:lvl7pPr>
            <a:lvl8pPr marL="1371600" algn="l" rtl="0" fontAlgn="base">
              <a:spcBef>
                <a:spcPct val="0"/>
              </a:spcBef>
              <a:spcAft>
                <a:spcPct val="0"/>
              </a:spcAft>
              <a:defRPr kumimoji="1" sz="4400">
                <a:solidFill>
                  <a:schemeClr val="hlink"/>
                </a:solidFill>
                <a:latin typeface="Tahoma" pitchFamily="34" charset="0"/>
                <a:ea typeface="黑体" pitchFamily="49" charset="-122"/>
              </a:defRPr>
            </a:lvl8pPr>
            <a:lvl9pPr marL="1828800" algn="l" rtl="0" fontAlgn="base">
              <a:spcBef>
                <a:spcPct val="0"/>
              </a:spcBef>
              <a:spcAft>
                <a:spcPct val="0"/>
              </a:spcAft>
              <a:defRPr kumimoji="1" sz="4400">
                <a:solidFill>
                  <a:schemeClr val="hlink"/>
                </a:solidFill>
                <a:latin typeface="Tahoma" pitchFamily="34" charset="0"/>
                <a:ea typeface="黑体" pitchFamily="49" charset="-122"/>
              </a:defRPr>
            </a:lvl9pPr>
          </a:lstStyle>
          <a:p>
            <a:pPr>
              <a:defRPr/>
            </a:pPr>
            <a:r>
              <a:rPr lang="zh-CN" altLang="en-US" sz="3800" kern="0" dirty="0">
                <a:latin typeface="Times New Roman" panose="02020603050405020304" pitchFamily="18" charset="0"/>
                <a:cs typeface="Times New Roman" panose="02020603050405020304" pitchFamily="18" charset="0"/>
              </a:rPr>
              <a:t>研究背景</a:t>
            </a:r>
          </a:p>
        </p:txBody>
      </p:sp>
      <p:sp>
        <p:nvSpPr>
          <p:cNvPr id="7" name="矩形 6"/>
          <p:cNvSpPr/>
          <p:nvPr/>
        </p:nvSpPr>
        <p:spPr>
          <a:xfrm>
            <a:off x="323528" y="1124744"/>
            <a:ext cx="8700964" cy="523220"/>
          </a:xfrm>
          <a:prstGeom prst="rect">
            <a:avLst/>
          </a:prstGeom>
        </p:spPr>
        <p:txBody>
          <a:bodyPr wrap="square">
            <a:spAutoFit/>
          </a:bodyPr>
          <a:lstStyle/>
          <a:p>
            <a:pPr marL="533400" indent="-533400" eaLnBrk="1" hangingPunct="1">
              <a:spcBef>
                <a:spcPct val="20000"/>
              </a:spcBef>
              <a:buClr>
                <a:srgbClr val="0070C0"/>
              </a:buClr>
              <a:buSzPct val="100000"/>
              <a:buFont typeface="Wingdings" pitchFamily="2" charset="2"/>
              <a:buChar char="p"/>
              <a:defRPr/>
            </a:pPr>
            <a:r>
              <a:rPr lang="zh-CN" altLang="en-US" sz="2800" dirty="0">
                <a:ea typeface="黑体" pitchFamily="49" charset="-122"/>
                <a:cs typeface="Times New Roman" panose="02020603050405020304" pitchFamily="18" charset="0"/>
              </a:rPr>
              <a:t>相关工作</a:t>
            </a:r>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585B2E1B-C203-40A8-BC96-39E6327B51A7}"/>
                  </a:ext>
                </a:extLst>
              </p:cNvPr>
              <p:cNvSpPr txBox="1">
                <a:spLocks/>
              </p:cNvSpPr>
              <p:nvPr/>
            </p:nvSpPr>
            <p:spPr>
              <a:xfrm>
                <a:off x="611560" y="1772816"/>
                <a:ext cx="8064896" cy="4680520"/>
              </a:xfrm>
              <a:prstGeom prst="rect">
                <a:avLst/>
              </a:prstGeom>
            </p:spPr>
            <p:txBody>
              <a:bodyPr>
                <a:normAutofit/>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2800">
                    <a:solidFill>
                      <a:srgbClr val="0000FF"/>
                    </a:solidFill>
                    <a:latin typeface="+mn-lt"/>
                    <a:ea typeface="黑体"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ü"/>
                  <a:defRPr kumimoji="1" sz="2400">
                    <a:solidFill>
                      <a:schemeClr val="tx1"/>
                    </a:solidFill>
                    <a:latin typeface="黑体" pitchFamily="2" charset="-122"/>
                    <a:ea typeface="黑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000" b="1">
                    <a:solidFill>
                      <a:schemeClr val="tx1"/>
                    </a:solidFill>
                    <a:latin typeface="华文楷体" pitchFamily="2" charset="-122"/>
                    <a:ea typeface="华文楷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宋体"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charset="-122"/>
                  </a:defRPr>
                </a:lvl5pPr>
                <a:lvl6pPr marL="2514600" indent="-228600" algn="l" rtl="0" fontAlgn="base">
                  <a:spcBef>
                    <a:spcPct val="20000"/>
                  </a:spcBef>
                  <a:spcAft>
                    <a:spcPct val="0"/>
                  </a:spcAft>
                  <a:buClr>
                    <a:schemeClr val="accent1"/>
                  </a:buClr>
                  <a:buSzPct val="50000"/>
                  <a:buFont typeface="Wingdings"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kumimoji="1" sz="2400">
                    <a:solidFill>
                      <a:schemeClr val="tx1"/>
                    </a:solidFill>
                    <a:latin typeface="+mn-lt"/>
                    <a:ea typeface="宋体" pitchFamily="2" charset="-122"/>
                  </a:defRPr>
                </a:lvl9pPr>
              </a:lstStyle>
              <a:p>
                <a:r>
                  <a:rPr lang="en-US" altLang="zh-CN" sz="2000" b="0" kern="0" dirty="0">
                    <a:latin typeface="Times New Roman" panose="02020603050405020304" pitchFamily="18" charset="0"/>
                    <a:cs typeface="Times New Roman" panose="02020603050405020304" pitchFamily="18" charset="0"/>
                  </a:rPr>
                  <a:t>Uniform Sampling</a:t>
                </a:r>
              </a:p>
              <a:p>
                <a:pPr lvl="1">
                  <a:spcBef>
                    <a:spcPts val="600"/>
                  </a:spcBef>
                  <a:spcAft>
                    <a:spcPts val="600"/>
                  </a:spcAft>
                  <a:buClrTx/>
                  <a:buSzTx/>
                </a:pPr>
                <a:r>
                  <a:rPr lang="en-US" altLang="zh-CN" sz="1800" b="0" kern="0" dirty="0">
                    <a:latin typeface="Times New Roman" panose="02020603050405020304" pitchFamily="18" charset="0"/>
                    <a:cs typeface="Times New Roman" panose="02020603050405020304" pitchFamily="18" charset="0"/>
                  </a:rPr>
                  <a:t>BPR</a:t>
                </a:r>
                <a:r>
                  <a:rPr lang="zh-CN" altLang="en-US" sz="1800" b="0" kern="0" dirty="0">
                    <a:latin typeface="Times New Roman" panose="02020603050405020304" pitchFamily="18" charset="0"/>
                    <a:cs typeface="Times New Roman" panose="02020603050405020304" pitchFamily="18" charset="0"/>
                  </a:rPr>
                  <a:t> </a:t>
                </a:r>
                <a:r>
                  <a:rPr lang="en-US" altLang="zh-CN" sz="1800" b="0" kern="0" dirty="0">
                    <a:latin typeface="Times New Roman" panose="02020603050405020304" pitchFamily="18" charset="0"/>
                    <a:cs typeface="Times New Roman" panose="02020603050405020304" pitchFamily="18" charset="0"/>
                  </a:rPr>
                  <a:t>(</a:t>
                </a:r>
                <a:r>
                  <a:rPr lang="en-US" altLang="zh-CN" sz="1800" b="0" kern="0" dirty="0" err="1">
                    <a:latin typeface="Times New Roman" panose="02020603050405020304" pitchFamily="18" charset="0"/>
                    <a:cs typeface="Times New Roman" panose="02020603050405020304" pitchFamily="18" charset="0"/>
                  </a:rPr>
                  <a:t>Rendle</a:t>
                </a:r>
                <a:r>
                  <a:rPr lang="en-US" altLang="zh-CN" sz="1800" b="0" kern="0" dirty="0">
                    <a:latin typeface="Times New Roman" panose="02020603050405020304" pitchFamily="18" charset="0"/>
                    <a:cs typeface="Times New Roman" panose="02020603050405020304" pitchFamily="18" charset="0"/>
                  </a:rPr>
                  <a:t> et al., 2009): for each </a:t>
                </a:r>
                <a14:m>
                  <m:oMath xmlns:m="http://schemas.openxmlformats.org/officeDocument/2006/math">
                    <m:r>
                      <a:rPr lang="en-US" altLang="zh-CN" sz="1800" b="0" i="1" kern="0" smtClean="0">
                        <a:latin typeface="Cambria Math" panose="02040503050406030204" pitchFamily="18" charset="0"/>
                        <a:cs typeface="Times New Roman" panose="02020603050405020304" pitchFamily="18" charset="0"/>
                      </a:rPr>
                      <m:t>(</m:t>
                    </m:r>
                    <m:r>
                      <a:rPr lang="en-US" altLang="zh-CN" sz="1800" b="0" i="1" kern="0" smtClean="0">
                        <a:latin typeface="Cambria Math" panose="02040503050406030204" pitchFamily="18" charset="0"/>
                        <a:cs typeface="Times New Roman" panose="02020603050405020304" pitchFamily="18" charset="0"/>
                      </a:rPr>
                      <m:t>𝑢</m:t>
                    </m:r>
                    <m:r>
                      <a:rPr lang="en-US" altLang="zh-CN" sz="1800" b="0" i="1" kern="0" smtClean="0">
                        <a:latin typeface="Cambria Math" panose="02040503050406030204" pitchFamily="18" charset="0"/>
                        <a:cs typeface="Times New Roman" panose="02020603050405020304" pitchFamily="18" charset="0"/>
                      </a:rPr>
                      <m:t>, </m:t>
                    </m:r>
                    <m:r>
                      <a:rPr lang="en-US" altLang="zh-CN" sz="1800" b="0" i="1" kern="0" smtClean="0">
                        <a:latin typeface="Cambria Math" panose="02040503050406030204" pitchFamily="18" charset="0"/>
                        <a:cs typeface="Times New Roman" panose="02020603050405020304" pitchFamily="18" charset="0"/>
                      </a:rPr>
                      <m:t>𝑖</m:t>
                    </m:r>
                    <m:r>
                      <a:rPr lang="en-US" altLang="zh-CN" sz="1800" b="0" i="1" kern="0" smtClean="0">
                        <a:latin typeface="Cambria Math" panose="02040503050406030204" pitchFamily="18" charset="0"/>
                        <a:cs typeface="Times New Roman" panose="02020603050405020304" pitchFamily="18" charset="0"/>
                      </a:rPr>
                      <m:t>, </m:t>
                    </m:r>
                    <m:r>
                      <a:rPr lang="en-US" altLang="zh-CN" sz="1800" b="0" i="1" kern="0" smtClean="0">
                        <a:latin typeface="Cambria Math" panose="02040503050406030204" pitchFamily="18" charset="0"/>
                        <a:cs typeface="Times New Roman" panose="02020603050405020304" pitchFamily="18" charset="0"/>
                      </a:rPr>
                      <m:t>𝑗</m:t>
                    </m:r>
                    <m:r>
                      <a:rPr lang="en-US" altLang="zh-CN" sz="1800" b="0" i="1" kern="0" smtClean="0">
                        <a:latin typeface="Cambria Math" panose="02040503050406030204" pitchFamily="18" charset="0"/>
                        <a:cs typeface="Times New Roman" panose="02020603050405020304" pitchFamily="18" charset="0"/>
                      </a:rPr>
                      <m:t>)</m:t>
                    </m:r>
                  </m:oMath>
                </a14:m>
                <a:r>
                  <a:rPr lang="en-US" altLang="zh-CN" sz="1800" b="0" kern="0" dirty="0">
                    <a:latin typeface="Times New Roman" panose="02020603050405020304" pitchFamily="18" charset="0"/>
                    <a:cs typeface="Times New Roman" panose="02020603050405020304" pitchFamily="18" charset="0"/>
                  </a:rPr>
                  <a:t>, </a:t>
                </a:r>
                <a14:m>
                  <m:oMath xmlns:m="http://schemas.openxmlformats.org/officeDocument/2006/math">
                    <m:r>
                      <a:rPr lang="en-US" altLang="zh-CN" sz="1800" b="0" i="1" kern="0" dirty="0" smtClean="0">
                        <a:latin typeface="Cambria Math" panose="02040503050406030204" pitchFamily="18" charset="0"/>
                        <a:cs typeface="Times New Roman" panose="02020603050405020304" pitchFamily="18" charset="0"/>
                      </a:rPr>
                      <m:t>𝑖</m:t>
                    </m:r>
                    <m:r>
                      <a:rPr lang="en-US" altLang="zh-CN" sz="1800" b="0" i="1" kern="0" dirty="0" smtClean="0">
                        <a:latin typeface="Cambria Math" panose="02040503050406030204" pitchFamily="18" charset="0"/>
                        <a:cs typeface="Times New Roman" panose="02020603050405020304" pitchFamily="18" charset="0"/>
                      </a:rPr>
                      <m:t>∈</m:t>
                    </m:r>
                    <m:r>
                      <a:rPr lang="en-US" altLang="zh-CN" sz="1800" b="0" i="1" kern="0" dirty="0" smtClean="0">
                        <a:latin typeface="Cambria Math" panose="02040503050406030204" pitchFamily="18" charset="0"/>
                        <a:cs typeface="Times New Roman" panose="02020603050405020304" pitchFamily="18" charset="0"/>
                      </a:rPr>
                      <m:t>𝑝𝑜𝑠</m:t>
                    </m:r>
                  </m:oMath>
                </a14:m>
                <a:r>
                  <a:rPr lang="en-US" altLang="zh-CN" sz="1800" b="0" kern="0" dirty="0">
                    <a:latin typeface="Times New Roman" panose="02020603050405020304" pitchFamily="18" charset="0"/>
                    <a:cs typeface="Times New Roman" panose="02020603050405020304" pitchFamily="18" charset="0"/>
                  </a:rPr>
                  <a:t>, </a:t>
                </a:r>
                <a14:m>
                  <m:oMath xmlns:m="http://schemas.openxmlformats.org/officeDocument/2006/math">
                    <m:r>
                      <a:rPr lang="en-US" altLang="zh-CN" sz="1800" b="0" i="1" kern="0" smtClean="0">
                        <a:latin typeface="Cambria Math" panose="02040503050406030204" pitchFamily="18" charset="0"/>
                        <a:cs typeface="Times New Roman" panose="02020603050405020304" pitchFamily="18" charset="0"/>
                      </a:rPr>
                      <m:t>𝑗</m:t>
                    </m:r>
                    <m:r>
                      <a:rPr lang="en-US" altLang="zh-CN" sz="1800" b="0" i="1" kern="0" smtClean="0">
                        <a:latin typeface="Cambria Math" panose="02040503050406030204" pitchFamily="18" charset="0"/>
                        <a:cs typeface="Times New Roman" panose="02020603050405020304" pitchFamily="18" charset="0"/>
                      </a:rPr>
                      <m:t>∈</m:t>
                    </m:r>
                    <m:r>
                      <a:rPr lang="en-US" altLang="zh-CN" sz="1800" b="0" i="1" kern="0" smtClean="0">
                        <a:latin typeface="Cambria Math" panose="02040503050406030204" pitchFamily="18" charset="0"/>
                        <a:cs typeface="Times New Roman" panose="02020603050405020304" pitchFamily="18" charset="0"/>
                      </a:rPr>
                      <m:t>𝑛𝑒𝑔</m:t>
                    </m:r>
                  </m:oMath>
                </a14:m>
                <a:r>
                  <a:rPr lang="en-US" altLang="zh-CN" sz="1800" b="0" kern="0" dirty="0">
                    <a:latin typeface="Times New Roman" panose="02020603050405020304" pitchFamily="18" charset="0"/>
                    <a:cs typeface="Times New Roman" panose="02020603050405020304" pitchFamily="18" charset="0"/>
                  </a:rPr>
                  <a:t>,</a:t>
                </a:r>
              </a:p>
              <a:p>
                <a:pPr marL="457200" lvl="1" indent="0">
                  <a:spcBef>
                    <a:spcPts val="600"/>
                  </a:spcBef>
                  <a:spcAft>
                    <a:spcPts val="600"/>
                  </a:spcAft>
                  <a:buClrTx/>
                  <a:buSzTx/>
                  <a:buNone/>
                </a:pPr>
                <a14:m>
                  <m:oMathPara xmlns:m="http://schemas.openxmlformats.org/officeDocument/2006/math">
                    <m:oMathParaPr>
                      <m:jc m:val="centerGroup"/>
                    </m:oMathParaPr>
                    <m:oMath xmlns:m="http://schemas.openxmlformats.org/officeDocument/2006/math">
                      <m:r>
                        <a:rPr lang="en-US" altLang="zh-CN" sz="1800" b="0" i="1" kern="0" smtClean="0">
                          <a:latin typeface="Cambria Math" panose="02040503050406030204" pitchFamily="18" charset="0"/>
                          <a:cs typeface="Times New Roman" panose="02020603050405020304" pitchFamily="18" charset="0"/>
                        </a:rPr>
                        <m:t>𝑠𝑐𝑜𝑟𝑒</m:t>
                      </m:r>
                      <m:d>
                        <m:dPr>
                          <m:ctrlPr>
                            <a:rPr lang="en-US" altLang="zh-CN" sz="1800" b="0" i="1" kern="0" smtClean="0">
                              <a:latin typeface="Cambria Math" panose="02040503050406030204" pitchFamily="18" charset="0"/>
                              <a:cs typeface="Times New Roman" panose="02020603050405020304" pitchFamily="18" charset="0"/>
                            </a:rPr>
                          </m:ctrlPr>
                        </m:dPr>
                        <m:e>
                          <m:r>
                            <a:rPr lang="en-US" altLang="zh-CN" sz="1800" b="0" i="1" kern="0" smtClean="0">
                              <a:latin typeface="Cambria Math" panose="02040503050406030204" pitchFamily="18" charset="0"/>
                              <a:cs typeface="Times New Roman" panose="02020603050405020304" pitchFamily="18" charset="0"/>
                            </a:rPr>
                            <m:t>𝑢</m:t>
                          </m:r>
                          <m:r>
                            <a:rPr lang="en-US" altLang="zh-CN" sz="1800" b="0" i="1" kern="0" smtClean="0">
                              <a:latin typeface="Cambria Math" panose="02040503050406030204" pitchFamily="18" charset="0"/>
                              <a:cs typeface="Times New Roman" panose="02020603050405020304" pitchFamily="18" charset="0"/>
                            </a:rPr>
                            <m:t>, </m:t>
                          </m:r>
                          <m:r>
                            <a:rPr lang="en-US" altLang="zh-CN" sz="1800" b="0" i="1" kern="0" smtClean="0">
                              <a:latin typeface="Cambria Math" panose="02040503050406030204" pitchFamily="18" charset="0"/>
                              <a:cs typeface="Times New Roman" panose="02020603050405020304" pitchFamily="18" charset="0"/>
                            </a:rPr>
                            <m:t>𝑖</m:t>
                          </m:r>
                        </m:e>
                      </m:d>
                      <m:r>
                        <a:rPr lang="en-US" altLang="zh-CN" sz="1800" b="0" i="1" kern="0" smtClean="0">
                          <a:latin typeface="Cambria Math" panose="02040503050406030204" pitchFamily="18" charset="0"/>
                          <a:cs typeface="Times New Roman" panose="02020603050405020304" pitchFamily="18" charset="0"/>
                        </a:rPr>
                        <m:t>&gt;</m:t>
                      </m:r>
                      <m:r>
                        <a:rPr lang="en-US" altLang="zh-CN" sz="1800" b="0" i="1" kern="0" smtClean="0">
                          <a:latin typeface="Cambria Math" panose="02040503050406030204" pitchFamily="18" charset="0"/>
                          <a:cs typeface="Times New Roman" panose="02020603050405020304" pitchFamily="18" charset="0"/>
                        </a:rPr>
                        <m:t>𝑠𝑐𝑜𝑟𝑒</m:t>
                      </m:r>
                      <m:r>
                        <a:rPr lang="en-US" altLang="zh-CN" sz="1800" b="0" i="1" kern="0" smtClean="0">
                          <a:latin typeface="Cambria Math" panose="02040503050406030204" pitchFamily="18" charset="0"/>
                          <a:cs typeface="Times New Roman" panose="02020603050405020304" pitchFamily="18" charset="0"/>
                        </a:rPr>
                        <m:t>(</m:t>
                      </m:r>
                      <m:r>
                        <a:rPr lang="en-US" altLang="zh-CN" sz="1800" b="0" i="1" kern="0" smtClean="0">
                          <a:latin typeface="Cambria Math" panose="02040503050406030204" pitchFamily="18" charset="0"/>
                          <a:cs typeface="Times New Roman" panose="02020603050405020304" pitchFamily="18" charset="0"/>
                        </a:rPr>
                        <m:t>𝑢</m:t>
                      </m:r>
                      <m:r>
                        <a:rPr lang="en-US" altLang="zh-CN" sz="1800" b="0" i="1" kern="0" smtClean="0">
                          <a:latin typeface="Cambria Math" panose="02040503050406030204" pitchFamily="18" charset="0"/>
                          <a:cs typeface="Times New Roman" panose="02020603050405020304" pitchFamily="18" charset="0"/>
                        </a:rPr>
                        <m:t>,</m:t>
                      </m:r>
                      <m:r>
                        <a:rPr lang="en-US" altLang="zh-CN" sz="1800" b="0" i="1" kern="0" smtClean="0">
                          <a:latin typeface="Cambria Math" panose="02040503050406030204" pitchFamily="18" charset="0"/>
                          <a:cs typeface="Times New Roman" panose="02020603050405020304" pitchFamily="18" charset="0"/>
                        </a:rPr>
                        <m:t>𝑗</m:t>
                      </m:r>
                      <m:r>
                        <a:rPr lang="en-US" altLang="zh-CN" sz="1800" b="0" i="1" kern="0" smtClean="0">
                          <a:latin typeface="Cambria Math" panose="02040503050406030204" pitchFamily="18" charset="0"/>
                          <a:cs typeface="Times New Roman" panose="02020603050405020304" pitchFamily="18" charset="0"/>
                        </a:rPr>
                        <m:t>)</m:t>
                      </m:r>
                    </m:oMath>
                  </m:oMathPara>
                </a14:m>
                <a:endParaRPr lang="en-US" altLang="zh-CN" sz="1800" b="0" kern="0" dirty="0">
                  <a:latin typeface="Times New Roman" panose="02020603050405020304" pitchFamily="18" charset="0"/>
                  <a:cs typeface="Times New Roman" panose="02020603050405020304" pitchFamily="18" charset="0"/>
                </a:endParaRPr>
              </a:p>
              <a:p>
                <a:pPr lvl="2">
                  <a:spcBef>
                    <a:spcPts val="600"/>
                  </a:spcBef>
                  <a:spcAft>
                    <a:spcPts val="600"/>
                  </a:spcAft>
                  <a:buClrTx/>
                  <a:buSzTx/>
                </a:pPr>
                <a:r>
                  <a:rPr lang="en-US" altLang="zh-CN" sz="1600" b="0" kern="0" dirty="0">
                    <a:latin typeface="Times New Roman" panose="02020603050405020304" pitchFamily="18" charset="0"/>
                    <a:cs typeface="Times New Roman" panose="02020603050405020304" pitchFamily="18" charset="0"/>
                  </a:rPr>
                  <a:t>Simple, easy-to-implement</a:t>
                </a:r>
              </a:p>
              <a:p>
                <a:pPr lvl="2">
                  <a:spcBef>
                    <a:spcPts val="600"/>
                  </a:spcBef>
                  <a:spcAft>
                    <a:spcPts val="600"/>
                  </a:spcAft>
                  <a:buClrTx/>
                  <a:buSzTx/>
                </a:pPr>
                <a:r>
                  <a:rPr lang="en-US" altLang="zh-CN" sz="1600" b="0" kern="0" dirty="0">
                    <a:latin typeface="Times New Roman" panose="02020603050405020304" pitchFamily="18" charset="0"/>
                    <a:cs typeface="Times New Roman" panose="02020603050405020304" pitchFamily="18" charset="0"/>
                  </a:rPr>
                  <a:t>Less informative, no relation with positive items</a:t>
                </a:r>
              </a:p>
              <a:p>
                <a:pPr lvl="1">
                  <a:spcBef>
                    <a:spcPts val="600"/>
                  </a:spcBef>
                  <a:spcAft>
                    <a:spcPts val="600"/>
                  </a:spcAft>
                  <a:buClrTx/>
                  <a:buSzTx/>
                </a:pPr>
                <a:r>
                  <a:rPr lang="en-US" altLang="zh-CN" sz="1800" b="0" kern="0" dirty="0">
                    <a:latin typeface="Times New Roman" panose="02020603050405020304" pitchFamily="18" charset="0"/>
                    <a:cs typeface="Times New Roman" panose="02020603050405020304" pitchFamily="18" charset="0"/>
                  </a:rPr>
                  <a:t>SBPR (Zhao et al., 2014) with social feedback</a:t>
                </a:r>
              </a:p>
              <a:p>
                <a:pPr lvl="2">
                  <a:spcBef>
                    <a:spcPts val="600"/>
                  </a:spcBef>
                  <a:spcAft>
                    <a:spcPts val="600"/>
                  </a:spcAft>
                  <a:buClrTx/>
                  <a:buSzTx/>
                </a:pPr>
                <a:r>
                  <a:rPr lang="en-US" altLang="zh-CN" sz="1600" b="0" kern="0" dirty="0">
                    <a:latin typeface="Times New Roman" panose="02020603050405020304" pitchFamily="18" charset="0"/>
                    <a:cs typeface="Times New Roman" panose="02020603050405020304" pitchFamily="18" charset="0"/>
                  </a:rPr>
                  <a:t>For </a:t>
                </a:r>
                <a14:m>
                  <m:oMath xmlns:m="http://schemas.openxmlformats.org/officeDocument/2006/math">
                    <m:r>
                      <a:rPr lang="en-US" altLang="zh-CN" sz="1600" b="0" i="1" kern="0" smtClean="0">
                        <a:latin typeface="Cambria Math" panose="02040503050406030204" pitchFamily="18" charset="0"/>
                        <a:cs typeface="Times New Roman" panose="02020603050405020304" pitchFamily="18" charset="0"/>
                      </a:rPr>
                      <m:t>𝑘</m:t>
                    </m:r>
                    <m:r>
                      <a:rPr lang="en-US" altLang="zh-CN" sz="1600" b="0" i="1" kern="0" smtClean="0">
                        <a:latin typeface="Cambria Math" panose="02040503050406030204" pitchFamily="18" charset="0"/>
                        <a:cs typeface="Times New Roman" panose="02020603050405020304" pitchFamily="18" charset="0"/>
                      </a:rPr>
                      <m:t>∈ </m:t>
                    </m:r>
                  </m:oMath>
                </a14:m>
                <a:r>
                  <a:rPr lang="en-US" altLang="zh-CN" sz="1600" b="0" kern="0" dirty="0">
                    <a:latin typeface="Times New Roman" panose="02020603050405020304" pitchFamily="18" charset="0"/>
                    <a:cs typeface="Times New Roman" panose="02020603050405020304" pitchFamily="18" charset="0"/>
                  </a:rPr>
                  <a:t>friends: </a:t>
                </a:r>
                <a14:m>
                  <m:oMath xmlns:m="http://schemas.openxmlformats.org/officeDocument/2006/math">
                    <m:r>
                      <a:rPr lang="en-US" altLang="zh-CN" sz="1600" b="0" i="1" kern="0">
                        <a:latin typeface="Cambria Math" panose="02040503050406030204" pitchFamily="18" charset="0"/>
                        <a:cs typeface="Times New Roman" panose="02020603050405020304" pitchFamily="18" charset="0"/>
                      </a:rPr>
                      <m:t>𝑠𝑐𝑜𝑟𝑒</m:t>
                    </m:r>
                    <m:d>
                      <m:dPr>
                        <m:ctrlPr>
                          <a:rPr lang="en-US" altLang="zh-CN" sz="1600" b="0" i="1" kern="0">
                            <a:latin typeface="Cambria Math" panose="02040503050406030204" pitchFamily="18" charset="0"/>
                            <a:cs typeface="Times New Roman" panose="02020603050405020304" pitchFamily="18" charset="0"/>
                          </a:rPr>
                        </m:ctrlPr>
                      </m:dPr>
                      <m:e>
                        <m:r>
                          <a:rPr lang="en-US" altLang="zh-CN" sz="1600" b="0" i="1" kern="0">
                            <a:latin typeface="Cambria Math" panose="02040503050406030204" pitchFamily="18" charset="0"/>
                            <a:cs typeface="Times New Roman" panose="02020603050405020304" pitchFamily="18" charset="0"/>
                          </a:rPr>
                          <m:t>𝑢</m:t>
                        </m:r>
                        <m:r>
                          <a:rPr lang="en-US" altLang="zh-CN" sz="1600" b="0" i="1" kern="0">
                            <a:latin typeface="Cambria Math" panose="02040503050406030204" pitchFamily="18" charset="0"/>
                            <a:cs typeface="Times New Roman" panose="02020603050405020304" pitchFamily="18" charset="0"/>
                          </a:rPr>
                          <m:t>, </m:t>
                        </m:r>
                        <m:r>
                          <a:rPr lang="en-US" altLang="zh-CN" sz="1600" b="0" i="1" kern="0">
                            <a:latin typeface="Cambria Math" panose="02040503050406030204" pitchFamily="18" charset="0"/>
                            <a:cs typeface="Times New Roman" panose="02020603050405020304" pitchFamily="18" charset="0"/>
                          </a:rPr>
                          <m:t>𝑖</m:t>
                        </m:r>
                      </m:e>
                    </m:d>
                    <m:r>
                      <a:rPr lang="en-US" altLang="zh-CN" sz="1600" b="0" i="1" kern="0">
                        <a:latin typeface="Cambria Math" panose="02040503050406030204" pitchFamily="18" charset="0"/>
                        <a:cs typeface="Times New Roman" panose="02020603050405020304" pitchFamily="18" charset="0"/>
                      </a:rPr>
                      <m:t>&gt;</m:t>
                    </m:r>
                    <m:r>
                      <a:rPr lang="en-US" altLang="zh-CN" sz="1600" b="0" i="1" kern="0">
                        <a:latin typeface="Cambria Math" panose="02040503050406030204" pitchFamily="18" charset="0"/>
                        <a:cs typeface="Times New Roman" panose="02020603050405020304" pitchFamily="18" charset="0"/>
                      </a:rPr>
                      <m:t>𝑠𝑐𝑜𝑟𝑒</m:t>
                    </m:r>
                    <m:r>
                      <a:rPr lang="en-US" altLang="zh-CN" sz="1600" b="0" i="1" kern="0">
                        <a:latin typeface="Cambria Math" panose="02040503050406030204" pitchFamily="18" charset="0"/>
                        <a:cs typeface="Times New Roman" panose="02020603050405020304" pitchFamily="18" charset="0"/>
                      </a:rPr>
                      <m:t>(</m:t>
                    </m:r>
                    <m:r>
                      <a:rPr lang="en-US" altLang="zh-CN" sz="1600" b="0" i="1" kern="0">
                        <a:latin typeface="Cambria Math" panose="02040503050406030204" pitchFamily="18" charset="0"/>
                        <a:cs typeface="Times New Roman" panose="02020603050405020304" pitchFamily="18" charset="0"/>
                      </a:rPr>
                      <m:t>𝑢</m:t>
                    </m:r>
                    <m:r>
                      <a:rPr lang="en-US" altLang="zh-CN" sz="1600" b="0" i="1" kern="0">
                        <a:latin typeface="Cambria Math" panose="02040503050406030204" pitchFamily="18" charset="0"/>
                        <a:cs typeface="Times New Roman" panose="02020603050405020304" pitchFamily="18" charset="0"/>
                      </a:rPr>
                      <m:t>,</m:t>
                    </m:r>
                    <m:r>
                      <a:rPr lang="en-US" altLang="zh-CN" sz="1600" b="0" i="1" kern="0" smtClean="0">
                        <a:latin typeface="Cambria Math" panose="02040503050406030204" pitchFamily="18" charset="0"/>
                        <a:cs typeface="Times New Roman" panose="02020603050405020304" pitchFamily="18" charset="0"/>
                      </a:rPr>
                      <m:t>𝑘</m:t>
                    </m:r>
                    <m:r>
                      <a:rPr lang="en-US" altLang="zh-CN" sz="1600" b="0" i="1" kern="0">
                        <a:latin typeface="Cambria Math" panose="02040503050406030204" pitchFamily="18" charset="0"/>
                        <a:cs typeface="Times New Roman" panose="02020603050405020304" pitchFamily="18" charset="0"/>
                      </a:rPr>
                      <m:t>)</m:t>
                    </m:r>
                  </m:oMath>
                </a14:m>
                <a:r>
                  <a:rPr lang="en-US" altLang="zh-CN" sz="1600" b="0" kern="0" dirty="0">
                    <a:cs typeface="Times New Roman" panose="02020603050405020304" pitchFamily="18" charset="0"/>
                  </a:rPr>
                  <a:t> </a:t>
                </a:r>
                <a14:m>
                  <m:oMath xmlns:m="http://schemas.openxmlformats.org/officeDocument/2006/math">
                    <m:r>
                      <a:rPr lang="en-US" altLang="zh-CN" sz="1600" b="0" i="1" kern="0">
                        <a:latin typeface="Cambria Math" panose="02040503050406030204" pitchFamily="18" charset="0"/>
                        <a:cs typeface="Times New Roman" panose="02020603050405020304" pitchFamily="18" charset="0"/>
                      </a:rPr>
                      <m:t>&gt;</m:t>
                    </m:r>
                    <m:r>
                      <a:rPr lang="en-US" altLang="zh-CN" sz="1600" b="0" i="1" kern="0">
                        <a:latin typeface="Cambria Math" panose="02040503050406030204" pitchFamily="18" charset="0"/>
                        <a:cs typeface="Times New Roman" panose="02020603050405020304" pitchFamily="18" charset="0"/>
                      </a:rPr>
                      <m:t>𝑠𝑐𝑜𝑟𝑒</m:t>
                    </m:r>
                    <m:r>
                      <a:rPr lang="en-US" altLang="zh-CN" sz="1600" b="0" i="1" kern="0">
                        <a:latin typeface="Cambria Math" panose="02040503050406030204" pitchFamily="18" charset="0"/>
                        <a:cs typeface="Times New Roman" panose="02020603050405020304" pitchFamily="18" charset="0"/>
                      </a:rPr>
                      <m:t>(</m:t>
                    </m:r>
                    <m:r>
                      <a:rPr lang="en-US" altLang="zh-CN" sz="1600" b="0" i="1" kern="0">
                        <a:latin typeface="Cambria Math" panose="02040503050406030204" pitchFamily="18" charset="0"/>
                        <a:cs typeface="Times New Roman" panose="02020603050405020304" pitchFamily="18" charset="0"/>
                      </a:rPr>
                      <m:t>𝑢</m:t>
                    </m:r>
                    <m:r>
                      <a:rPr lang="en-US" altLang="zh-CN" sz="1600" b="0" i="1" kern="0">
                        <a:latin typeface="Cambria Math" panose="02040503050406030204" pitchFamily="18" charset="0"/>
                        <a:cs typeface="Times New Roman" panose="02020603050405020304" pitchFamily="18" charset="0"/>
                      </a:rPr>
                      <m:t>,</m:t>
                    </m:r>
                    <m:r>
                      <a:rPr lang="en-US" altLang="zh-CN" sz="1600" b="0" i="1" kern="0">
                        <a:latin typeface="Cambria Math" panose="02040503050406030204" pitchFamily="18" charset="0"/>
                        <a:cs typeface="Times New Roman" panose="02020603050405020304" pitchFamily="18" charset="0"/>
                      </a:rPr>
                      <m:t>𝑗</m:t>
                    </m:r>
                    <m:r>
                      <a:rPr lang="en-US" altLang="zh-CN" sz="1600" b="0" i="1" kern="0">
                        <a:latin typeface="Cambria Math" panose="02040503050406030204" pitchFamily="18" charset="0"/>
                        <a:cs typeface="Times New Roman" panose="02020603050405020304" pitchFamily="18" charset="0"/>
                      </a:rPr>
                      <m:t>)</m:t>
                    </m:r>
                  </m:oMath>
                </a14:m>
                <a:endParaRPr lang="en-US" altLang="zh-CN" sz="1600" b="0" kern="0" dirty="0">
                  <a:latin typeface="Times New Roman" panose="02020603050405020304" pitchFamily="18" charset="0"/>
                  <a:cs typeface="Times New Roman" panose="02020603050405020304" pitchFamily="18" charset="0"/>
                </a:endParaRPr>
              </a:p>
              <a:p>
                <a:pPr lvl="2">
                  <a:spcBef>
                    <a:spcPts val="600"/>
                  </a:spcBef>
                  <a:spcAft>
                    <a:spcPts val="600"/>
                  </a:spcAft>
                  <a:buClrTx/>
                  <a:buSzTx/>
                </a:pPr>
                <a:r>
                  <a:rPr lang="en-US" altLang="zh-CN" sz="1600" b="0" kern="0" dirty="0">
                    <a:latin typeface="Times New Roman" panose="02020603050405020304" pitchFamily="18" charset="0"/>
                    <a:cs typeface="Times New Roman" panose="02020603050405020304" pitchFamily="18" charset="0"/>
                  </a:rPr>
                  <a:t>BPR + view-data (Ding et al., 2018)</a:t>
                </a:r>
              </a:p>
              <a:p>
                <a:pPr lvl="1">
                  <a:spcBef>
                    <a:spcPts val="600"/>
                  </a:spcBef>
                  <a:spcAft>
                    <a:spcPts val="600"/>
                  </a:spcAft>
                  <a:buClrTx/>
                  <a:buSzTx/>
                </a:pPr>
                <a:r>
                  <a:rPr lang="en-US" altLang="zh-CN" sz="1800" b="0" kern="0" dirty="0">
                    <a:latin typeface="Times New Roman" panose="02020603050405020304" pitchFamily="18" charset="0"/>
                    <a:cs typeface="Times New Roman" panose="02020603050405020304" pitchFamily="18" charset="0"/>
                  </a:rPr>
                  <a:t>MC-BPR (Ding et al., 2018) with multi-channel feedback</a:t>
                </a:r>
              </a:p>
              <a:p>
                <a:pPr lvl="2">
                  <a:spcBef>
                    <a:spcPts val="600"/>
                  </a:spcBef>
                  <a:spcAft>
                    <a:spcPts val="600"/>
                  </a:spcAft>
                  <a:buClrTx/>
                  <a:buSzTx/>
                </a:pPr>
                <a:r>
                  <a:rPr lang="en-US" altLang="zh-CN" sz="1600" b="0" kern="0" dirty="0">
                    <a:latin typeface="Times New Roman" panose="02020603050405020304" pitchFamily="18" charset="0"/>
                    <a:cs typeface="Times New Roman" panose="02020603050405020304" pitchFamily="18" charset="0"/>
                  </a:rPr>
                  <a:t>A non-uniform sampler where levels of implicit feedback are taken into account</a:t>
                </a:r>
              </a:p>
              <a:p>
                <a:pPr lvl="2">
                  <a:spcBef>
                    <a:spcPts val="600"/>
                  </a:spcBef>
                  <a:spcAft>
                    <a:spcPts val="600"/>
                  </a:spcAft>
                  <a:buClrTx/>
                  <a:buSzTx/>
                </a:pPr>
                <a:endParaRPr lang="en-US" altLang="zh-CN" sz="1400" b="0" kern="0" dirty="0">
                  <a:latin typeface="Times New Roman" panose="02020603050405020304" pitchFamily="18" charset="0"/>
                  <a:cs typeface="Times New Roman" panose="02020603050405020304" pitchFamily="18" charset="0"/>
                </a:endParaRPr>
              </a:p>
              <a:p>
                <a:pPr marL="0" indent="0">
                  <a:spcBef>
                    <a:spcPts val="600"/>
                  </a:spcBef>
                  <a:spcAft>
                    <a:spcPts val="600"/>
                  </a:spcAft>
                  <a:buClrTx/>
                  <a:buSzTx/>
                  <a:buNone/>
                </a:pPr>
                <a:endParaRPr lang="en-US" altLang="zh-CN" sz="2200" b="0" kern="0" dirty="0">
                  <a:solidFill>
                    <a:srgbClr val="000000"/>
                  </a:solidFill>
                  <a:latin typeface="Times New Roman" panose="02020603050405020304" pitchFamily="18" charset="0"/>
                  <a:ea typeface="宋体" pitchFamily="2" charset="-122"/>
                  <a:cs typeface="Times New Roman" panose="02020603050405020304" pitchFamily="18" charset="0"/>
                </a:endParaRPr>
              </a:p>
            </p:txBody>
          </p:sp>
        </mc:Choice>
        <mc:Fallback xmlns="">
          <p:sp>
            <p:nvSpPr>
              <p:cNvPr id="8" name="Content Placeholder 2">
                <a:extLst>
                  <a:ext uri="{FF2B5EF4-FFF2-40B4-BE49-F238E27FC236}">
                    <a16:creationId xmlns="" xmlns:a16="http://schemas.microsoft.com/office/drawing/2014/main" xmlns:a14="http://schemas.microsoft.com/office/drawing/2010/main" id="{585B2E1B-C203-40A8-BC96-39E6327B51A7}"/>
                  </a:ext>
                </a:extLst>
              </p:cNvPr>
              <p:cNvSpPr txBox="1">
                <a:spLocks noRot="1" noChangeAspect="1" noMove="1" noResize="1" noEditPoints="1" noAdjustHandles="1" noChangeArrowheads="1" noChangeShapeType="1" noTextEdit="1"/>
              </p:cNvSpPr>
              <p:nvPr/>
            </p:nvSpPr>
            <p:spPr>
              <a:xfrm>
                <a:off x="611560" y="1772816"/>
                <a:ext cx="8064896" cy="4680520"/>
              </a:xfrm>
              <a:prstGeom prst="rect">
                <a:avLst/>
              </a:prstGeom>
              <a:blipFill rotWithShape="0">
                <a:blip r:embed="rId2"/>
                <a:stretch>
                  <a:fillRect t="-781"/>
                </a:stretch>
              </a:blipFill>
            </p:spPr>
            <p:txBody>
              <a:bodyPr/>
              <a:lstStyle/>
              <a:p>
                <a:r>
                  <a:rPr lang="zh-CN" altLang="en-US">
                    <a:noFill/>
                  </a:rPr>
                  <a:t> </a:t>
                </a:r>
              </a:p>
            </p:txBody>
          </p:sp>
        </mc:Fallback>
      </mc:AlternateContent>
      <p:sp>
        <p:nvSpPr>
          <p:cNvPr id="9" name="文本框 8"/>
          <p:cNvSpPr txBox="1"/>
          <p:nvPr/>
        </p:nvSpPr>
        <p:spPr>
          <a:xfrm>
            <a:off x="107504" y="5798894"/>
            <a:ext cx="9036496" cy="954107"/>
          </a:xfrm>
          <a:prstGeom prst="rect">
            <a:avLst/>
          </a:prstGeom>
          <a:noFill/>
        </p:spPr>
        <p:txBody>
          <a:bodyPr wrap="square" rtlCol="0">
            <a:spAutoFit/>
          </a:bodyPr>
          <a:lstStyle/>
          <a:p>
            <a:pPr marL="285750" indent="-285750">
              <a:buFont typeface="Arial" panose="020B0604020202020204" pitchFamily="34" charset="0"/>
              <a:buChar char="•"/>
            </a:pPr>
            <a:r>
              <a:rPr lang="en-US" altLang="zh-CN" sz="1400" b="0" dirty="0"/>
              <a:t>Zhao et al., Leveraging Social Connections to Improve Personalized Ranking for Collaborative Filtering, CIKM 2014. </a:t>
            </a:r>
          </a:p>
          <a:p>
            <a:pPr marL="285750" indent="-285750">
              <a:buFont typeface="Arial" panose="020B0604020202020204" pitchFamily="34" charset="0"/>
              <a:buChar char="•"/>
            </a:pPr>
            <a:r>
              <a:rPr lang="en-US" altLang="zh-CN" sz="1400" b="0" dirty="0" err="1"/>
              <a:t>Loni</a:t>
            </a:r>
            <a:r>
              <a:rPr lang="en-US" altLang="zh-CN" sz="1400" b="0" dirty="0"/>
              <a:t> e al., Bayesian personalized ranking with multi-channel user feedback, </a:t>
            </a:r>
            <a:r>
              <a:rPr lang="en-US" altLang="zh-CN" sz="1400" b="0" dirty="0" err="1"/>
              <a:t>RecSys</a:t>
            </a:r>
            <a:r>
              <a:rPr lang="en-US" altLang="zh-CN" sz="1400" b="0" dirty="0"/>
              <a:t> 2016. </a:t>
            </a:r>
          </a:p>
          <a:p>
            <a:pPr marL="285750" indent="-285750">
              <a:buFont typeface="Arial" panose="020B0604020202020204" pitchFamily="34" charset="0"/>
              <a:buChar char="•"/>
            </a:pPr>
            <a:r>
              <a:rPr lang="en-US" altLang="zh-CN" sz="1400" b="0" dirty="0"/>
              <a:t>Ding et al, Sampler Design for Bayesian Personalized Ranking by Leveraging View Data, </a:t>
            </a:r>
            <a:r>
              <a:rPr lang="en-US" altLang="zh-CN" sz="1400" b="0" dirty="0" err="1"/>
              <a:t>arxiv</a:t>
            </a:r>
            <a:r>
              <a:rPr lang="en-US" altLang="zh-CN" sz="1400" b="0" dirty="0"/>
              <a:t> 2018, </a:t>
            </a:r>
            <a:r>
              <a:rPr lang="en-US" altLang="zh-CN" sz="1400" b="0" dirty="0">
                <a:hlinkClick r:id="rId3"/>
              </a:rPr>
              <a:t>https://arxiv.org/pdf/1809.08162.pdf</a:t>
            </a:r>
            <a:r>
              <a:rPr lang="en-US" altLang="zh-CN" sz="1400" b="0" dirty="0"/>
              <a:t> </a:t>
            </a:r>
            <a:endParaRPr lang="zh-CN" altLang="en-US" sz="1400" b="0" dirty="0"/>
          </a:p>
        </p:txBody>
      </p:sp>
    </p:spTree>
    <p:extLst>
      <p:ext uri="{BB962C8B-B14F-4D97-AF65-F5344CB8AC3E}">
        <p14:creationId xmlns:p14="http://schemas.microsoft.com/office/powerpoint/2010/main" val="2985910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62E079A-18BC-42B2-A6C0-61BFA2EC9C47}" type="slidenum">
              <a:rPr lang="zh-CN" altLang="en-US" smtClean="0"/>
              <a:pPr>
                <a:defRPr/>
              </a:pPr>
              <a:t>4</a:t>
            </a:fld>
            <a:endParaRPr lang="en-US" altLang="zh-CN"/>
          </a:p>
        </p:txBody>
      </p:sp>
      <p:sp>
        <p:nvSpPr>
          <p:cNvPr id="5" name="标题 1"/>
          <p:cNvSpPr txBox="1">
            <a:spLocks/>
          </p:cNvSpPr>
          <p:nvPr/>
        </p:nvSpPr>
        <p:spPr bwMode="auto">
          <a:xfrm>
            <a:off x="3923928" y="296115"/>
            <a:ext cx="482796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rtl="0" eaLnBrk="0" fontAlgn="base" hangingPunct="0">
              <a:spcBef>
                <a:spcPct val="0"/>
              </a:spcBef>
              <a:spcAft>
                <a:spcPct val="0"/>
              </a:spcAft>
              <a:defRPr kumimoji="1" sz="3200" b="1">
                <a:solidFill>
                  <a:srgbClr val="002060"/>
                </a:solidFill>
                <a:latin typeface="+mj-lt"/>
                <a:ea typeface="黑体" pitchFamily="2" charset="-122"/>
                <a:cs typeface="+mj-cs"/>
              </a:defRPr>
            </a:lvl1pPr>
            <a:lvl2pPr algn="r" rtl="0" eaLnBrk="0" fontAlgn="base" hangingPunct="0">
              <a:spcBef>
                <a:spcPct val="0"/>
              </a:spcBef>
              <a:spcAft>
                <a:spcPct val="0"/>
              </a:spcAft>
              <a:defRPr kumimoji="1" sz="3200" b="1">
                <a:solidFill>
                  <a:srgbClr val="002060"/>
                </a:solidFill>
                <a:latin typeface="Tahoma" pitchFamily="34" charset="0"/>
                <a:ea typeface="黑体" pitchFamily="2" charset="-122"/>
              </a:defRPr>
            </a:lvl2pPr>
            <a:lvl3pPr algn="r" rtl="0" eaLnBrk="0" fontAlgn="base" hangingPunct="0">
              <a:spcBef>
                <a:spcPct val="0"/>
              </a:spcBef>
              <a:spcAft>
                <a:spcPct val="0"/>
              </a:spcAft>
              <a:defRPr kumimoji="1" sz="3200" b="1">
                <a:solidFill>
                  <a:srgbClr val="002060"/>
                </a:solidFill>
                <a:latin typeface="Tahoma" pitchFamily="34" charset="0"/>
                <a:ea typeface="黑体" pitchFamily="2" charset="-122"/>
              </a:defRPr>
            </a:lvl3pPr>
            <a:lvl4pPr algn="r" rtl="0" eaLnBrk="0" fontAlgn="base" hangingPunct="0">
              <a:spcBef>
                <a:spcPct val="0"/>
              </a:spcBef>
              <a:spcAft>
                <a:spcPct val="0"/>
              </a:spcAft>
              <a:defRPr kumimoji="1" sz="3200" b="1">
                <a:solidFill>
                  <a:srgbClr val="002060"/>
                </a:solidFill>
                <a:latin typeface="Tahoma" pitchFamily="34" charset="0"/>
                <a:ea typeface="黑体" pitchFamily="2" charset="-122"/>
              </a:defRPr>
            </a:lvl4pPr>
            <a:lvl5pPr algn="r" rtl="0" eaLnBrk="0" fontAlgn="base" hangingPunct="0">
              <a:spcBef>
                <a:spcPct val="0"/>
              </a:spcBef>
              <a:spcAft>
                <a:spcPct val="0"/>
              </a:spcAft>
              <a:defRPr kumimoji="1" sz="3200" b="1">
                <a:solidFill>
                  <a:srgbClr val="002060"/>
                </a:solidFill>
                <a:latin typeface="Tahoma" pitchFamily="34" charset="0"/>
                <a:ea typeface="黑体" pitchFamily="2" charset="-122"/>
              </a:defRPr>
            </a:lvl5pPr>
            <a:lvl6pPr marL="457200" algn="l" rtl="0" fontAlgn="base">
              <a:spcBef>
                <a:spcPct val="0"/>
              </a:spcBef>
              <a:spcAft>
                <a:spcPct val="0"/>
              </a:spcAft>
              <a:defRPr kumimoji="1" sz="4400">
                <a:solidFill>
                  <a:schemeClr val="hlink"/>
                </a:solidFill>
                <a:latin typeface="Tahoma" pitchFamily="34" charset="0"/>
                <a:ea typeface="黑体" pitchFamily="49" charset="-122"/>
              </a:defRPr>
            </a:lvl6pPr>
            <a:lvl7pPr marL="914400" algn="l" rtl="0" fontAlgn="base">
              <a:spcBef>
                <a:spcPct val="0"/>
              </a:spcBef>
              <a:spcAft>
                <a:spcPct val="0"/>
              </a:spcAft>
              <a:defRPr kumimoji="1" sz="4400">
                <a:solidFill>
                  <a:schemeClr val="hlink"/>
                </a:solidFill>
                <a:latin typeface="Tahoma" pitchFamily="34" charset="0"/>
                <a:ea typeface="黑体" pitchFamily="49" charset="-122"/>
              </a:defRPr>
            </a:lvl7pPr>
            <a:lvl8pPr marL="1371600" algn="l" rtl="0" fontAlgn="base">
              <a:spcBef>
                <a:spcPct val="0"/>
              </a:spcBef>
              <a:spcAft>
                <a:spcPct val="0"/>
              </a:spcAft>
              <a:defRPr kumimoji="1" sz="4400">
                <a:solidFill>
                  <a:schemeClr val="hlink"/>
                </a:solidFill>
                <a:latin typeface="Tahoma" pitchFamily="34" charset="0"/>
                <a:ea typeface="黑体" pitchFamily="49" charset="-122"/>
              </a:defRPr>
            </a:lvl8pPr>
            <a:lvl9pPr marL="1828800" algn="l" rtl="0" fontAlgn="base">
              <a:spcBef>
                <a:spcPct val="0"/>
              </a:spcBef>
              <a:spcAft>
                <a:spcPct val="0"/>
              </a:spcAft>
              <a:defRPr kumimoji="1" sz="4400">
                <a:solidFill>
                  <a:schemeClr val="hlink"/>
                </a:solidFill>
                <a:latin typeface="Tahoma" pitchFamily="34" charset="0"/>
                <a:ea typeface="黑体" pitchFamily="49" charset="-122"/>
              </a:defRPr>
            </a:lvl9pPr>
          </a:lstStyle>
          <a:p>
            <a:pPr>
              <a:defRPr/>
            </a:pPr>
            <a:r>
              <a:rPr lang="zh-CN" altLang="en-US" sz="3800" kern="0" dirty="0">
                <a:latin typeface="Times New Roman" panose="02020603050405020304" pitchFamily="18" charset="0"/>
                <a:cs typeface="Times New Roman" panose="02020603050405020304" pitchFamily="18" charset="0"/>
              </a:rPr>
              <a:t>研究背景</a:t>
            </a:r>
          </a:p>
        </p:txBody>
      </p:sp>
      <p:sp>
        <p:nvSpPr>
          <p:cNvPr id="7" name="矩形 6"/>
          <p:cNvSpPr/>
          <p:nvPr/>
        </p:nvSpPr>
        <p:spPr>
          <a:xfrm>
            <a:off x="323528" y="1124744"/>
            <a:ext cx="8700964" cy="523220"/>
          </a:xfrm>
          <a:prstGeom prst="rect">
            <a:avLst/>
          </a:prstGeom>
        </p:spPr>
        <p:txBody>
          <a:bodyPr wrap="square">
            <a:spAutoFit/>
          </a:bodyPr>
          <a:lstStyle/>
          <a:p>
            <a:pPr marL="533400" indent="-533400" eaLnBrk="1" hangingPunct="1">
              <a:spcBef>
                <a:spcPct val="20000"/>
              </a:spcBef>
              <a:buClr>
                <a:srgbClr val="0070C0"/>
              </a:buClr>
              <a:buSzPct val="100000"/>
              <a:buFont typeface="Wingdings" pitchFamily="2" charset="2"/>
              <a:buChar char="p"/>
              <a:defRPr/>
            </a:pPr>
            <a:r>
              <a:rPr lang="zh-CN" altLang="en-US" sz="2800" dirty="0">
                <a:ea typeface="黑体" pitchFamily="49" charset="-122"/>
                <a:cs typeface="Times New Roman" panose="02020603050405020304" pitchFamily="18" charset="0"/>
              </a:rPr>
              <a:t>相关工作</a:t>
            </a:r>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585B2E1B-C203-40A8-BC96-39E6327B51A7}"/>
                  </a:ext>
                </a:extLst>
              </p:cNvPr>
              <p:cNvSpPr txBox="1">
                <a:spLocks/>
              </p:cNvSpPr>
              <p:nvPr/>
            </p:nvSpPr>
            <p:spPr>
              <a:xfrm>
                <a:off x="611560" y="1772816"/>
                <a:ext cx="8064896" cy="4680520"/>
              </a:xfrm>
              <a:prstGeom prst="rect">
                <a:avLst/>
              </a:prstGeom>
            </p:spPr>
            <p:txBody>
              <a:bodyPr>
                <a:normAutofit/>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2800">
                    <a:solidFill>
                      <a:srgbClr val="0000FF"/>
                    </a:solidFill>
                    <a:latin typeface="+mn-lt"/>
                    <a:ea typeface="黑体"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ü"/>
                  <a:defRPr kumimoji="1" sz="2400">
                    <a:solidFill>
                      <a:schemeClr val="tx1"/>
                    </a:solidFill>
                    <a:latin typeface="黑体" pitchFamily="2" charset="-122"/>
                    <a:ea typeface="黑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000" b="1">
                    <a:solidFill>
                      <a:schemeClr val="tx1"/>
                    </a:solidFill>
                    <a:latin typeface="华文楷体" pitchFamily="2" charset="-122"/>
                    <a:ea typeface="华文楷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宋体"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charset="-122"/>
                  </a:defRPr>
                </a:lvl5pPr>
                <a:lvl6pPr marL="2514600" indent="-228600" algn="l" rtl="0" fontAlgn="base">
                  <a:spcBef>
                    <a:spcPct val="20000"/>
                  </a:spcBef>
                  <a:spcAft>
                    <a:spcPct val="0"/>
                  </a:spcAft>
                  <a:buClr>
                    <a:schemeClr val="accent1"/>
                  </a:buClr>
                  <a:buSzPct val="50000"/>
                  <a:buFont typeface="Wingdings"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kumimoji="1" sz="2400">
                    <a:solidFill>
                      <a:schemeClr val="tx1"/>
                    </a:solidFill>
                    <a:latin typeface="+mn-lt"/>
                    <a:ea typeface="宋体" pitchFamily="2" charset="-122"/>
                  </a:defRPr>
                </a:lvl9pPr>
              </a:lstStyle>
              <a:p>
                <a:r>
                  <a:rPr lang="en-US" altLang="zh-CN" sz="2000" b="0" kern="0" dirty="0">
                    <a:latin typeface="Times New Roman" panose="02020603050405020304" pitchFamily="18" charset="0"/>
                    <a:cs typeface="Times New Roman" panose="02020603050405020304" pitchFamily="18" charset="0"/>
                  </a:rPr>
                  <a:t>Static Sampling</a:t>
                </a:r>
              </a:p>
              <a:p>
                <a:pPr lvl="1">
                  <a:spcBef>
                    <a:spcPts val="600"/>
                  </a:spcBef>
                  <a:spcAft>
                    <a:spcPts val="600"/>
                  </a:spcAft>
                  <a:buClrTx/>
                  <a:buSzTx/>
                </a:pPr>
                <a:r>
                  <a:rPr lang="en-US" altLang="zh-CN" sz="1800" b="0" kern="0" dirty="0">
                    <a:latin typeface="Times New Roman" panose="02020603050405020304" pitchFamily="18" charset="0"/>
                    <a:cs typeface="Times New Roman" panose="02020603050405020304" pitchFamily="18" charset="0"/>
                  </a:rPr>
                  <a:t>Word2vec: popularity-based sampling</a:t>
                </a:r>
              </a:p>
              <a:p>
                <a:pPr lvl="2">
                  <a:spcBef>
                    <a:spcPts val="600"/>
                  </a:spcBef>
                  <a:spcAft>
                    <a:spcPts val="600"/>
                  </a:spcAft>
                  <a:buClrTx/>
                  <a:buSzTx/>
                </a:pPr>
                <a:r>
                  <a:rPr lang="en-US" altLang="zh-CN" sz="1600" b="0" kern="0" dirty="0">
                    <a:latin typeface="Times New Roman" panose="02020603050405020304" pitchFamily="18" charset="0"/>
                    <a:cs typeface="Times New Roman" panose="02020603050405020304" pitchFamily="18" charset="0"/>
                  </a:rPr>
                  <a:t>More connections between positive and negative words</a:t>
                </a:r>
              </a:p>
              <a:p>
                <a:pPr lvl="2">
                  <a:spcBef>
                    <a:spcPts val="600"/>
                  </a:spcBef>
                  <a:spcAft>
                    <a:spcPts val="600"/>
                  </a:spcAft>
                  <a:buClrTx/>
                  <a:buSzTx/>
                </a:pPr>
                <a:r>
                  <a:rPr lang="en-US" altLang="zh-CN" sz="1600" b="0" kern="0" dirty="0">
                    <a:latin typeface="Times New Roman" panose="02020603050405020304" pitchFamily="18" charset="0"/>
                    <a:cs typeface="Times New Roman" panose="02020603050405020304" pitchFamily="18" charset="0"/>
                  </a:rPr>
                  <a:t>Popular items may appear frequently to build connects with lots of positive words</a:t>
                </a:r>
              </a:p>
              <a:p>
                <a:pPr lvl="2">
                  <a:spcBef>
                    <a:spcPts val="600"/>
                  </a:spcBef>
                  <a:spcAft>
                    <a:spcPts val="600"/>
                  </a:spcAft>
                  <a:buClrTx/>
                  <a:buSzTx/>
                </a:pPr>
                <a:r>
                  <a:rPr lang="en-US" altLang="zh-CN" sz="1600" b="0" kern="0" dirty="0">
                    <a:latin typeface="Times New Roman" panose="02020603050405020304" pitchFamily="18" charset="0"/>
                    <a:cs typeface="Times New Roman" panose="02020603050405020304" pitchFamily="18" charset="0"/>
                  </a:rPr>
                  <a:t>Less involvement of contextual words</a:t>
                </a:r>
                <a:endParaRPr lang="en-US" altLang="zh-CN" sz="1400" b="0" kern="0" dirty="0">
                  <a:latin typeface="Times New Roman" panose="02020603050405020304" pitchFamily="18" charset="0"/>
                  <a:cs typeface="Times New Roman" panose="02020603050405020304" pitchFamily="18" charset="0"/>
                </a:endParaRPr>
              </a:p>
              <a:p>
                <a:r>
                  <a:rPr lang="en-US" altLang="zh-CN" sz="2000" b="0" kern="0" dirty="0">
                    <a:latin typeface="Times New Roman" panose="02020603050405020304" pitchFamily="18" charset="0"/>
                    <a:cs typeface="Times New Roman" panose="02020603050405020304" pitchFamily="18" charset="0"/>
                  </a:rPr>
                  <a:t>Adaptive Sampling</a:t>
                </a:r>
              </a:p>
              <a:p>
                <a:pPr lvl="1">
                  <a:spcBef>
                    <a:spcPts val="600"/>
                  </a:spcBef>
                  <a:spcAft>
                    <a:spcPts val="600"/>
                  </a:spcAft>
                  <a:buClrTx/>
                  <a:buSzTx/>
                </a:pPr>
                <a:r>
                  <a:rPr lang="en-US" altLang="zh-CN" sz="1800" b="0" kern="0" dirty="0">
                    <a:latin typeface="Times New Roman" panose="02020603050405020304" pitchFamily="18" charset="0"/>
                    <a:cs typeface="Times New Roman" panose="02020603050405020304" pitchFamily="18" charset="0"/>
                  </a:rPr>
                  <a:t>WARP (Weston et al., 2011): strategically select those negative items with greater scores than positive items</a:t>
                </a:r>
              </a:p>
              <a:p>
                <a:pPr marL="457200" lvl="1" indent="0">
                  <a:spcBef>
                    <a:spcPts val="600"/>
                  </a:spcBef>
                  <a:spcAft>
                    <a:spcPts val="600"/>
                  </a:spcAft>
                  <a:buClrTx/>
                  <a:buSzTx/>
                  <a:buNone/>
                </a:pPr>
                <a14:m>
                  <m:oMathPara xmlns:m="http://schemas.openxmlformats.org/officeDocument/2006/math">
                    <m:oMathParaPr>
                      <m:jc m:val="centerGroup"/>
                    </m:oMathParaPr>
                    <m:oMath xmlns:m="http://schemas.openxmlformats.org/officeDocument/2006/math">
                      <m:r>
                        <a:rPr lang="en-US" altLang="zh-CN" sz="1800" b="0" i="1" kern="0" smtClean="0">
                          <a:latin typeface="Cambria Math" panose="02040503050406030204" pitchFamily="18" charset="0"/>
                          <a:cs typeface="Times New Roman" panose="02020603050405020304" pitchFamily="18" charset="0"/>
                        </a:rPr>
                        <m:t>𝑠𝑐𝑜𝑟𝑒</m:t>
                      </m:r>
                      <m:d>
                        <m:dPr>
                          <m:ctrlPr>
                            <a:rPr lang="en-US" altLang="zh-CN" sz="1800" b="0" i="1" kern="0" smtClean="0">
                              <a:latin typeface="Cambria Math" panose="02040503050406030204" pitchFamily="18" charset="0"/>
                              <a:cs typeface="Times New Roman" panose="02020603050405020304" pitchFamily="18" charset="0"/>
                            </a:rPr>
                          </m:ctrlPr>
                        </m:dPr>
                        <m:e>
                          <m:r>
                            <a:rPr lang="en-US" altLang="zh-CN" sz="1800" b="0" i="1" kern="0" smtClean="0">
                              <a:latin typeface="Cambria Math" panose="02040503050406030204" pitchFamily="18" charset="0"/>
                              <a:cs typeface="Times New Roman" panose="02020603050405020304" pitchFamily="18" charset="0"/>
                            </a:rPr>
                            <m:t>𝑢</m:t>
                          </m:r>
                          <m:r>
                            <a:rPr lang="en-US" altLang="zh-CN" sz="1800" b="0" i="1" kern="0" smtClean="0">
                              <a:latin typeface="Cambria Math" panose="02040503050406030204" pitchFamily="18" charset="0"/>
                              <a:cs typeface="Times New Roman" panose="02020603050405020304" pitchFamily="18" charset="0"/>
                            </a:rPr>
                            <m:t>,</m:t>
                          </m:r>
                          <m:r>
                            <a:rPr lang="en-US" altLang="zh-CN" sz="1800" b="0" i="1" kern="0" smtClean="0">
                              <a:latin typeface="Cambria Math" panose="02040503050406030204" pitchFamily="18" charset="0"/>
                              <a:cs typeface="Times New Roman" panose="02020603050405020304" pitchFamily="18" charset="0"/>
                            </a:rPr>
                            <m:t>𝑗</m:t>
                          </m:r>
                        </m:e>
                      </m:d>
                      <m:r>
                        <a:rPr lang="en-US" altLang="zh-CN" sz="1800" b="0" i="1" kern="0" smtClean="0">
                          <a:latin typeface="Cambria Math" panose="02040503050406030204" pitchFamily="18" charset="0"/>
                          <a:cs typeface="Times New Roman" panose="02020603050405020304" pitchFamily="18" charset="0"/>
                        </a:rPr>
                        <m:t>&gt;</m:t>
                      </m:r>
                      <m:r>
                        <a:rPr lang="en-US" altLang="zh-CN" sz="1800" b="0" i="1" kern="0" smtClean="0">
                          <a:latin typeface="Cambria Math" panose="02040503050406030204" pitchFamily="18" charset="0"/>
                          <a:cs typeface="Times New Roman" panose="02020603050405020304" pitchFamily="18" charset="0"/>
                        </a:rPr>
                        <m:t>𝑠𝑐𝑜𝑟𝑒</m:t>
                      </m:r>
                      <m:d>
                        <m:dPr>
                          <m:ctrlPr>
                            <a:rPr lang="en-US" altLang="zh-CN" sz="1800" b="0" i="1" kern="0" smtClean="0">
                              <a:latin typeface="Cambria Math" panose="02040503050406030204" pitchFamily="18" charset="0"/>
                              <a:cs typeface="Times New Roman" panose="02020603050405020304" pitchFamily="18" charset="0"/>
                            </a:rPr>
                          </m:ctrlPr>
                        </m:dPr>
                        <m:e>
                          <m:r>
                            <a:rPr lang="en-US" altLang="zh-CN" sz="1800" b="0" i="1" kern="0" smtClean="0">
                              <a:latin typeface="Cambria Math" panose="02040503050406030204" pitchFamily="18" charset="0"/>
                              <a:cs typeface="Times New Roman" panose="02020603050405020304" pitchFamily="18" charset="0"/>
                            </a:rPr>
                            <m:t>𝑢</m:t>
                          </m:r>
                          <m:r>
                            <a:rPr lang="en-US" altLang="zh-CN" sz="1800" b="0" i="1" kern="0" smtClean="0">
                              <a:latin typeface="Cambria Math" panose="02040503050406030204" pitchFamily="18" charset="0"/>
                              <a:cs typeface="Times New Roman" panose="02020603050405020304" pitchFamily="18" charset="0"/>
                            </a:rPr>
                            <m:t>,</m:t>
                          </m:r>
                          <m:r>
                            <a:rPr lang="en-US" altLang="zh-CN" sz="1800" b="0" i="1" kern="0" smtClean="0">
                              <a:latin typeface="Cambria Math" panose="02040503050406030204" pitchFamily="18" charset="0"/>
                              <a:cs typeface="Times New Roman" panose="02020603050405020304" pitchFamily="18" charset="0"/>
                            </a:rPr>
                            <m:t>𝑖</m:t>
                          </m:r>
                        </m:e>
                      </m:d>
                      <m:r>
                        <a:rPr lang="en-US" altLang="zh-CN" sz="1800" b="0" i="1" kern="0" smtClean="0">
                          <a:latin typeface="Cambria Math" panose="02040503050406030204" pitchFamily="18" charset="0"/>
                          <a:cs typeface="Times New Roman" panose="02020603050405020304" pitchFamily="18" charset="0"/>
                        </a:rPr>
                        <m:t>+</m:t>
                      </m:r>
                      <m:r>
                        <a:rPr lang="en-US" altLang="zh-CN" sz="1800" b="0" i="1" kern="0" smtClean="0">
                          <a:latin typeface="Cambria Math" panose="02040503050406030204" pitchFamily="18" charset="0"/>
                          <a:cs typeface="Times New Roman" panose="02020603050405020304" pitchFamily="18" charset="0"/>
                        </a:rPr>
                        <m:t>𝜖</m:t>
                      </m:r>
                    </m:oMath>
                  </m:oMathPara>
                </a14:m>
                <a:endParaRPr lang="en-US" altLang="zh-CN" sz="1800" b="0" kern="0" dirty="0">
                  <a:latin typeface="Times New Roman" panose="02020603050405020304" pitchFamily="18" charset="0"/>
                  <a:cs typeface="Times New Roman" panose="02020603050405020304" pitchFamily="18" charset="0"/>
                </a:endParaRPr>
              </a:p>
              <a:p>
                <a:pPr lvl="2">
                  <a:spcBef>
                    <a:spcPts val="600"/>
                  </a:spcBef>
                  <a:spcAft>
                    <a:spcPts val="600"/>
                  </a:spcAft>
                  <a:buClrTx/>
                  <a:buSzTx/>
                </a:pPr>
                <a:r>
                  <a:rPr lang="en-US" altLang="zh-CN" sz="1600" b="0" kern="0" dirty="0">
                    <a:latin typeface="Times New Roman" panose="02020603050405020304" pitchFamily="18" charset="0"/>
                    <a:cs typeface="Times New Roman" panose="02020603050405020304" pitchFamily="18" charset="0"/>
                  </a:rPr>
                  <a:t>Can select more informative items, leads to better performance</a:t>
                </a:r>
              </a:p>
              <a:p>
                <a:pPr lvl="2">
                  <a:spcBef>
                    <a:spcPts val="600"/>
                  </a:spcBef>
                  <a:spcAft>
                    <a:spcPts val="600"/>
                  </a:spcAft>
                  <a:buClrTx/>
                  <a:buSzTx/>
                </a:pPr>
                <a:r>
                  <a:rPr lang="en-US" altLang="zh-CN" sz="1600" b="0" kern="0" dirty="0">
                    <a:latin typeface="Times New Roman" panose="02020603050405020304" pitchFamily="18" charset="0"/>
                    <a:cs typeface="Times New Roman" panose="02020603050405020304" pitchFamily="18" charset="0"/>
                  </a:rPr>
                  <a:t>Takes longer to find negative items to meet the criterion after a number of iterations</a:t>
                </a:r>
              </a:p>
              <a:p>
                <a:pPr lvl="1">
                  <a:spcBef>
                    <a:spcPts val="600"/>
                  </a:spcBef>
                  <a:spcAft>
                    <a:spcPts val="600"/>
                  </a:spcAft>
                  <a:buClrTx/>
                  <a:buSzTx/>
                </a:pPr>
                <a:endParaRPr lang="en-US" altLang="zh-CN" sz="1800" b="0" kern="0" dirty="0">
                  <a:latin typeface="Times New Roman" panose="02020603050405020304" pitchFamily="18" charset="0"/>
                  <a:cs typeface="Times New Roman" panose="02020603050405020304" pitchFamily="18" charset="0"/>
                </a:endParaRPr>
              </a:p>
              <a:p>
                <a:pPr marL="0" indent="0">
                  <a:spcBef>
                    <a:spcPts val="600"/>
                  </a:spcBef>
                  <a:spcAft>
                    <a:spcPts val="600"/>
                  </a:spcAft>
                  <a:buClrTx/>
                  <a:buSzTx/>
                  <a:buNone/>
                </a:pPr>
                <a:endParaRPr lang="en-US" altLang="zh-CN" sz="2200" b="0" kern="0" dirty="0">
                  <a:solidFill>
                    <a:srgbClr val="000000"/>
                  </a:solidFill>
                  <a:latin typeface="Times New Roman" panose="02020603050405020304" pitchFamily="18" charset="0"/>
                  <a:ea typeface="宋体" pitchFamily="2" charset="-122"/>
                  <a:cs typeface="Times New Roman" panose="02020603050405020304" pitchFamily="18" charset="0"/>
                </a:endParaRPr>
              </a:p>
            </p:txBody>
          </p:sp>
        </mc:Choice>
        <mc:Fallback xmlns="">
          <p:sp>
            <p:nvSpPr>
              <p:cNvPr id="8" name="Content Placeholder 2">
                <a:extLst>
                  <a:ext uri="{FF2B5EF4-FFF2-40B4-BE49-F238E27FC236}">
                    <a16:creationId xmlns="" xmlns:a16="http://schemas.microsoft.com/office/drawing/2014/main" id="{585B2E1B-C203-40A8-BC96-39E6327B51A7}"/>
                  </a:ext>
                </a:extLst>
              </p:cNvPr>
              <p:cNvSpPr txBox="1">
                <a:spLocks noRot="1" noChangeAspect="1" noMove="1" noResize="1" noEditPoints="1" noAdjustHandles="1" noChangeArrowheads="1" noChangeShapeType="1" noTextEdit="1"/>
              </p:cNvSpPr>
              <p:nvPr/>
            </p:nvSpPr>
            <p:spPr>
              <a:xfrm>
                <a:off x="611560" y="1772816"/>
                <a:ext cx="8064896" cy="4680520"/>
              </a:xfrm>
              <a:prstGeom prst="rect">
                <a:avLst/>
              </a:prstGeom>
              <a:blipFill rotWithShape="0">
                <a:blip r:embed="rId2"/>
                <a:stretch>
                  <a:fillRect t="-7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87655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62E079A-18BC-42B2-A6C0-61BFA2EC9C47}" type="slidenum">
              <a:rPr lang="zh-CN" altLang="en-US" smtClean="0"/>
              <a:pPr>
                <a:defRPr/>
              </a:pPr>
              <a:t>5</a:t>
            </a:fld>
            <a:endParaRPr lang="en-US" altLang="zh-CN"/>
          </a:p>
        </p:txBody>
      </p:sp>
      <p:sp>
        <p:nvSpPr>
          <p:cNvPr id="5" name="标题 1"/>
          <p:cNvSpPr txBox="1">
            <a:spLocks/>
          </p:cNvSpPr>
          <p:nvPr/>
        </p:nvSpPr>
        <p:spPr bwMode="auto">
          <a:xfrm>
            <a:off x="3923928" y="296115"/>
            <a:ext cx="482796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rtl="0" eaLnBrk="0" fontAlgn="base" hangingPunct="0">
              <a:spcBef>
                <a:spcPct val="0"/>
              </a:spcBef>
              <a:spcAft>
                <a:spcPct val="0"/>
              </a:spcAft>
              <a:defRPr kumimoji="1" sz="3200" b="1">
                <a:solidFill>
                  <a:srgbClr val="002060"/>
                </a:solidFill>
                <a:latin typeface="+mj-lt"/>
                <a:ea typeface="黑体" pitchFamily="2" charset="-122"/>
                <a:cs typeface="+mj-cs"/>
              </a:defRPr>
            </a:lvl1pPr>
            <a:lvl2pPr algn="r" rtl="0" eaLnBrk="0" fontAlgn="base" hangingPunct="0">
              <a:spcBef>
                <a:spcPct val="0"/>
              </a:spcBef>
              <a:spcAft>
                <a:spcPct val="0"/>
              </a:spcAft>
              <a:defRPr kumimoji="1" sz="3200" b="1">
                <a:solidFill>
                  <a:srgbClr val="002060"/>
                </a:solidFill>
                <a:latin typeface="Tahoma" pitchFamily="34" charset="0"/>
                <a:ea typeface="黑体" pitchFamily="2" charset="-122"/>
              </a:defRPr>
            </a:lvl2pPr>
            <a:lvl3pPr algn="r" rtl="0" eaLnBrk="0" fontAlgn="base" hangingPunct="0">
              <a:spcBef>
                <a:spcPct val="0"/>
              </a:spcBef>
              <a:spcAft>
                <a:spcPct val="0"/>
              </a:spcAft>
              <a:defRPr kumimoji="1" sz="3200" b="1">
                <a:solidFill>
                  <a:srgbClr val="002060"/>
                </a:solidFill>
                <a:latin typeface="Tahoma" pitchFamily="34" charset="0"/>
                <a:ea typeface="黑体" pitchFamily="2" charset="-122"/>
              </a:defRPr>
            </a:lvl3pPr>
            <a:lvl4pPr algn="r" rtl="0" eaLnBrk="0" fontAlgn="base" hangingPunct="0">
              <a:spcBef>
                <a:spcPct val="0"/>
              </a:spcBef>
              <a:spcAft>
                <a:spcPct val="0"/>
              </a:spcAft>
              <a:defRPr kumimoji="1" sz="3200" b="1">
                <a:solidFill>
                  <a:srgbClr val="002060"/>
                </a:solidFill>
                <a:latin typeface="Tahoma" pitchFamily="34" charset="0"/>
                <a:ea typeface="黑体" pitchFamily="2" charset="-122"/>
              </a:defRPr>
            </a:lvl4pPr>
            <a:lvl5pPr algn="r" rtl="0" eaLnBrk="0" fontAlgn="base" hangingPunct="0">
              <a:spcBef>
                <a:spcPct val="0"/>
              </a:spcBef>
              <a:spcAft>
                <a:spcPct val="0"/>
              </a:spcAft>
              <a:defRPr kumimoji="1" sz="3200" b="1">
                <a:solidFill>
                  <a:srgbClr val="002060"/>
                </a:solidFill>
                <a:latin typeface="Tahoma" pitchFamily="34" charset="0"/>
                <a:ea typeface="黑体" pitchFamily="2" charset="-122"/>
              </a:defRPr>
            </a:lvl5pPr>
            <a:lvl6pPr marL="457200" algn="l" rtl="0" fontAlgn="base">
              <a:spcBef>
                <a:spcPct val="0"/>
              </a:spcBef>
              <a:spcAft>
                <a:spcPct val="0"/>
              </a:spcAft>
              <a:defRPr kumimoji="1" sz="4400">
                <a:solidFill>
                  <a:schemeClr val="hlink"/>
                </a:solidFill>
                <a:latin typeface="Tahoma" pitchFamily="34" charset="0"/>
                <a:ea typeface="黑体" pitchFamily="49" charset="-122"/>
              </a:defRPr>
            </a:lvl6pPr>
            <a:lvl7pPr marL="914400" algn="l" rtl="0" fontAlgn="base">
              <a:spcBef>
                <a:spcPct val="0"/>
              </a:spcBef>
              <a:spcAft>
                <a:spcPct val="0"/>
              </a:spcAft>
              <a:defRPr kumimoji="1" sz="4400">
                <a:solidFill>
                  <a:schemeClr val="hlink"/>
                </a:solidFill>
                <a:latin typeface="Tahoma" pitchFamily="34" charset="0"/>
                <a:ea typeface="黑体" pitchFamily="49" charset="-122"/>
              </a:defRPr>
            </a:lvl7pPr>
            <a:lvl8pPr marL="1371600" algn="l" rtl="0" fontAlgn="base">
              <a:spcBef>
                <a:spcPct val="0"/>
              </a:spcBef>
              <a:spcAft>
                <a:spcPct val="0"/>
              </a:spcAft>
              <a:defRPr kumimoji="1" sz="4400">
                <a:solidFill>
                  <a:schemeClr val="hlink"/>
                </a:solidFill>
                <a:latin typeface="Tahoma" pitchFamily="34" charset="0"/>
                <a:ea typeface="黑体" pitchFamily="49" charset="-122"/>
              </a:defRPr>
            </a:lvl8pPr>
            <a:lvl9pPr marL="1828800" algn="l" rtl="0" fontAlgn="base">
              <a:spcBef>
                <a:spcPct val="0"/>
              </a:spcBef>
              <a:spcAft>
                <a:spcPct val="0"/>
              </a:spcAft>
              <a:defRPr kumimoji="1" sz="4400">
                <a:solidFill>
                  <a:schemeClr val="hlink"/>
                </a:solidFill>
                <a:latin typeface="Tahoma" pitchFamily="34" charset="0"/>
                <a:ea typeface="黑体" pitchFamily="49" charset="-122"/>
              </a:defRPr>
            </a:lvl9pPr>
          </a:lstStyle>
          <a:p>
            <a:pPr>
              <a:defRPr/>
            </a:pPr>
            <a:r>
              <a:rPr lang="zh-CN" altLang="en-US" sz="3800" kern="0" dirty="0">
                <a:latin typeface="Times New Roman" panose="02020603050405020304" pitchFamily="18" charset="0"/>
                <a:cs typeface="Times New Roman" panose="02020603050405020304" pitchFamily="18" charset="0"/>
              </a:rPr>
              <a:t>研究背景</a:t>
            </a:r>
          </a:p>
        </p:txBody>
      </p:sp>
      <p:sp>
        <p:nvSpPr>
          <p:cNvPr id="7" name="矩形 6"/>
          <p:cNvSpPr/>
          <p:nvPr/>
        </p:nvSpPr>
        <p:spPr>
          <a:xfrm>
            <a:off x="323528" y="1124744"/>
            <a:ext cx="8700964" cy="523220"/>
          </a:xfrm>
          <a:prstGeom prst="rect">
            <a:avLst/>
          </a:prstGeom>
        </p:spPr>
        <p:txBody>
          <a:bodyPr wrap="square">
            <a:spAutoFit/>
          </a:bodyPr>
          <a:lstStyle/>
          <a:p>
            <a:pPr marL="533400" indent="-533400" eaLnBrk="1" hangingPunct="1">
              <a:spcBef>
                <a:spcPct val="20000"/>
              </a:spcBef>
              <a:buClr>
                <a:srgbClr val="0070C0"/>
              </a:buClr>
              <a:buSzPct val="100000"/>
              <a:buFont typeface="Wingdings" pitchFamily="2" charset="2"/>
              <a:buChar char="p"/>
              <a:defRPr/>
            </a:pPr>
            <a:r>
              <a:rPr lang="en-US" altLang="zh-CN" sz="2800" dirty="0">
                <a:ea typeface="黑体" pitchFamily="49" charset="-122"/>
                <a:cs typeface="Times New Roman" panose="02020603050405020304" pitchFamily="18" charset="0"/>
              </a:rPr>
              <a:t>Negative Sampling for Neural Networks</a:t>
            </a:r>
            <a:endParaRPr lang="zh-CN" altLang="en-US" sz="2800" dirty="0">
              <a:ea typeface="黑体" pitchFamily="49" charset="-122"/>
              <a:cs typeface="Times New Roman" panose="02020603050405020304" pitchFamily="18" charset="0"/>
            </a:endParaRPr>
          </a:p>
        </p:txBody>
      </p:sp>
      <p:sp>
        <p:nvSpPr>
          <p:cNvPr id="8" name="Content Placeholder 2">
            <a:extLst>
              <a:ext uri="{FF2B5EF4-FFF2-40B4-BE49-F238E27FC236}">
                <a16:creationId xmlns:a16="http://schemas.microsoft.com/office/drawing/2014/main" id="{585B2E1B-C203-40A8-BC96-39E6327B51A7}"/>
              </a:ext>
            </a:extLst>
          </p:cNvPr>
          <p:cNvSpPr txBox="1">
            <a:spLocks/>
          </p:cNvSpPr>
          <p:nvPr/>
        </p:nvSpPr>
        <p:spPr>
          <a:xfrm>
            <a:off x="641562" y="1844824"/>
            <a:ext cx="8064896" cy="4680520"/>
          </a:xfrm>
          <a:prstGeom prst="rect">
            <a:avLst/>
          </a:prstGeom>
        </p:spPr>
        <p:txBody>
          <a:bodyPr>
            <a:normAutofit/>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2800">
                <a:solidFill>
                  <a:srgbClr val="0000FF"/>
                </a:solidFill>
                <a:latin typeface="+mn-lt"/>
                <a:ea typeface="黑体"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ü"/>
              <a:defRPr kumimoji="1" sz="2400">
                <a:solidFill>
                  <a:schemeClr val="tx1"/>
                </a:solidFill>
                <a:latin typeface="黑体" pitchFamily="2" charset="-122"/>
                <a:ea typeface="黑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000" b="1">
                <a:solidFill>
                  <a:schemeClr val="tx1"/>
                </a:solidFill>
                <a:latin typeface="华文楷体" pitchFamily="2" charset="-122"/>
                <a:ea typeface="华文楷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宋体"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charset="-122"/>
              </a:defRPr>
            </a:lvl5pPr>
            <a:lvl6pPr marL="2514600" indent="-228600" algn="l" rtl="0" fontAlgn="base">
              <a:spcBef>
                <a:spcPct val="20000"/>
              </a:spcBef>
              <a:spcAft>
                <a:spcPct val="0"/>
              </a:spcAft>
              <a:buClr>
                <a:schemeClr val="accent1"/>
              </a:buClr>
              <a:buSzPct val="50000"/>
              <a:buFont typeface="Wingdings"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kumimoji="1" sz="2400">
                <a:solidFill>
                  <a:schemeClr val="tx1"/>
                </a:solidFill>
                <a:latin typeface="+mn-lt"/>
                <a:ea typeface="宋体" pitchFamily="2" charset="-122"/>
              </a:defRPr>
            </a:lvl9pPr>
          </a:lstStyle>
          <a:p>
            <a:r>
              <a:rPr lang="en-US" altLang="zh-CN" sz="2000" b="0" kern="0" dirty="0">
                <a:latin typeface="Times New Roman" panose="02020603050405020304" pitchFamily="18" charset="0"/>
                <a:cs typeface="Times New Roman" panose="02020603050405020304" pitchFamily="18" charset="0"/>
              </a:rPr>
              <a:t>Uniform sampling</a:t>
            </a:r>
          </a:p>
          <a:p>
            <a:r>
              <a:rPr lang="en-US" altLang="zh-CN" sz="2000" b="0" kern="0" dirty="0">
                <a:latin typeface="Times New Roman" panose="02020603050405020304" pitchFamily="18" charset="0"/>
                <a:cs typeface="Times New Roman" panose="02020603050405020304" pitchFamily="18" charset="0"/>
              </a:rPr>
              <a:t>Popularity-based sampling</a:t>
            </a:r>
          </a:p>
          <a:p>
            <a:pPr lvl="1"/>
            <a:r>
              <a:rPr lang="en-US" altLang="zh-CN" sz="2000" b="0" kern="0" dirty="0">
                <a:latin typeface="Times New Roman" panose="02020603050405020304" pitchFamily="18" charset="0"/>
                <a:cs typeface="Times New Roman" panose="02020603050405020304" pitchFamily="18" charset="0"/>
              </a:rPr>
              <a:t>GRU4Rec (</a:t>
            </a:r>
            <a:r>
              <a:rPr lang="en-US" altLang="zh-CN" sz="2000" b="0" kern="0" dirty="0" err="1">
                <a:latin typeface="Times New Roman" panose="02020603050405020304" pitchFamily="18" charset="0"/>
                <a:cs typeface="Times New Roman" panose="02020603050405020304" pitchFamily="18" charset="0"/>
              </a:rPr>
              <a:t>Hidasi</a:t>
            </a:r>
            <a:r>
              <a:rPr lang="en-US" altLang="zh-CN" sz="2000" b="0" kern="0" dirty="0">
                <a:latin typeface="Times New Roman" panose="02020603050405020304" pitchFamily="18" charset="0"/>
                <a:cs typeface="Times New Roman" panose="02020603050405020304" pitchFamily="18" charset="0"/>
              </a:rPr>
              <a:t> et al., ICLR 2016)</a:t>
            </a:r>
          </a:p>
          <a:p>
            <a:pPr lvl="1"/>
            <a:r>
              <a:rPr lang="en-US" altLang="zh-CN" sz="2000" b="0" kern="0" dirty="0">
                <a:latin typeface="Times New Roman" panose="02020603050405020304" pitchFamily="18" charset="0"/>
                <a:cs typeface="Times New Roman" panose="02020603050405020304" pitchFamily="18" charset="0"/>
              </a:rPr>
              <a:t>(</a:t>
            </a:r>
            <a:r>
              <a:rPr lang="en-US" altLang="zh-CN" sz="2000" b="0" kern="0" dirty="0" err="1">
                <a:latin typeface="Times New Roman" panose="02020603050405020304" pitchFamily="18" charset="0"/>
                <a:cs typeface="Times New Roman" panose="02020603050405020304" pitchFamily="18" charset="0"/>
              </a:rPr>
              <a:t>Hidasi</a:t>
            </a:r>
            <a:r>
              <a:rPr lang="en-US" altLang="zh-CN" sz="2000" b="0" kern="0" dirty="0">
                <a:latin typeface="Times New Roman" panose="02020603050405020304" pitchFamily="18" charset="0"/>
                <a:cs typeface="Times New Roman" panose="02020603050405020304" pitchFamily="18" charset="0"/>
              </a:rPr>
              <a:t> &amp; </a:t>
            </a:r>
            <a:r>
              <a:rPr lang="en-US" altLang="zh-CN" sz="2000" b="0" kern="0" dirty="0" err="1">
                <a:latin typeface="Times New Roman" panose="02020603050405020304" pitchFamily="18" charset="0"/>
                <a:cs typeface="Times New Roman" panose="02020603050405020304" pitchFamily="18" charset="0"/>
              </a:rPr>
              <a:t>Karatzoglou</a:t>
            </a:r>
            <a:r>
              <a:rPr lang="en-US" altLang="zh-CN" sz="2000" b="0" kern="0" dirty="0">
                <a:latin typeface="Times New Roman" panose="02020603050405020304" pitchFamily="18" charset="0"/>
                <a:cs typeface="Times New Roman" panose="02020603050405020304" pitchFamily="18" charset="0"/>
              </a:rPr>
              <a:t>, CIKM 2018): Combining uniform and popularity</a:t>
            </a:r>
          </a:p>
          <a:p>
            <a:r>
              <a:rPr lang="en-US" altLang="zh-CN" sz="2000" b="0" kern="0" dirty="0">
                <a:latin typeface="Times New Roman" panose="02020603050405020304" pitchFamily="18" charset="0"/>
                <a:cs typeface="Times New Roman" panose="02020603050405020304" pitchFamily="18" charset="0"/>
              </a:rPr>
              <a:t>GAN for negative sampling</a:t>
            </a:r>
          </a:p>
          <a:p>
            <a:pPr lvl="1"/>
            <a:r>
              <a:rPr lang="en-US" altLang="zh-CN" sz="2000" b="0" kern="0" dirty="0">
                <a:latin typeface="Times New Roman" panose="02020603050405020304" pitchFamily="18" charset="0"/>
                <a:cs typeface="Times New Roman" panose="02020603050405020304" pitchFamily="18" charset="0"/>
              </a:rPr>
              <a:t>GAN for knowledge representation (Wang et al., AAAI 2018)</a:t>
            </a:r>
          </a:p>
          <a:p>
            <a:pPr lvl="1"/>
            <a:r>
              <a:rPr lang="en-US" altLang="zh-CN" sz="2000" b="0" kern="0" dirty="0">
                <a:latin typeface="Times New Roman" panose="02020603050405020304" pitchFamily="18" charset="0"/>
                <a:cs typeface="Times New Roman" panose="02020603050405020304" pitchFamily="18" charset="0"/>
              </a:rPr>
              <a:t>KBGAN (</a:t>
            </a:r>
            <a:r>
              <a:rPr lang="en-US" altLang="zh-CN" sz="2000" b="0" kern="0" dirty="0" err="1">
                <a:latin typeface="Times New Roman" panose="02020603050405020304" pitchFamily="18" charset="0"/>
                <a:cs typeface="Times New Roman" panose="02020603050405020304" pitchFamily="18" charset="0"/>
              </a:rPr>
              <a:t>Cai</a:t>
            </a:r>
            <a:r>
              <a:rPr lang="en-US" altLang="zh-CN" sz="2000" b="0" kern="0" dirty="0">
                <a:latin typeface="Times New Roman" panose="02020603050405020304" pitchFamily="18" charset="0"/>
                <a:cs typeface="Times New Roman" panose="02020603050405020304" pitchFamily="18" charset="0"/>
              </a:rPr>
              <a:t> &amp; Wang, NAACL 2018)</a:t>
            </a:r>
          </a:p>
          <a:p>
            <a:pPr lvl="1"/>
            <a:r>
              <a:rPr lang="en-US" altLang="zh-CN" sz="2000" b="0" kern="0" dirty="0">
                <a:latin typeface="Times New Roman" panose="02020603050405020304" pitchFamily="18" charset="0"/>
                <a:cs typeface="Times New Roman" panose="02020603050405020304" pitchFamily="18" charset="0"/>
              </a:rPr>
              <a:t>AMF (He et al., SIGIR 2018)</a:t>
            </a:r>
          </a:p>
          <a:p>
            <a:endParaRPr lang="en-US" altLang="zh-CN" sz="2000" b="0" kern="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5947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62E079A-18BC-42B2-A6C0-61BFA2EC9C47}" type="slidenum">
              <a:rPr lang="zh-CN" altLang="en-US" smtClean="0"/>
              <a:pPr>
                <a:defRPr/>
              </a:pPr>
              <a:t>6</a:t>
            </a:fld>
            <a:endParaRPr lang="en-US" altLang="zh-CN"/>
          </a:p>
        </p:txBody>
      </p:sp>
      <p:sp>
        <p:nvSpPr>
          <p:cNvPr id="5" name="标题 1"/>
          <p:cNvSpPr txBox="1">
            <a:spLocks/>
          </p:cNvSpPr>
          <p:nvPr/>
        </p:nvSpPr>
        <p:spPr bwMode="auto">
          <a:xfrm>
            <a:off x="3923928" y="296115"/>
            <a:ext cx="482796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rtl="0" eaLnBrk="0" fontAlgn="base" hangingPunct="0">
              <a:spcBef>
                <a:spcPct val="0"/>
              </a:spcBef>
              <a:spcAft>
                <a:spcPct val="0"/>
              </a:spcAft>
              <a:defRPr kumimoji="1" sz="3200" b="1">
                <a:solidFill>
                  <a:srgbClr val="002060"/>
                </a:solidFill>
                <a:latin typeface="+mj-lt"/>
                <a:ea typeface="黑体" pitchFamily="2" charset="-122"/>
                <a:cs typeface="+mj-cs"/>
              </a:defRPr>
            </a:lvl1pPr>
            <a:lvl2pPr algn="r" rtl="0" eaLnBrk="0" fontAlgn="base" hangingPunct="0">
              <a:spcBef>
                <a:spcPct val="0"/>
              </a:spcBef>
              <a:spcAft>
                <a:spcPct val="0"/>
              </a:spcAft>
              <a:defRPr kumimoji="1" sz="3200" b="1">
                <a:solidFill>
                  <a:srgbClr val="002060"/>
                </a:solidFill>
                <a:latin typeface="Tahoma" pitchFamily="34" charset="0"/>
                <a:ea typeface="黑体" pitchFamily="2" charset="-122"/>
              </a:defRPr>
            </a:lvl2pPr>
            <a:lvl3pPr algn="r" rtl="0" eaLnBrk="0" fontAlgn="base" hangingPunct="0">
              <a:spcBef>
                <a:spcPct val="0"/>
              </a:spcBef>
              <a:spcAft>
                <a:spcPct val="0"/>
              </a:spcAft>
              <a:defRPr kumimoji="1" sz="3200" b="1">
                <a:solidFill>
                  <a:srgbClr val="002060"/>
                </a:solidFill>
                <a:latin typeface="Tahoma" pitchFamily="34" charset="0"/>
                <a:ea typeface="黑体" pitchFamily="2" charset="-122"/>
              </a:defRPr>
            </a:lvl3pPr>
            <a:lvl4pPr algn="r" rtl="0" eaLnBrk="0" fontAlgn="base" hangingPunct="0">
              <a:spcBef>
                <a:spcPct val="0"/>
              </a:spcBef>
              <a:spcAft>
                <a:spcPct val="0"/>
              </a:spcAft>
              <a:defRPr kumimoji="1" sz="3200" b="1">
                <a:solidFill>
                  <a:srgbClr val="002060"/>
                </a:solidFill>
                <a:latin typeface="Tahoma" pitchFamily="34" charset="0"/>
                <a:ea typeface="黑体" pitchFamily="2" charset="-122"/>
              </a:defRPr>
            </a:lvl4pPr>
            <a:lvl5pPr algn="r" rtl="0" eaLnBrk="0" fontAlgn="base" hangingPunct="0">
              <a:spcBef>
                <a:spcPct val="0"/>
              </a:spcBef>
              <a:spcAft>
                <a:spcPct val="0"/>
              </a:spcAft>
              <a:defRPr kumimoji="1" sz="3200" b="1">
                <a:solidFill>
                  <a:srgbClr val="002060"/>
                </a:solidFill>
                <a:latin typeface="Tahoma" pitchFamily="34" charset="0"/>
                <a:ea typeface="黑体" pitchFamily="2" charset="-122"/>
              </a:defRPr>
            </a:lvl5pPr>
            <a:lvl6pPr marL="457200" algn="l" rtl="0" fontAlgn="base">
              <a:spcBef>
                <a:spcPct val="0"/>
              </a:spcBef>
              <a:spcAft>
                <a:spcPct val="0"/>
              </a:spcAft>
              <a:defRPr kumimoji="1" sz="4400">
                <a:solidFill>
                  <a:schemeClr val="hlink"/>
                </a:solidFill>
                <a:latin typeface="Tahoma" pitchFamily="34" charset="0"/>
                <a:ea typeface="黑体" pitchFamily="49" charset="-122"/>
              </a:defRPr>
            </a:lvl6pPr>
            <a:lvl7pPr marL="914400" algn="l" rtl="0" fontAlgn="base">
              <a:spcBef>
                <a:spcPct val="0"/>
              </a:spcBef>
              <a:spcAft>
                <a:spcPct val="0"/>
              </a:spcAft>
              <a:defRPr kumimoji="1" sz="4400">
                <a:solidFill>
                  <a:schemeClr val="hlink"/>
                </a:solidFill>
                <a:latin typeface="Tahoma" pitchFamily="34" charset="0"/>
                <a:ea typeface="黑体" pitchFamily="49" charset="-122"/>
              </a:defRPr>
            </a:lvl7pPr>
            <a:lvl8pPr marL="1371600" algn="l" rtl="0" fontAlgn="base">
              <a:spcBef>
                <a:spcPct val="0"/>
              </a:spcBef>
              <a:spcAft>
                <a:spcPct val="0"/>
              </a:spcAft>
              <a:defRPr kumimoji="1" sz="4400">
                <a:solidFill>
                  <a:schemeClr val="hlink"/>
                </a:solidFill>
                <a:latin typeface="Tahoma" pitchFamily="34" charset="0"/>
                <a:ea typeface="黑体" pitchFamily="49" charset="-122"/>
              </a:defRPr>
            </a:lvl8pPr>
            <a:lvl9pPr marL="1828800" algn="l" rtl="0" fontAlgn="base">
              <a:spcBef>
                <a:spcPct val="0"/>
              </a:spcBef>
              <a:spcAft>
                <a:spcPct val="0"/>
              </a:spcAft>
              <a:defRPr kumimoji="1" sz="4400">
                <a:solidFill>
                  <a:schemeClr val="hlink"/>
                </a:solidFill>
                <a:latin typeface="Tahoma" pitchFamily="34" charset="0"/>
                <a:ea typeface="黑体" pitchFamily="49" charset="-122"/>
              </a:defRPr>
            </a:lvl9pPr>
          </a:lstStyle>
          <a:p>
            <a:pPr>
              <a:defRPr/>
            </a:pPr>
            <a:r>
              <a:rPr lang="zh-CN" altLang="en-US" sz="3800" kern="0" dirty="0">
                <a:latin typeface="Times New Roman" panose="02020603050405020304" pitchFamily="18" charset="0"/>
                <a:cs typeface="Times New Roman" panose="02020603050405020304" pitchFamily="18" charset="0"/>
              </a:rPr>
              <a:t>早期工作</a:t>
            </a:r>
          </a:p>
        </p:txBody>
      </p:sp>
      <p:sp>
        <p:nvSpPr>
          <p:cNvPr id="7" name="矩形 6"/>
          <p:cNvSpPr/>
          <p:nvPr/>
        </p:nvSpPr>
        <p:spPr>
          <a:xfrm>
            <a:off x="323528" y="1124744"/>
            <a:ext cx="8700964" cy="523220"/>
          </a:xfrm>
          <a:prstGeom prst="rect">
            <a:avLst/>
          </a:prstGeom>
        </p:spPr>
        <p:txBody>
          <a:bodyPr wrap="square">
            <a:spAutoFit/>
          </a:bodyPr>
          <a:lstStyle/>
          <a:p>
            <a:pPr marL="533400" indent="-533400" eaLnBrk="1" hangingPunct="1">
              <a:spcBef>
                <a:spcPct val="20000"/>
              </a:spcBef>
              <a:buClr>
                <a:srgbClr val="0070C0"/>
              </a:buClr>
              <a:buSzPct val="100000"/>
              <a:buFont typeface="Wingdings" pitchFamily="2" charset="2"/>
              <a:buChar char="p"/>
              <a:defRPr/>
            </a:pPr>
            <a:r>
              <a:rPr lang="en-US" altLang="zh-CN" sz="2800" dirty="0" err="1">
                <a:ea typeface="黑体" pitchFamily="49" charset="-122"/>
                <a:cs typeface="Times New Roman" panose="02020603050405020304" pitchFamily="18" charset="0"/>
              </a:rPr>
              <a:t>GeoBPR</a:t>
            </a:r>
            <a:r>
              <a:rPr lang="zh-CN" altLang="en-US" sz="2800" dirty="0">
                <a:ea typeface="黑体" pitchFamily="49" charset="-122"/>
                <a:cs typeface="Times New Roman" panose="02020603050405020304" pitchFamily="18" charset="0"/>
              </a:rPr>
              <a:t> </a:t>
            </a:r>
            <a:r>
              <a:rPr lang="en-US" altLang="zh-CN" sz="2800" dirty="0">
                <a:ea typeface="黑体" pitchFamily="49" charset="-122"/>
                <a:cs typeface="Times New Roman" panose="02020603050405020304" pitchFamily="18" charset="0"/>
              </a:rPr>
              <a:t>for POI recommendation</a:t>
            </a:r>
            <a:endParaRPr lang="zh-CN" altLang="en-US" sz="2800" b="0" dirty="0">
              <a:ea typeface="黑体" pitchFamily="49"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585B2E1B-C203-40A8-BC96-39E6327B51A7}"/>
                  </a:ext>
                </a:extLst>
              </p:cNvPr>
              <p:cNvSpPr txBox="1">
                <a:spLocks/>
              </p:cNvSpPr>
              <p:nvPr/>
            </p:nvSpPr>
            <p:spPr>
              <a:xfrm>
                <a:off x="641562" y="4745201"/>
                <a:ext cx="8064896" cy="1830983"/>
              </a:xfrm>
              <a:prstGeom prst="rect">
                <a:avLst/>
              </a:prstGeom>
            </p:spPr>
            <p:txBody>
              <a:bodyPr>
                <a:normAutofit fontScale="92500" lnSpcReduction="10000"/>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2800">
                    <a:solidFill>
                      <a:srgbClr val="0000FF"/>
                    </a:solidFill>
                    <a:latin typeface="+mn-lt"/>
                    <a:ea typeface="黑体"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ü"/>
                  <a:defRPr kumimoji="1" sz="2400">
                    <a:solidFill>
                      <a:schemeClr val="tx1"/>
                    </a:solidFill>
                    <a:latin typeface="黑体" pitchFamily="2" charset="-122"/>
                    <a:ea typeface="黑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000" b="1">
                    <a:solidFill>
                      <a:schemeClr val="tx1"/>
                    </a:solidFill>
                    <a:latin typeface="华文楷体" pitchFamily="2" charset="-122"/>
                    <a:ea typeface="华文楷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宋体"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charset="-122"/>
                  </a:defRPr>
                </a:lvl5pPr>
                <a:lvl6pPr marL="2514600" indent="-228600" algn="l" rtl="0" fontAlgn="base">
                  <a:spcBef>
                    <a:spcPct val="20000"/>
                  </a:spcBef>
                  <a:spcAft>
                    <a:spcPct val="0"/>
                  </a:spcAft>
                  <a:buClr>
                    <a:schemeClr val="accent1"/>
                  </a:buClr>
                  <a:buSzPct val="50000"/>
                  <a:buFont typeface="Wingdings"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kumimoji="1" sz="2400">
                    <a:solidFill>
                      <a:schemeClr val="tx1"/>
                    </a:solidFill>
                    <a:latin typeface="+mn-lt"/>
                    <a:ea typeface="宋体" pitchFamily="2" charset="-122"/>
                  </a:defRPr>
                </a:lvl9pPr>
              </a:lstStyle>
              <a:p>
                <a:r>
                  <a:rPr lang="en-US" altLang="zh-CN" sz="2000" b="0" kern="0" dirty="0">
                    <a:latin typeface="Times New Roman" panose="02020603050405020304" pitchFamily="18" charset="0"/>
                    <a:cs typeface="Times New Roman" panose="02020603050405020304" pitchFamily="18" charset="0"/>
                  </a:rPr>
                  <a:t>Basic assumption</a:t>
                </a:r>
              </a:p>
              <a:p>
                <a:pPr lvl="1">
                  <a:spcBef>
                    <a:spcPts val="600"/>
                  </a:spcBef>
                  <a:spcAft>
                    <a:spcPts val="600"/>
                  </a:spcAft>
                  <a:buClrTx/>
                  <a:buSzTx/>
                </a:pPr>
                <a:r>
                  <a:rPr lang="en-US" altLang="zh-CN" sz="1800" b="0" kern="0" dirty="0">
                    <a:latin typeface="Times New Roman" panose="02020603050405020304" pitchFamily="18" charset="0"/>
                    <a:cs typeface="Times New Roman" panose="02020603050405020304" pitchFamily="18" charset="0"/>
                  </a:rPr>
                  <a:t>Users prefer to assign higher ranks to the POIs near previously rated ones.</a:t>
                </a:r>
              </a:p>
              <a:p>
                <a:pPr marL="457200" lvl="1" indent="0">
                  <a:spcBef>
                    <a:spcPts val="600"/>
                  </a:spcBef>
                  <a:spcAft>
                    <a:spcPts val="600"/>
                  </a:spcAft>
                  <a:buClrTx/>
                  <a:buSzTx/>
                  <a:buNone/>
                </a:pPr>
                <a14:m>
                  <m:oMathPara xmlns:m="http://schemas.openxmlformats.org/officeDocument/2006/math">
                    <m:oMathParaPr>
                      <m:jc m:val="centerGroup"/>
                    </m:oMathParaPr>
                    <m:oMath xmlns:m="http://schemas.openxmlformats.org/officeDocument/2006/math">
                      <m:r>
                        <a:rPr lang="en-US" altLang="zh-CN" sz="1800" b="0" i="1" kern="0" smtClean="0">
                          <a:latin typeface="Cambria Math" panose="02040503050406030204" pitchFamily="18" charset="0"/>
                          <a:cs typeface="Times New Roman" panose="02020603050405020304" pitchFamily="18" charset="0"/>
                        </a:rPr>
                        <m:t>𝑠𝑐𝑜𝑟𝑒</m:t>
                      </m:r>
                      <m:d>
                        <m:dPr>
                          <m:ctrlPr>
                            <a:rPr lang="en-US" altLang="zh-CN" sz="1800" b="0" i="1" kern="0" smtClean="0">
                              <a:latin typeface="Cambria Math" panose="02040503050406030204" pitchFamily="18" charset="0"/>
                              <a:cs typeface="Times New Roman" panose="02020603050405020304" pitchFamily="18" charset="0"/>
                            </a:rPr>
                          </m:ctrlPr>
                        </m:dPr>
                        <m:e>
                          <m:r>
                            <a:rPr lang="en-US" altLang="zh-CN" sz="1800" b="0" i="1" kern="0" smtClean="0">
                              <a:latin typeface="Cambria Math" panose="02040503050406030204" pitchFamily="18" charset="0"/>
                              <a:cs typeface="Times New Roman" panose="02020603050405020304" pitchFamily="18" charset="0"/>
                            </a:rPr>
                            <m:t>𝑢</m:t>
                          </m:r>
                          <m:r>
                            <a:rPr lang="en-US" altLang="zh-CN" sz="1800" b="0" i="1" kern="0" smtClean="0">
                              <a:latin typeface="Cambria Math" panose="02040503050406030204" pitchFamily="18" charset="0"/>
                              <a:cs typeface="Times New Roman" panose="02020603050405020304" pitchFamily="18" charset="0"/>
                            </a:rPr>
                            <m:t>,</m:t>
                          </m:r>
                          <m:r>
                            <a:rPr lang="en-US" altLang="zh-CN" sz="1800" b="0" i="1" kern="0" smtClean="0">
                              <a:latin typeface="Cambria Math" panose="02040503050406030204" pitchFamily="18" charset="0"/>
                              <a:cs typeface="Times New Roman" panose="02020603050405020304" pitchFamily="18" charset="0"/>
                            </a:rPr>
                            <m:t>𝑖</m:t>
                          </m:r>
                        </m:e>
                      </m:d>
                      <m:r>
                        <a:rPr lang="en-US" altLang="zh-CN" sz="1800" b="0" i="1" kern="0" smtClean="0">
                          <a:latin typeface="Cambria Math" panose="02040503050406030204" pitchFamily="18" charset="0"/>
                          <a:cs typeface="Times New Roman" panose="02020603050405020304" pitchFamily="18" charset="0"/>
                        </a:rPr>
                        <m:t>&gt;</m:t>
                      </m:r>
                      <m:r>
                        <a:rPr lang="en-US" altLang="zh-CN" sz="1800" b="0" i="1" kern="0" smtClean="0">
                          <a:latin typeface="Cambria Math" panose="02040503050406030204" pitchFamily="18" charset="0"/>
                          <a:cs typeface="Times New Roman" panose="02020603050405020304" pitchFamily="18" charset="0"/>
                        </a:rPr>
                        <m:t>𝑠𝑐𝑜𝑟𝑒</m:t>
                      </m:r>
                      <m:d>
                        <m:dPr>
                          <m:ctrlPr>
                            <a:rPr lang="en-US" altLang="zh-CN" sz="1800" b="0" i="1" kern="0" smtClean="0">
                              <a:latin typeface="Cambria Math" panose="02040503050406030204" pitchFamily="18" charset="0"/>
                              <a:cs typeface="Times New Roman" panose="02020603050405020304" pitchFamily="18" charset="0"/>
                            </a:rPr>
                          </m:ctrlPr>
                        </m:dPr>
                        <m:e>
                          <m:r>
                            <a:rPr lang="en-US" altLang="zh-CN" sz="1800" b="0" i="1" kern="0" smtClean="0">
                              <a:latin typeface="Cambria Math" panose="02040503050406030204" pitchFamily="18" charset="0"/>
                              <a:cs typeface="Times New Roman" panose="02020603050405020304" pitchFamily="18" charset="0"/>
                            </a:rPr>
                            <m:t>𝑢</m:t>
                          </m:r>
                          <m:r>
                            <a:rPr lang="en-US" altLang="zh-CN" sz="1800" b="0" i="1" kern="0" smtClean="0">
                              <a:latin typeface="Cambria Math" panose="02040503050406030204" pitchFamily="18" charset="0"/>
                              <a:cs typeface="Times New Roman" panose="02020603050405020304" pitchFamily="18" charset="0"/>
                            </a:rPr>
                            <m:t>,</m:t>
                          </m:r>
                          <m:r>
                            <a:rPr lang="en-US" altLang="zh-CN" sz="1800" b="0" i="1" kern="0" smtClean="0">
                              <a:latin typeface="Cambria Math" panose="02040503050406030204" pitchFamily="18" charset="0"/>
                              <a:cs typeface="Times New Roman" panose="02020603050405020304" pitchFamily="18" charset="0"/>
                            </a:rPr>
                            <m:t>𝑔</m:t>
                          </m:r>
                        </m:e>
                      </m:d>
                      <m:r>
                        <a:rPr lang="en-US" altLang="zh-CN" sz="1800" b="0" i="1" kern="0" smtClean="0">
                          <a:latin typeface="Cambria Math" panose="02040503050406030204" pitchFamily="18" charset="0"/>
                          <a:cs typeface="Times New Roman" panose="02020603050405020304" pitchFamily="18" charset="0"/>
                        </a:rPr>
                        <m:t>&gt;</m:t>
                      </m:r>
                      <m:r>
                        <a:rPr lang="en-US" altLang="zh-CN" sz="1800" b="0" i="1" kern="0" smtClean="0">
                          <a:latin typeface="Cambria Math" panose="02040503050406030204" pitchFamily="18" charset="0"/>
                          <a:cs typeface="Times New Roman" panose="02020603050405020304" pitchFamily="18" charset="0"/>
                        </a:rPr>
                        <m:t>𝑠𝑐𝑜𝑟𝑒</m:t>
                      </m:r>
                      <m:r>
                        <a:rPr lang="en-US" altLang="zh-CN" sz="1800" b="0" i="1" kern="0" smtClean="0">
                          <a:latin typeface="Cambria Math" panose="02040503050406030204" pitchFamily="18" charset="0"/>
                          <a:cs typeface="Times New Roman" panose="02020603050405020304" pitchFamily="18" charset="0"/>
                        </a:rPr>
                        <m:t>(</m:t>
                      </m:r>
                      <m:r>
                        <a:rPr lang="en-US" altLang="zh-CN" sz="1800" b="0" i="1" kern="0" smtClean="0">
                          <a:latin typeface="Cambria Math" panose="02040503050406030204" pitchFamily="18" charset="0"/>
                          <a:cs typeface="Times New Roman" panose="02020603050405020304" pitchFamily="18" charset="0"/>
                        </a:rPr>
                        <m:t>𝑢</m:t>
                      </m:r>
                      <m:r>
                        <a:rPr lang="en-US" altLang="zh-CN" sz="1800" b="0" i="1" kern="0" smtClean="0">
                          <a:latin typeface="Cambria Math" panose="02040503050406030204" pitchFamily="18" charset="0"/>
                          <a:cs typeface="Times New Roman" panose="02020603050405020304" pitchFamily="18" charset="0"/>
                        </a:rPr>
                        <m:t>,</m:t>
                      </m:r>
                      <m:r>
                        <a:rPr lang="en-US" altLang="zh-CN" sz="1800" b="0" i="1" kern="0" smtClean="0">
                          <a:latin typeface="Cambria Math" panose="02040503050406030204" pitchFamily="18" charset="0"/>
                          <a:cs typeface="Times New Roman" panose="02020603050405020304" pitchFamily="18" charset="0"/>
                        </a:rPr>
                        <m:t>𝑗</m:t>
                      </m:r>
                      <m:r>
                        <a:rPr lang="en-US" altLang="zh-CN" sz="1800" b="0" i="1" kern="0" smtClean="0">
                          <a:latin typeface="Cambria Math" panose="02040503050406030204" pitchFamily="18" charset="0"/>
                          <a:cs typeface="Times New Roman" panose="02020603050405020304" pitchFamily="18" charset="0"/>
                        </a:rPr>
                        <m:t>)</m:t>
                      </m:r>
                    </m:oMath>
                  </m:oMathPara>
                </a14:m>
                <a:endParaRPr lang="en-US" altLang="zh-CN" sz="1800" b="0" kern="0" dirty="0">
                  <a:latin typeface="Times New Roman" panose="02020603050405020304" pitchFamily="18" charset="0"/>
                  <a:cs typeface="Times New Roman" panose="02020603050405020304" pitchFamily="18" charset="0"/>
                </a:endParaRPr>
              </a:p>
              <a:p>
                <a:pPr lvl="2">
                  <a:spcBef>
                    <a:spcPts val="600"/>
                  </a:spcBef>
                  <a:spcAft>
                    <a:spcPts val="600"/>
                  </a:spcAft>
                  <a:buClrTx/>
                  <a:buSzTx/>
                </a:pPr>
                <a:r>
                  <a:rPr lang="en-US" altLang="zh-CN" sz="1600" b="0" kern="0" dirty="0">
                    <a:cs typeface="Times New Roman" panose="02020603050405020304" pitchFamily="18" charset="0"/>
                  </a:rPr>
                  <a:t>POI </a:t>
                </a:r>
                <a14:m>
                  <m:oMath xmlns:m="http://schemas.openxmlformats.org/officeDocument/2006/math">
                    <m:r>
                      <a:rPr lang="en-US" altLang="zh-CN" sz="1600" b="0" i="1" kern="0" dirty="0" smtClean="0">
                        <a:latin typeface="Cambria Math" panose="02040503050406030204" pitchFamily="18" charset="0"/>
                        <a:cs typeface="Times New Roman" panose="02020603050405020304" pitchFamily="18" charset="0"/>
                      </a:rPr>
                      <m:t>𝑔</m:t>
                    </m:r>
                  </m:oMath>
                </a14:m>
                <a:r>
                  <a:rPr lang="en-US" altLang="zh-CN" sz="1600" b="0" kern="0" dirty="0">
                    <a:latin typeface="Times New Roman" panose="02020603050405020304" pitchFamily="18" charset="0"/>
                    <a:cs typeface="Times New Roman" panose="02020603050405020304" pitchFamily="18" charset="0"/>
                  </a:rPr>
                  <a:t> is a geographical neighbors of POI </a:t>
                </a:r>
                <a14:m>
                  <m:oMath xmlns:m="http://schemas.openxmlformats.org/officeDocument/2006/math">
                    <m:r>
                      <a:rPr lang="en-US" altLang="zh-CN" sz="1600" b="0" i="1" kern="0" smtClean="0">
                        <a:latin typeface="Cambria Math" panose="02040503050406030204" pitchFamily="18" charset="0"/>
                        <a:cs typeface="Times New Roman" panose="02020603050405020304" pitchFamily="18" charset="0"/>
                      </a:rPr>
                      <m:t>𝑖</m:t>
                    </m:r>
                  </m:oMath>
                </a14:m>
                <a:endParaRPr lang="en-US" altLang="zh-CN" sz="1600" b="0" kern="0" dirty="0">
                  <a:latin typeface="Times New Roman" panose="02020603050405020304" pitchFamily="18" charset="0"/>
                  <a:cs typeface="Times New Roman" panose="02020603050405020304" pitchFamily="18" charset="0"/>
                </a:endParaRPr>
              </a:p>
              <a:p>
                <a:pPr lvl="2">
                  <a:spcBef>
                    <a:spcPts val="600"/>
                  </a:spcBef>
                  <a:spcAft>
                    <a:spcPts val="600"/>
                  </a:spcAft>
                  <a:buClrTx/>
                  <a:buSzTx/>
                </a:pPr>
                <a:r>
                  <a:rPr lang="en-US" altLang="zh-CN" sz="1600" b="0" kern="0" dirty="0">
                    <a:latin typeface="Times New Roman" panose="02020603050405020304" pitchFamily="18" charset="0"/>
                    <a:cs typeface="Times New Roman" panose="02020603050405020304" pitchFamily="18" charset="0"/>
                  </a:rPr>
                  <a:t>Performance improvement is greater than 10%</a:t>
                </a:r>
              </a:p>
              <a:p>
                <a:pPr lvl="1">
                  <a:spcBef>
                    <a:spcPts val="600"/>
                  </a:spcBef>
                  <a:spcAft>
                    <a:spcPts val="600"/>
                  </a:spcAft>
                  <a:buClrTx/>
                  <a:buSzTx/>
                </a:pPr>
                <a:endParaRPr lang="en-US" altLang="zh-CN" sz="1800" b="0" kern="0" dirty="0">
                  <a:latin typeface="Times New Roman" panose="02020603050405020304" pitchFamily="18" charset="0"/>
                  <a:cs typeface="Times New Roman" panose="02020603050405020304" pitchFamily="18" charset="0"/>
                </a:endParaRPr>
              </a:p>
              <a:p>
                <a:pPr marL="0" indent="0">
                  <a:spcBef>
                    <a:spcPts val="600"/>
                  </a:spcBef>
                  <a:spcAft>
                    <a:spcPts val="600"/>
                  </a:spcAft>
                  <a:buClrTx/>
                  <a:buSzTx/>
                  <a:buNone/>
                </a:pPr>
                <a:endParaRPr lang="en-US" altLang="zh-CN" sz="2200" b="0" kern="0" dirty="0">
                  <a:solidFill>
                    <a:srgbClr val="000000"/>
                  </a:solidFill>
                  <a:latin typeface="Times New Roman" panose="02020603050405020304" pitchFamily="18" charset="0"/>
                  <a:ea typeface="宋体" pitchFamily="2" charset="-122"/>
                  <a:cs typeface="Times New Roman" panose="02020603050405020304" pitchFamily="18" charset="0"/>
                </a:endParaRPr>
              </a:p>
            </p:txBody>
          </p:sp>
        </mc:Choice>
        <mc:Fallback xmlns="">
          <p:sp>
            <p:nvSpPr>
              <p:cNvPr id="8" name="Content Placeholder 2">
                <a:extLst>
                  <a:ext uri="{FF2B5EF4-FFF2-40B4-BE49-F238E27FC236}">
                    <a16:creationId xmlns:a16="http://schemas.microsoft.com/office/drawing/2014/main" xmlns="" xmlns:a14="http://schemas.microsoft.com/office/drawing/2010/main" id="{585B2E1B-C203-40A8-BC96-39E6327B51A7}"/>
                  </a:ext>
                </a:extLst>
              </p:cNvPr>
              <p:cNvSpPr txBox="1">
                <a:spLocks noRot="1" noChangeAspect="1" noMove="1" noResize="1" noEditPoints="1" noAdjustHandles="1" noChangeArrowheads="1" noChangeShapeType="1" noTextEdit="1"/>
              </p:cNvSpPr>
              <p:nvPr/>
            </p:nvSpPr>
            <p:spPr>
              <a:xfrm>
                <a:off x="641562" y="4745201"/>
                <a:ext cx="8064896" cy="1830983"/>
              </a:xfrm>
              <a:prstGeom prst="rect">
                <a:avLst/>
              </a:prstGeom>
              <a:blipFill rotWithShape="0">
                <a:blip r:embed="rId2"/>
                <a:stretch>
                  <a:fillRect t="-3322"/>
                </a:stretch>
              </a:blipFill>
            </p:spPr>
            <p:txBody>
              <a:bodyPr/>
              <a:lstStyle/>
              <a:p>
                <a:r>
                  <a:rPr lang="zh-CN" altLang="en-US">
                    <a:noFill/>
                  </a:rPr>
                  <a:t> </a:t>
                </a:r>
              </a:p>
            </p:txBody>
          </p:sp>
        </mc:Fallback>
      </mc:AlternateContent>
      <p:pic>
        <p:nvPicPr>
          <p:cNvPr id="3" name="图片 2"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616" y="1795088"/>
            <a:ext cx="6919560" cy="2827265"/>
          </a:xfrm>
          <a:prstGeom prst="rect">
            <a:avLst/>
          </a:prstGeom>
        </p:spPr>
      </p:pic>
      <p:cxnSp>
        <p:nvCxnSpPr>
          <p:cNvPr id="6" name="直接连接符 5"/>
          <p:cNvCxnSpPr/>
          <p:nvPr/>
        </p:nvCxnSpPr>
        <p:spPr bwMode="auto">
          <a:xfrm>
            <a:off x="0" y="4653136"/>
            <a:ext cx="9144000" cy="0"/>
          </a:xfrm>
          <a:prstGeom prst="line">
            <a:avLst/>
          </a:prstGeom>
          <a:solidFill>
            <a:schemeClr val="accent1"/>
          </a:solidFill>
          <a:ln w="19050" cap="flat" cmpd="sng" algn="ctr">
            <a:solidFill>
              <a:srgbClr val="A22E91"/>
            </a:solidFill>
            <a:prstDash val="dash"/>
            <a:miter lim="800000"/>
            <a:headEnd type="none" w="med" len="med"/>
            <a:tailEnd type="none" w="med" len="med"/>
          </a:ln>
          <a:effectLst/>
        </p:spPr>
      </p:cxnSp>
      <p:sp>
        <p:nvSpPr>
          <p:cNvPr id="9" name="文本框 8"/>
          <p:cNvSpPr txBox="1"/>
          <p:nvPr/>
        </p:nvSpPr>
        <p:spPr>
          <a:xfrm>
            <a:off x="0" y="6498971"/>
            <a:ext cx="2981522" cy="338554"/>
          </a:xfrm>
          <a:prstGeom prst="rect">
            <a:avLst/>
          </a:prstGeom>
          <a:noFill/>
        </p:spPr>
        <p:txBody>
          <a:bodyPr wrap="none" rtlCol="0">
            <a:spAutoFit/>
          </a:bodyPr>
          <a:lstStyle/>
          <a:p>
            <a:r>
              <a:rPr lang="en-US" altLang="zh-CN" sz="1600" b="0" dirty="0"/>
              <a:t>(ICTAI 2016, Best Student Paper)</a:t>
            </a:r>
            <a:endParaRPr lang="zh-CN" altLang="en-US" sz="1600" b="0" dirty="0"/>
          </a:p>
        </p:txBody>
      </p:sp>
    </p:spTree>
    <p:extLst>
      <p:ext uri="{BB962C8B-B14F-4D97-AF65-F5344CB8AC3E}">
        <p14:creationId xmlns:p14="http://schemas.microsoft.com/office/powerpoint/2010/main" val="2923208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62E079A-18BC-42B2-A6C0-61BFA2EC9C47}" type="slidenum">
              <a:rPr lang="zh-CN" altLang="en-US" smtClean="0"/>
              <a:pPr>
                <a:defRPr/>
              </a:pPr>
              <a:t>7</a:t>
            </a:fld>
            <a:endParaRPr lang="en-US" altLang="zh-CN"/>
          </a:p>
        </p:txBody>
      </p:sp>
      <p:sp>
        <p:nvSpPr>
          <p:cNvPr id="5" name="标题 1"/>
          <p:cNvSpPr txBox="1">
            <a:spLocks/>
          </p:cNvSpPr>
          <p:nvPr/>
        </p:nvSpPr>
        <p:spPr bwMode="auto">
          <a:xfrm>
            <a:off x="3923928" y="296115"/>
            <a:ext cx="482796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rtl="0" eaLnBrk="0" fontAlgn="base" hangingPunct="0">
              <a:spcBef>
                <a:spcPct val="0"/>
              </a:spcBef>
              <a:spcAft>
                <a:spcPct val="0"/>
              </a:spcAft>
              <a:defRPr kumimoji="1" sz="3200" b="1">
                <a:solidFill>
                  <a:srgbClr val="002060"/>
                </a:solidFill>
                <a:latin typeface="+mj-lt"/>
                <a:ea typeface="黑体" pitchFamily="2" charset="-122"/>
                <a:cs typeface="+mj-cs"/>
              </a:defRPr>
            </a:lvl1pPr>
            <a:lvl2pPr algn="r" rtl="0" eaLnBrk="0" fontAlgn="base" hangingPunct="0">
              <a:spcBef>
                <a:spcPct val="0"/>
              </a:spcBef>
              <a:spcAft>
                <a:spcPct val="0"/>
              </a:spcAft>
              <a:defRPr kumimoji="1" sz="3200" b="1">
                <a:solidFill>
                  <a:srgbClr val="002060"/>
                </a:solidFill>
                <a:latin typeface="Tahoma" pitchFamily="34" charset="0"/>
                <a:ea typeface="黑体" pitchFamily="2" charset="-122"/>
              </a:defRPr>
            </a:lvl2pPr>
            <a:lvl3pPr algn="r" rtl="0" eaLnBrk="0" fontAlgn="base" hangingPunct="0">
              <a:spcBef>
                <a:spcPct val="0"/>
              </a:spcBef>
              <a:spcAft>
                <a:spcPct val="0"/>
              </a:spcAft>
              <a:defRPr kumimoji="1" sz="3200" b="1">
                <a:solidFill>
                  <a:srgbClr val="002060"/>
                </a:solidFill>
                <a:latin typeface="Tahoma" pitchFamily="34" charset="0"/>
                <a:ea typeface="黑体" pitchFamily="2" charset="-122"/>
              </a:defRPr>
            </a:lvl3pPr>
            <a:lvl4pPr algn="r" rtl="0" eaLnBrk="0" fontAlgn="base" hangingPunct="0">
              <a:spcBef>
                <a:spcPct val="0"/>
              </a:spcBef>
              <a:spcAft>
                <a:spcPct val="0"/>
              </a:spcAft>
              <a:defRPr kumimoji="1" sz="3200" b="1">
                <a:solidFill>
                  <a:srgbClr val="002060"/>
                </a:solidFill>
                <a:latin typeface="Tahoma" pitchFamily="34" charset="0"/>
                <a:ea typeface="黑体" pitchFamily="2" charset="-122"/>
              </a:defRPr>
            </a:lvl4pPr>
            <a:lvl5pPr algn="r" rtl="0" eaLnBrk="0" fontAlgn="base" hangingPunct="0">
              <a:spcBef>
                <a:spcPct val="0"/>
              </a:spcBef>
              <a:spcAft>
                <a:spcPct val="0"/>
              </a:spcAft>
              <a:defRPr kumimoji="1" sz="3200" b="1">
                <a:solidFill>
                  <a:srgbClr val="002060"/>
                </a:solidFill>
                <a:latin typeface="Tahoma" pitchFamily="34" charset="0"/>
                <a:ea typeface="黑体" pitchFamily="2" charset="-122"/>
              </a:defRPr>
            </a:lvl5pPr>
            <a:lvl6pPr marL="457200" algn="l" rtl="0" fontAlgn="base">
              <a:spcBef>
                <a:spcPct val="0"/>
              </a:spcBef>
              <a:spcAft>
                <a:spcPct val="0"/>
              </a:spcAft>
              <a:defRPr kumimoji="1" sz="4400">
                <a:solidFill>
                  <a:schemeClr val="hlink"/>
                </a:solidFill>
                <a:latin typeface="Tahoma" pitchFamily="34" charset="0"/>
                <a:ea typeface="黑体" pitchFamily="49" charset="-122"/>
              </a:defRPr>
            </a:lvl6pPr>
            <a:lvl7pPr marL="914400" algn="l" rtl="0" fontAlgn="base">
              <a:spcBef>
                <a:spcPct val="0"/>
              </a:spcBef>
              <a:spcAft>
                <a:spcPct val="0"/>
              </a:spcAft>
              <a:defRPr kumimoji="1" sz="4400">
                <a:solidFill>
                  <a:schemeClr val="hlink"/>
                </a:solidFill>
                <a:latin typeface="Tahoma" pitchFamily="34" charset="0"/>
                <a:ea typeface="黑体" pitchFamily="49" charset="-122"/>
              </a:defRPr>
            </a:lvl7pPr>
            <a:lvl8pPr marL="1371600" algn="l" rtl="0" fontAlgn="base">
              <a:spcBef>
                <a:spcPct val="0"/>
              </a:spcBef>
              <a:spcAft>
                <a:spcPct val="0"/>
              </a:spcAft>
              <a:defRPr kumimoji="1" sz="4400">
                <a:solidFill>
                  <a:schemeClr val="hlink"/>
                </a:solidFill>
                <a:latin typeface="Tahoma" pitchFamily="34" charset="0"/>
                <a:ea typeface="黑体" pitchFamily="49" charset="-122"/>
              </a:defRPr>
            </a:lvl8pPr>
            <a:lvl9pPr marL="1828800" algn="l" rtl="0" fontAlgn="base">
              <a:spcBef>
                <a:spcPct val="0"/>
              </a:spcBef>
              <a:spcAft>
                <a:spcPct val="0"/>
              </a:spcAft>
              <a:defRPr kumimoji="1" sz="4400">
                <a:solidFill>
                  <a:schemeClr val="hlink"/>
                </a:solidFill>
                <a:latin typeface="Tahoma" pitchFamily="34" charset="0"/>
                <a:ea typeface="黑体" pitchFamily="49" charset="-122"/>
              </a:defRPr>
            </a:lvl9pPr>
          </a:lstStyle>
          <a:p>
            <a:pPr>
              <a:defRPr/>
            </a:pPr>
            <a:r>
              <a:rPr lang="zh-CN" altLang="en-US" sz="3800" kern="0" dirty="0">
                <a:latin typeface="Times New Roman" panose="02020603050405020304" pitchFamily="18" charset="0"/>
                <a:cs typeface="Times New Roman" panose="02020603050405020304" pitchFamily="18" charset="0"/>
              </a:rPr>
              <a:t>早期工作</a:t>
            </a:r>
          </a:p>
        </p:txBody>
      </p:sp>
      <p:sp>
        <p:nvSpPr>
          <p:cNvPr id="7" name="矩形 6"/>
          <p:cNvSpPr/>
          <p:nvPr/>
        </p:nvSpPr>
        <p:spPr>
          <a:xfrm>
            <a:off x="323528" y="1124744"/>
            <a:ext cx="8700964" cy="523220"/>
          </a:xfrm>
          <a:prstGeom prst="rect">
            <a:avLst/>
          </a:prstGeom>
        </p:spPr>
        <p:txBody>
          <a:bodyPr wrap="square">
            <a:spAutoFit/>
          </a:bodyPr>
          <a:lstStyle/>
          <a:p>
            <a:pPr marL="533400" indent="-533400" eaLnBrk="1" hangingPunct="1">
              <a:spcBef>
                <a:spcPct val="20000"/>
              </a:spcBef>
              <a:buClr>
                <a:srgbClr val="0070C0"/>
              </a:buClr>
              <a:buSzPct val="100000"/>
              <a:buFont typeface="Wingdings" pitchFamily="2" charset="2"/>
              <a:buChar char="p"/>
              <a:defRPr/>
            </a:pPr>
            <a:r>
              <a:rPr lang="en-US" altLang="zh-CN" sz="2800" dirty="0" err="1">
                <a:ea typeface="黑体" pitchFamily="49" charset="-122"/>
                <a:cs typeface="Times New Roman" panose="02020603050405020304" pitchFamily="18" charset="0"/>
              </a:rPr>
              <a:t>OptRank</a:t>
            </a:r>
            <a:r>
              <a:rPr lang="en-US" altLang="zh-CN" sz="2800" dirty="0">
                <a:ea typeface="黑体" pitchFamily="49" charset="-122"/>
                <a:cs typeface="Times New Roman" panose="02020603050405020304" pitchFamily="18" charset="0"/>
              </a:rPr>
              <a:t> over static sampling</a:t>
            </a:r>
            <a:r>
              <a:rPr lang="en-US" altLang="zh-CN" sz="2800" b="0" dirty="0">
                <a:ea typeface="黑体" pitchFamily="49" charset="-122"/>
                <a:cs typeface="Times New Roman" panose="02020603050405020304" pitchFamily="18" charset="0"/>
              </a:rPr>
              <a:t> </a:t>
            </a:r>
            <a:r>
              <a:rPr lang="en-US" altLang="zh-CN" sz="2000" b="0" dirty="0">
                <a:ea typeface="黑体" pitchFamily="49" charset="-122"/>
                <a:cs typeface="Times New Roman" panose="02020603050405020304" pitchFamily="18" charset="0"/>
              </a:rPr>
              <a:t>(IJCAI 2018)</a:t>
            </a:r>
            <a:endParaRPr lang="zh-CN" altLang="en-US" sz="2000" dirty="0">
              <a:ea typeface="黑体" pitchFamily="49" charset="-122"/>
              <a:cs typeface="Times New Roman" panose="02020603050405020304" pitchFamily="18" charset="0"/>
            </a:endParaRPr>
          </a:p>
        </p:txBody>
      </p:sp>
      <p:pic>
        <p:nvPicPr>
          <p:cNvPr id="21" name="图片 20"/>
          <p:cNvPicPr>
            <a:picLocks noChangeAspect="1"/>
          </p:cNvPicPr>
          <p:nvPr/>
        </p:nvPicPr>
        <p:blipFill>
          <a:blip r:embed="rId3"/>
          <a:stretch>
            <a:fillRect/>
          </a:stretch>
        </p:blipFill>
        <p:spPr>
          <a:xfrm>
            <a:off x="372058" y="1844824"/>
            <a:ext cx="8399884" cy="3167753"/>
          </a:xfrm>
          <a:prstGeom prst="rect">
            <a:avLst/>
          </a:prstGeom>
        </p:spPr>
      </p:pic>
      <p:cxnSp>
        <p:nvCxnSpPr>
          <p:cNvPr id="22" name="直接连接符 21"/>
          <p:cNvCxnSpPr/>
          <p:nvPr/>
        </p:nvCxnSpPr>
        <p:spPr bwMode="auto">
          <a:xfrm>
            <a:off x="35496" y="5037069"/>
            <a:ext cx="9144000" cy="0"/>
          </a:xfrm>
          <a:prstGeom prst="line">
            <a:avLst/>
          </a:prstGeom>
          <a:solidFill>
            <a:schemeClr val="accent1"/>
          </a:solidFill>
          <a:ln w="19050" cap="flat" cmpd="sng" algn="ctr">
            <a:solidFill>
              <a:srgbClr val="A22E91"/>
            </a:solidFill>
            <a:prstDash val="dash"/>
            <a:miter lim="800000"/>
            <a:headEnd type="none" w="med" len="med"/>
            <a:tailEnd type="none" w="med" len="med"/>
          </a:ln>
          <a:effectLst/>
        </p:spPr>
      </p:cxnSp>
      <mc:AlternateContent xmlns:mc="http://schemas.openxmlformats.org/markup-compatibility/2006" xmlns:a14="http://schemas.microsoft.com/office/drawing/2010/main">
        <mc:Choice Requires="a14">
          <p:sp>
            <p:nvSpPr>
              <p:cNvPr id="23" name="Content Placeholder 2">
                <a:extLst>
                  <a:ext uri="{FF2B5EF4-FFF2-40B4-BE49-F238E27FC236}">
                    <a16:creationId xmlns:a16="http://schemas.microsoft.com/office/drawing/2014/main" id="{585B2E1B-C203-40A8-BC96-39E6327B51A7}"/>
                  </a:ext>
                </a:extLst>
              </p:cNvPr>
              <p:cNvSpPr txBox="1">
                <a:spLocks/>
              </p:cNvSpPr>
              <p:nvPr/>
            </p:nvSpPr>
            <p:spPr>
              <a:xfrm>
                <a:off x="641562" y="5012577"/>
                <a:ext cx="8064896" cy="1796438"/>
              </a:xfrm>
              <a:prstGeom prst="rect">
                <a:avLst/>
              </a:prstGeom>
            </p:spPr>
            <p:txBody>
              <a:bodyPr>
                <a:noAutofit/>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2800">
                    <a:solidFill>
                      <a:srgbClr val="0000FF"/>
                    </a:solidFill>
                    <a:latin typeface="+mn-lt"/>
                    <a:ea typeface="黑体"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ü"/>
                  <a:defRPr kumimoji="1" sz="2400">
                    <a:solidFill>
                      <a:schemeClr val="tx1"/>
                    </a:solidFill>
                    <a:latin typeface="黑体" pitchFamily="2" charset="-122"/>
                    <a:ea typeface="黑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000" b="1">
                    <a:solidFill>
                      <a:schemeClr val="tx1"/>
                    </a:solidFill>
                    <a:latin typeface="华文楷体" pitchFamily="2" charset="-122"/>
                    <a:ea typeface="华文楷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宋体"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charset="-122"/>
                  </a:defRPr>
                </a:lvl5pPr>
                <a:lvl6pPr marL="2514600" indent="-228600" algn="l" rtl="0" fontAlgn="base">
                  <a:spcBef>
                    <a:spcPct val="20000"/>
                  </a:spcBef>
                  <a:spcAft>
                    <a:spcPct val="0"/>
                  </a:spcAft>
                  <a:buClr>
                    <a:schemeClr val="accent1"/>
                  </a:buClr>
                  <a:buSzPct val="50000"/>
                  <a:buFont typeface="Wingdings"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kumimoji="1" sz="2400">
                    <a:solidFill>
                      <a:schemeClr val="tx1"/>
                    </a:solidFill>
                    <a:latin typeface="+mn-lt"/>
                    <a:ea typeface="宋体" pitchFamily="2" charset="-122"/>
                  </a:defRPr>
                </a:lvl9pPr>
              </a:lstStyle>
              <a:p>
                <a:r>
                  <a:rPr lang="en-US" altLang="zh-CN" sz="1800" b="0" kern="0" dirty="0">
                    <a:latin typeface="Times New Roman" panose="02020603050405020304" pitchFamily="18" charset="0"/>
                    <a:cs typeface="Times New Roman" panose="02020603050405020304" pitchFamily="18" charset="0"/>
                  </a:rPr>
                  <a:t>Basic idea</a:t>
                </a:r>
              </a:p>
              <a:p>
                <a:pPr lvl="1">
                  <a:spcBef>
                    <a:spcPts val="600"/>
                  </a:spcBef>
                  <a:spcAft>
                    <a:spcPts val="600"/>
                  </a:spcAft>
                  <a:buClrTx/>
                  <a:buSzTx/>
                </a:pPr>
                <a:r>
                  <a:rPr lang="en-US" altLang="zh-CN" sz="1600" b="0" kern="0" dirty="0">
                    <a:latin typeface="Times New Roman" panose="02020603050405020304" pitchFamily="18" charset="0"/>
                    <a:cs typeface="Times New Roman" panose="02020603050405020304" pitchFamily="18" charset="0"/>
                  </a:rPr>
                  <a:t>Sample those negative words with higher similarity than positive word.</a:t>
                </a:r>
              </a:p>
              <a:p>
                <a:pPr marL="457200" lvl="1" indent="0">
                  <a:spcBef>
                    <a:spcPts val="600"/>
                  </a:spcBef>
                  <a:spcAft>
                    <a:spcPts val="600"/>
                  </a:spcAft>
                  <a:buClrTx/>
                  <a:buSzTx/>
                  <a:buNone/>
                </a:pPr>
                <a14:m>
                  <m:oMathPara xmlns:m="http://schemas.openxmlformats.org/officeDocument/2006/math">
                    <m:oMathParaPr>
                      <m:jc m:val="centerGroup"/>
                    </m:oMathParaPr>
                    <m:oMath xmlns:m="http://schemas.openxmlformats.org/officeDocument/2006/math">
                      <m:r>
                        <a:rPr lang="en-US" altLang="zh-CN" sz="1600" b="0" i="1" kern="0" smtClean="0">
                          <a:latin typeface="Cambria Math" panose="02040503050406030204" pitchFamily="18" charset="0"/>
                          <a:cs typeface="Times New Roman" panose="02020603050405020304" pitchFamily="18" charset="0"/>
                        </a:rPr>
                        <m:t>𝑠𝑐𝑜𝑟𝑒</m:t>
                      </m:r>
                      <m:d>
                        <m:dPr>
                          <m:ctrlPr>
                            <a:rPr lang="en-US" altLang="zh-CN" sz="1600" b="0" i="1" kern="0" smtClean="0">
                              <a:latin typeface="Cambria Math" panose="02040503050406030204" pitchFamily="18" charset="0"/>
                              <a:cs typeface="Times New Roman" panose="02020603050405020304" pitchFamily="18" charset="0"/>
                            </a:rPr>
                          </m:ctrlPr>
                        </m:dPr>
                        <m:e>
                          <m:r>
                            <a:rPr lang="en-US" altLang="zh-CN" sz="1600" b="0" i="1" kern="0" smtClean="0">
                              <a:latin typeface="Cambria Math" panose="02040503050406030204" pitchFamily="18" charset="0"/>
                              <a:cs typeface="Times New Roman" panose="02020603050405020304" pitchFamily="18" charset="0"/>
                            </a:rPr>
                            <m:t>𝑐</m:t>
                          </m:r>
                          <m:r>
                            <a:rPr lang="en-US" altLang="zh-CN" sz="1600" b="0" i="1" kern="0" smtClean="0">
                              <a:latin typeface="Cambria Math" panose="02040503050406030204" pitchFamily="18" charset="0"/>
                              <a:cs typeface="Times New Roman" panose="02020603050405020304" pitchFamily="18" charset="0"/>
                            </a:rPr>
                            <m:t>,</m:t>
                          </m:r>
                          <m:r>
                            <a:rPr lang="en-US" altLang="zh-CN" sz="1600" b="0" i="1" kern="0" smtClean="0">
                              <a:latin typeface="Cambria Math" panose="02040503050406030204" pitchFamily="18" charset="0"/>
                              <a:cs typeface="Times New Roman" panose="02020603050405020304" pitchFamily="18" charset="0"/>
                            </a:rPr>
                            <m:t>𝑛</m:t>
                          </m:r>
                        </m:e>
                      </m:d>
                      <m:r>
                        <a:rPr lang="en-US" altLang="zh-CN" sz="1600" b="0" i="1" kern="0" smtClean="0">
                          <a:latin typeface="Cambria Math" panose="02040503050406030204" pitchFamily="18" charset="0"/>
                          <a:cs typeface="Times New Roman" panose="02020603050405020304" pitchFamily="18" charset="0"/>
                        </a:rPr>
                        <m:t>+</m:t>
                      </m:r>
                      <m:r>
                        <a:rPr lang="en-US" altLang="zh-CN" sz="1600" b="0" i="1" kern="0" smtClean="0">
                          <a:latin typeface="Cambria Math" panose="02040503050406030204" pitchFamily="18" charset="0"/>
                          <a:cs typeface="Times New Roman" panose="02020603050405020304" pitchFamily="18" charset="0"/>
                        </a:rPr>
                        <m:t>𝜖</m:t>
                      </m:r>
                      <m:r>
                        <a:rPr lang="en-US" altLang="zh-CN" sz="1600" b="0" i="1" kern="0" smtClean="0">
                          <a:latin typeface="Cambria Math" panose="02040503050406030204" pitchFamily="18" charset="0"/>
                          <a:cs typeface="Times New Roman" panose="02020603050405020304" pitchFamily="18" charset="0"/>
                        </a:rPr>
                        <m:t>&gt;</m:t>
                      </m:r>
                      <m:r>
                        <a:rPr lang="en-US" altLang="zh-CN" sz="1600" b="0" i="1" kern="0" smtClean="0">
                          <a:latin typeface="Cambria Math" panose="02040503050406030204" pitchFamily="18" charset="0"/>
                          <a:cs typeface="Times New Roman" panose="02020603050405020304" pitchFamily="18" charset="0"/>
                        </a:rPr>
                        <m:t>𝑠𝑐𝑜𝑟𝑒</m:t>
                      </m:r>
                      <m:d>
                        <m:dPr>
                          <m:ctrlPr>
                            <a:rPr lang="en-US" altLang="zh-CN" sz="1600" b="0" i="1" kern="0" smtClean="0">
                              <a:latin typeface="Cambria Math" panose="02040503050406030204" pitchFamily="18" charset="0"/>
                              <a:cs typeface="Times New Roman" panose="02020603050405020304" pitchFamily="18" charset="0"/>
                            </a:rPr>
                          </m:ctrlPr>
                        </m:dPr>
                        <m:e>
                          <m:r>
                            <a:rPr lang="en-US" altLang="zh-CN" sz="1600" b="0" i="1" kern="0" smtClean="0">
                              <a:latin typeface="Cambria Math" panose="02040503050406030204" pitchFamily="18" charset="0"/>
                              <a:cs typeface="Times New Roman" panose="02020603050405020304" pitchFamily="18" charset="0"/>
                            </a:rPr>
                            <m:t>𝑐</m:t>
                          </m:r>
                          <m:r>
                            <a:rPr lang="en-US" altLang="zh-CN" sz="1600" b="0" i="1" kern="0" smtClean="0">
                              <a:latin typeface="Cambria Math" panose="02040503050406030204" pitchFamily="18" charset="0"/>
                              <a:cs typeface="Times New Roman" panose="02020603050405020304" pitchFamily="18" charset="0"/>
                            </a:rPr>
                            <m:t>,</m:t>
                          </m:r>
                          <m:r>
                            <a:rPr lang="en-US" altLang="zh-CN" sz="1600" b="0" i="1" kern="0" smtClean="0">
                              <a:latin typeface="Cambria Math" panose="02040503050406030204" pitchFamily="18" charset="0"/>
                              <a:cs typeface="Times New Roman" panose="02020603050405020304" pitchFamily="18" charset="0"/>
                            </a:rPr>
                            <m:t>𝑝</m:t>
                          </m:r>
                        </m:e>
                      </m:d>
                    </m:oMath>
                  </m:oMathPara>
                </a14:m>
                <a:endParaRPr lang="en-US" altLang="zh-CN" sz="1600" b="0" kern="0" dirty="0">
                  <a:latin typeface="Times New Roman" panose="02020603050405020304" pitchFamily="18" charset="0"/>
                  <a:cs typeface="Times New Roman" panose="02020603050405020304" pitchFamily="18" charset="0"/>
                </a:endParaRPr>
              </a:p>
              <a:p>
                <a:pPr lvl="1">
                  <a:spcBef>
                    <a:spcPts val="0"/>
                  </a:spcBef>
                  <a:spcAft>
                    <a:spcPts val="600"/>
                  </a:spcAft>
                  <a:buClrTx/>
                  <a:buSzTx/>
                </a:pPr>
                <a:r>
                  <a:rPr lang="en-US" altLang="zh-CN" sz="1600" b="0" kern="0" dirty="0">
                    <a:latin typeface="Times New Roman" panose="02020603050405020304" pitchFamily="18" charset="0"/>
                    <a:cs typeface="Times New Roman" panose="02020603050405020304" pitchFamily="18" charset="0"/>
                  </a:rPr>
                  <a:t>Add more weights to the positive words which ranks higher</a:t>
                </a:r>
              </a:p>
              <a:p>
                <a:pPr marL="457200" lvl="1" indent="0">
                  <a:spcBef>
                    <a:spcPts val="600"/>
                  </a:spcBef>
                  <a:spcAft>
                    <a:spcPts val="600"/>
                  </a:spcAft>
                  <a:buClrTx/>
                  <a:buSzTx/>
                  <a:buNone/>
                </a:pPr>
                <a14:m>
                  <m:oMathPara xmlns:m="http://schemas.openxmlformats.org/officeDocument/2006/math">
                    <m:oMathParaPr>
                      <m:jc m:val="centerGroup"/>
                    </m:oMathParaPr>
                    <m:oMath xmlns:m="http://schemas.openxmlformats.org/officeDocument/2006/math">
                      <m:r>
                        <a:rPr lang="en-US" altLang="zh-CN" sz="1600" b="0" i="1" kern="0" smtClean="0">
                          <a:latin typeface="Cambria Math" panose="02040503050406030204" pitchFamily="18" charset="0"/>
                          <a:cs typeface="Times New Roman" panose="02020603050405020304" pitchFamily="18" charset="0"/>
                        </a:rPr>
                        <m:t>𝑟𝑎𝑛𝑘</m:t>
                      </m:r>
                      <m:d>
                        <m:dPr>
                          <m:ctrlPr>
                            <a:rPr lang="en-US" altLang="zh-CN" sz="1600" b="0" i="1" kern="0" smtClean="0">
                              <a:latin typeface="Cambria Math" panose="02040503050406030204" pitchFamily="18" charset="0"/>
                              <a:cs typeface="Times New Roman" panose="02020603050405020304" pitchFamily="18" charset="0"/>
                            </a:rPr>
                          </m:ctrlPr>
                        </m:dPr>
                        <m:e>
                          <m:r>
                            <a:rPr lang="en-US" altLang="zh-CN" sz="1600" b="0" i="1" kern="0" smtClean="0">
                              <a:latin typeface="Cambria Math" panose="02040503050406030204" pitchFamily="18" charset="0"/>
                              <a:cs typeface="Times New Roman" panose="02020603050405020304" pitchFamily="18" charset="0"/>
                            </a:rPr>
                            <m:t>𝑐</m:t>
                          </m:r>
                          <m:r>
                            <a:rPr lang="en-US" altLang="zh-CN" sz="1600" b="0" i="1" kern="0" smtClean="0">
                              <a:latin typeface="Cambria Math" panose="02040503050406030204" pitchFamily="18" charset="0"/>
                              <a:cs typeface="Times New Roman" panose="02020603050405020304" pitchFamily="18" charset="0"/>
                            </a:rPr>
                            <m:t>,</m:t>
                          </m:r>
                          <m:r>
                            <a:rPr lang="en-US" altLang="zh-CN" sz="1600" b="0" i="1" kern="0" smtClean="0">
                              <a:latin typeface="Cambria Math" panose="02040503050406030204" pitchFamily="18" charset="0"/>
                              <a:cs typeface="Times New Roman" panose="02020603050405020304" pitchFamily="18" charset="0"/>
                            </a:rPr>
                            <m:t>𝑝</m:t>
                          </m:r>
                        </m:e>
                      </m:d>
                      <m:r>
                        <a:rPr lang="en-US" altLang="zh-CN" sz="1600" b="0" i="1" kern="0" smtClean="0">
                          <a:latin typeface="Cambria Math" panose="02040503050406030204" pitchFamily="18" charset="0"/>
                          <a:cs typeface="Times New Roman" panose="02020603050405020304" pitchFamily="18" charset="0"/>
                        </a:rPr>
                        <m:t>≈</m:t>
                      </m:r>
                      <m:f>
                        <m:fPr>
                          <m:ctrlPr>
                            <a:rPr lang="en-US" altLang="zh-CN" sz="1600" b="0" i="1" kern="0" smtClean="0">
                              <a:latin typeface="Cambria Math" panose="02040503050406030204" pitchFamily="18" charset="0"/>
                              <a:cs typeface="Times New Roman" panose="02020603050405020304" pitchFamily="18" charset="0"/>
                            </a:rPr>
                          </m:ctrlPr>
                        </m:fPr>
                        <m:num>
                          <m:d>
                            <m:dPr>
                              <m:begChr m:val="|"/>
                              <m:endChr m:val="|"/>
                              <m:ctrlPr>
                                <a:rPr lang="en-US" altLang="zh-CN" sz="1600" b="0" i="1" kern="0" smtClean="0">
                                  <a:latin typeface="Cambria Math" panose="02040503050406030204" pitchFamily="18" charset="0"/>
                                  <a:cs typeface="Times New Roman" panose="02020603050405020304" pitchFamily="18" charset="0"/>
                                </a:rPr>
                              </m:ctrlPr>
                            </m:dPr>
                            <m:e>
                              <m:r>
                                <a:rPr lang="en-US" altLang="zh-CN" sz="1600" b="0" i="1" kern="0" smtClean="0">
                                  <a:latin typeface="Cambria Math" panose="02040503050406030204" pitchFamily="18" charset="0"/>
                                  <a:cs typeface="Times New Roman" panose="02020603050405020304" pitchFamily="18" charset="0"/>
                                </a:rPr>
                                <m:t>𝑊</m:t>
                              </m:r>
                            </m:e>
                          </m:d>
                        </m:num>
                        <m:den>
                          <m:r>
                            <a:rPr lang="en-US" altLang="zh-CN" sz="1600" b="0" i="1" kern="0" smtClean="0">
                              <a:latin typeface="Cambria Math" panose="02040503050406030204" pitchFamily="18" charset="0"/>
                              <a:cs typeface="Times New Roman" panose="02020603050405020304" pitchFamily="18" charset="0"/>
                            </a:rPr>
                            <m:t>𝑘</m:t>
                          </m:r>
                        </m:den>
                      </m:f>
                      <m:r>
                        <a:rPr lang="en-US" altLang="zh-CN" sz="1600" b="0" i="1" kern="0" smtClean="0">
                          <a:latin typeface="Cambria Math" panose="02040503050406030204" pitchFamily="18" charset="0"/>
                          <a:cs typeface="Times New Roman" panose="02020603050405020304" pitchFamily="18" charset="0"/>
                        </a:rPr>
                        <m:t>,  </m:t>
                      </m:r>
                      <m:r>
                        <a:rPr lang="en-US" altLang="zh-CN" sz="1600" b="0" i="1" kern="0" smtClean="0">
                          <a:latin typeface="Cambria Math" panose="02040503050406030204" pitchFamily="18" charset="0"/>
                          <a:cs typeface="Times New Roman" panose="02020603050405020304" pitchFamily="18" charset="0"/>
                        </a:rPr>
                        <m:t>𝑘</m:t>
                      </m:r>
                      <m:r>
                        <a:rPr lang="en-US" altLang="zh-CN" sz="1600" b="0" i="1" kern="0" smtClean="0">
                          <a:latin typeface="Cambria Math" panose="02040503050406030204" pitchFamily="18" charset="0"/>
                          <a:cs typeface="Times New Roman" panose="02020603050405020304" pitchFamily="18" charset="0"/>
                        </a:rPr>
                        <m:t>:</m:t>
                      </m:r>
                      <m:r>
                        <m:rPr>
                          <m:sty m:val="p"/>
                        </m:rPr>
                        <a:rPr lang="en-US" altLang="zh-CN" sz="1600" b="0" i="0" kern="0" smtClean="0">
                          <a:latin typeface="Cambria Math" panose="02040503050406030204" pitchFamily="18" charset="0"/>
                          <a:cs typeface="Times New Roman" panose="02020603050405020304" pitchFamily="18" charset="0"/>
                        </a:rPr>
                        <m:t>the</m:t>
                      </m:r>
                      <m:r>
                        <a:rPr lang="en-US" altLang="zh-CN" sz="1600" b="0" i="0" kern="0" smtClean="0">
                          <a:latin typeface="Cambria Math" panose="02040503050406030204" pitchFamily="18" charset="0"/>
                          <a:cs typeface="Times New Roman" panose="02020603050405020304" pitchFamily="18" charset="0"/>
                        </a:rPr>
                        <m:t> </m:t>
                      </m:r>
                      <m:r>
                        <m:rPr>
                          <m:sty m:val="p"/>
                        </m:rPr>
                        <a:rPr lang="en-US" altLang="zh-CN" sz="1600" b="0" i="0" kern="0" smtClean="0">
                          <a:latin typeface="Cambria Math" panose="02040503050406030204" pitchFamily="18" charset="0"/>
                          <a:cs typeface="Times New Roman" panose="02020603050405020304" pitchFamily="18" charset="0"/>
                        </a:rPr>
                        <m:t>number</m:t>
                      </m:r>
                      <m:r>
                        <a:rPr lang="en-US" altLang="zh-CN" sz="1600" b="0" i="0" kern="0" smtClean="0">
                          <a:latin typeface="Cambria Math" panose="02040503050406030204" pitchFamily="18" charset="0"/>
                          <a:cs typeface="Times New Roman" panose="02020603050405020304" pitchFamily="18" charset="0"/>
                        </a:rPr>
                        <m:t> </m:t>
                      </m:r>
                      <m:r>
                        <m:rPr>
                          <m:sty m:val="p"/>
                        </m:rPr>
                        <a:rPr lang="en-US" altLang="zh-CN" sz="1600" b="0" i="0" kern="0" smtClean="0">
                          <a:latin typeface="Cambria Math" panose="02040503050406030204" pitchFamily="18" charset="0"/>
                          <a:cs typeface="Times New Roman" panose="02020603050405020304" pitchFamily="18" charset="0"/>
                        </a:rPr>
                        <m:t>of</m:t>
                      </m:r>
                      <m:r>
                        <a:rPr lang="en-US" altLang="zh-CN" sz="1600" b="0" i="0" kern="0" smtClean="0">
                          <a:latin typeface="Cambria Math" panose="02040503050406030204" pitchFamily="18" charset="0"/>
                          <a:cs typeface="Times New Roman" panose="02020603050405020304" pitchFamily="18" charset="0"/>
                        </a:rPr>
                        <m:t> </m:t>
                      </m:r>
                      <m:r>
                        <m:rPr>
                          <m:sty m:val="p"/>
                        </m:rPr>
                        <a:rPr lang="en-US" altLang="zh-CN" sz="1600" b="0" i="0" kern="0" smtClean="0">
                          <a:latin typeface="Cambria Math" panose="02040503050406030204" pitchFamily="18" charset="0"/>
                          <a:cs typeface="Times New Roman" panose="02020603050405020304" pitchFamily="18" charset="0"/>
                        </a:rPr>
                        <m:t>sampling</m:t>
                      </m:r>
                    </m:oMath>
                  </m:oMathPara>
                </a14:m>
                <a:endParaRPr lang="en-US" altLang="zh-CN" sz="1600" b="0" kern="0" dirty="0">
                  <a:latin typeface="Times New Roman" panose="02020603050405020304" pitchFamily="18" charset="0"/>
                  <a:cs typeface="Times New Roman" panose="02020603050405020304" pitchFamily="18" charset="0"/>
                </a:endParaRPr>
              </a:p>
              <a:p>
                <a:pPr marL="0" indent="0">
                  <a:spcBef>
                    <a:spcPts val="600"/>
                  </a:spcBef>
                  <a:spcAft>
                    <a:spcPts val="600"/>
                  </a:spcAft>
                  <a:buClrTx/>
                  <a:buSzTx/>
                  <a:buNone/>
                </a:pPr>
                <a:endParaRPr lang="en-US" altLang="zh-CN" sz="2000" b="0" kern="0" dirty="0">
                  <a:solidFill>
                    <a:srgbClr val="000000"/>
                  </a:solidFill>
                  <a:latin typeface="Times New Roman" panose="02020603050405020304" pitchFamily="18" charset="0"/>
                  <a:ea typeface="宋体" pitchFamily="2" charset="-122"/>
                  <a:cs typeface="Times New Roman" panose="02020603050405020304" pitchFamily="18" charset="0"/>
                </a:endParaRPr>
              </a:p>
            </p:txBody>
          </p:sp>
        </mc:Choice>
        <mc:Fallback xmlns="">
          <p:sp>
            <p:nvSpPr>
              <p:cNvPr id="23" name="Content Placeholder 2">
                <a:extLst>
                  <a:ext uri="{FF2B5EF4-FFF2-40B4-BE49-F238E27FC236}">
                    <a16:creationId xmlns:a16="http://schemas.microsoft.com/office/drawing/2014/main" xmlns="" xmlns:a14="http://schemas.microsoft.com/office/drawing/2010/main" id="{585B2E1B-C203-40A8-BC96-39E6327B51A7}"/>
                  </a:ext>
                </a:extLst>
              </p:cNvPr>
              <p:cNvSpPr txBox="1">
                <a:spLocks noRot="1" noChangeAspect="1" noMove="1" noResize="1" noEditPoints="1" noAdjustHandles="1" noChangeArrowheads="1" noChangeShapeType="1" noTextEdit="1"/>
              </p:cNvSpPr>
              <p:nvPr/>
            </p:nvSpPr>
            <p:spPr>
              <a:xfrm>
                <a:off x="641562" y="5012577"/>
                <a:ext cx="8064896" cy="1796438"/>
              </a:xfrm>
              <a:prstGeom prst="rect">
                <a:avLst/>
              </a:prstGeom>
              <a:blipFill rotWithShape="0">
                <a:blip r:embed="rId4"/>
                <a:stretch>
                  <a:fillRect t="-1695" b="-20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86823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62E079A-18BC-42B2-A6C0-61BFA2EC9C47}" type="slidenum">
              <a:rPr lang="zh-CN" altLang="en-US" smtClean="0"/>
              <a:pPr>
                <a:defRPr/>
              </a:pPr>
              <a:t>8</a:t>
            </a:fld>
            <a:endParaRPr lang="en-US" altLang="zh-CN"/>
          </a:p>
        </p:txBody>
      </p:sp>
      <p:sp>
        <p:nvSpPr>
          <p:cNvPr id="5" name="标题 1"/>
          <p:cNvSpPr txBox="1">
            <a:spLocks/>
          </p:cNvSpPr>
          <p:nvPr/>
        </p:nvSpPr>
        <p:spPr bwMode="auto">
          <a:xfrm>
            <a:off x="3923928" y="296115"/>
            <a:ext cx="482796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rtl="0" eaLnBrk="0" fontAlgn="base" hangingPunct="0">
              <a:spcBef>
                <a:spcPct val="0"/>
              </a:spcBef>
              <a:spcAft>
                <a:spcPct val="0"/>
              </a:spcAft>
              <a:defRPr kumimoji="1" sz="3200" b="1">
                <a:solidFill>
                  <a:srgbClr val="002060"/>
                </a:solidFill>
                <a:latin typeface="+mj-lt"/>
                <a:ea typeface="黑体" pitchFamily="2" charset="-122"/>
                <a:cs typeface="+mj-cs"/>
              </a:defRPr>
            </a:lvl1pPr>
            <a:lvl2pPr algn="r" rtl="0" eaLnBrk="0" fontAlgn="base" hangingPunct="0">
              <a:spcBef>
                <a:spcPct val="0"/>
              </a:spcBef>
              <a:spcAft>
                <a:spcPct val="0"/>
              </a:spcAft>
              <a:defRPr kumimoji="1" sz="3200" b="1">
                <a:solidFill>
                  <a:srgbClr val="002060"/>
                </a:solidFill>
                <a:latin typeface="Tahoma" pitchFamily="34" charset="0"/>
                <a:ea typeface="黑体" pitchFamily="2" charset="-122"/>
              </a:defRPr>
            </a:lvl2pPr>
            <a:lvl3pPr algn="r" rtl="0" eaLnBrk="0" fontAlgn="base" hangingPunct="0">
              <a:spcBef>
                <a:spcPct val="0"/>
              </a:spcBef>
              <a:spcAft>
                <a:spcPct val="0"/>
              </a:spcAft>
              <a:defRPr kumimoji="1" sz="3200" b="1">
                <a:solidFill>
                  <a:srgbClr val="002060"/>
                </a:solidFill>
                <a:latin typeface="Tahoma" pitchFamily="34" charset="0"/>
                <a:ea typeface="黑体" pitchFamily="2" charset="-122"/>
              </a:defRPr>
            </a:lvl3pPr>
            <a:lvl4pPr algn="r" rtl="0" eaLnBrk="0" fontAlgn="base" hangingPunct="0">
              <a:spcBef>
                <a:spcPct val="0"/>
              </a:spcBef>
              <a:spcAft>
                <a:spcPct val="0"/>
              </a:spcAft>
              <a:defRPr kumimoji="1" sz="3200" b="1">
                <a:solidFill>
                  <a:srgbClr val="002060"/>
                </a:solidFill>
                <a:latin typeface="Tahoma" pitchFamily="34" charset="0"/>
                <a:ea typeface="黑体" pitchFamily="2" charset="-122"/>
              </a:defRPr>
            </a:lvl4pPr>
            <a:lvl5pPr algn="r" rtl="0" eaLnBrk="0" fontAlgn="base" hangingPunct="0">
              <a:spcBef>
                <a:spcPct val="0"/>
              </a:spcBef>
              <a:spcAft>
                <a:spcPct val="0"/>
              </a:spcAft>
              <a:defRPr kumimoji="1" sz="3200" b="1">
                <a:solidFill>
                  <a:srgbClr val="002060"/>
                </a:solidFill>
                <a:latin typeface="Tahoma" pitchFamily="34" charset="0"/>
                <a:ea typeface="黑体" pitchFamily="2" charset="-122"/>
              </a:defRPr>
            </a:lvl5pPr>
            <a:lvl6pPr marL="457200" algn="l" rtl="0" fontAlgn="base">
              <a:spcBef>
                <a:spcPct val="0"/>
              </a:spcBef>
              <a:spcAft>
                <a:spcPct val="0"/>
              </a:spcAft>
              <a:defRPr kumimoji="1" sz="4400">
                <a:solidFill>
                  <a:schemeClr val="hlink"/>
                </a:solidFill>
                <a:latin typeface="Tahoma" pitchFamily="34" charset="0"/>
                <a:ea typeface="黑体" pitchFamily="49" charset="-122"/>
              </a:defRPr>
            </a:lvl6pPr>
            <a:lvl7pPr marL="914400" algn="l" rtl="0" fontAlgn="base">
              <a:spcBef>
                <a:spcPct val="0"/>
              </a:spcBef>
              <a:spcAft>
                <a:spcPct val="0"/>
              </a:spcAft>
              <a:defRPr kumimoji="1" sz="4400">
                <a:solidFill>
                  <a:schemeClr val="hlink"/>
                </a:solidFill>
                <a:latin typeface="Tahoma" pitchFamily="34" charset="0"/>
                <a:ea typeface="黑体" pitchFamily="49" charset="-122"/>
              </a:defRPr>
            </a:lvl7pPr>
            <a:lvl8pPr marL="1371600" algn="l" rtl="0" fontAlgn="base">
              <a:spcBef>
                <a:spcPct val="0"/>
              </a:spcBef>
              <a:spcAft>
                <a:spcPct val="0"/>
              </a:spcAft>
              <a:defRPr kumimoji="1" sz="4400">
                <a:solidFill>
                  <a:schemeClr val="hlink"/>
                </a:solidFill>
                <a:latin typeface="Tahoma" pitchFamily="34" charset="0"/>
                <a:ea typeface="黑体" pitchFamily="49" charset="-122"/>
              </a:defRPr>
            </a:lvl8pPr>
            <a:lvl9pPr marL="1828800" algn="l" rtl="0" fontAlgn="base">
              <a:spcBef>
                <a:spcPct val="0"/>
              </a:spcBef>
              <a:spcAft>
                <a:spcPct val="0"/>
              </a:spcAft>
              <a:defRPr kumimoji="1" sz="4400">
                <a:solidFill>
                  <a:schemeClr val="hlink"/>
                </a:solidFill>
                <a:latin typeface="Tahoma" pitchFamily="34" charset="0"/>
                <a:ea typeface="黑体" pitchFamily="49" charset="-122"/>
              </a:defRPr>
            </a:lvl9pPr>
          </a:lstStyle>
          <a:p>
            <a:pPr>
              <a:defRPr/>
            </a:pPr>
            <a:r>
              <a:rPr lang="zh-CN" altLang="en-US" sz="3800" kern="0" dirty="0">
                <a:latin typeface="Times New Roman" panose="02020603050405020304" pitchFamily="18" charset="0"/>
                <a:cs typeface="Times New Roman" panose="02020603050405020304" pitchFamily="18" charset="0"/>
              </a:rPr>
              <a:t>早期工作</a:t>
            </a:r>
          </a:p>
        </p:txBody>
      </p:sp>
      <p:sp>
        <p:nvSpPr>
          <p:cNvPr id="7" name="矩形 6"/>
          <p:cNvSpPr/>
          <p:nvPr/>
        </p:nvSpPr>
        <p:spPr>
          <a:xfrm>
            <a:off x="323528" y="1124744"/>
            <a:ext cx="8700964" cy="523220"/>
          </a:xfrm>
          <a:prstGeom prst="rect">
            <a:avLst/>
          </a:prstGeom>
        </p:spPr>
        <p:txBody>
          <a:bodyPr wrap="square">
            <a:spAutoFit/>
          </a:bodyPr>
          <a:lstStyle/>
          <a:p>
            <a:pPr marL="533400" indent="-533400" eaLnBrk="1" hangingPunct="1">
              <a:spcBef>
                <a:spcPct val="20000"/>
              </a:spcBef>
              <a:buClr>
                <a:srgbClr val="0070C0"/>
              </a:buClr>
              <a:buSzPct val="100000"/>
              <a:buFont typeface="Wingdings" pitchFamily="2" charset="2"/>
              <a:buChar char="p"/>
              <a:defRPr/>
            </a:pPr>
            <a:r>
              <a:rPr lang="en-US" altLang="zh-CN" sz="2800" dirty="0">
                <a:ea typeface="黑体" pitchFamily="49" charset="-122"/>
                <a:cs typeface="Times New Roman" panose="02020603050405020304" pitchFamily="18" charset="0"/>
              </a:rPr>
              <a:t>VSE-</a:t>
            </a:r>
            <a:r>
              <a:rPr lang="en-US" altLang="zh-CN" sz="2800" dirty="0" err="1">
                <a:ea typeface="黑体" pitchFamily="49" charset="-122"/>
                <a:cs typeface="Times New Roman" panose="02020603050405020304" pitchFamily="18" charset="0"/>
              </a:rPr>
              <a:t>ens</a:t>
            </a:r>
            <a:r>
              <a:rPr lang="en-US" altLang="zh-CN" sz="2800" dirty="0">
                <a:ea typeface="黑体" pitchFamily="49" charset="-122"/>
                <a:cs typeface="Times New Roman" panose="02020603050405020304" pitchFamily="18" charset="0"/>
              </a:rPr>
              <a:t> to boost adaptive sampling </a:t>
            </a:r>
            <a:r>
              <a:rPr lang="en-US" altLang="zh-CN" sz="2000" b="0" dirty="0">
                <a:ea typeface="黑体" pitchFamily="49" charset="-122"/>
                <a:cs typeface="Times New Roman" panose="02020603050405020304" pitchFamily="18" charset="0"/>
              </a:rPr>
              <a:t>(AAAI 2018)</a:t>
            </a:r>
            <a:endParaRPr lang="zh-CN" altLang="en-US" sz="2800" b="0" dirty="0">
              <a:ea typeface="黑体" pitchFamily="49" charset="-122"/>
              <a:cs typeface="Times New Roman" panose="02020603050405020304" pitchFamily="18" charset="0"/>
            </a:endParaRPr>
          </a:p>
        </p:txBody>
      </p:sp>
      <p:pic>
        <p:nvPicPr>
          <p:cNvPr id="4" name="图片 3"/>
          <p:cNvPicPr>
            <a:picLocks noChangeAspect="1"/>
          </p:cNvPicPr>
          <p:nvPr/>
        </p:nvPicPr>
        <p:blipFill rotWithShape="1">
          <a:blip r:embed="rId3"/>
          <a:srcRect r="66603"/>
          <a:stretch/>
        </p:blipFill>
        <p:spPr>
          <a:xfrm>
            <a:off x="251520" y="2126422"/>
            <a:ext cx="2520280" cy="2310690"/>
          </a:xfrm>
          <a:prstGeom prst="rect">
            <a:avLst/>
          </a:prstGeom>
        </p:spPr>
      </p:pic>
      <p:sp>
        <p:nvSpPr>
          <p:cNvPr id="12" name="矩形 11">
            <a:extLst>
              <a:ext uri="{FF2B5EF4-FFF2-40B4-BE49-F238E27FC236}">
                <a16:creationId xmlns:a16="http://schemas.microsoft.com/office/drawing/2014/main" id="{DB64E430-AB38-4F71-95CA-96ACB34D8CFC}"/>
              </a:ext>
            </a:extLst>
          </p:cNvPr>
          <p:cNvSpPr/>
          <p:nvPr/>
        </p:nvSpPr>
        <p:spPr>
          <a:xfrm>
            <a:off x="611560" y="1666523"/>
            <a:ext cx="7416824" cy="369332"/>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eaLnBrk="1" hangingPunct="1"/>
            <a:r>
              <a:rPr kumimoji="0" lang="zh-CN" altLang="en-US" sz="1800" b="0" dirty="0">
                <a:solidFill>
                  <a:srgbClr val="FF0000"/>
                </a:solidFill>
                <a:ea typeface="黑体" pitchFamily="49" charset="-122"/>
                <a:cs typeface="Times New Roman" panose="02020603050405020304" pitchFamily="18" charset="0"/>
                <a:sym typeface="Arial" charset="0"/>
              </a:rPr>
              <a:t>问题：</a:t>
            </a:r>
            <a:r>
              <a:rPr kumimoji="0" lang="zh-CN" altLang="en-US" sz="1600" b="0" dirty="0">
                <a:solidFill>
                  <a:srgbClr val="0070C0"/>
                </a:solidFill>
                <a:ea typeface="黑体" pitchFamily="49" charset="-122"/>
                <a:cs typeface="Times New Roman" panose="02020603050405020304" pitchFamily="18" charset="0"/>
                <a:sym typeface="Arial" charset="0"/>
              </a:rPr>
              <a:t>随着</a:t>
            </a:r>
            <a:r>
              <a:rPr kumimoji="0" lang="en-US" altLang="zh-CN" sz="1600" b="0" dirty="0">
                <a:solidFill>
                  <a:srgbClr val="0070C0"/>
                </a:solidFill>
                <a:ea typeface="黑体" pitchFamily="49" charset="-122"/>
                <a:cs typeface="Times New Roman" panose="02020603050405020304" pitchFamily="18" charset="0"/>
                <a:sym typeface="Arial" charset="0"/>
              </a:rPr>
              <a:t>SGD</a:t>
            </a:r>
            <a:r>
              <a:rPr kumimoji="0" lang="zh-CN" altLang="en-US" sz="1600" b="0" dirty="0">
                <a:solidFill>
                  <a:srgbClr val="0070C0"/>
                </a:solidFill>
                <a:ea typeface="黑体" pitchFamily="49" charset="-122"/>
                <a:cs typeface="Times New Roman" panose="02020603050405020304" pitchFamily="18" charset="0"/>
                <a:sym typeface="Arial" charset="0"/>
              </a:rPr>
              <a:t>迭代，负采样次数显著增加。</a:t>
            </a:r>
            <a:r>
              <a:rPr kumimoji="0" lang="zh-CN" altLang="en-US" sz="1800" b="0" dirty="0">
                <a:solidFill>
                  <a:srgbClr val="FF0000"/>
                </a:solidFill>
                <a:ea typeface="黑体" pitchFamily="49" charset="-122"/>
                <a:cs typeface="Times New Roman" panose="02020603050405020304" pitchFamily="18" charset="0"/>
                <a:sym typeface="Arial" charset="0"/>
              </a:rPr>
              <a:t>方案：</a:t>
            </a:r>
            <a:r>
              <a:rPr kumimoji="0" lang="en-US" altLang="zh-CN" sz="1600" b="0" dirty="0">
                <a:solidFill>
                  <a:srgbClr val="0000FF"/>
                </a:solidFill>
                <a:ea typeface="黑体" pitchFamily="49" charset="-122"/>
                <a:cs typeface="Times New Roman" panose="02020603050405020304" pitchFamily="18" charset="0"/>
                <a:sym typeface="Arial" charset="0"/>
              </a:rPr>
              <a:t>Fast Sampling Algorithm</a:t>
            </a:r>
            <a:endParaRPr kumimoji="0" lang="zh-CN" altLang="en-US" sz="1600" b="0" dirty="0">
              <a:solidFill>
                <a:srgbClr val="0000FF"/>
              </a:solidFill>
              <a:ea typeface="黑体" pitchFamily="49" charset="-122"/>
              <a:cs typeface="Times New Roman" panose="02020603050405020304" pitchFamily="18" charset="0"/>
              <a:sym typeface="Arial" charset="0"/>
            </a:endParaRPr>
          </a:p>
        </p:txBody>
      </p:sp>
      <p:pic>
        <p:nvPicPr>
          <p:cNvPr id="13" name="图片 12"/>
          <p:cNvPicPr>
            <a:picLocks noChangeAspect="1"/>
          </p:cNvPicPr>
          <p:nvPr/>
        </p:nvPicPr>
        <p:blipFill rotWithShape="1">
          <a:blip r:embed="rId3"/>
          <a:srcRect l="33018" r="33585"/>
          <a:stretch/>
        </p:blipFill>
        <p:spPr>
          <a:xfrm>
            <a:off x="239728" y="4502686"/>
            <a:ext cx="2520280" cy="2310690"/>
          </a:xfrm>
          <a:prstGeom prst="rect">
            <a:avLst/>
          </a:prstGeom>
        </p:spPr>
      </p:pic>
      <p:pic>
        <p:nvPicPr>
          <p:cNvPr id="6" name="图片 5"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03404" y="2201553"/>
            <a:ext cx="5940596" cy="4327102"/>
          </a:xfrm>
          <a:prstGeom prst="rect">
            <a:avLst/>
          </a:prstGeom>
        </p:spPr>
      </p:pic>
      <p:cxnSp>
        <p:nvCxnSpPr>
          <p:cNvPr id="16" name="直接连接符 15"/>
          <p:cNvCxnSpPr/>
          <p:nvPr/>
        </p:nvCxnSpPr>
        <p:spPr bwMode="auto">
          <a:xfrm>
            <a:off x="3012286" y="2132856"/>
            <a:ext cx="14756" cy="4686816"/>
          </a:xfrm>
          <a:prstGeom prst="line">
            <a:avLst/>
          </a:prstGeom>
          <a:solidFill>
            <a:schemeClr val="accent1"/>
          </a:solidFill>
          <a:ln w="19050" cap="flat" cmpd="sng" algn="ctr">
            <a:solidFill>
              <a:srgbClr val="A22E91"/>
            </a:solidFill>
            <a:prstDash val="dash"/>
            <a:miter lim="800000"/>
            <a:headEnd type="none" w="med" len="med"/>
            <a:tailEnd type="none" w="med" len="med"/>
          </a:ln>
          <a:effectLst/>
        </p:spPr>
      </p:cxnSp>
      <p:sp>
        <p:nvSpPr>
          <p:cNvPr id="20" name="文本框 19"/>
          <p:cNvSpPr txBox="1"/>
          <p:nvPr/>
        </p:nvSpPr>
        <p:spPr>
          <a:xfrm>
            <a:off x="3666121" y="6431551"/>
            <a:ext cx="4560864" cy="338554"/>
          </a:xfrm>
          <a:prstGeom prst="rect">
            <a:avLst/>
          </a:prstGeom>
          <a:noFill/>
        </p:spPr>
        <p:txBody>
          <a:bodyPr wrap="none" rtlCol="0">
            <a:spAutoFit/>
          </a:bodyPr>
          <a:lstStyle/>
          <a:p>
            <a:r>
              <a:rPr lang="en-US" altLang="zh-CN" sz="1600" b="0" dirty="0"/>
              <a:t>Figure: Example of our adaptive negative sampling</a:t>
            </a:r>
            <a:endParaRPr lang="zh-CN" altLang="en-US" sz="1600" b="0" dirty="0"/>
          </a:p>
        </p:txBody>
      </p:sp>
    </p:spTree>
    <p:extLst>
      <p:ext uri="{BB962C8B-B14F-4D97-AF65-F5344CB8AC3E}">
        <p14:creationId xmlns:p14="http://schemas.microsoft.com/office/powerpoint/2010/main" val="344071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62E079A-18BC-42B2-A6C0-61BFA2EC9C47}" type="slidenum">
              <a:rPr lang="zh-CN" altLang="en-US" smtClean="0"/>
              <a:pPr>
                <a:defRPr/>
              </a:pPr>
              <a:t>9</a:t>
            </a:fld>
            <a:endParaRPr lang="en-US" altLang="zh-CN"/>
          </a:p>
        </p:txBody>
      </p:sp>
      <p:sp>
        <p:nvSpPr>
          <p:cNvPr id="5" name="标题 1"/>
          <p:cNvSpPr txBox="1">
            <a:spLocks/>
          </p:cNvSpPr>
          <p:nvPr/>
        </p:nvSpPr>
        <p:spPr bwMode="auto">
          <a:xfrm>
            <a:off x="3923928" y="296115"/>
            <a:ext cx="482796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rtl="0" eaLnBrk="0" fontAlgn="base" hangingPunct="0">
              <a:spcBef>
                <a:spcPct val="0"/>
              </a:spcBef>
              <a:spcAft>
                <a:spcPct val="0"/>
              </a:spcAft>
              <a:defRPr kumimoji="1" sz="3200" b="1">
                <a:solidFill>
                  <a:srgbClr val="002060"/>
                </a:solidFill>
                <a:latin typeface="+mj-lt"/>
                <a:ea typeface="黑体" pitchFamily="2" charset="-122"/>
                <a:cs typeface="+mj-cs"/>
              </a:defRPr>
            </a:lvl1pPr>
            <a:lvl2pPr algn="r" rtl="0" eaLnBrk="0" fontAlgn="base" hangingPunct="0">
              <a:spcBef>
                <a:spcPct val="0"/>
              </a:spcBef>
              <a:spcAft>
                <a:spcPct val="0"/>
              </a:spcAft>
              <a:defRPr kumimoji="1" sz="3200" b="1">
                <a:solidFill>
                  <a:srgbClr val="002060"/>
                </a:solidFill>
                <a:latin typeface="Tahoma" pitchFamily="34" charset="0"/>
                <a:ea typeface="黑体" pitchFamily="2" charset="-122"/>
              </a:defRPr>
            </a:lvl2pPr>
            <a:lvl3pPr algn="r" rtl="0" eaLnBrk="0" fontAlgn="base" hangingPunct="0">
              <a:spcBef>
                <a:spcPct val="0"/>
              </a:spcBef>
              <a:spcAft>
                <a:spcPct val="0"/>
              </a:spcAft>
              <a:defRPr kumimoji="1" sz="3200" b="1">
                <a:solidFill>
                  <a:srgbClr val="002060"/>
                </a:solidFill>
                <a:latin typeface="Tahoma" pitchFamily="34" charset="0"/>
                <a:ea typeface="黑体" pitchFamily="2" charset="-122"/>
              </a:defRPr>
            </a:lvl3pPr>
            <a:lvl4pPr algn="r" rtl="0" eaLnBrk="0" fontAlgn="base" hangingPunct="0">
              <a:spcBef>
                <a:spcPct val="0"/>
              </a:spcBef>
              <a:spcAft>
                <a:spcPct val="0"/>
              </a:spcAft>
              <a:defRPr kumimoji="1" sz="3200" b="1">
                <a:solidFill>
                  <a:srgbClr val="002060"/>
                </a:solidFill>
                <a:latin typeface="Tahoma" pitchFamily="34" charset="0"/>
                <a:ea typeface="黑体" pitchFamily="2" charset="-122"/>
              </a:defRPr>
            </a:lvl4pPr>
            <a:lvl5pPr algn="r" rtl="0" eaLnBrk="0" fontAlgn="base" hangingPunct="0">
              <a:spcBef>
                <a:spcPct val="0"/>
              </a:spcBef>
              <a:spcAft>
                <a:spcPct val="0"/>
              </a:spcAft>
              <a:defRPr kumimoji="1" sz="3200" b="1">
                <a:solidFill>
                  <a:srgbClr val="002060"/>
                </a:solidFill>
                <a:latin typeface="Tahoma" pitchFamily="34" charset="0"/>
                <a:ea typeface="黑体" pitchFamily="2" charset="-122"/>
              </a:defRPr>
            </a:lvl5pPr>
            <a:lvl6pPr marL="457200" algn="l" rtl="0" fontAlgn="base">
              <a:spcBef>
                <a:spcPct val="0"/>
              </a:spcBef>
              <a:spcAft>
                <a:spcPct val="0"/>
              </a:spcAft>
              <a:defRPr kumimoji="1" sz="4400">
                <a:solidFill>
                  <a:schemeClr val="hlink"/>
                </a:solidFill>
                <a:latin typeface="Tahoma" pitchFamily="34" charset="0"/>
                <a:ea typeface="黑体" pitchFamily="49" charset="-122"/>
              </a:defRPr>
            </a:lvl6pPr>
            <a:lvl7pPr marL="914400" algn="l" rtl="0" fontAlgn="base">
              <a:spcBef>
                <a:spcPct val="0"/>
              </a:spcBef>
              <a:spcAft>
                <a:spcPct val="0"/>
              </a:spcAft>
              <a:defRPr kumimoji="1" sz="4400">
                <a:solidFill>
                  <a:schemeClr val="hlink"/>
                </a:solidFill>
                <a:latin typeface="Tahoma" pitchFamily="34" charset="0"/>
                <a:ea typeface="黑体" pitchFamily="49" charset="-122"/>
              </a:defRPr>
            </a:lvl7pPr>
            <a:lvl8pPr marL="1371600" algn="l" rtl="0" fontAlgn="base">
              <a:spcBef>
                <a:spcPct val="0"/>
              </a:spcBef>
              <a:spcAft>
                <a:spcPct val="0"/>
              </a:spcAft>
              <a:defRPr kumimoji="1" sz="4400">
                <a:solidFill>
                  <a:schemeClr val="hlink"/>
                </a:solidFill>
                <a:latin typeface="Tahoma" pitchFamily="34" charset="0"/>
                <a:ea typeface="黑体" pitchFamily="49" charset="-122"/>
              </a:defRPr>
            </a:lvl8pPr>
            <a:lvl9pPr marL="1828800" algn="l" rtl="0" fontAlgn="base">
              <a:spcBef>
                <a:spcPct val="0"/>
              </a:spcBef>
              <a:spcAft>
                <a:spcPct val="0"/>
              </a:spcAft>
              <a:defRPr kumimoji="1" sz="4400">
                <a:solidFill>
                  <a:schemeClr val="hlink"/>
                </a:solidFill>
                <a:latin typeface="Tahoma" pitchFamily="34" charset="0"/>
                <a:ea typeface="黑体" pitchFamily="49" charset="-122"/>
              </a:defRPr>
            </a:lvl9pPr>
          </a:lstStyle>
          <a:p>
            <a:pPr>
              <a:defRPr/>
            </a:pPr>
            <a:r>
              <a:rPr lang="zh-CN" altLang="en-US" sz="3800" kern="0" dirty="0">
                <a:latin typeface="Times New Roman" panose="02020603050405020304" pitchFamily="18" charset="0"/>
                <a:cs typeface="Times New Roman" panose="02020603050405020304" pitchFamily="18" charset="0"/>
              </a:rPr>
              <a:t>早期工作</a:t>
            </a:r>
          </a:p>
        </p:txBody>
      </p:sp>
      <p:sp>
        <p:nvSpPr>
          <p:cNvPr id="7" name="矩形 6"/>
          <p:cNvSpPr/>
          <p:nvPr/>
        </p:nvSpPr>
        <p:spPr>
          <a:xfrm>
            <a:off x="323528" y="1124744"/>
            <a:ext cx="8700964" cy="523220"/>
          </a:xfrm>
          <a:prstGeom prst="rect">
            <a:avLst/>
          </a:prstGeom>
        </p:spPr>
        <p:txBody>
          <a:bodyPr wrap="square">
            <a:spAutoFit/>
          </a:bodyPr>
          <a:lstStyle/>
          <a:p>
            <a:pPr marL="533400" indent="-533400" eaLnBrk="1" hangingPunct="1">
              <a:spcBef>
                <a:spcPct val="20000"/>
              </a:spcBef>
              <a:buClr>
                <a:srgbClr val="0070C0"/>
              </a:buClr>
              <a:buSzPct val="100000"/>
              <a:buFont typeface="Wingdings" pitchFamily="2" charset="2"/>
              <a:buChar char="p"/>
              <a:defRPr/>
            </a:pPr>
            <a:r>
              <a:rPr lang="en-US" altLang="zh-CN" sz="2800" dirty="0" err="1">
                <a:ea typeface="黑体" pitchFamily="49" charset="-122"/>
                <a:cs typeface="Times New Roman" panose="02020603050405020304" pitchFamily="18" charset="0"/>
              </a:rPr>
              <a:t>fBGD</a:t>
            </a:r>
            <a:r>
              <a:rPr lang="en-US" altLang="zh-CN" sz="2800" dirty="0">
                <a:ea typeface="黑体" pitchFamily="49" charset="-122"/>
                <a:cs typeface="Times New Roman" panose="02020603050405020304" pitchFamily="18" charset="0"/>
              </a:rPr>
              <a:t> with efficient full-sample </a:t>
            </a:r>
            <a:r>
              <a:rPr lang="en-US" altLang="zh-CN" sz="2000" b="0" dirty="0">
                <a:ea typeface="黑体" pitchFamily="49" charset="-122"/>
                <a:cs typeface="Times New Roman" panose="02020603050405020304" pitchFamily="18" charset="0"/>
              </a:rPr>
              <a:t>(UAI 2018)</a:t>
            </a:r>
            <a:endParaRPr lang="zh-CN" altLang="en-US" sz="2800" b="0" dirty="0">
              <a:ea typeface="黑体" pitchFamily="49" charset="-122"/>
              <a:cs typeface="Times New Roman" panose="02020603050405020304" pitchFamily="18" charset="0"/>
            </a:endParaRPr>
          </a:p>
        </p:txBody>
      </p:sp>
      <p:sp>
        <p:nvSpPr>
          <p:cNvPr id="12" name="矩形 11">
            <a:extLst>
              <a:ext uri="{FF2B5EF4-FFF2-40B4-BE49-F238E27FC236}">
                <a16:creationId xmlns:a16="http://schemas.microsoft.com/office/drawing/2014/main" id="{DB64E430-AB38-4F71-95CA-96ACB34D8CFC}"/>
              </a:ext>
            </a:extLst>
          </p:cNvPr>
          <p:cNvSpPr/>
          <p:nvPr/>
        </p:nvSpPr>
        <p:spPr>
          <a:xfrm>
            <a:off x="611560" y="1666523"/>
            <a:ext cx="8064896" cy="369332"/>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eaLnBrk="1" hangingPunct="1"/>
            <a:r>
              <a:rPr kumimoji="0" lang="zh-CN" altLang="en-US" sz="1800" b="0" dirty="0">
                <a:solidFill>
                  <a:srgbClr val="FF0000"/>
                </a:solidFill>
                <a:ea typeface="黑体" pitchFamily="49" charset="-122"/>
                <a:cs typeface="Times New Roman" panose="02020603050405020304" pitchFamily="18" charset="0"/>
                <a:sym typeface="Arial" charset="0"/>
              </a:rPr>
              <a:t>问题：</a:t>
            </a:r>
            <a:r>
              <a:rPr kumimoji="0" lang="zh-CN" altLang="en-US" sz="1600" b="0" dirty="0">
                <a:solidFill>
                  <a:srgbClr val="0070C0"/>
                </a:solidFill>
                <a:ea typeface="黑体" pitchFamily="49" charset="-122"/>
                <a:cs typeface="Times New Roman" panose="02020603050405020304" pitchFamily="18" charset="0"/>
                <a:sym typeface="Arial" charset="0"/>
              </a:rPr>
              <a:t>采样可能会错过有用的物品，造成信息损失。</a:t>
            </a:r>
            <a:r>
              <a:rPr kumimoji="0" lang="zh-CN" altLang="en-US" sz="1800" b="0" dirty="0">
                <a:solidFill>
                  <a:srgbClr val="FF0000"/>
                </a:solidFill>
                <a:ea typeface="黑体" pitchFamily="49" charset="-122"/>
                <a:cs typeface="Times New Roman" panose="02020603050405020304" pitchFamily="18" charset="0"/>
                <a:sym typeface="Arial" charset="0"/>
              </a:rPr>
              <a:t>方案：</a:t>
            </a:r>
            <a:r>
              <a:rPr kumimoji="0" lang="zh-CN" altLang="en-US" sz="1800" b="0" dirty="0">
                <a:solidFill>
                  <a:srgbClr val="0000FF"/>
                </a:solidFill>
                <a:ea typeface="黑体" pitchFamily="49" charset="-122"/>
                <a:cs typeface="Times New Roman" panose="02020603050405020304" pitchFamily="18" charset="0"/>
                <a:sym typeface="Arial" charset="0"/>
              </a:rPr>
              <a:t>使用全数据集，不采样。</a:t>
            </a:r>
            <a:endParaRPr kumimoji="0" lang="zh-CN" altLang="en-US" sz="1600" b="0" dirty="0">
              <a:solidFill>
                <a:srgbClr val="0000FF"/>
              </a:solidFill>
              <a:ea typeface="黑体" pitchFamily="49" charset="-122"/>
              <a:cs typeface="Times New Roman" panose="02020603050405020304" pitchFamily="18" charset="0"/>
              <a:sym typeface="Arial" charset="0"/>
            </a:endParaRPr>
          </a:p>
        </p:txBody>
      </p:sp>
      <p:pic>
        <p:nvPicPr>
          <p:cNvPr id="8" name="图片 7"/>
          <p:cNvPicPr>
            <a:picLocks noChangeAspect="1"/>
          </p:cNvPicPr>
          <p:nvPr/>
        </p:nvPicPr>
        <p:blipFill>
          <a:blip r:embed="rId2"/>
          <a:stretch>
            <a:fillRect/>
          </a:stretch>
        </p:blipFill>
        <p:spPr>
          <a:xfrm>
            <a:off x="650513" y="2075373"/>
            <a:ext cx="6497824" cy="1054742"/>
          </a:xfrm>
          <a:prstGeom prst="rect">
            <a:avLst/>
          </a:prstGeom>
        </p:spPr>
      </p:pic>
      <p:pic>
        <p:nvPicPr>
          <p:cNvPr id="9" name="图片 8"/>
          <p:cNvPicPr>
            <a:picLocks noChangeAspect="1"/>
          </p:cNvPicPr>
          <p:nvPr/>
        </p:nvPicPr>
        <p:blipFill>
          <a:blip r:embed="rId3"/>
          <a:stretch>
            <a:fillRect/>
          </a:stretch>
        </p:blipFill>
        <p:spPr>
          <a:xfrm>
            <a:off x="805127" y="3070659"/>
            <a:ext cx="3777150" cy="790389"/>
          </a:xfrm>
          <a:prstGeom prst="rect">
            <a:avLst/>
          </a:prstGeom>
        </p:spPr>
      </p:pic>
      <p:pic>
        <p:nvPicPr>
          <p:cNvPr id="10" name="图片 9"/>
          <p:cNvPicPr>
            <a:picLocks noChangeAspect="1"/>
          </p:cNvPicPr>
          <p:nvPr/>
        </p:nvPicPr>
        <p:blipFill>
          <a:blip r:embed="rId4"/>
          <a:stretch>
            <a:fillRect/>
          </a:stretch>
        </p:blipFill>
        <p:spPr>
          <a:xfrm>
            <a:off x="805127" y="3801712"/>
            <a:ext cx="4919001" cy="662699"/>
          </a:xfrm>
          <a:prstGeom prst="rect">
            <a:avLst/>
          </a:prstGeom>
        </p:spPr>
      </p:pic>
      <p:pic>
        <p:nvPicPr>
          <p:cNvPr id="11" name="图片 10"/>
          <p:cNvPicPr>
            <a:picLocks noChangeAspect="1"/>
          </p:cNvPicPr>
          <p:nvPr/>
        </p:nvPicPr>
        <p:blipFill>
          <a:blip r:embed="rId5"/>
          <a:stretch>
            <a:fillRect/>
          </a:stretch>
        </p:blipFill>
        <p:spPr>
          <a:xfrm>
            <a:off x="755576" y="4532645"/>
            <a:ext cx="4065503" cy="1398883"/>
          </a:xfrm>
          <a:prstGeom prst="rect">
            <a:avLst/>
          </a:prstGeom>
        </p:spPr>
      </p:pic>
      <p:pic>
        <p:nvPicPr>
          <p:cNvPr id="14" name="图片 13"/>
          <p:cNvPicPr>
            <a:picLocks noChangeAspect="1"/>
          </p:cNvPicPr>
          <p:nvPr/>
        </p:nvPicPr>
        <p:blipFill>
          <a:blip r:embed="rId6"/>
          <a:stretch>
            <a:fillRect/>
          </a:stretch>
        </p:blipFill>
        <p:spPr>
          <a:xfrm>
            <a:off x="899592" y="5931528"/>
            <a:ext cx="5566197" cy="725436"/>
          </a:xfrm>
          <a:prstGeom prst="rect">
            <a:avLst/>
          </a:prstGeom>
        </p:spPr>
      </p:pic>
      <p:cxnSp>
        <p:nvCxnSpPr>
          <p:cNvPr id="17" name="直接连接符 16"/>
          <p:cNvCxnSpPr/>
          <p:nvPr/>
        </p:nvCxnSpPr>
        <p:spPr bwMode="auto">
          <a:xfrm>
            <a:off x="1835696" y="2996952"/>
            <a:ext cx="2592288" cy="0"/>
          </a:xfrm>
          <a:prstGeom prst="line">
            <a:avLst/>
          </a:prstGeom>
          <a:solidFill>
            <a:schemeClr val="accent1"/>
          </a:solidFill>
          <a:ln w="28575" cap="flat" cmpd="sng" algn="ctr">
            <a:solidFill>
              <a:srgbClr val="A22E91"/>
            </a:solidFill>
            <a:prstDash val="dash"/>
            <a:miter lim="800000"/>
            <a:headEnd type="none" w="med" len="med"/>
            <a:tailEnd type="none" w="med" len="med"/>
          </a:ln>
          <a:effectLst/>
        </p:spPr>
      </p:cxnSp>
      <p:grpSp>
        <p:nvGrpSpPr>
          <p:cNvPr id="26" name="组合 25"/>
          <p:cNvGrpSpPr/>
          <p:nvPr/>
        </p:nvGrpSpPr>
        <p:grpSpPr>
          <a:xfrm>
            <a:off x="5916171" y="3204404"/>
            <a:ext cx="3138911" cy="1857314"/>
            <a:chOff x="1530432" y="1867332"/>
            <a:chExt cx="4003007" cy="2822856"/>
          </a:xfrm>
        </p:grpSpPr>
        <p:sp>
          <p:nvSpPr>
            <p:cNvPr id="23" name="矩形: 圆角 31">
              <a:extLst>
                <a:ext uri="{FF2B5EF4-FFF2-40B4-BE49-F238E27FC236}">
                  <a16:creationId xmlns:a16="http://schemas.microsoft.com/office/drawing/2014/main" id="{4E234288-41C0-49DD-8426-2E845F94BFCA}"/>
                </a:ext>
              </a:extLst>
            </p:cNvPr>
            <p:cNvSpPr/>
            <p:nvPr/>
          </p:nvSpPr>
          <p:spPr bwMode="auto">
            <a:xfrm>
              <a:off x="1530432" y="2281214"/>
              <a:ext cx="4003007" cy="2408974"/>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通过分割非正样本的计算，</a:t>
              </a: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提前计算并缓</a:t>
              </a:r>
              <a:r>
                <a:rPr lang="zh-CN" altLang="en-US" sz="2000" b="0" dirty="0">
                  <a:solidFill>
                    <a:schemeClr val="tx1"/>
                  </a:solidFill>
                  <a:latin typeface="Times New Roman" panose="02020603050405020304" pitchFamily="18" charset="0"/>
                  <a:ea typeface="宋体" pitchFamily="2" charset="-122"/>
                  <a:cs typeface="Times New Roman" panose="02020603050405020304" pitchFamily="18" charset="0"/>
                </a:rPr>
                <a:t>存部分梯度，</a:t>
              </a:r>
              <a:endParaRPr lang="en-US" altLang="zh-CN" sz="2000" b="0" dirty="0">
                <a:solidFill>
                  <a:schemeClr val="tx1"/>
                </a:solidFill>
                <a:latin typeface="Times New Roman" panose="02020603050405020304" pitchFamily="18" charset="0"/>
                <a:ea typeface="宋体" pitchFamily="2" charset="-122"/>
                <a:cs typeface="Times New Roman" panose="02020603050405020304" pitchFamily="18" charset="0"/>
              </a:endParaRPr>
            </a:p>
            <a:p>
              <a:pPr marL="0" marR="0" indent="0" algn="l" defTabSz="914400" rtl="0" eaLnBrk="1" fontAlgn="base" latinLnBrk="0" hangingPunct="1">
                <a:lnSpc>
                  <a:spcPct val="100000"/>
                </a:lnSpc>
                <a:spcBef>
                  <a:spcPct val="0"/>
                </a:spcBef>
                <a:spcAft>
                  <a:spcPct val="0"/>
                </a:spcAft>
                <a:buClrTx/>
                <a:buSzTx/>
                <a:buFontTx/>
                <a:buNone/>
                <a:tabLst/>
              </a:pPr>
              <a:r>
                <a:rPr lang="zh-CN" altLang="en-US" sz="2000" b="0" dirty="0">
                  <a:solidFill>
                    <a:schemeClr val="tx1"/>
                  </a:solidFill>
                  <a:latin typeface="Times New Roman" panose="02020603050405020304" pitchFamily="18" charset="0"/>
                  <a:ea typeface="宋体" pitchFamily="2" charset="-122"/>
                  <a:cs typeface="Times New Roman" panose="02020603050405020304" pitchFamily="18" charset="0"/>
                </a:rPr>
                <a:t>可有效加快</a:t>
              </a: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模型收敛的速</a:t>
              </a: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度，提升推荐的准确性。</a:t>
              </a: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p:txBody>
        </p:sp>
        <p:sp>
          <p:nvSpPr>
            <p:cNvPr id="24" name="Oval 53">
              <a:extLst>
                <a:ext uri="{FF2B5EF4-FFF2-40B4-BE49-F238E27FC236}">
                  <a16:creationId xmlns:a16="http://schemas.microsoft.com/office/drawing/2014/main" id="{2F97EA8D-05A9-49B8-BC89-7DAD92CBB715}"/>
                </a:ext>
              </a:extLst>
            </p:cNvPr>
            <p:cNvSpPr>
              <a:spLocks noChangeArrowheads="1"/>
            </p:cNvSpPr>
            <p:nvPr/>
          </p:nvSpPr>
          <p:spPr bwMode="gray">
            <a:xfrm>
              <a:off x="2589759" y="1867332"/>
              <a:ext cx="1514872" cy="696751"/>
            </a:xfrm>
            <a:prstGeom prst="ellipse">
              <a:avLst/>
            </a:prstGeom>
            <a:ln/>
          </p:spPr>
          <p:style>
            <a:lnRef idx="1">
              <a:schemeClr val="accent6"/>
            </a:lnRef>
            <a:fillRef idx="2">
              <a:schemeClr val="accent6"/>
            </a:fillRef>
            <a:effectRef idx="1">
              <a:schemeClr val="accent6"/>
            </a:effectRef>
            <a:fontRef idx="minor">
              <a:schemeClr val="dk1"/>
            </a:fontRef>
          </p:style>
          <p:txBody>
            <a:bodyPr wrap="none" anchor="ctr"/>
            <a:lstStyle/>
            <a:p>
              <a:pPr defTabSz="685800" eaLnBrk="1" fontAlgn="auto" hangingPunct="1">
                <a:spcBef>
                  <a:spcPts val="0"/>
                </a:spcBef>
                <a:spcAft>
                  <a:spcPts val="0"/>
                </a:spcAft>
                <a:defRPr/>
              </a:pPr>
              <a:endParaRPr kumimoji="0" lang="zh-CN" altLang="en-US" sz="1350" b="0" kern="0">
                <a:solidFill>
                  <a:srgbClr val="000000"/>
                </a:solidFill>
                <a:latin typeface="Times New Roman" panose="02020603050405020304" pitchFamily="18" charset="0"/>
                <a:cs typeface="Times New Roman" panose="02020603050405020304" pitchFamily="18" charset="0"/>
              </a:endParaRPr>
            </a:p>
          </p:txBody>
        </p:sp>
        <p:sp>
          <p:nvSpPr>
            <p:cNvPr id="25" name="Text Box 13">
              <a:extLst>
                <a:ext uri="{FF2B5EF4-FFF2-40B4-BE49-F238E27FC236}">
                  <a16:creationId xmlns:a16="http://schemas.microsoft.com/office/drawing/2014/main" id="{73FBC336-9CEA-4720-BBA4-708742837B52}"/>
                </a:ext>
              </a:extLst>
            </p:cNvPr>
            <p:cNvSpPr txBox="1">
              <a:spLocks noChangeArrowheads="1"/>
            </p:cNvSpPr>
            <p:nvPr/>
          </p:nvSpPr>
          <p:spPr bwMode="gray">
            <a:xfrm>
              <a:off x="2793197" y="1945292"/>
              <a:ext cx="1017193" cy="555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2000" b="0" kern="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结论</a:t>
              </a:r>
              <a:endParaRPr kumimoji="0" lang="en-US" altLang="zh-CN" sz="2000" b="0" i="0" u="none" strike="noStrike" kern="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spTree>
    <p:extLst>
      <p:ext uri="{BB962C8B-B14F-4D97-AF65-F5344CB8AC3E}">
        <p14:creationId xmlns:p14="http://schemas.microsoft.com/office/powerpoint/2010/main" val="2035996511"/>
      </p:ext>
    </p:extLst>
  </p:cSld>
  <p:clrMapOvr>
    <a:masterClrMapping/>
  </p:clrMapOvr>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黑体"/>
        <a:cs typeface=""/>
      </a:majorFont>
      <a:minorFont>
        <a:latin typeface="Tahoma"/>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Designs\Blends.pot</Template>
  <TotalTime>7485</TotalTime>
  <Words>2236</Words>
  <Application>Microsoft Office PowerPoint</Application>
  <PresentationFormat>全屏显示(4:3)</PresentationFormat>
  <Paragraphs>241</Paragraphs>
  <Slides>28</Slides>
  <Notes>23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28</vt:i4>
      </vt:variant>
    </vt:vector>
  </HeadingPairs>
  <TitlesOfParts>
    <vt:vector size="36" baseType="lpstr">
      <vt:lpstr>黑体</vt:lpstr>
      <vt:lpstr>华文楷体</vt:lpstr>
      <vt:lpstr>Arial</vt:lpstr>
      <vt:lpstr>Cambria Math</vt:lpstr>
      <vt:lpstr>Tahoma</vt:lpstr>
      <vt:lpstr>Times New Roman</vt:lpstr>
      <vt:lpstr>Wingdings</vt:lpstr>
      <vt:lpstr>Blends</vt:lpstr>
      <vt:lpstr>PowerPoint 演示文稿</vt:lpstr>
      <vt:lpstr>负样本采样</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Tsinghua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2010年国家杰出青年基金项目答辩</dc:title>
  <dc:creator>S</dc:creator>
  <cp:lastModifiedBy>guibing guo</cp:lastModifiedBy>
  <cp:revision>4417</cp:revision>
  <cp:lastPrinted>2017-07-02T13:21:38Z</cp:lastPrinted>
  <dcterms:created xsi:type="dcterms:W3CDTF">1999-04-23T05:13:58Z</dcterms:created>
  <dcterms:modified xsi:type="dcterms:W3CDTF">2021-09-29T23:59:25Z</dcterms:modified>
</cp:coreProperties>
</file>