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92" r:id="rId3"/>
    <p:sldId id="293" r:id="rId4"/>
    <p:sldId id="294" r:id="rId5"/>
    <p:sldId id="257" r:id="rId6"/>
    <p:sldId id="259" r:id="rId7"/>
    <p:sldId id="297" r:id="rId8"/>
    <p:sldId id="29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49" r:id="rId17"/>
    <p:sldId id="268" r:id="rId18"/>
    <p:sldId id="269" r:id="rId19"/>
    <p:sldId id="271" r:id="rId20"/>
    <p:sldId id="272" r:id="rId21"/>
    <p:sldId id="258" r:id="rId22"/>
    <p:sldId id="273" r:id="rId23"/>
    <p:sldId id="274" r:id="rId24"/>
    <p:sldId id="275" r:id="rId25"/>
    <p:sldId id="276" r:id="rId26"/>
    <p:sldId id="298" r:id="rId27"/>
    <p:sldId id="299" r:id="rId28"/>
    <p:sldId id="301" r:id="rId29"/>
    <p:sldId id="302" r:id="rId30"/>
    <p:sldId id="303" r:id="rId31"/>
    <p:sldId id="304" r:id="rId32"/>
    <p:sldId id="352" r:id="rId33"/>
    <p:sldId id="353" r:id="rId34"/>
    <p:sldId id="354" r:id="rId35"/>
    <p:sldId id="355" r:id="rId36"/>
    <p:sldId id="356" r:id="rId37"/>
    <p:sldId id="357" r:id="rId38"/>
    <p:sldId id="305" r:id="rId39"/>
    <p:sldId id="300" r:id="rId40"/>
    <p:sldId id="306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58" r:id="rId51"/>
    <p:sldId id="328" r:id="rId52"/>
    <p:sldId id="329" r:id="rId53"/>
    <p:sldId id="330" r:id="rId54"/>
    <p:sldId id="331" r:id="rId55"/>
    <p:sldId id="332" r:id="rId56"/>
    <p:sldId id="333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5" r:id="rId67"/>
    <p:sldId id="346" r:id="rId68"/>
    <p:sldId id="347" r:id="rId69"/>
    <p:sldId id="348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99C43-36A6-4D5B-9E48-0623C13AC040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32D6E-4580-4C46-93C0-6252C1DCD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4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91ADC-1F12-4998-8D87-1E3489D0DA6C}" type="slidenum">
              <a:rPr lang="en-US" altLang="ko-KR"/>
              <a:pPr/>
              <a:t>60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◎Software College, NEU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21DF170-6380-434D-8583-0AA5DF8FF8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2451-A54C-44CF-965A-ABFBAF7D598C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2D91-FAB1-442C-A4DC-B663C04C6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Greedy Algorithms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The optimal substructure of the activity-selection 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we need to define an appropriate space of </a:t>
            </a:r>
            <a:r>
              <a:rPr lang="en-US" altLang="zh-CN" b="1" dirty="0" err="1"/>
              <a:t>subproblems</a:t>
            </a:r>
            <a:r>
              <a:rPr lang="en-US" altLang="zh-CN" b="1" dirty="0"/>
              <a:t>. Let us start by defining sets</a:t>
            </a:r>
          </a:p>
          <a:p>
            <a:pPr marL="0" indent="0">
              <a:buNone/>
            </a:pPr>
            <a:r>
              <a:rPr lang="en-US" altLang="zh-CN" b="1" i="1" dirty="0"/>
              <a:t>       </a:t>
            </a:r>
            <a:r>
              <a:rPr lang="en-US" altLang="zh-CN" b="1" i="1" dirty="0" err="1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b="1" dirty="0">
                <a:solidFill>
                  <a:srgbClr val="FF0000"/>
                </a:solidFill>
              </a:rPr>
              <a:t> = {</a:t>
            </a:r>
            <a:r>
              <a:rPr lang="en-US" altLang="zh-CN" b="1" i="1" dirty="0" err="1">
                <a:solidFill>
                  <a:srgbClr val="FF0000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 ∈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 : </a:t>
            </a:r>
            <a:r>
              <a:rPr lang="en-US" altLang="zh-CN" b="1" i="1" dirty="0">
                <a:solidFill>
                  <a:srgbClr val="FF0000"/>
                </a:solidFill>
              </a:rPr>
              <a:t>f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≤ </a:t>
            </a:r>
            <a:r>
              <a:rPr lang="en-US" altLang="zh-CN" b="1" i="1" dirty="0" err="1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 &lt; </a:t>
            </a:r>
            <a:r>
              <a:rPr lang="en-US" altLang="zh-CN" b="1" i="1" dirty="0" err="1">
                <a:solidFill>
                  <a:srgbClr val="FF0000"/>
                </a:solidFill>
              </a:rPr>
              <a:t>f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 ≤ </a:t>
            </a:r>
            <a:r>
              <a:rPr lang="en-US" altLang="zh-CN" b="1" i="1" dirty="0" err="1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is the subset of activities in </a:t>
            </a:r>
            <a:r>
              <a:rPr lang="en-US" altLang="zh-CN" b="1" i="1" dirty="0"/>
              <a:t>S</a:t>
            </a:r>
            <a:r>
              <a:rPr lang="en-US" altLang="zh-CN" b="1" dirty="0"/>
              <a:t> that can </a:t>
            </a:r>
            <a:r>
              <a:rPr lang="en-US" altLang="zh-CN" b="1" dirty="0">
                <a:solidFill>
                  <a:srgbClr val="FF0000"/>
                </a:solidFill>
              </a:rPr>
              <a:t>start after activity</a:t>
            </a:r>
            <a:r>
              <a:rPr lang="en-US" altLang="zh-CN" b="1" dirty="0"/>
              <a:t> </a:t>
            </a:r>
            <a:r>
              <a:rPr lang="en-US" altLang="zh-CN" b="1" i="1" dirty="0" err="1">
                <a:solidFill>
                  <a:srgbClr val="FF0000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 finishes and </a:t>
            </a:r>
            <a:r>
              <a:rPr lang="en-US" altLang="zh-CN" b="1" dirty="0">
                <a:solidFill>
                  <a:srgbClr val="FF0000"/>
                </a:solidFill>
              </a:rPr>
              <a:t>finish before activity </a:t>
            </a:r>
            <a:r>
              <a:rPr lang="en-US" altLang="zh-CN" b="1" i="1" dirty="0" err="1">
                <a:solidFill>
                  <a:srgbClr val="FF0000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b="1" dirty="0"/>
              <a:t> starts. </a:t>
            </a:r>
          </a:p>
          <a:p>
            <a:pPr marL="0" indent="0">
              <a:buNone/>
            </a:pPr>
            <a:r>
              <a:rPr lang="en-US" altLang="zh-CN" b="1" dirty="0"/>
              <a:t>In fact, </a:t>
            </a:r>
            <a:r>
              <a:rPr lang="en-US" altLang="zh-CN" b="1" i="1" dirty="0" err="1"/>
              <a:t>S</a:t>
            </a:r>
            <a:r>
              <a:rPr lang="en-US" altLang="zh-CN" b="1" i="1" baseline="-25000" dirty="0" err="1"/>
              <a:t>ij</a:t>
            </a:r>
            <a:r>
              <a:rPr lang="en-US" altLang="zh-CN" b="1" dirty="0"/>
              <a:t> consists of all activities that are compatible with 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i</a:t>
            </a:r>
            <a:r>
              <a:rPr lang="en-US" altLang="zh-CN" b="1" dirty="0"/>
              <a:t> and 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 and are also compatible with all activities that finish no later than 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i</a:t>
            </a:r>
            <a:r>
              <a:rPr lang="en-US" altLang="zh-CN" b="1" dirty="0"/>
              <a:t> finishes and all activities that start no earlier than 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 starts.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7280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The optimal substructure of the activity-selection 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suppose that a solution to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includes some activity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, so that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≤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&lt;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≤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. Using activity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generates </a:t>
            </a:r>
            <a:r>
              <a:rPr lang="en-US" altLang="zh-CN" dirty="0">
                <a:solidFill>
                  <a:srgbClr val="FF0000"/>
                </a:solidFill>
              </a:rPr>
              <a:t>two </a:t>
            </a:r>
            <a:r>
              <a:rPr lang="en-US" altLang="zh-CN" dirty="0" err="1">
                <a:solidFill>
                  <a:srgbClr val="FF0000"/>
                </a:solidFill>
              </a:rPr>
              <a:t>subproblems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 err="1">
                <a:solidFill>
                  <a:srgbClr val="FF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(activities that start after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finishes and finish before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starts) and </a:t>
            </a:r>
            <a:r>
              <a:rPr lang="en-US" altLang="zh-CN" i="1" dirty="0" err="1">
                <a:solidFill>
                  <a:srgbClr val="FF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kj</a:t>
            </a:r>
            <a:r>
              <a:rPr lang="en-US" altLang="zh-CN" dirty="0"/>
              <a:t> (activities that start after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finishes and finish before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starts), each of which consists of a subset of the activities in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68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optimal substructure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Suppose now that an optimal solution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to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includes activity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. </a:t>
            </a:r>
            <a:r>
              <a:rPr lang="en-US" altLang="zh-CN" dirty="0">
                <a:solidFill>
                  <a:srgbClr val="C00000"/>
                </a:solidFill>
              </a:rPr>
              <a:t>Then the solutions </a:t>
            </a:r>
            <a:r>
              <a:rPr lang="en-US" altLang="zh-CN" i="1" dirty="0" err="1">
                <a:solidFill>
                  <a:srgbClr val="C0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ik</a:t>
            </a:r>
            <a:r>
              <a:rPr lang="en-US" altLang="zh-CN" dirty="0">
                <a:solidFill>
                  <a:srgbClr val="C00000"/>
                </a:solidFill>
              </a:rPr>
              <a:t> to </a:t>
            </a:r>
            <a:r>
              <a:rPr lang="en-US" altLang="zh-CN" i="1" dirty="0" err="1">
                <a:solidFill>
                  <a:srgbClr val="C0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ik</a:t>
            </a:r>
            <a:r>
              <a:rPr lang="en-US" altLang="zh-CN" dirty="0">
                <a:solidFill>
                  <a:srgbClr val="C00000"/>
                </a:solidFill>
              </a:rPr>
              <a:t> and </a:t>
            </a:r>
            <a:r>
              <a:rPr lang="en-US" altLang="zh-CN" i="1" dirty="0" err="1">
                <a:solidFill>
                  <a:srgbClr val="C0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kj</a:t>
            </a:r>
            <a:r>
              <a:rPr lang="en-US" altLang="zh-CN" dirty="0">
                <a:solidFill>
                  <a:srgbClr val="C00000"/>
                </a:solidFill>
              </a:rPr>
              <a:t> to </a:t>
            </a:r>
            <a:r>
              <a:rPr lang="en-US" altLang="zh-CN" i="1" dirty="0" err="1">
                <a:solidFill>
                  <a:srgbClr val="C0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kj</a:t>
            </a:r>
            <a:r>
              <a:rPr lang="en-US" altLang="zh-CN" dirty="0">
                <a:solidFill>
                  <a:srgbClr val="C00000"/>
                </a:solidFill>
              </a:rPr>
              <a:t> used within this optimal solution to </a:t>
            </a:r>
            <a:r>
              <a:rPr lang="en-US" altLang="zh-CN" i="1" dirty="0" err="1">
                <a:solidFill>
                  <a:srgbClr val="C0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ij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must be optimal as well.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21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optimal substructure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Prove:</a:t>
            </a:r>
          </a:p>
          <a:p>
            <a:pPr marL="0" indent="0">
              <a:buNone/>
            </a:pPr>
            <a:r>
              <a:rPr lang="en-US" altLang="zh-CN" dirty="0"/>
              <a:t>If we had a solution to </a:t>
            </a:r>
            <a:r>
              <a:rPr lang="en-US" altLang="zh-CN" i="1" dirty="0" err="1">
                <a:solidFill>
                  <a:srgbClr val="C0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ik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that included more activities than </a:t>
            </a:r>
            <a:r>
              <a:rPr lang="en-US" altLang="zh-CN" i="1" dirty="0" err="1">
                <a:solidFill>
                  <a:srgbClr val="C0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ik</a:t>
            </a:r>
            <a:r>
              <a:rPr lang="en-US" altLang="zh-CN" dirty="0"/>
              <a:t>, we could cut out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ik</a:t>
            </a:r>
            <a:r>
              <a:rPr lang="en-US" altLang="zh-CN" dirty="0"/>
              <a:t> from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and paste in , thus producing a another solution to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with more activities than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/>
              <a:t>Because we assumed that </a:t>
            </a:r>
            <a:r>
              <a:rPr lang="en-US" altLang="zh-CN" i="1" dirty="0" err="1">
                <a:solidFill>
                  <a:srgbClr val="C0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ij</a:t>
            </a:r>
            <a:r>
              <a:rPr lang="en-US" altLang="zh-CN" dirty="0">
                <a:solidFill>
                  <a:srgbClr val="C00000"/>
                </a:solidFill>
              </a:rPr>
              <a:t> is an optimal solution</a:t>
            </a:r>
            <a:r>
              <a:rPr lang="en-US" altLang="zh-CN" dirty="0"/>
              <a:t>, we have derived a contradiction.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44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recursive 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let 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i="1" dirty="0"/>
              <a:t>, j</a:t>
            </a:r>
            <a:r>
              <a:rPr lang="en-US" altLang="zh-CN" dirty="0"/>
              <a:t>] be the number of activities in a maximum-size subset of mutually compatible activities in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. We have 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i="1" dirty="0"/>
              <a:t>, j</a:t>
            </a:r>
            <a:r>
              <a:rPr lang="en-US" altLang="zh-CN" dirty="0"/>
              <a:t>] = 0 whenever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= Ø; in particular, 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i="1" dirty="0"/>
              <a:t>, j</a:t>
            </a:r>
            <a:r>
              <a:rPr lang="en-US" altLang="zh-CN" dirty="0"/>
              <a:t>] = 0 for </a:t>
            </a:r>
            <a:r>
              <a:rPr lang="en-US" altLang="zh-CN" i="1" dirty="0" err="1"/>
              <a:t>i</a:t>
            </a:r>
            <a:r>
              <a:rPr lang="en-US" altLang="zh-CN" dirty="0"/>
              <a:t> ≥ </a:t>
            </a:r>
            <a:r>
              <a:rPr lang="en-US" altLang="zh-CN" i="1" dirty="0"/>
              <a:t>j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we have the recurrence</a:t>
            </a:r>
          </a:p>
          <a:p>
            <a:pPr marL="0" indent="0">
              <a:buNone/>
            </a:pPr>
            <a:r>
              <a:rPr lang="en-US" altLang="zh-CN" i="1" dirty="0"/>
              <a:t>     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i="1" dirty="0"/>
              <a:t>, j</a:t>
            </a:r>
            <a:r>
              <a:rPr lang="en-US" altLang="zh-CN" dirty="0"/>
              <a:t> ] = 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i="1" dirty="0"/>
              <a:t>, k</a:t>
            </a:r>
            <a:r>
              <a:rPr lang="en-US" altLang="zh-CN" dirty="0"/>
              <a:t>] + 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/>
              <a:t>k, j</a:t>
            </a:r>
            <a:r>
              <a:rPr lang="en-US" altLang="zh-CN" dirty="0"/>
              <a:t> ] + 1.</a:t>
            </a:r>
          </a:p>
          <a:p>
            <a:endParaRPr lang="zh-CN" altLang="en-US" dirty="0"/>
          </a:p>
        </p:txBody>
      </p:sp>
      <p:pic>
        <p:nvPicPr>
          <p:cNvPr id="1025" name="Picture 1" descr="C:\Users\zhangli\AppData\Roaming\Tencent\Users\20378418\QQ\WinTemp\RichOle\D_5I`Y11T}M_S{0H_P(JH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5301208"/>
            <a:ext cx="665353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49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Converting a dynamic-programming solution to a greedy 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Consider any nonempty </a:t>
            </a:r>
            <a:r>
              <a:rPr lang="en-US" altLang="zh-CN" dirty="0" err="1"/>
              <a:t>subproblem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dirty="0"/>
              <a:t>, and let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be the activity in </a:t>
            </a:r>
            <a:r>
              <a:rPr lang="en-US" altLang="zh-CN" i="1" dirty="0" err="1">
                <a:solidFill>
                  <a:srgbClr val="FF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with the earliest finish time:</a:t>
            </a:r>
          </a:p>
          <a:p>
            <a:pPr marL="0" indent="0"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 = min {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: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∈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}.</a:t>
            </a:r>
          </a:p>
          <a:p>
            <a:r>
              <a:rPr lang="en-US" altLang="zh-CN" dirty="0"/>
              <a:t>Then Activity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 is used in some maximum-size subset of mutually compatible activities of </a:t>
            </a:r>
            <a:r>
              <a:rPr lang="en-US" altLang="zh-CN" i="1" dirty="0" err="1">
                <a:solidFill>
                  <a:srgbClr val="FF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subproblem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im</a:t>
            </a:r>
            <a:r>
              <a:rPr lang="en-US" altLang="zh-CN" dirty="0"/>
              <a:t> is empty, so that choosing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</a:t>
            </a:r>
            <a:r>
              <a:rPr lang="en-US" altLang="zh-CN" dirty="0"/>
              <a:t> leaves the </a:t>
            </a:r>
            <a:r>
              <a:rPr lang="en-US" altLang="zh-CN" dirty="0" err="1"/>
              <a:t>subproblem</a:t>
            </a:r>
            <a:r>
              <a:rPr lang="en-US" altLang="zh-CN" dirty="0"/>
              <a:t>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mj</a:t>
            </a:r>
            <a:r>
              <a:rPr lang="en-US" altLang="zh-CN" dirty="0"/>
              <a:t> as the only one that may be nonempty.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47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◎Software College, NEU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77AEA5-F33F-4FA4-9BFE-EE649B2543BE}" type="slidenum">
              <a:rPr lang="en-US" altLang="zh-CN">
                <a:latin typeface="Arial" charset="0"/>
                <a:ea typeface="宋体" charset="-122"/>
              </a:rPr>
              <a:pPr/>
              <a:t>16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59385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Proof</a:t>
            </a:r>
            <a:endParaRPr lang="zh-CN" altLang="en-US" b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There is always an optimal activity arrangement that starts with greedy choices.</a:t>
            </a:r>
            <a:r>
              <a:rPr lang="zh-CN" altLang="en-US" dirty="0"/>
              <a:t>（总存在一个以贪心选择开始的最优解）</a:t>
            </a:r>
            <a:endParaRPr lang="en-US" altLang="zh-CN" dirty="0"/>
          </a:p>
          <a:p>
            <a:r>
              <a:rPr lang="en-US" altLang="zh-CN" dirty="0"/>
              <a:t>for example, there must be an optimal solution which include the activity with </a:t>
            </a:r>
            <a:r>
              <a:rPr lang="en-US" altLang="zh-CN" dirty="0" err="1"/>
              <a:t>earlist</a:t>
            </a:r>
            <a:r>
              <a:rPr lang="en-US" altLang="zh-CN" dirty="0"/>
              <a:t> finish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b="1" i="1" dirty="0"/>
              <a:t>Proof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suppose that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dirty="0"/>
              <a:t> is a maximum-size subset of mutually compatible activities of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.  </a:t>
            </a:r>
          </a:p>
          <a:p>
            <a:r>
              <a:rPr lang="en-US" altLang="zh-CN" dirty="0"/>
              <a:t>Let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/>
              <a:t> be the first activity in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If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, we are done. </a:t>
            </a:r>
          </a:p>
          <a:p>
            <a:r>
              <a:rPr lang="en-US" altLang="zh-CN" dirty="0"/>
              <a:t>If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 ≠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, we construct the subset 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dirty="0"/>
              <a:t> =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i="1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 {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}U{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}. The activities in 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dirty="0"/>
              <a:t> are disjoint, since the activities in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are,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is the first activity in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to finish, and 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 ≤ 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/>
              <a:t>. Noting that 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dirty="0"/>
              <a:t> has the same number of activities as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, we see that 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dirty="0"/>
              <a:t> is a maximum-size subset of mutually compatible activities of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 that includes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16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solving the </a:t>
            </a:r>
            <a:r>
              <a:rPr lang="en-US" altLang="zh-CN" dirty="0" err="1"/>
              <a:t>subproblem</a:t>
            </a:r>
            <a:r>
              <a:rPr lang="en-US" altLang="zh-CN" dirty="0"/>
              <a:t>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, we need consider only one choice: the one with the earliest finish time in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can solve each </a:t>
            </a:r>
            <a:r>
              <a:rPr lang="en-US" altLang="zh-CN" dirty="0" err="1"/>
              <a:t>subproblem</a:t>
            </a:r>
            <a:r>
              <a:rPr lang="en-US" altLang="zh-CN" dirty="0"/>
              <a:t> in a top-down fashion, rather than the bottom-up manner typically used in dynamic programming.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9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/>
              <a:t>◎Software College, NEU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399C01DC-A6EF-491D-8E97-0A2726C17EF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2339975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771775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03575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636963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068763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500563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932363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364163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795963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229350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1150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092950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524750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956550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8388350" y="333375"/>
            <a:ext cx="0" cy="619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268538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700338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059113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563938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924300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427538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859338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219700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724525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56325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9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516688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948488" y="6524625"/>
            <a:ext cx="215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11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7451725" y="6597650"/>
            <a:ext cx="2143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12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7812088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13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8243888" y="6597650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14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771775" y="692150"/>
            <a:ext cx="12954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graphicFrame>
        <p:nvGraphicFramePr>
          <p:cNvPr id="37" name="Group 159"/>
          <p:cNvGraphicFramePr>
            <a:graphicFrameLocks/>
          </p:cNvGraphicFramePr>
          <p:nvPr/>
        </p:nvGraphicFramePr>
        <p:xfrm>
          <a:off x="250825" y="836613"/>
          <a:ext cx="1584325" cy="475488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8" name="Rectangle 88"/>
          <p:cNvSpPr>
            <a:spLocks noChangeArrowheads="1"/>
          </p:cNvSpPr>
          <p:nvPr/>
        </p:nvSpPr>
        <p:spPr bwMode="auto">
          <a:xfrm>
            <a:off x="395288" y="1268413"/>
            <a:ext cx="3603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3300"/>
                </a:solidFill>
              </a:rPr>
              <a:t>√</a:t>
            </a:r>
          </a:p>
        </p:txBody>
      </p:sp>
      <p:grpSp>
        <p:nvGrpSpPr>
          <p:cNvPr id="39" name="Group 89"/>
          <p:cNvGrpSpPr>
            <a:grpSpLocks/>
          </p:cNvGrpSpPr>
          <p:nvPr/>
        </p:nvGrpSpPr>
        <p:grpSpPr bwMode="auto">
          <a:xfrm>
            <a:off x="3635375" y="333375"/>
            <a:ext cx="863600" cy="574675"/>
            <a:chOff x="2018" y="210"/>
            <a:chExt cx="544" cy="499"/>
          </a:xfrm>
        </p:grpSpPr>
        <p:sp>
          <p:nvSpPr>
            <p:cNvPr id="40" name="Line 90"/>
            <p:cNvSpPr>
              <a:spLocks noChangeShapeType="1"/>
            </p:cNvSpPr>
            <p:nvPr/>
          </p:nvSpPr>
          <p:spPr bwMode="auto">
            <a:xfrm flipH="1" flipV="1">
              <a:off x="2018" y="391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91"/>
            <p:cNvSpPr>
              <a:spLocks noChangeArrowheads="1"/>
            </p:cNvSpPr>
            <p:nvPr/>
          </p:nvSpPr>
          <p:spPr bwMode="auto">
            <a:xfrm>
              <a:off x="2018" y="210"/>
              <a:ext cx="54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</p:grp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2771775" y="1484313"/>
            <a:ext cx="12954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43" name="Group 93"/>
          <p:cNvGrpSpPr>
            <a:grpSpLocks/>
          </p:cNvGrpSpPr>
          <p:nvPr/>
        </p:nvGrpSpPr>
        <p:grpSpPr bwMode="auto">
          <a:xfrm>
            <a:off x="2339975" y="1052513"/>
            <a:ext cx="2592388" cy="431800"/>
            <a:chOff x="1474" y="754"/>
            <a:chExt cx="1361" cy="363"/>
          </a:xfrm>
        </p:grpSpPr>
        <p:sp>
          <p:nvSpPr>
            <p:cNvPr id="44" name="Line 94"/>
            <p:cNvSpPr>
              <a:spLocks noChangeShapeType="1"/>
            </p:cNvSpPr>
            <p:nvPr/>
          </p:nvSpPr>
          <p:spPr bwMode="auto">
            <a:xfrm flipH="1" flipV="1">
              <a:off x="1474" y="935"/>
              <a:ext cx="59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95"/>
            <p:cNvSpPr>
              <a:spLocks noChangeArrowheads="1"/>
            </p:cNvSpPr>
            <p:nvPr/>
          </p:nvSpPr>
          <p:spPr bwMode="auto">
            <a:xfrm>
              <a:off x="1474" y="754"/>
              <a:ext cx="1361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</p:grpSp>
      <p:sp>
        <p:nvSpPr>
          <p:cNvPr id="46" name="Rectangle 96"/>
          <p:cNvSpPr>
            <a:spLocks noChangeArrowheads="1"/>
          </p:cNvSpPr>
          <p:nvPr/>
        </p:nvSpPr>
        <p:spPr bwMode="auto">
          <a:xfrm>
            <a:off x="2771775" y="1844675"/>
            <a:ext cx="12954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47" name="Group 97"/>
          <p:cNvGrpSpPr>
            <a:grpSpLocks/>
          </p:cNvGrpSpPr>
          <p:nvPr/>
        </p:nvGrpSpPr>
        <p:grpSpPr bwMode="auto">
          <a:xfrm>
            <a:off x="4067175" y="1700213"/>
            <a:ext cx="1296988" cy="360362"/>
            <a:chOff x="2562" y="1298"/>
            <a:chExt cx="817" cy="272"/>
          </a:xfrm>
        </p:grpSpPr>
        <p:sp>
          <p:nvSpPr>
            <p:cNvPr id="48" name="Line 98"/>
            <p:cNvSpPr>
              <a:spLocks noChangeShapeType="1"/>
            </p:cNvSpPr>
            <p:nvPr/>
          </p:nvSpPr>
          <p:spPr bwMode="auto">
            <a:xfrm flipV="1">
              <a:off x="2562" y="1389"/>
              <a:ext cx="27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99"/>
            <p:cNvSpPr>
              <a:spLocks noChangeArrowheads="1"/>
            </p:cNvSpPr>
            <p:nvPr/>
          </p:nvSpPr>
          <p:spPr bwMode="auto">
            <a:xfrm>
              <a:off x="2835" y="1298"/>
              <a:ext cx="544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grpSp>
        <p:nvGrpSpPr>
          <p:cNvPr id="50" name="Group 100"/>
          <p:cNvGrpSpPr>
            <a:grpSpLocks/>
          </p:cNvGrpSpPr>
          <p:nvPr/>
        </p:nvGrpSpPr>
        <p:grpSpPr bwMode="auto">
          <a:xfrm>
            <a:off x="2771775" y="2492375"/>
            <a:ext cx="2592388" cy="217488"/>
            <a:chOff x="1746" y="1887"/>
            <a:chExt cx="1633" cy="183"/>
          </a:xfrm>
        </p:grpSpPr>
        <p:sp>
          <p:nvSpPr>
            <p:cNvPr id="51" name="Rectangle 101"/>
            <p:cNvSpPr>
              <a:spLocks noChangeArrowheads="1"/>
            </p:cNvSpPr>
            <p:nvPr/>
          </p:nvSpPr>
          <p:spPr bwMode="auto">
            <a:xfrm>
              <a:off x="1746" y="1887"/>
              <a:ext cx="816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" name="Rectangle 102"/>
            <p:cNvSpPr>
              <a:spLocks noChangeArrowheads="1"/>
            </p:cNvSpPr>
            <p:nvPr/>
          </p:nvSpPr>
          <p:spPr bwMode="auto">
            <a:xfrm>
              <a:off x="2835" y="1888"/>
              <a:ext cx="544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grpSp>
        <p:nvGrpSpPr>
          <p:cNvPr id="53" name="Group 106"/>
          <p:cNvGrpSpPr>
            <a:grpSpLocks/>
          </p:cNvGrpSpPr>
          <p:nvPr/>
        </p:nvGrpSpPr>
        <p:grpSpPr bwMode="auto">
          <a:xfrm>
            <a:off x="2771775" y="3141663"/>
            <a:ext cx="2592388" cy="215900"/>
            <a:chOff x="1746" y="1887"/>
            <a:chExt cx="1633" cy="183"/>
          </a:xfrm>
        </p:grpSpPr>
        <p:sp>
          <p:nvSpPr>
            <p:cNvPr id="54" name="Rectangle 107"/>
            <p:cNvSpPr>
              <a:spLocks noChangeArrowheads="1"/>
            </p:cNvSpPr>
            <p:nvPr/>
          </p:nvSpPr>
          <p:spPr bwMode="auto">
            <a:xfrm>
              <a:off x="1746" y="1887"/>
              <a:ext cx="816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auto">
            <a:xfrm>
              <a:off x="2835" y="1888"/>
              <a:ext cx="544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grpSp>
        <p:nvGrpSpPr>
          <p:cNvPr id="56" name="Group 109"/>
          <p:cNvGrpSpPr>
            <a:grpSpLocks/>
          </p:cNvGrpSpPr>
          <p:nvPr/>
        </p:nvGrpSpPr>
        <p:grpSpPr bwMode="auto">
          <a:xfrm>
            <a:off x="4500563" y="2838450"/>
            <a:ext cx="1727200" cy="446088"/>
            <a:chOff x="2835" y="1788"/>
            <a:chExt cx="1088" cy="281"/>
          </a:xfrm>
        </p:grpSpPr>
        <p:sp>
          <p:nvSpPr>
            <p:cNvPr id="57" name="Rectangle 110"/>
            <p:cNvSpPr>
              <a:spLocks noChangeArrowheads="1"/>
            </p:cNvSpPr>
            <p:nvPr/>
          </p:nvSpPr>
          <p:spPr bwMode="auto">
            <a:xfrm>
              <a:off x="2835" y="1788"/>
              <a:ext cx="1088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sp>
          <p:nvSpPr>
            <p:cNvPr id="58" name="Line 111"/>
            <p:cNvSpPr>
              <a:spLocks noChangeShapeType="1"/>
            </p:cNvSpPr>
            <p:nvPr/>
          </p:nvSpPr>
          <p:spPr bwMode="auto">
            <a:xfrm flipH="1" flipV="1">
              <a:off x="2835" y="1797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112"/>
          <p:cNvGrpSpPr>
            <a:grpSpLocks/>
          </p:cNvGrpSpPr>
          <p:nvPr/>
        </p:nvGrpSpPr>
        <p:grpSpPr bwMode="auto">
          <a:xfrm>
            <a:off x="2771775" y="3789363"/>
            <a:ext cx="2592388" cy="215900"/>
            <a:chOff x="1746" y="1887"/>
            <a:chExt cx="1633" cy="183"/>
          </a:xfrm>
        </p:grpSpPr>
        <p:sp>
          <p:nvSpPr>
            <p:cNvPr id="60" name="Rectangle 113"/>
            <p:cNvSpPr>
              <a:spLocks noChangeArrowheads="1"/>
            </p:cNvSpPr>
            <p:nvPr/>
          </p:nvSpPr>
          <p:spPr bwMode="auto">
            <a:xfrm>
              <a:off x="1746" y="1887"/>
              <a:ext cx="816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61" name="Rectangle 114"/>
            <p:cNvSpPr>
              <a:spLocks noChangeArrowheads="1"/>
            </p:cNvSpPr>
            <p:nvPr/>
          </p:nvSpPr>
          <p:spPr bwMode="auto">
            <a:xfrm>
              <a:off x="2835" y="1888"/>
              <a:ext cx="544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grpSp>
        <p:nvGrpSpPr>
          <p:cNvPr id="62" name="Group 115"/>
          <p:cNvGrpSpPr>
            <a:grpSpLocks/>
          </p:cNvGrpSpPr>
          <p:nvPr/>
        </p:nvGrpSpPr>
        <p:grpSpPr bwMode="auto">
          <a:xfrm>
            <a:off x="4932363" y="3500438"/>
            <a:ext cx="1727200" cy="433387"/>
            <a:chOff x="3107" y="2205"/>
            <a:chExt cx="1088" cy="273"/>
          </a:xfrm>
        </p:grpSpPr>
        <p:sp>
          <p:nvSpPr>
            <p:cNvPr id="63" name="Rectangle 116"/>
            <p:cNvSpPr>
              <a:spLocks noChangeArrowheads="1"/>
            </p:cNvSpPr>
            <p:nvPr/>
          </p:nvSpPr>
          <p:spPr bwMode="auto">
            <a:xfrm>
              <a:off x="3107" y="2205"/>
              <a:ext cx="1088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sp>
          <p:nvSpPr>
            <p:cNvPr id="64" name="Line 117"/>
            <p:cNvSpPr>
              <a:spLocks noChangeShapeType="1"/>
            </p:cNvSpPr>
            <p:nvPr/>
          </p:nvSpPr>
          <p:spPr bwMode="auto">
            <a:xfrm flipH="1" flipV="1">
              <a:off x="3107" y="2205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118"/>
          <p:cNvGrpSpPr>
            <a:grpSpLocks/>
          </p:cNvGrpSpPr>
          <p:nvPr/>
        </p:nvGrpSpPr>
        <p:grpSpPr bwMode="auto">
          <a:xfrm>
            <a:off x="2771775" y="4149725"/>
            <a:ext cx="2592388" cy="215900"/>
            <a:chOff x="1746" y="1887"/>
            <a:chExt cx="1633" cy="183"/>
          </a:xfrm>
        </p:grpSpPr>
        <p:sp>
          <p:nvSpPr>
            <p:cNvPr id="66" name="Rectangle 119"/>
            <p:cNvSpPr>
              <a:spLocks noChangeArrowheads="1"/>
            </p:cNvSpPr>
            <p:nvPr/>
          </p:nvSpPr>
          <p:spPr bwMode="auto">
            <a:xfrm>
              <a:off x="1746" y="1887"/>
              <a:ext cx="816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67" name="Rectangle 120"/>
            <p:cNvSpPr>
              <a:spLocks noChangeArrowheads="1"/>
            </p:cNvSpPr>
            <p:nvPr/>
          </p:nvSpPr>
          <p:spPr bwMode="auto">
            <a:xfrm>
              <a:off x="2835" y="1888"/>
              <a:ext cx="544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grpSp>
        <p:nvGrpSpPr>
          <p:cNvPr id="68" name="Group 121"/>
          <p:cNvGrpSpPr>
            <a:grpSpLocks/>
          </p:cNvGrpSpPr>
          <p:nvPr/>
        </p:nvGrpSpPr>
        <p:grpSpPr bwMode="auto">
          <a:xfrm>
            <a:off x="5364163" y="3860800"/>
            <a:ext cx="1728787" cy="431800"/>
            <a:chOff x="3379" y="2432"/>
            <a:chExt cx="1089" cy="272"/>
          </a:xfrm>
        </p:grpSpPr>
        <p:sp>
          <p:nvSpPr>
            <p:cNvPr id="69" name="Rectangle 122"/>
            <p:cNvSpPr>
              <a:spLocks noChangeArrowheads="1"/>
            </p:cNvSpPr>
            <p:nvPr/>
          </p:nvSpPr>
          <p:spPr bwMode="auto">
            <a:xfrm>
              <a:off x="3651" y="2432"/>
              <a:ext cx="81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70" name="Line 123"/>
            <p:cNvSpPr>
              <a:spLocks noChangeShapeType="1"/>
            </p:cNvSpPr>
            <p:nvPr/>
          </p:nvSpPr>
          <p:spPr bwMode="auto">
            <a:xfrm flipV="1">
              <a:off x="3379" y="2523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124"/>
          <p:cNvGrpSpPr>
            <a:grpSpLocks/>
          </p:cNvGrpSpPr>
          <p:nvPr/>
        </p:nvGrpSpPr>
        <p:grpSpPr bwMode="auto">
          <a:xfrm>
            <a:off x="2771775" y="4508500"/>
            <a:ext cx="4321175" cy="217488"/>
            <a:chOff x="1746" y="2840"/>
            <a:chExt cx="2722" cy="137"/>
          </a:xfrm>
        </p:grpSpPr>
        <p:grpSp>
          <p:nvGrpSpPr>
            <p:cNvPr id="72" name="Group 125"/>
            <p:cNvGrpSpPr>
              <a:grpSpLocks/>
            </p:cNvGrpSpPr>
            <p:nvPr/>
          </p:nvGrpSpPr>
          <p:grpSpPr bwMode="auto">
            <a:xfrm>
              <a:off x="1746" y="2840"/>
              <a:ext cx="1633" cy="136"/>
              <a:chOff x="1746" y="1887"/>
              <a:chExt cx="1633" cy="183"/>
            </a:xfrm>
          </p:grpSpPr>
          <p:sp>
            <p:nvSpPr>
              <p:cNvPr id="74" name="Rectangle 126"/>
              <p:cNvSpPr>
                <a:spLocks noChangeArrowheads="1"/>
              </p:cNvSpPr>
              <p:nvPr/>
            </p:nvSpPr>
            <p:spPr bwMode="auto">
              <a:xfrm>
                <a:off x="1746" y="1887"/>
                <a:ext cx="816" cy="18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5" name="Rectangle 127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544" cy="18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</p:grpSp>
        <p:sp>
          <p:nvSpPr>
            <p:cNvPr id="73" name="Rectangle 128"/>
            <p:cNvSpPr>
              <a:spLocks noChangeArrowheads="1"/>
            </p:cNvSpPr>
            <p:nvPr/>
          </p:nvSpPr>
          <p:spPr bwMode="auto">
            <a:xfrm>
              <a:off x="3651" y="2841"/>
              <a:ext cx="817" cy="1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</p:grpSp>
      <p:grpSp>
        <p:nvGrpSpPr>
          <p:cNvPr id="76" name="Group 129"/>
          <p:cNvGrpSpPr>
            <a:grpSpLocks/>
          </p:cNvGrpSpPr>
          <p:nvPr/>
        </p:nvGrpSpPr>
        <p:grpSpPr bwMode="auto">
          <a:xfrm>
            <a:off x="5795963" y="4206875"/>
            <a:ext cx="1728787" cy="374650"/>
            <a:chOff x="3651" y="2650"/>
            <a:chExt cx="1089" cy="236"/>
          </a:xfrm>
        </p:grpSpPr>
        <p:sp>
          <p:nvSpPr>
            <p:cNvPr id="77" name="Rectangle 130"/>
            <p:cNvSpPr>
              <a:spLocks noChangeArrowheads="1"/>
            </p:cNvSpPr>
            <p:nvPr/>
          </p:nvSpPr>
          <p:spPr bwMode="auto">
            <a:xfrm>
              <a:off x="3651" y="2650"/>
              <a:ext cx="1089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9</a:t>
              </a:r>
            </a:p>
          </p:txBody>
        </p:sp>
        <p:sp>
          <p:nvSpPr>
            <p:cNvPr id="78" name="Line 131"/>
            <p:cNvSpPr>
              <a:spLocks noChangeShapeType="1"/>
            </p:cNvSpPr>
            <p:nvPr/>
          </p:nvSpPr>
          <p:spPr bwMode="auto">
            <a:xfrm flipH="1" flipV="1">
              <a:off x="3651" y="2704"/>
              <a:ext cx="81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132"/>
          <p:cNvGrpSpPr>
            <a:grpSpLocks/>
          </p:cNvGrpSpPr>
          <p:nvPr/>
        </p:nvGrpSpPr>
        <p:grpSpPr bwMode="auto">
          <a:xfrm>
            <a:off x="2771775" y="5299075"/>
            <a:ext cx="4321175" cy="217488"/>
            <a:chOff x="1746" y="2840"/>
            <a:chExt cx="2722" cy="137"/>
          </a:xfrm>
        </p:grpSpPr>
        <p:grpSp>
          <p:nvGrpSpPr>
            <p:cNvPr id="80" name="Group 133"/>
            <p:cNvGrpSpPr>
              <a:grpSpLocks/>
            </p:cNvGrpSpPr>
            <p:nvPr/>
          </p:nvGrpSpPr>
          <p:grpSpPr bwMode="auto">
            <a:xfrm>
              <a:off x="1746" y="2840"/>
              <a:ext cx="1633" cy="136"/>
              <a:chOff x="1746" y="1887"/>
              <a:chExt cx="1633" cy="183"/>
            </a:xfrm>
          </p:grpSpPr>
          <p:sp>
            <p:nvSpPr>
              <p:cNvPr id="82" name="Rectangle 134"/>
              <p:cNvSpPr>
                <a:spLocks noChangeArrowheads="1"/>
              </p:cNvSpPr>
              <p:nvPr/>
            </p:nvSpPr>
            <p:spPr bwMode="auto">
              <a:xfrm>
                <a:off x="1746" y="1887"/>
                <a:ext cx="816" cy="18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83" name="Rectangle 135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544" cy="18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</p:grpSp>
        <p:sp>
          <p:nvSpPr>
            <p:cNvPr id="81" name="Rectangle 136"/>
            <p:cNvSpPr>
              <a:spLocks noChangeArrowheads="1"/>
            </p:cNvSpPr>
            <p:nvPr/>
          </p:nvSpPr>
          <p:spPr bwMode="auto">
            <a:xfrm>
              <a:off x="3651" y="2841"/>
              <a:ext cx="817" cy="1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</p:grpSp>
      <p:grpSp>
        <p:nvGrpSpPr>
          <p:cNvPr id="84" name="Group 137"/>
          <p:cNvGrpSpPr>
            <a:grpSpLocks/>
          </p:cNvGrpSpPr>
          <p:nvPr/>
        </p:nvGrpSpPr>
        <p:grpSpPr bwMode="auto">
          <a:xfrm>
            <a:off x="3203575" y="4941888"/>
            <a:ext cx="4752975" cy="431800"/>
            <a:chOff x="2018" y="3113"/>
            <a:chExt cx="2994" cy="272"/>
          </a:xfrm>
        </p:grpSpPr>
        <p:sp>
          <p:nvSpPr>
            <p:cNvPr id="85" name="Rectangle 138"/>
            <p:cNvSpPr>
              <a:spLocks noChangeArrowheads="1"/>
            </p:cNvSpPr>
            <p:nvPr/>
          </p:nvSpPr>
          <p:spPr bwMode="auto">
            <a:xfrm>
              <a:off x="2018" y="3113"/>
              <a:ext cx="299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86" name="Line 139"/>
            <p:cNvSpPr>
              <a:spLocks noChangeShapeType="1"/>
            </p:cNvSpPr>
            <p:nvPr/>
          </p:nvSpPr>
          <p:spPr bwMode="auto">
            <a:xfrm flipH="1" flipV="1">
              <a:off x="2018" y="3158"/>
              <a:ext cx="245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" name="Group 140"/>
          <p:cNvGrpSpPr>
            <a:grpSpLocks/>
          </p:cNvGrpSpPr>
          <p:nvPr/>
        </p:nvGrpSpPr>
        <p:grpSpPr bwMode="auto">
          <a:xfrm>
            <a:off x="2771775" y="5732463"/>
            <a:ext cx="4321175" cy="217487"/>
            <a:chOff x="1746" y="2840"/>
            <a:chExt cx="2722" cy="137"/>
          </a:xfrm>
        </p:grpSpPr>
        <p:grpSp>
          <p:nvGrpSpPr>
            <p:cNvPr id="88" name="Group 141"/>
            <p:cNvGrpSpPr>
              <a:grpSpLocks/>
            </p:cNvGrpSpPr>
            <p:nvPr/>
          </p:nvGrpSpPr>
          <p:grpSpPr bwMode="auto">
            <a:xfrm>
              <a:off x="1746" y="2840"/>
              <a:ext cx="1633" cy="136"/>
              <a:chOff x="1746" y="1887"/>
              <a:chExt cx="1633" cy="183"/>
            </a:xfrm>
          </p:grpSpPr>
          <p:sp>
            <p:nvSpPr>
              <p:cNvPr id="90" name="Rectangle 142"/>
              <p:cNvSpPr>
                <a:spLocks noChangeArrowheads="1"/>
              </p:cNvSpPr>
              <p:nvPr/>
            </p:nvSpPr>
            <p:spPr bwMode="auto">
              <a:xfrm>
                <a:off x="1746" y="1887"/>
                <a:ext cx="816" cy="18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91" name="Rectangle 143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544" cy="18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</p:grpSp>
        <p:sp>
          <p:nvSpPr>
            <p:cNvPr id="89" name="Rectangle 144"/>
            <p:cNvSpPr>
              <a:spLocks noChangeArrowheads="1"/>
            </p:cNvSpPr>
            <p:nvPr/>
          </p:nvSpPr>
          <p:spPr bwMode="auto">
            <a:xfrm>
              <a:off x="3651" y="2841"/>
              <a:ext cx="817" cy="1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</p:grpSp>
      <p:grpSp>
        <p:nvGrpSpPr>
          <p:cNvPr id="92" name="Group 145"/>
          <p:cNvGrpSpPr>
            <a:grpSpLocks/>
          </p:cNvGrpSpPr>
          <p:nvPr/>
        </p:nvGrpSpPr>
        <p:grpSpPr bwMode="auto">
          <a:xfrm>
            <a:off x="7092950" y="5516563"/>
            <a:ext cx="1295400" cy="288925"/>
            <a:chOff x="4468" y="3475"/>
            <a:chExt cx="816" cy="182"/>
          </a:xfrm>
        </p:grpSpPr>
        <p:sp>
          <p:nvSpPr>
            <p:cNvPr id="93" name="Rectangle 146"/>
            <p:cNvSpPr>
              <a:spLocks noChangeArrowheads="1"/>
            </p:cNvSpPr>
            <p:nvPr/>
          </p:nvSpPr>
          <p:spPr bwMode="auto">
            <a:xfrm>
              <a:off x="4740" y="3475"/>
              <a:ext cx="544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94" name="Line 147"/>
            <p:cNvSpPr>
              <a:spLocks noChangeShapeType="1"/>
            </p:cNvSpPr>
            <p:nvPr/>
          </p:nvSpPr>
          <p:spPr bwMode="auto">
            <a:xfrm flipV="1">
              <a:off x="4468" y="3566"/>
              <a:ext cx="27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Group 148"/>
          <p:cNvGrpSpPr>
            <a:grpSpLocks/>
          </p:cNvGrpSpPr>
          <p:nvPr/>
        </p:nvGrpSpPr>
        <p:grpSpPr bwMode="auto">
          <a:xfrm>
            <a:off x="2771775" y="6164263"/>
            <a:ext cx="5616575" cy="217487"/>
            <a:chOff x="1746" y="3883"/>
            <a:chExt cx="3538" cy="137"/>
          </a:xfrm>
        </p:grpSpPr>
        <p:grpSp>
          <p:nvGrpSpPr>
            <p:cNvPr id="96" name="Group 149"/>
            <p:cNvGrpSpPr>
              <a:grpSpLocks/>
            </p:cNvGrpSpPr>
            <p:nvPr/>
          </p:nvGrpSpPr>
          <p:grpSpPr bwMode="auto">
            <a:xfrm>
              <a:off x="1746" y="3883"/>
              <a:ext cx="2722" cy="137"/>
              <a:chOff x="1746" y="2840"/>
              <a:chExt cx="2722" cy="137"/>
            </a:xfrm>
          </p:grpSpPr>
          <p:grpSp>
            <p:nvGrpSpPr>
              <p:cNvPr id="98" name="Group 150"/>
              <p:cNvGrpSpPr>
                <a:grpSpLocks/>
              </p:cNvGrpSpPr>
              <p:nvPr/>
            </p:nvGrpSpPr>
            <p:grpSpPr bwMode="auto">
              <a:xfrm>
                <a:off x="1746" y="2840"/>
                <a:ext cx="1633" cy="136"/>
                <a:chOff x="1746" y="1887"/>
                <a:chExt cx="1633" cy="183"/>
              </a:xfrm>
            </p:grpSpPr>
            <p:sp>
              <p:nvSpPr>
                <p:cNvPr id="100" name="Rectangle 151"/>
                <p:cNvSpPr>
                  <a:spLocks noChangeArrowheads="1"/>
                </p:cNvSpPr>
                <p:nvPr/>
              </p:nvSpPr>
              <p:spPr bwMode="auto">
                <a:xfrm>
                  <a:off x="1746" y="1887"/>
                  <a:ext cx="816" cy="18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835" y="1888"/>
                  <a:ext cx="544" cy="18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</p:grpSp>
          <p:sp>
            <p:nvSpPr>
              <p:cNvPr id="99" name="Rectangle 153"/>
              <p:cNvSpPr>
                <a:spLocks noChangeArrowheads="1"/>
              </p:cNvSpPr>
              <p:nvPr/>
            </p:nvSpPr>
            <p:spPr bwMode="auto">
              <a:xfrm>
                <a:off x="3651" y="2841"/>
                <a:ext cx="817" cy="13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</p:grpSp>
        <p:sp>
          <p:nvSpPr>
            <p:cNvPr id="97" name="Rectangle 154"/>
            <p:cNvSpPr>
              <a:spLocks noChangeArrowheads="1"/>
            </p:cNvSpPr>
            <p:nvPr/>
          </p:nvSpPr>
          <p:spPr bwMode="auto">
            <a:xfrm>
              <a:off x="4740" y="3883"/>
              <a:ext cx="544" cy="1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</p:grpSp>
      <p:sp>
        <p:nvSpPr>
          <p:cNvPr id="102" name="Rectangle 155"/>
          <p:cNvSpPr>
            <a:spLocks noChangeArrowheads="1"/>
          </p:cNvSpPr>
          <p:nvPr/>
        </p:nvSpPr>
        <p:spPr bwMode="auto">
          <a:xfrm>
            <a:off x="395288" y="5300663"/>
            <a:ext cx="3603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3300"/>
                </a:solidFill>
              </a:rPr>
              <a:t>√</a:t>
            </a:r>
          </a:p>
        </p:txBody>
      </p:sp>
      <p:sp>
        <p:nvSpPr>
          <p:cNvPr id="103" name="Rectangle 156"/>
          <p:cNvSpPr>
            <a:spLocks noChangeArrowheads="1"/>
          </p:cNvSpPr>
          <p:nvPr/>
        </p:nvSpPr>
        <p:spPr bwMode="auto">
          <a:xfrm>
            <a:off x="395288" y="4076700"/>
            <a:ext cx="3603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3300"/>
                </a:solidFill>
              </a:rPr>
              <a:t>√</a:t>
            </a:r>
          </a:p>
        </p:txBody>
      </p:sp>
      <p:sp>
        <p:nvSpPr>
          <p:cNvPr id="104" name="Rectangle 157"/>
          <p:cNvSpPr>
            <a:spLocks noChangeArrowheads="1"/>
          </p:cNvSpPr>
          <p:nvPr/>
        </p:nvSpPr>
        <p:spPr bwMode="auto">
          <a:xfrm>
            <a:off x="395288" y="2492375"/>
            <a:ext cx="3603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3300"/>
                </a:solidFill>
              </a:rPr>
              <a:t>√</a:t>
            </a:r>
          </a:p>
        </p:txBody>
      </p:sp>
      <p:grpSp>
        <p:nvGrpSpPr>
          <p:cNvPr id="106" name="Group 160"/>
          <p:cNvGrpSpPr>
            <a:grpSpLocks/>
          </p:cNvGrpSpPr>
          <p:nvPr/>
        </p:nvGrpSpPr>
        <p:grpSpPr bwMode="auto">
          <a:xfrm>
            <a:off x="3635375" y="2133600"/>
            <a:ext cx="1730375" cy="355600"/>
            <a:chOff x="2290" y="1344"/>
            <a:chExt cx="1090" cy="224"/>
          </a:xfrm>
        </p:grpSpPr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2290" y="1344"/>
              <a:ext cx="1089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108" name="Line 105"/>
            <p:cNvSpPr>
              <a:spLocks noChangeShapeType="1"/>
            </p:cNvSpPr>
            <p:nvPr/>
          </p:nvSpPr>
          <p:spPr bwMode="auto">
            <a:xfrm flipH="1" flipV="1">
              <a:off x="2290" y="1480"/>
              <a:ext cx="109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2" grpId="0" animBg="1"/>
      <p:bldP spid="46" grpId="0" animBg="1"/>
      <p:bldP spid="102" grpId="0"/>
      <p:bldP spid="103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b="1" dirty="0"/>
              <a:t>An activity-selection problem</a:t>
            </a:r>
          </a:p>
          <a:p>
            <a:r>
              <a:rPr lang="en-US" altLang="zh-CN" dirty="0"/>
              <a:t> Greedy Algorithm</a:t>
            </a:r>
          </a:p>
          <a:p>
            <a:r>
              <a:rPr lang="en-US" dirty="0"/>
              <a:t>Optimal loading problem</a:t>
            </a:r>
          </a:p>
          <a:p>
            <a:r>
              <a:rPr lang="en-US" altLang="zh-CN" dirty="0"/>
              <a:t>Shortest path problem</a:t>
            </a:r>
          </a:p>
          <a:p>
            <a:r>
              <a:rPr lang="en-US" altLang="zh-CN" dirty="0"/>
              <a:t>Minimal spanning tree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101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/>
              <a:t>template&lt;class Type&gt;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/>
              <a:t>void </a:t>
            </a:r>
            <a:r>
              <a:rPr lang="en-US" altLang="zh-CN" sz="2800" b="1" dirty="0" err="1"/>
              <a:t>GreedySelector</a:t>
            </a:r>
            <a:r>
              <a:rPr lang="en-US" altLang="zh-CN" sz="2800" b="1" dirty="0"/>
              <a:t>(int </a:t>
            </a:r>
            <a:r>
              <a:rPr lang="en-US" altLang="zh-CN" sz="2800" b="1" dirty="0">
                <a:solidFill>
                  <a:srgbClr val="FF0066"/>
                </a:solidFill>
              </a:rPr>
              <a:t>n</a:t>
            </a:r>
            <a:r>
              <a:rPr lang="en-US" altLang="zh-CN" sz="2800" b="1" dirty="0"/>
              <a:t>, Type </a:t>
            </a:r>
            <a:r>
              <a:rPr lang="en-US" altLang="zh-CN" sz="2800" b="1" dirty="0" err="1">
                <a:solidFill>
                  <a:srgbClr val="FF0066"/>
                </a:solidFill>
              </a:rPr>
              <a:t>starttime</a:t>
            </a:r>
            <a:r>
              <a:rPr lang="en-US" altLang="zh-CN" sz="2800" b="1" dirty="0">
                <a:solidFill>
                  <a:srgbClr val="FF0066"/>
                </a:solidFill>
              </a:rPr>
              <a:t>[ ],</a:t>
            </a:r>
            <a:r>
              <a:rPr lang="en-US" altLang="zh-CN" sz="2800" b="1" dirty="0"/>
              <a:t> Type </a:t>
            </a:r>
            <a:r>
              <a:rPr lang="en-US" altLang="zh-CN" sz="2800" b="1" dirty="0" err="1">
                <a:solidFill>
                  <a:srgbClr val="FF0066"/>
                </a:solidFill>
              </a:rPr>
              <a:t>fintime</a:t>
            </a:r>
            <a:r>
              <a:rPr lang="en-US" altLang="zh-CN" sz="2800" b="1" dirty="0">
                <a:solidFill>
                  <a:srgbClr val="FF0066"/>
                </a:solidFill>
              </a:rPr>
              <a:t>[ ],</a:t>
            </a:r>
            <a:r>
              <a:rPr lang="en-US" altLang="zh-CN" sz="2800" b="1" dirty="0"/>
              <a:t>bool </a:t>
            </a:r>
            <a:r>
              <a:rPr lang="en-US" altLang="zh-CN" sz="2800" b="1" dirty="0">
                <a:solidFill>
                  <a:srgbClr val="00CC00"/>
                </a:solidFill>
              </a:rPr>
              <a:t>A[ ]</a:t>
            </a:r>
            <a:r>
              <a:rPr lang="en-US" altLang="zh-CN" sz="2800" b="1" dirty="0"/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/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3810" y="6337126"/>
            <a:ext cx="2133600" cy="476250"/>
          </a:xfrm>
        </p:spPr>
        <p:txBody>
          <a:bodyPr/>
          <a:lstStyle/>
          <a:p>
            <a:fld id="{89C7E403-6369-47A1-B8BE-1BBF1CB3DE9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898" y="2441401"/>
            <a:ext cx="885666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A[1] = true; </a:t>
            </a:r>
            <a:r>
              <a:rPr lang="en-US" altLang="zh-CN" sz="2400" b="1" dirty="0">
                <a:solidFill>
                  <a:srgbClr val="CC0000"/>
                </a:solidFill>
              </a:rPr>
              <a:t>//</a:t>
            </a:r>
            <a:r>
              <a:rPr lang="zh-CN" altLang="en-US" sz="2400" b="1" dirty="0">
                <a:solidFill>
                  <a:srgbClr val="CC0000"/>
                </a:solidFill>
              </a:rPr>
              <a:t>用集合</a:t>
            </a:r>
            <a:r>
              <a:rPr lang="en-US" altLang="zh-CN" sz="2400" b="1" dirty="0">
                <a:solidFill>
                  <a:srgbClr val="CC0000"/>
                </a:solidFill>
              </a:rPr>
              <a:t>A</a:t>
            </a:r>
            <a:r>
              <a:rPr lang="zh-CN" altLang="en-US" sz="2400" b="1" dirty="0">
                <a:solidFill>
                  <a:srgbClr val="CC0000"/>
                </a:solidFill>
              </a:rPr>
              <a:t>来存储所选择的活动，活动</a:t>
            </a:r>
            <a:r>
              <a:rPr lang="en-US" altLang="zh-CN" sz="2400" b="1" dirty="0">
                <a:solidFill>
                  <a:srgbClr val="CC0000"/>
                </a:solidFill>
              </a:rPr>
              <a:t>i</a:t>
            </a:r>
            <a:r>
              <a:rPr lang="zh-CN" altLang="en-US" sz="2400" b="1" dirty="0">
                <a:solidFill>
                  <a:srgbClr val="CC0000"/>
                </a:solidFill>
              </a:rPr>
              <a:t>在集合</a:t>
            </a:r>
            <a:r>
              <a:rPr lang="en-US" altLang="zh-CN" sz="2400" b="1" dirty="0">
                <a:solidFill>
                  <a:srgbClr val="CC0000"/>
                </a:solidFill>
              </a:rPr>
              <a:t>A</a:t>
            </a:r>
            <a:r>
              <a:rPr lang="zh-CN" altLang="en-US" sz="2400" b="1" dirty="0">
                <a:solidFill>
                  <a:srgbClr val="CC0000"/>
                </a:solidFill>
              </a:rPr>
              <a:t>中，</a:t>
            </a:r>
            <a:r>
              <a:rPr lang="zh-CN" altLang="en-US" sz="2400" b="1" dirty="0"/>
              <a:t>             </a:t>
            </a:r>
            <a:r>
              <a:rPr lang="en-US" altLang="zh-CN" sz="2400" b="1" dirty="0">
                <a:solidFill>
                  <a:srgbClr val="CC0000"/>
                </a:solidFill>
              </a:rPr>
              <a:t>//</a:t>
            </a:r>
            <a:r>
              <a:rPr lang="zh-CN" altLang="en-US" sz="2400" b="1" dirty="0">
                <a:solidFill>
                  <a:srgbClr val="CC0000"/>
                </a:solidFill>
              </a:rPr>
              <a:t>当且仅当</a:t>
            </a:r>
            <a:r>
              <a:rPr lang="en-US" altLang="zh-CN" sz="2400" b="1" dirty="0">
                <a:solidFill>
                  <a:srgbClr val="CC0000"/>
                </a:solidFill>
              </a:rPr>
              <a:t>A[i]</a:t>
            </a:r>
            <a:r>
              <a:rPr lang="zh-CN" altLang="en-US" sz="2400" b="1" dirty="0">
                <a:solidFill>
                  <a:srgbClr val="CC0000"/>
                </a:solidFill>
              </a:rPr>
              <a:t>的值为</a:t>
            </a:r>
            <a:r>
              <a:rPr lang="en-US" altLang="zh-CN" sz="2400" b="1" dirty="0">
                <a:solidFill>
                  <a:srgbClr val="CC0000"/>
                </a:solidFill>
              </a:rPr>
              <a:t>true</a:t>
            </a:r>
          </a:p>
          <a:p>
            <a:r>
              <a:rPr lang="en-US" altLang="zh-CN" b="1" dirty="0"/>
              <a:t>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0360" y="3233564"/>
            <a:ext cx="80645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int join=1;  </a:t>
            </a:r>
            <a:r>
              <a:rPr lang="en-US" altLang="zh-CN" sz="2400" b="1">
                <a:solidFill>
                  <a:srgbClr val="CC0000"/>
                </a:solidFill>
              </a:rPr>
              <a:t>//</a:t>
            </a:r>
            <a:r>
              <a:rPr lang="zh-CN" altLang="en-US" sz="2400" b="1">
                <a:solidFill>
                  <a:srgbClr val="CC0000"/>
                </a:solidFill>
              </a:rPr>
              <a:t>变量</a:t>
            </a:r>
            <a:r>
              <a:rPr lang="en-US" altLang="zh-CN" sz="2400" b="1">
                <a:solidFill>
                  <a:srgbClr val="CC0000"/>
                </a:solidFill>
              </a:rPr>
              <a:t>join</a:t>
            </a:r>
            <a:r>
              <a:rPr lang="zh-CN" altLang="en-US" sz="2400" b="1">
                <a:solidFill>
                  <a:srgbClr val="CC0000"/>
                </a:solidFill>
              </a:rPr>
              <a:t>用以记录最近一次加入到</a:t>
            </a:r>
            <a:r>
              <a:rPr lang="en-US" altLang="zh-CN" sz="2400" b="1">
                <a:solidFill>
                  <a:srgbClr val="CC0000"/>
                </a:solidFill>
              </a:rPr>
              <a:t>A</a:t>
            </a:r>
            <a:r>
              <a:rPr lang="zh-CN" altLang="en-US" sz="2400" b="1">
                <a:solidFill>
                  <a:srgbClr val="CC0000"/>
                </a:solidFill>
              </a:rPr>
              <a:t>中的活动</a:t>
            </a:r>
          </a:p>
          <a:p>
            <a:r>
              <a:rPr lang="zh-CN" altLang="en-US" b="1"/>
              <a:t> 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00360" y="3592339"/>
            <a:ext cx="80645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for(int i =2; i&lt;=n; i++){</a:t>
            </a:r>
          </a:p>
          <a:p>
            <a:r>
              <a:rPr lang="en-US" altLang="zh-CN" sz="2400" b="1"/>
              <a:t>      if (starttime[i]&gt;=finishtime[join]){   </a:t>
            </a:r>
            <a:r>
              <a:rPr lang="en-US" altLang="zh-CN" sz="2400" b="1">
                <a:solidFill>
                  <a:srgbClr val="CC0000"/>
                </a:solidFill>
              </a:rPr>
              <a:t>//</a:t>
            </a:r>
            <a:r>
              <a:rPr lang="zh-CN" altLang="en-US" sz="2400" b="1">
                <a:solidFill>
                  <a:srgbClr val="CC0000"/>
                </a:solidFill>
              </a:rPr>
              <a:t>如果第</a:t>
            </a:r>
            <a:r>
              <a:rPr lang="en-US" altLang="zh-CN" sz="2400" b="1">
                <a:solidFill>
                  <a:srgbClr val="CC0000"/>
                </a:solidFill>
              </a:rPr>
              <a:t>i</a:t>
            </a:r>
            <a:r>
              <a:rPr lang="zh-CN" altLang="en-US" sz="2400" b="1">
                <a:solidFill>
                  <a:srgbClr val="CC0000"/>
                </a:solidFill>
              </a:rPr>
              <a:t>个任务和第</a:t>
            </a:r>
            <a:r>
              <a:rPr lang="en-US" altLang="zh-CN" sz="2400" b="1">
                <a:solidFill>
                  <a:srgbClr val="CC0000"/>
                </a:solidFill>
              </a:rPr>
              <a:t>j</a:t>
            </a:r>
            <a:r>
              <a:rPr lang="zh-CN" altLang="en-US" sz="2400" b="1">
                <a:solidFill>
                  <a:srgbClr val="CC0000"/>
                </a:solidFill>
              </a:rPr>
              <a:t>个相容</a:t>
            </a:r>
          </a:p>
          <a:p>
            <a:r>
              <a:rPr lang="zh-CN" altLang="en-US" sz="2400" b="1"/>
              <a:t>           </a:t>
            </a:r>
            <a:r>
              <a:rPr lang="en-US" altLang="zh-CN" sz="2400" b="1"/>
              <a:t>A[i] = true;</a:t>
            </a:r>
          </a:p>
          <a:p>
            <a:r>
              <a:rPr lang="en-US" altLang="zh-CN" sz="2400" b="1"/>
              <a:t>           join = i ;</a:t>
            </a:r>
          </a:p>
          <a:p>
            <a:r>
              <a:rPr lang="en-US" altLang="zh-CN" sz="2400" b="1"/>
              <a:t>           }</a:t>
            </a:r>
          </a:p>
          <a:p>
            <a:r>
              <a:rPr lang="en-US" altLang="zh-CN" sz="2400" b="1"/>
              <a:t>      else A[i] = false;</a:t>
            </a:r>
          </a:p>
          <a:p>
            <a:r>
              <a:rPr lang="en-US" altLang="zh-CN" sz="2400" b="1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73871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the greedy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1. Determine the optimal substructure of the problem.</a:t>
            </a:r>
          </a:p>
          <a:p>
            <a:pPr>
              <a:buNone/>
            </a:pPr>
            <a:r>
              <a:rPr lang="en-US" dirty="0"/>
              <a:t>2. Develop a recursive solution.</a:t>
            </a:r>
          </a:p>
          <a:p>
            <a:pPr>
              <a:buNone/>
            </a:pPr>
            <a:r>
              <a:rPr lang="en-US" dirty="0"/>
              <a:t>3. Prove that at any stage of the recursion, one of the optimal choices is the greedy choice. Thus, it is always safe to make the greedy choice.</a:t>
            </a:r>
          </a:p>
          <a:p>
            <a:pPr>
              <a:buNone/>
            </a:pPr>
            <a:r>
              <a:rPr lang="en-US" dirty="0"/>
              <a:t>4. Show that all but one of the </a:t>
            </a:r>
            <a:r>
              <a:rPr lang="en-US" dirty="0" err="1"/>
              <a:t>subproblems</a:t>
            </a:r>
            <a:r>
              <a:rPr lang="en-US" dirty="0"/>
              <a:t> induced by having made the greedy choice are empty.</a:t>
            </a:r>
          </a:p>
          <a:p>
            <a:pPr>
              <a:buNone/>
            </a:pPr>
            <a:r>
              <a:rPr lang="en-US" dirty="0"/>
              <a:t>5. Develop a recursive algorithm that implements the greedy strategy.</a:t>
            </a:r>
          </a:p>
          <a:p>
            <a:pPr>
              <a:buNone/>
            </a:pPr>
            <a:r>
              <a:rPr lang="en-US" dirty="0"/>
              <a:t>6. Convert the recursive algorithm to an iterative algorithm.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greedy-choice property and optimal sub-structure are the two key ingredients for Greedy algorithm to get a optimal solution</a:t>
            </a:r>
          </a:p>
          <a:p>
            <a:r>
              <a:rPr lang="en-US" altLang="zh-CN" b="1" dirty="0"/>
              <a:t>Greedy-Choice property</a:t>
            </a:r>
            <a:r>
              <a:rPr lang="zh-CN" altLang="en-US" b="1" dirty="0"/>
              <a:t>（贪心选择性质）</a:t>
            </a:r>
            <a:endParaRPr lang="en-US" altLang="zh-CN" b="1" dirty="0"/>
          </a:p>
          <a:p>
            <a:r>
              <a:rPr lang="en-US" altLang="zh-CN" b="1" dirty="0"/>
              <a:t>Optimal substructure</a:t>
            </a:r>
            <a:r>
              <a:rPr lang="zh-CN" altLang="en-US" b="1" dirty="0"/>
              <a:t>（最优子结构性质）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72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Greedy-choice property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globally optimal solution can be arrived at by making a locally optimal (greedy) choice. In other words, when we are considering which choice to make, we </a:t>
            </a:r>
            <a:r>
              <a:rPr lang="en-US" altLang="zh-CN" b="1" dirty="0"/>
              <a:t>make the choice that looks best in the current problem</a:t>
            </a:r>
            <a:r>
              <a:rPr lang="en-US" altLang="zh-CN" dirty="0"/>
              <a:t>, without considering results from </a:t>
            </a:r>
            <a:r>
              <a:rPr lang="en-US" altLang="zh-CN" dirty="0" err="1"/>
              <a:t>subproblems</a:t>
            </a:r>
            <a:r>
              <a:rPr lang="en-US" altLang="zh-CN" dirty="0"/>
              <a:t>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67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Optimal substructure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r>
              <a:rPr lang="en-US" altLang="zh-CN" dirty="0"/>
              <a:t>A problem exhibits </a:t>
            </a:r>
            <a:r>
              <a:rPr lang="en-US" altLang="zh-CN" b="1" i="1" dirty="0"/>
              <a:t>optimal substructure</a:t>
            </a:r>
            <a:r>
              <a:rPr lang="en-US" altLang="zh-CN" dirty="0"/>
              <a:t> if an optimal solution to the problem contains within it optimal solutions to </a:t>
            </a:r>
            <a:r>
              <a:rPr lang="en-US" altLang="zh-CN" dirty="0" err="1"/>
              <a:t>subproblems</a:t>
            </a:r>
            <a:r>
              <a:rPr lang="en-US" altLang="zh-CN" dirty="0"/>
              <a:t>. This property is a key ingredient of assessing the applicability of dynamic programming as well as greedy algorithms.</a:t>
            </a:r>
            <a:endParaRPr lang="zh-CN" altLang="en-US" dirty="0"/>
          </a:p>
        </p:txBody>
      </p:sp>
      <p:pic>
        <p:nvPicPr>
          <p:cNvPr id="4" name="Picture 3" descr="ch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286256"/>
            <a:ext cx="3124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4200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Greedy versus dynamic programming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They all have optimal substructure</a:t>
            </a:r>
          </a:p>
          <a:p>
            <a:r>
              <a:rPr lang="en-US" altLang="zh-CN" dirty="0"/>
              <a:t>Difference</a:t>
            </a:r>
            <a:r>
              <a:rPr lang="zh-CN" altLang="en-US" dirty="0"/>
              <a:t>： </a:t>
            </a:r>
            <a:r>
              <a:rPr lang="en-US" altLang="zh-CN" dirty="0"/>
              <a:t>Dynamic programming always get the optimal selection. But greedy algorithm only do the local </a:t>
            </a:r>
            <a:r>
              <a:rPr lang="en-US" altLang="zh-CN" dirty="0" err="1"/>
              <a:t>opitimal</a:t>
            </a:r>
            <a:r>
              <a:rPr lang="en-US" altLang="zh-CN" dirty="0"/>
              <a:t> selection</a:t>
            </a:r>
          </a:p>
          <a:p>
            <a:r>
              <a:rPr lang="en-US" altLang="zh-CN" dirty="0"/>
              <a:t>Dynamic: bottom up</a:t>
            </a:r>
          </a:p>
          <a:p>
            <a:r>
              <a:rPr lang="en-US" altLang="zh-CN" dirty="0"/>
              <a:t>Greedy: up bottom</a:t>
            </a:r>
          </a:p>
        </p:txBody>
      </p:sp>
    </p:spTree>
    <p:extLst>
      <p:ext uri="{BB962C8B-B14F-4D97-AF65-F5344CB8AC3E}">
        <p14:creationId xmlns:p14="http://schemas.microsoft.com/office/powerpoint/2010/main" val="403188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 with 0-1 knapsack problem, the item can be part selected.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278605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n=3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c=20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)=(25,24,15)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　　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)=(18,15,10)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个可行解是：</a:t>
            </a:r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83929"/>
              </p:ext>
            </p:extLst>
          </p:nvPr>
        </p:nvGraphicFramePr>
        <p:xfrm>
          <a:off x="899592" y="4149080"/>
          <a:ext cx="7924800" cy="2590800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∑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∑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(1/2,1/3,1/4)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(1,2/15,0)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28.2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(0,2/3,1)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(0,1,1/2)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Measurement standard</a:t>
            </a:r>
          </a:p>
          <a:p>
            <a:r>
              <a:rPr lang="en-US" altLang="zh-CN" dirty="0"/>
              <a:t>Sort the items according to the descending order of value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47812" y="3500438"/>
            <a:ext cx="673896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n=3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c=20</a:t>
            </a:r>
            <a:r>
              <a:rPr lang="zh-CN" altLang="en-US" sz="2800" b="1" dirty="0"/>
              <a:t>，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(v1,v2,v3)=(25,24,15)</a:t>
            </a:r>
            <a:r>
              <a:rPr lang="zh-CN" altLang="en-US" sz="2800" b="1" dirty="0"/>
              <a:t>，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(w1,w2,w3)=(18,15,10)</a:t>
            </a:r>
          </a:p>
          <a:p>
            <a:pPr lvl="1"/>
            <a:endParaRPr lang="en-US" altLang="zh-CN" sz="2800" b="1" dirty="0"/>
          </a:p>
          <a:p>
            <a:pPr lvl="1"/>
            <a:r>
              <a:rPr lang="en-US" altLang="zh-CN" sz="2800" b="1" dirty="0"/>
              <a:t>The whole value is 28.2, not optimal solution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Measurement standard</a:t>
            </a:r>
          </a:p>
          <a:p>
            <a:r>
              <a:rPr lang="en-US" altLang="zh-CN" dirty="0"/>
              <a:t>Sort the items according to weight </a:t>
            </a:r>
            <a:r>
              <a:rPr lang="en-US" altLang="zh-CN" dirty="0" err="1"/>
              <a:t>wi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47812" y="3500438"/>
            <a:ext cx="673896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n=3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c=20</a:t>
            </a:r>
            <a:r>
              <a:rPr lang="zh-CN" altLang="en-US" sz="2800" b="1" dirty="0"/>
              <a:t>，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(v1,v2,v3)=(25,24,15)</a:t>
            </a:r>
            <a:r>
              <a:rPr lang="zh-CN" altLang="en-US" sz="2800" b="1" dirty="0"/>
              <a:t>，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(w1,w2,w3)=(10,15, 18)</a:t>
            </a:r>
          </a:p>
          <a:p>
            <a:pPr lvl="1"/>
            <a:endParaRPr lang="en-US" altLang="zh-CN" sz="2800" b="1" dirty="0"/>
          </a:p>
          <a:p>
            <a:pPr lvl="1"/>
            <a:r>
              <a:rPr lang="en-US" altLang="zh-CN" sz="2800" b="1" dirty="0"/>
              <a:t>The whole value is 31, not optimal solution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Measurement standard</a:t>
            </a:r>
          </a:p>
          <a:p>
            <a:r>
              <a:rPr lang="en-US" altLang="zh-CN" dirty="0"/>
              <a:t>Sort the items according to </a:t>
            </a:r>
            <a:r>
              <a:rPr lang="en-US" altLang="zh-CN" b="1" dirty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w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i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47812" y="3500438"/>
            <a:ext cx="673896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n=3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c=20</a:t>
            </a:r>
            <a:r>
              <a:rPr lang="zh-CN" altLang="en-US" sz="2800" b="1" dirty="0"/>
              <a:t>，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(v1,v2,v3)=(25,24,15)</a:t>
            </a:r>
            <a:r>
              <a:rPr lang="zh-CN" altLang="en-US" sz="2800" b="1" dirty="0"/>
              <a:t>，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(w1,w2,w3)=(18,15, 10)</a:t>
            </a:r>
          </a:p>
          <a:p>
            <a:pPr lvl="1"/>
            <a:endParaRPr lang="en-US" altLang="zh-CN" sz="2800" b="1" dirty="0"/>
          </a:p>
          <a:p>
            <a:pPr lvl="1"/>
            <a:r>
              <a:rPr lang="en-US" altLang="zh-CN" sz="2800" b="1" dirty="0"/>
              <a:t>The whole value is </a:t>
            </a:r>
            <a:r>
              <a:rPr lang="en-US" altLang="zh-CN" sz="2800" b="1" dirty="0">
                <a:solidFill>
                  <a:srgbClr val="FF0000"/>
                </a:solidFill>
              </a:rPr>
              <a:t>31.5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greedy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there are 4 kinds of coins: 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en-US" altLang="zh-CN" dirty="0"/>
              <a:t> cents, 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cents,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 cents and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cent.</a:t>
            </a:r>
          </a:p>
          <a:p>
            <a:r>
              <a:rPr lang="en-US" altLang="zh-CN" dirty="0"/>
              <a:t>Will give changes of 53 cents for customer</a:t>
            </a:r>
          </a:p>
          <a:p>
            <a:r>
              <a:rPr lang="en-US" altLang="zh-CN" dirty="0"/>
              <a:t>Usually we </a:t>
            </a:r>
            <a:r>
              <a:rPr lang="en-US" altLang="zh-CN" dirty="0">
                <a:solidFill>
                  <a:srgbClr val="FF0000"/>
                </a:solidFill>
              </a:rPr>
              <a:t>sort the coins increasingly</a:t>
            </a:r>
          </a:p>
          <a:p>
            <a:pPr marL="0" indent="0">
              <a:buNone/>
            </a:pPr>
            <a:r>
              <a:rPr lang="en-US" altLang="zh-CN" dirty="0"/>
              <a:t>   two 20 cents coins, one 10 cents and three 1 cent.</a:t>
            </a:r>
          </a:p>
          <a:p>
            <a:r>
              <a:rPr lang="en-US" altLang="zh-CN" dirty="0"/>
              <a:t>It is </a:t>
            </a:r>
            <a:r>
              <a:rPr lang="en-US" altLang="zh-CN" b="1" dirty="0">
                <a:solidFill>
                  <a:srgbClr val="FF0000"/>
                </a:solidFill>
              </a:rPr>
              <a:t>greedy algorithm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 descr="37d3d539b6003af342680d16352ac65c1138b6f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4500570"/>
            <a:ext cx="2857520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2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Greedy algorithm of knapsack problem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2848" y="1268760"/>
            <a:ext cx="8893175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Knapsack(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n, float M, float v[ ], float w[ ], float x[ ] 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Sort (n, v, w);//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将各种物品按单位重量价值排序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for (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1;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&lt;= n;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++ ) x[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0;//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将解向量初始化为零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 c = M; //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是背包剩余容量初始化为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for (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1;i &lt;= n;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++ 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if ( 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x[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] = 1;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c 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if (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&lt;= n ) 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;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6307" y="3715099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66"/>
                </a:solidFill>
              </a:rPr>
              <a:t>w[</a:t>
            </a:r>
            <a:r>
              <a:rPr lang="en-US" altLang="zh-CN" sz="2400" b="1" dirty="0" err="1">
                <a:solidFill>
                  <a:srgbClr val="FF0066"/>
                </a:solidFill>
              </a:rPr>
              <a:t>i</a:t>
            </a:r>
            <a:r>
              <a:rPr lang="en-US" altLang="zh-CN" sz="2400" b="1" dirty="0">
                <a:solidFill>
                  <a:srgbClr val="FF0066"/>
                </a:solidFill>
              </a:rPr>
              <a:t>] &gt; 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0072" y="4543783"/>
            <a:ext cx="132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66"/>
                </a:solidFill>
              </a:rPr>
              <a:t>- = w[ </a:t>
            </a:r>
            <a:r>
              <a:rPr lang="en-US" altLang="zh-CN" sz="2400" b="1" dirty="0" err="1">
                <a:solidFill>
                  <a:srgbClr val="FF0066"/>
                </a:solidFill>
              </a:rPr>
              <a:t>i</a:t>
            </a:r>
            <a:r>
              <a:rPr lang="en-US" altLang="zh-CN" sz="2400" b="1" dirty="0">
                <a:solidFill>
                  <a:srgbClr val="FF0066"/>
                </a:solidFill>
              </a:rPr>
              <a:t> 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0205" y="5186725"/>
            <a:ext cx="2500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FF0066"/>
                </a:solidFill>
              </a:rPr>
              <a:t>x[ </a:t>
            </a:r>
            <a:r>
              <a:rPr lang="en-US" altLang="zh-CN" sz="2400" b="1" dirty="0" err="1">
                <a:solidFill>
                  <a:srgbClr val="FF0066"/>
                </a:solidFill>
              </a:rPr>
              <a:t>i</a:t>
            </a:r>
            <a:r>
              <a:rPr lang="en-US" altLang="zh-CN" sz="2400" b="1" dirty="0">
                <a:solidFill>
                  <a:srgbClr val="FF0066"/>
                </a:solidFill>
              </a:rPr>
              <a:t> ] = c / w[ </a:t>
            </a:r>
            <a:r>
              <a:rPr lang="en-US" altLang="zh-CN" sz="2400" b="1" dirty="0" err="1">
                <a:solidFill>
                  <a:srgbClr val="FF0066"/>
                </a:solidFill>
              </a:rPr>
              <a:t>i</a:t>
            </a:r>
            <a:r>
              <a:rPr lang="en-US" altLang="zh-CN" sz="2400" b="1" dirty="0">
                <a:solidFill>
                  <a:srgbClr val="FF0066"/>
                </a:solidFill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 algorithm needs 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It is not fit for 0-1knapsack problem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The knapsack problem</a:t>
            </a:r>
            <a:endParaRPr lang="en-US"/>
          </a:p>
        </p:txBody>
      </p:sp>
      <p:pic>
        <p:nvPicPr>
          <p:cNvPr id="38915" name="Content Placeholder 4" descr="Screen shot 2014-10-18 at 19.11.0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3" r="-333"/>
          <a:stretch>
            <a:fillRect/>
          </a:stretch>
        </p:blipFill>
        <p:spPr/>
      </p:pic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3380E7-E6B5-4A26-A739-34563EAE95ED}" type="slidenum">
              <a:rPr lang="en-US" altLang="ko-KR"/>
              <a:pPr/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The knapsack problem</a:t>
            </a:r>
            <a:endParaRPr lang="en-US"/>
          </a:p>
        </p:txBody>
      </p:sp>
      <p:pic>
        <p:nvPicPr>
          <p:cNvPr id="39939" name="Content Placeholder 4" descr="Screen shot 2014-10-18 at 19.12.07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58" b="-558"/>
          <a:stretch>
            <a:fillRect/>
          </a:stretch>
        </p:blipFill>
        <p:spPr/>
      </p:pic>
      <p:sp>
        <p:nvSpPr>
          <p:cNvPr id="399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C8888F-36ED-47DC-95E8-11EE683E3C59}" type="slidenum">
              <a:rPr lang="en-US" altLang="ko-KR"/>
              <a:pPr/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The knapsack problem</a:t>
            </a:r>
            <a:endParaRPr lang="en-US"/>
          </a:p>
        </p:txBody>
      </p:sp>
      <p:pic>
        <p:nvPicPr>
          <p:cNvPr id="40963" name="Content Placeholder 4" descr="Screen shot 2014-10-18 at 19.12.5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87" b="-687"/>
          <a:stretch>
            <a:fillRect/>
          </a:stretch>
        </p:blipFill>
        <p:spPr/>
      </p:pic>
      <p:sp>
        <p:nvSpPr>
          <p:cNvPr id="409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9B3112-01B1-45D0-A8C0-7CED5FFD1C5A}" type="slidenum">
              <a:rPr lang="en-US" altLang="ko-KR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The knapsack problem</a:t>
            </a:r>
            <a:endParaRPr lang="en-US"/>
          </a:p>
        </p:txBody>
      </p:sp>
      <p:pic>
        <p:nvPicPr>
          <p:cNvPr id="41987" name="Content Placeholder 4" descr="Screen shot 2014-10-18 at 19.14.57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8" b="-108"/>
          <a:stretch>
            <a:fillRect/>
          </a:stretch>
        </p:blipFill>
        <p:spPr/>
      </p:pic>
      <p:sp>
        <p:nvSpPr>
          <p:cNvPr id="419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F81A40-A4F7-4BC2-BE9E-851C82A8B5E7}" type="slidenum">
              <a:rPr lang="en-US" altLang="ko-KR"/>
              <a:pPr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The knapsack problem</a:t>
            </a:r>
            <a:endParaRPr lang="en-US"/>
          </a:p>
        </p:txBody>
      </p:sp>
      <p:pic>
        <p:nvPicPr>
          <p:cNvPr id="43011" name="Content Placeholder 5" descr="Screen shot 2014-10-18 at 19.17.04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1" r="-61"/>
          <a:stretch>
            <a:fillRect/>
          </a:stretch>
        </p:blipFill>
        <p:spPr/>
      </p:pic>
      <p:sp>
        <p:nvSpPr>
          <p:cNvPr id="430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8A3706-4E2B-477E-B056-F6E3625DB1FB}" type="slidenum">
              <a:rPr lang="en-US" altLang="ko-KR"/>
              <a:pPr/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The knapsack problem</a:t>
            </a:r>
            <a:endParaRPr lang="en-US"/>
          </a:p>
        </p:txBody>
      </p:sp>
      <p:pic>
        <p:nvPicPr>
          <p:cNvPr id="44035" name="Content Placeholder 4" descr="Screen shot 2014-10-18 at 19.18.0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579" r="-2579"/>
          <a:stretch>
            <a:fillRect/>
          </a:stretch>
        </p:blipFill>
        <p:spPr/>
      </p:pic>
      <p:sp>
        <p:nvSpPr>
          <p:cNvPr id="440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BC361B-1715-47AF-83F2-87BE1C16BFF7}" type="slidenum">
              <a:rPr lang="en-US" altLang="ko-KR"/>
              <a:pPr/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loading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Problem description:</a:t>
            </a:r>
          </a:p>
          <a:p>
            <a:pPr>
              <a:buNone/>
            </a:pPr>
            <a:r>
              <a:rPr lang="en-US" dirty="0"/>
              <a:t>   A group of containers with weights(                     ) to be loaded on board a ship loading capacity of </a:t>
            </a:r>
            <a:r>
              <a:rPr lang="en-US" b="1" dirty="0"/>
              <a:t>C</a:t>
            </a:r>
            <a:r>
              <a:rPr lang="en-US" dirty="0"/>
              <a:t>, the volume required to load the unrestricted case, as many containers loaded on ships.</a:t>
            </a:r>
          </a:p>
          <a:p>
            <a:r>
              <a:rPr lang="en-US" dirty="0"/>
              <a:t>Algorithm Analysis:</a:t>
            </a:r>
          </a:p>
          <a:p>
            <a:pPr>
              <a:buNone/>
            </a:pPr>
            <a:r>
              <a:rPr lang="en-US" dirty="0"/>
              <a:t>   Light weight, first installed by the greedy selection strategy, the optimal load can produce the optimal solution.</a:t>
            </a:r>
          </a:p>
          <a:p>
            <a:endParaRPr lang="zh-CN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215074" y="2143116"/>
          <a:ext cx="2070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3" imgW="825480" imgH="228600" progId="Equation.3">
                  <p:embed/>
                </p:oleObj>
              </mc:Choice>
              <mc:Fallback>
                <p:oleObj name="公式" r:id="rId3" imgW="825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2143116"/>
                        <a:ext cx="20701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 dirty="0"/>
              <a:t>◎Software College, NEU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AAE35D94-99BA-467E-9459-1EE42615761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1.Greedy</a:t>
            </a:r>
            <a:r>
              <a:rPr kumimoji="0" lang="en-US" altLang="zh-CN" sz="4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algorithm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125538"/>
            <a:ext cx="7927975" cy="5300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采用重量最轻者先装的贪心选择策略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template&lt; class Type 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void Loading ( int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 ], Type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 ],Type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int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int *t = new int [ n + 1];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sort ( w, t, n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for ( int i = 1; i &lt;= n; i 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x[ i ]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for( int i =1;i &lt;= n &amp;&amp; w[ t[ i ] ] &lt;= c; i + + ){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x[ t[i] ] =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c - = w[ t[i] ];}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1547813" y="2571744"/>
            <a:ext cx="6624637" cy="763588"/>
            <a:chOff x="930" y="1770"/>
            <a:chExt cx="4173" cy="481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30" y="1842"/>
              <a:ext cx="2041" cy="363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5"/>
            <p:cNvSpPr>
              <a:spLocks/>
            </p:cNvSpPr>
            <p:nvPr/>
          </p:nvSpPr>
          <p:spPr bwMode="auto">
            <a:xfrm>
              <a:off x="3382" y="1770"/>
              <a:ext cx="1721" cy="481"/>
            </a:xfrm>
            <a:prstGeom prst="borderCallout1">
              <a:avLst>
                <a:gd name="adj1" fmla="val 14968"/>
                <a:gd name="adj2" fmla="val -2787"/>
                <a:gd name="adj3" fmla="val 52806"/>
                <a:gd name="adj4" fmla="val -23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 b="1"/>
                <a:t>t[i]</a:t>
              </a:r>
              <a:r>
                <a:rPr lang="zh-CN" altLang="en-US" sz="2000" b="1"/>
                <a:t>中存储第</a:t>
              </a:r>
              <a:r>
                <a:rPr lang="en-US" altLang="zh-CN" sz="2000" b="1"/>
                <a:t>i</a:t>
              </a:r>
              <a:r>
                <a:rPr lang="zh-CN" altLang="en-US" sz="2000" b="1"/>
                <a:t>轻物品在原来序列中的下标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 the coins are 11 cents, 7 cents, 5 cents and 1 cent. </a:t>
            </a:r>
          </a:p>
          <a:p>
            <a:r>
              <a:rPr lang="en-US" altLang="zh-CN" dirty="0"/>
              <a:t>Give change 26 cents.</a:t>
            </a:r>
          </a:p>
          <a:p>
            <a:r>
              <a:rPr lang="en-US" altLang="zh-CN" dirty="0"/>
              <a:t>If use greedy algorithm, the solution will be: two 11 cents, four 1 cent, 6 coins totally.</a:t>
            </a:r>
          </a:p>
          <a:p>
            <a:r>
              <a:rPr lang="en-US" altLang="zh-CN" dirty="0"/>
              <a:t>But we can use one 11 cents and three 5 cents. Totally 4 coins. </a:t>
            </a:r>
          </a:p>
          <a:p>
            <a:r>
              <a:rPr lang="en-US" altLang="zh-CN" dirty="0"/>
              <a:t>So local optimal selection can not get global optimal selection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563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zh-CN" b="1" dirty="0"/>
              <a:t>Weights are 15</a:t>
            </a:r>
            <a:r>
              <a:rPr lang="zh-CN" altLang="en-US" b="1" dirty="0"/>
              <a:t>，</a:t>
            </a:r>
            <a:r>
              <a:rPr lang="en-US" altLang="zh-CN" b="1" dirty="0"/>
              <a:t>10</a:t>
            </a:r>
            <a:r>
              <a:rPr lang="zh-CN" altLang="en-US" b="1" dirty="0"/>
              <a:t>，</a:t>
            </a:r>
            <a:r>
              <a:rPr lang="en-US" altLang="zh-CN" b="1" dirty="0"/>
              <a:t>27</a:t>
            </a:r>
            <a:r>
              <a:rPr lang="zh-CN" altLang="en-US" b="1" dirty="0"/>
              <a:t>，</a:t>
            </a:r>
            <a:r>
              <a:rPr lang="en-US" altLang="zh-CN" b="1" dirty="0"/>
              <a:t>18</a:t>
            </a:r>
            <a:r>
              <a:rPr lang="zh-CN" altLang="en-US" b="1" dirty="0"/>
              <a:t>，</a:t>
            </a:r>
            <a:r>
              <a:rPr lang="en-US" altLang="zh-CN" b="1" dirty="0"/>
              <a:t>loads of ship is 50</a:t>
            </a:r>
          </a:p>
          <a:p>
            <a:pPr>
              <a:buFontTx/>
              <a:buNone/>
            </a:pPr>
            <a:r>
              <a:rPr lang="en-US" altLang="zh-CN" b="1" dirty="0"/>
              <a:t>w[ ]={15, 10, 27, 18}</a:t>
            </a:r>
          </a:p>
          <a:p>
            <a:pPr>
              <a:buFontTx/>
              <a:buNone/>
            </a:pPr>
            <a:r>
              <a:rPr lang="en-US" altLang="zh-CN" b="1" dirty="0"/>
              <a:t>T [ ]={ 1 , 0, 3, 2}</a:t>
            </a:r>
          </a:p>
          <a:p>
            <a:pPr>
              <a:buFontTx/>
              <a:buNone/>
            </a:pPr>
            <a:r>
              <a:rPr lang="en-US" altLang="zh-CN" b="1" dirty="0"/>
              <a:t>C=50</a:t>
            </a:r>
          </a:p>
          <a:p>
            <a:pPr>
              <a:buFontTx/>
              <a:buNone/>
            </a:pPr>
            <a:r>
              <a:rPr lang="en-US" altLang="zh-CN" b="1" dirty="0"/>
              <a:t>w[T[0]]=10&lt;c, c= c-10=40</a:t>
            </a:r>
          </a:p>
          <a:p>
            <a:pPr>
              <a:buFontTx/>
              <a:buNone/>
            </a:pPr>
            <a:r>
              <a:rPr lang="en-US" altLang="zh-CN" b="1" dirty="0"/>
              <a:t>w[T[1]]=15&lt;c, c=c-15=25</a:t>
            </a:r>
          </a:p>
          <a:p>
            <a:pPr>
              <a:buFontTx/>
              <a:buNone/>
            </a:pPr>
            <a:r>
              <a:rPr lang="en-US" altLang="zh-CN" b="1" dirty="0"/>
              <a:t>w[T[2]]=18&lt;c, c=c-18=7</a:t>
            </a:r>
          </a:p>
          <a:p>
            <a:pPr>
              <a:buFontTx/>
              <a:buNone/>
            </a:pPr>
            <a:r>
              <a:rPr lang="en-US" altLang="zh-CN" b="1" dirty="0"/>
              <a:t>w[T[3]]=27&gt;c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00364" y="6357958"/>
            <a:ext cx="2895600" cy="365125"/>
          </a:xfrm>
          <a:noFill/>
        </p:spPr>
        <p:txBody>
          <a:bodyPr/>
          <a:lstStyle/>
          <a:p>
            <a:fld id="{91F00BFB-7996-4ADB-BA68-18ACCC25CD6D}" type="slidenum">
              <a:rPr lang="en-US" altLang="ko-KR"/>
              <a:pPr/>
              <a:t>41</a:t>
            </a:fld>
            <a:endParaRPr lang="en-US" altLang="ko-KR" dirty="0"/>
          </a:p>
        </p:txBody>
      </p:sp>
      <p:sp>
        <p:nvSpPr>
          <p:cNvPr id="18435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Spanning Tree</a:t>
            </a:r>
          </a:p>
        </p:txBody>
      </p:sp>
      <p:sp>
        <p:nvSpPr>
          <p:cNvPr id="101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268288" y="1214422"/>
            <a:ext cx="8601075" cy="52864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solidFill>
                  <a:schemeClr val="accent2"/>
                </a:solidFill>
              </a:rPr>
              <a:t>Spanning Tree </a:t>
            </a:r>
            <a:r>
              <a:rPr lang="en-US" altLang="ko-KR" dirty="0">
                <a:solidFill>
                  <a:schemeClr val="accent2"/>
                </a:solidFill>
              </a:rPr>
              <a:t>of a connected </a:t>
            </a:r>
            <a:r>
              <a:rPr lang="en-US" altLang="ko-KR" dirty="0">
                <a:solidFill>
                  <a:srgbClr val="C00000"/>
                </a:solidFill>
              </a:rPr>
              <a:t>undirected</a:t>
            </a:r>
            <a:r>
              <a:rPr lang="en-US" altLang="ko-KR" dirty="0">
                <a:solidFill>
                  <a:schemeClr val="accent2"/>
                </a:solidFill>
              </a:rPr>
              <a:t> graph </a:t>
            </a:r>
            <a:r>
              <a:rPr lang="en-US" altLang="ko-KR" i="1" dirty="0">
                <a:solidFill>
                  <a:schemeClr val="accent2"/>
                </a:solidFill>
              </a:rPr>
              <a:t>G</a:t>
            </a:r>
            <a:r>
              <a:rPr lang="en-US" altLang="ko-KR" dirty="0">
                <a:solidFill>
                  <a:schemeClr val="accent2"/>
                </a:solidFill>
              </a:rPr>
              <a:t> :</a:t>
            </a:r>
            <a:r>
              <a:rPr lang="en-US" altLang="ko-KR" dirty="0"/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/>
              <a:t>	a </a:t>
            </a:r>
            <a:r>
              <a:rPr lang="en-US" altLang="ko-KR" dirty="0" err="1"/>
              <a:t>subgraph</a:t>
            </a:r>
            <a:r>
              <a:rPr lang="en-US" altLang="ko-KR" dirty="0"/>
              <a:t> of </a:t>
            </a:r>
            <a:r>
              <a:rPr lang="en-US" altLang="ko-KR" i="1" dirty="0"/>
              <a:t>G</a:t>
            </a:r>
            <a:r>
              <a:rPr lang="en-US" altLang="ko-KR" dirty="0"/>
              <a:t> which is a tree and contains  all vertices of </a:t>
            </a:r>
            <a:r>
              <a:rPr lang="en-US" altLang="ko-KR" i="1" dirty="0"/>
              <a:t>G.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i="1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i="1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i="1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i="1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i="1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i="1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>
                <a:sym typeface="Symbol" pitchFamily="18" charset="2"/>
              </a:rPr>
              <a:t> </a:t>
            </a:r>
            <a:r>
              <a:rPr lang="en-US" altLang="ko-KR" sz="1400" dirty="0">
                <a:sym typeface="Symbol" pitchFamily="18" charset="2"/>
              </a:rPr>
              <a:t>            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>
                <a:sym typeface="Symbol" pitchFamily="18" charset="2"/>
              </a:rPr>
              <a:t>         input graph		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214414" y="3214686"/>
            <a:ext cx="1620837" cy="1631950"/>
            <a:chOff x="733" y="2424"/>
            <a:chExt cx="1021" cy="1028"/>
          </a:xfrm>
        </p:grpSpPr>
        <p:sp>
          <p:nvSpPr>
            <p:cNvPr id="18490" name="AutoShape 4"/>
            <p:cNvSpPr>
              <a:spLocks noChangeArrowheads="1"/>
            </p:cNvSpPr>
            <p:nvPr/>
          </p:nvSpPr>
          <p:spPr bwMode="auto">
            <a:xfrm rot="9666407">
              <a:off x="912" y="2670"/>
              <a:ext cx="624" cy="432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Oval 5"/>
            <p:cNvSpPr>
              <a:spLocks noChangeArrowheads="1"/>
            </p:cNvSpPr>
            <p:nvPr/>
          </p:nvSpPr>
          <p:spPr bwMode="auto">
            <a:xfrm>
              <a:off x="1565" y="29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Oval 8"/>
            <p:cNvSpPr>
              <a:spLocks noChangeArrowheads="1"/>
            </p:cNvSpPr>
            <p:nvPr/>
          </p:nvSpPr>
          <p:spPr bwMode="auto">
            <a:xfrm>
              <a:off x="843" y="275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Oval 18"/>
            <p:cNvSpPr>
              <a:spLocks noChangeArrowheads="1"/>
            </p:cNvSpPr>
            <p:nvPr/>
          </p:nvSpPr>
          <p:spPr bwMode="auto">
            <a:xfrm>
              <a:off x="1426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Text Box 49"/>
            <p:cNvSpPr txBox="1">
              <a:spLocks noChangeArrowheads="1"/>
            </p:cNvSpPr>
            <p:nvPr/>
          </p:nvSpPr>
          <p:spPr bwMode="auto">
            <a:xfrm>
              <a:off x="733" y="265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8495" name="Text Box 50"/>
            <p:cNvSpPr txBox="1">
              <a:spLocks noChangeArrowheads="1"/>
            </p:cNvSpPr>
            <p:nvPr/>
          </p:nvSpPr>
          <p:spPr bwMode="auto">
            <a:xfrm>
              <a:off x="1426" y="24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8496" name="Text Box 51"/>
            <p:cNvSpPr txBox="1">
              <a:spLocks noChangeArrowheads="1"/>
            </p:cNvSpPr>
            <p:nvPr/>
          </p:nvSpPr>
          <p:spPr bwMode="auto">
            <a:xfrm>
              <a:off x="1574" y="288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8497" name="Line 59"/>
            <p:cNvSpPr>
              <a:spLocks noChangeShapeType="1"/>
            </p:cNvSpPr>
            <p:nvPr/>
          </p:nvSpPr>
          <p:spPr bwMode="auto">
            <a:xfrm>
              <a:off x="864" y="2778"/>
              <a:ext cx="474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Oval 60"/>
            <p:cNvSpPr>
              <a:spLocks noChangeArrowheads="1"/>
            </p:cNvSpPr>
            <p:nvPr/>
          </p:nvSpPr>
          <p:spPr bwMode="auto">
            <a:xfrm>
              <a:off x="1306" y="325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Line 66"/>
            <p:cNvSpPr>
              <a:spLocks noChangeShapeType="1"/>
            </p:cNvSpPr>
            <p:nvPr/>
          </p:nvSpPr>
          <p:spPr bwMode="auto">
            <a:xfrm flipH="1">
              <a:off x="1332" y="2977"/>
              <a:ext cx="25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Text Box 69"/>
            <p:cNvSpPr txBox="1">
              <a:spLocks noChangeArrowheads="1"/>
            </p:cNvSpPr>
            <p:nvPr/>
          </p:nvSpPr>
          <p:spPr bwMode="auto">
            <a:xfrm>
              <a:off x="1297" y="324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030663" y="2314588"/>
            <a:ext cx="1666875" cy="1612900"/>
            <a:chOff x="2539" y="2448"/>
            <a:chExt cx="1050" cy="1016"/>
          </a:xfrm>
        </p:grpSpPr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2667" y="2596"/>
              <a:ext cx="770" cy="442"/>
              <a:chOff x="2833" y="2660"/>
              <a:chExt cx="770" cy="442"/>
            </a:xfrm>
          </p:grpSpPr>
          <p:sp>
            <p:nvSpPr>
              <p:cNvPr id="18485" name="Oval 23"/>
              <p:cNvSpPr>
                <a:spLocks noChangeArrowheads="1"/>
              </p:cNvSpPr>
              <p:nvPr/>
            </p:nvSpPr>
            <p:spPr bwMode="auto">
              <a:xfrm>
                <a:off x="3555" y="30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Oval 24"/>
              <p:cNvSpPr>
                <a:spLocks noChangeArrowheads="1"/>
              </p:cNvSpPr>
              <p:nvPr/>
            </p:nvSpPr>
            <p:spPr bwMode="auto">
              <a:xfrm>
                <a:off x="2833" y="285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Oval 25"/>
              <p:cNvSpPr>
                <a:spLocks noChangeArrowheads="1"/>
              </p:cNvSpPr>
              <p:nvPr/>
            </p:nvSpPr>
            <p:spPr bwMode="auto">
              <a:xfrm>
                <a:off x="3416" y="26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37"/>
              <p:cNvSpPr>
                <a:spLocks noChangeShapeType="1"/>
              </p:cNvSpPr>
              <p:nvPr/>
            </p:nvSpPr>
            <p:spPr bwMode="auto">
              <a:xfrm flipV="1">
                <a:off x="2857" y="2678"/>
                <a:ext cx="586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9" name="Line 38"/>
              <p:cNvSpPr>
                <a:spLocks noChangeShapeType="1"/>
              </p:cNvSpPr>
              <p:nvPr/>
            </p:nvSpPr>
            <p:spPr bwMode="auto">
              <a:xfrm>
                <a:off x="3443" y="2686"/>
                <a:ext cx="129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79" name="Text Box 52"/>
            <p:cNvSpPr txBox="1">
              <a:spLocks noChangeArrowheads="1"/>
            </p:cNvSpPr>
            <p:nvPr/>
          </p:nvSpPr>
          <p:spPr bwMode="auto">
            <a:xfrm>
              <a:off x="2539" y="27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8480" name="Text Box 54"/>
            <p:cNvSpPr txBox="1">
              <a:spLocks noChangeArrowheads="1"/>
            </p:cNvSpPr>
            <p:nvPr/>
          </p:nvSpPr>
          <p:spPr bwMode="auto">
            <a:xfrm>
              <a:off x="3245" y="2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8481" name="Text Box 56"/>
            <p:cNvSpPr txBox="1">
              <a:spLocks noChangeArrowheads="1"/>
            </p:cNvSpPr>
            <p:nvPr/>
          </p:nvSpPr>
          <p:spPr bwMode="auto">
            <a:xfrm>
              <a:off x="3409" y="293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8482" name="Line 63"/>
            <p:cNvSpPr>
              <a:spLocks noChangeShapeType="1"/>
            </p:cNvSpPr>
            <p:nvPr/>
          </p:nvSpPr>
          <p:spPr bwMode="auto">
            <a:xfrm>
              <a:off x="2697" y="2818"/>
              <a:ext cx="474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Oval 64"/>
            <p:cNvSpPr>
              <a:spLocks noChangeArrowheads="1"/>
            </p:cNvSpPr>
            <p:nvPr/>
          </p:nvSpPr>
          <p:spPr bwMode="auto">
            <a:xfrm>
              <a:off x="3140" y="32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Text Box 70"/>
            <p:cNvSpPr txBox="1">
              <a:spLocks noChangeArrowheads="1"/>
            </p:cNvSpPr>
            <p:nvPr/>
          </p:nvSpPr>
          <p:spPr bwMode="auto">
            <a:xfrm>
              <a:off x="3141" y="32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854700" y="2219338"/>
            <a:ext cx="1633538" cy="1711325"/>
            <a:chOff x="3688" y="2388"/>
            <a:chExt cx="1029" cy="1078"/>
          </a:xfrm>
        </p:grpSpPr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3819" y="2548"/>
              <a:ext cx="754" cy="442"/>
              <a:chOff x="3936" y="2998"/>
              <a:chExt cx="754" cy="442"/>
            </a:xfrm>
          </p:grpSpPr>
          <p:sp>
            <p:nvSpPr>
              <p:cNvPr id="18473" name="Oval 30"/>
              <p:cNvSpPr>
                <a:spLocks noChangeArrowheads="1"/>
              </p:cNvSpPr>
              <p:nvPr/>
            </p:nvSpPr>
            <p:spPr bwMode="auto">
              <a:xfrm>
                <a:off x="4642" y="3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Oval 32"/>
              <p:cNvSpPr>
                <a:spLocks noChangeArrowheads="1"/>
              </p:cNvSpPr>
              <p:nvPr/>
            </p:nvSpPr>
            <p:spPr bwMode="auto">
              <a:xfrm>
                <a:off x="4503" y="29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5" name="Oval 36"/>
              <p:cNvSpPr>
                <a:spLocks noChangeArrowheads="1"/>
              </p:cNvSpPr>
              <p:nvPr/>
            </p:nvSpPr>
            <p:spPr bwMode="auto">
              <a:xfrm>
                <a:off x="3936" y="31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6" name="Line 39"/>
              <p:cNvSpPr>
                <a:spLocks noChangeShapeType="1"/>
              </p:cNvSpPr>
              <p:nvPr/>
            </p:nvSpPr>
            <p:spPr bwMode="auto">
              <a:xfrm>
                <a:off x="4524" y="3022"/>
                <a:ext cx="136" cy="3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7" name="Line 40"/>
              <p:cNvSpPr>
                <a:spLocks noChangeShapeType="1"/>
              </p:cNvSpPr>
              <p:nvPr/>
            </p:nvSpPr>
            <p:spPr bwMode="auto">
              <a:xfrm>
                <a:off x="3960" y="3215"/>
                <a:ext cx="714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67" name="Text Box 53"/>
            <p:cNvSpPr txBox="1">
              <a:spLocks noChangeArrowheads="1"/>
            </p:cNvSpPr>
            <p:nvPr/>
          </p:nvSpPr>
          <p:spPr bwMode="auto">
            <a:xfrm>
              <a:off x="3688" y="266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4372" y="23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8469" name="Text Box 57"/>
            <p:cNvSpPr txBox="1">
              <a:spLocks noChangeArrowheads="1"/>
            </p:cNvSpPr>
            <p:nvPr/>
          </p:nvSpPr>
          <p:spPr bwMode="auto">
            <a:xfrm>
              <a:off x="4537" y="289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8470" name="Line 58"/>
            <p:cNvSpPr>
              <a:spLocks noChangeShapeType="1"/>
            </p:cNvSpPr>
            <p:nvPr/>
          </p:nvSpPr>
          <p:spPr bwMode="auto">
            <a:xfrm flipH="1">
              <a:off x="4293" y="2964"/>
              <a:ext cx="25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Oval 65"/>
            <p:cNvSpPr>
              <a:spLocks noChangeArrowheads="1"/>
            </p:cNvSpPr>
            <p:nvPr/>
          </p:nvSpPr>
          <p:spPr bwMode="auto">
            <a:xfrm>
              <a:off x="4263" y="3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Text Box 71"/>
            <p:cNvSpPr txBox="1">
              <a:spLocks noChangeArrowheads="1"/>
            </p:cNvSpPr>
            <p:nvPr/>
          </p:nvSpPr>
          <p:spPr bwMode="auto">
            <a:xfrm>
              <a:off x="4246" y="32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 flipH="1">
            <a:off x="3714744" y="5857892"/>
            <a:ext cx="5233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Comic Sans MS" pitchFamily="66" charset="0"/>
                <a:sym typeface="Symbol" pitchFamily="18" charset="2"/>
              </a:rPr>
              <a:t>Different Spanning Trees</a:t>
            </a:r>
            <a:endParaRPr lang="en-US" dirty="0"/>
          </a:p>
        </p:txBody>
      </p: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2862263" y="3654438"/>
            <a:ext cx="1620837" cy="1631950"/>
            <a:chOff x="733" y="2424"/>
            <a:chExt cx="1021" cy="1028"/>
          </a:xfrm>
        </p:grpSpPr>
        <p:sp>
          <p:nvSpPr>
            <p:cNvPr id="18457" name="Oval 5"/>
            <p:cNvSpPr>
              <a:spLocks noChangeArrowheads="1"/>
            </p:cNvSpPr>
            <p:nvPr/>
          </p:nvSpPr>
          <p:spPr bwMode="auto">
            <a:xfrm>
              <a:off x="1565" y="29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Oval 8"/>
            <p:cNvSpPr>
              <a:spLocks noChangeArrowheads="1"/>
            </p:cNvSpPr>
            <p:nvPr/>
          </p:nvSpPr>
          <p:spPr bwMode="auto">
            <a:xfrm>
              <a:off x="843" y="275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Oval 18"/>
            <p:cNvSpPr>
              <a:spLocks noChangeArrowheads="1"/>
            </p:cNvSpPr>
            <p:nvPr/>
          </p:nvSpPr>
          <p:spPr bwMode="auto">
            <a:xfrm>
              <a:off x="1426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Text Box 49"/>
            <p:cNvSpPr txBox="1">
              <a:spLocks noChangeArrowheads="1"/>
            </p:cNvSpPr>
            <p:nvPr/>
          </p:nvSpPr>
          <p:spPr bwMode="auto">
            <a:xfrm>
              <a:off x="733" y="265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8461" name="Text Box 50"/>
            <p:cNvSpPr txBox="1">
              <a:spLocks noChangeArrowheads="1"/>
            </p:cNvSpPr>
            <p:nvPr/>
          </p:nvSpPr>
          <p:spPr bwMode="auto">
            <a:xfrm>
              <a:off x="1426" y="24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8462" name="Text Box 51"/>
            <p:cNvSpPr txBox="1">
              <a:spLocks noChangeArrowheads="1"/>
            </p:cNvSpPr>
            <p:nvPr/>
          </p:nvSpPr>
          <p:spPr bwMode="auto">
            <a:xfrm>
              <a:off x="1574" y="288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8463" name="Line 59"/>
            <p:cNvSpPr>
              <a:spLocks noChangeShapeType="1"/>
            </p:cNvSpPr>
            <p:nvPr/>
          </p:nvSpPr>
          <p:spPr bwMode="auto">
            <a:xfrm>
              <a:off x="864" y="2778"/>
              <a:ext cx="474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Oval 60"/>
            <p:cNvSpPr>
              <a:spLocks noChangeArrowheads="1"/>
            </p:cNvSpPr>
            <p:nvPr/>
          </p:nvSpPr>
          <p:spPr bwMode="auto">
            <a:xfrm>
              <a:off x="1306" y="325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69"/>
            <p:cNvSpPr txBox="1">
              <a:spLocks noChangeArrowheads="1"/>
            </p:cNvSpPr>
            <p:nvPr/>
          </p:nvSpPr>
          <p:spPr bwMode="auto">
            <a:xfrm>
              <a:off x="1297" y="324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 rot="5400000" flipH="1" flipV="1">
            <a:off x="3407569" y="3598082"/>
            <a:ext cx="280987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Straight Connector 82"/>
          <p:cNvCxnSpPr>
            <a:cxnSpLocks noChangeShapeType="1"/>
          </p:cNvCxnSpPr>
          <p:nvPr/>
        </p:nvCxnSpPr>
        <p:spPr bwMode="auto">
          <a:xfrm rot="16200000" flipH="1">
            <a:off x="3482975" y="3803663"/>
            <a:ext cx="315913" cy="1141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286625" y="3162313"/>
            <a:ext cx="1666875" cy="1612900"/>
            <a:chOff x="2539" y="2448"/>
            <a:chExt cx="1050" cy="1016"/>
          </a:xfrm>
        </p:grpSpPr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667" y="2596"/>
              <a:ext cx="770" cy="724"/>
              <a:chOff x="2833" y="2660"/>
              <a:chExt cx="770" cy="724"/>
            </a:xfrm>
          </p:grpSpPr>
          <p:sp>
            <p:nvSpPr>
              <p:cNvPr id="18452" name="Oval 23"/>
              <p:cNvSpPr>
                <a:spLocks noChangeArrowheads="1"/>
              </p:cNvSpPr>
              <p:nvPr/>
            </p:nvSpPr>
            <p:spPr bwMode="auto">
              <a:xfrm>
                <a:off x="3555" y="30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Oval 24"/>
              <p:cNvSpPr>
                <a:spLocks noChangeArrowheads="1"/>
              </p:cNvSpPr>
              <p:nvPr/>
            </p:nvSpPr>
            <p:spPr bwMode="auto">
              <a:xfrm>
                <a:off x="2833" y="285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Oval 25"/>
              <p:cNvSpPr>
                <a:spLocks noChangeArrowheads="1"/>
              </p:cNvSpPr>
              <p:nvPr/>
            </p:nvSpPr>
            <p:spPr bwMode="auto">
              <a:xfrm>
                <a:off x="3416" y="26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5" name="Line 37"/>
              <p:cNvSpPr>
                <a:spLocks noChangeShapeType="1"/>
              </p:cNvSpPr>
              <p:nvPr/>
            </p:nvSpPr>
            <p:spPr bwMode="auto">
              <a:xfrm flipV="1">
                <a:off x="3348" y="3084"/>
                <a:ext cx="233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6" name="Line 38"/>
              <p:cNvSpPr>
                <a:spLocks noChangeShapeType="1"/>
              </p:cNvSpPr>
              <p:nvPr/>
            </p:nvSpPr>
            <p:spPr bwMode="auto">
              <a:xfrm>
                <a:off x="3443" y="2686"/>
                <a:ext cx="129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46" name="Text Box 52"/>
            <p:cNvSpPr txBox="1">
              <a:spLocks noChangeArrowheads="1"/>
            </p:cNvSpPr>
            <p:nvPr/>
          </p:nvSpPr>
          <p:spPr bwMode="auto">
            <a:xfrm>
              <a:off x="2539" y="27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8447" name="Text Box 54"/>
            <p:cNvSpPr txBox="1">
              <a:spLocks noChangeArrowheads="1"/>
            </p:cNvSpPr>
            <p:nvPr/>
          </p:nvSpPr>
          <p:spPr bwMode="auto">
            <a:xfrm>
              <a:off x="3245" y="2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8448" name="Text Box 56"/>
            <p:cNvSpPr txBox="1">
              <a:spLocks noChangeArrowheads="1"/>
            </p:cNvSpPr>
            <p:nvPr/>
          </p:nvSpPr>
          <p:spPr bwMode="auto">
            <a:xfrm>
              <a:off x="3409" y="293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8449" name="Line 63"/>
            <p:cNvSpPr>
              <a:spLocks noChangeShapeType="1"/>
            </p:cNvSpPr>
            <p:nvPr/>
          </p:nvSpPr>
          <p:spPr bwMode="auto">
            <a:xfrm>
              <a:off x="2697" y="2818"/>
              <a:ext cx="474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Oval 64"/>
            <p:cNvSpPr>
              <a:spLocks noChangeArrowheads="1"/>
            </p:cNvSpPr>
            <p:nvPr/>
          </p:nvSpPr>
          <p:spPr bwMode="auto">
            <a:xfrm>
              <a:off x="3140" y="32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Text Box 70"/>
            <p:cNvSpPr txBox="1">
              <a:spLocks noChangeArrowheads="1"/>
            </p:cNvSpPr>
            <p:nvPr/>
          </p:nvSpPr>
          <p:spPr bwMode="auto">
            <a:xfrm>
              <a:off x="3141" y="32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2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401578-600C-4C1C-9F25-BDAE34995447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9459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Minimum Spanning Tree</a:t>
            </a:r>
          </a:p>
        </p:txBody>
      </p:sp>
      <p:sp>
        <p:nvSpPr>
          <p:cNvPr id="101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268288" y="1185868"/>
            <a:ext cx="8601075" cy="29575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+mj-lt"/>
              </a:rPr>
              <a:t>Spanning Tree </a:t>
            </a:r>
            <a:r>
              <a:rPr lang="en-US" altLang="ko-KR" dirty="0">
                <a:solidFill>
                  <a:schemeClr val="accent2"/>
                </a:solidFill>
                <a:latin typeface="+mj-lt"/>
              </a:rPr>
              <a:t>of a connected </a:t>
            </a:r>
            <a:r>
              <a:rPr lang="en-US" altLang="ko-KR" dirty="0">
                <a:solidFill>
                  <a:srgbClr val="C00000"/>
                </a:solidFill>
                <a:latin typeface="+mj-lt"/>
              </a:rPr>
              <a:t>undirected</a:t>
            </a:r>
            <a:r>
              <a:rPr lang="en-US" altLang="ko-KR" dirty="0">
                <a:solidFill>
                  <a:schemeClr val="accent2"/>
                </a:solidFill>
                <a:latin typeface="+mj-lt"/>
              </a:rPr>
              <a:t> graph </a:t>
            </a:r>
            <a:r>
              <a:rPr lang="en-US" altLang="ko-KR" i="1" dirty="0">
                <a:solidFill>
                  <a:schemeClr val="accent2"/>
                </a:solidFill>
                <a:latin typeface="+mj-lt"/>
              </a:rPr>
              <a:t>G</a:t>
            </a:r>
            <a:r>
              <a:rPr lang="en-US" altLang="ko-KR" dirty="0">
                <a:solidFill>
                  <a:schemeClr val="accent2"/>
                </a:solidFill>
                <a:latin typeface="+mj-lt"/>
              </a:rPr>
              <a:t> :</a:t>
            </a:r>
            <a:r>
              <a:rPr lang="en-US" altLang="ko-KR" dirty="0">
                <a:latin typeface="+mj-lt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>
                <a:latin typeface="+mj-lt"/>
              </a:rPr>
              <a:t>	a </a:t>
            </a:r>
            <a:r>
              <a:rPr lang="en-US" altLang="ko-KR" dirty="0" err="1">
                <a:latin typeface="+mj-lt"/>
              </a:rPr>
              <a:t>subgraph</a:t>
            </a:r>
            <a:r>
              <a:rPr lang="en-US" altLang="ko-KR" dirty="0">
                <a:latin typeface="+mj-lt"/>
              </a:rPr>
              <a:t> of </a:t>
            </a:r>
            <a:r>
              <a:rPr lang="en-US" altLang="ko-KR" i="1" dirty="0">
                <a:latin typeface="+mj-lt"/>
              </a:rPr>
              <a:t>G</a:t>
            </a:r>
            <a:r>
              <a:rPr lang="en-US" altLang="ko-KR" dirty="0">
                <a:latin typeface="+mj-lt"/>
              </a:rPr>
              <a:t> that is a tree and contains  all the         vertices of </a:t>
            </a:r>
            <a:r>
              <a:rPr lang="en-US" altLang="ko-KR" i="1" dirty="0">
                <a:latin typeface="+mj-lt"/>
              </a:rPr>
              <a:t>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latin typeface="+mj-lt"/>
              </a:rPr>
              <a:t>a weighted graph </a:t>
            </a:r>
            <a:r>
              <a:rPr lang="en-US" altLang="ko-KR" dirty="0">
                <a:latin typeface="+mj-lt"/>
                <a:sym typeface="Symbol" pitchFamily="18" charset="2"/>
              </a:rPr>
              <a:t>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>
                <a:latin typeface="+mj-lt"/>
                <a:sym typeface="Symbol" pitchFamily="18" charset="2"/>
              </a:rPr>
              <a:t>spanning tree with minimum weight: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>
                <a:solidFill>
                  <a:schemeClr val="accent2"/>
                </a:solidFill>
                <a:latin typeface="+mj-lt"/>
              </a:rPr>
              <a:t>	                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Minimum spanning tree</a:t>
            </a:r>
            <a:r>
              <a:rPr lang="en-US" altLang="ko-KR" dirty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>
                <a:latin typeface="+mj-lt"/>
                <a:sym typeface="Symbol" pitchFamily="18" charset="2"/>
              </a:rPr>
              <a:t>(</a:t>
            </a:r>
            <a:r>
              <a:rPr lang="en-US" altLang="ko-KR" dirty="0">
                <a:solidFill>
                  <a:schemeClr val="accent2"/>
                </a:solidFill>
                <a:latin typeface="+mj-lt"/>
                <a:sym typeface="Symbol" pitchFamily="18" charset="2"/>
              </a:rPr>
              <a:t>weight of tree = sum of the weights of its edges</a:t>
            </a:r>
            <a:r>
              <a:rPr lang="en-US" altLang="ko-KR" dirty="0">
                <a:latin typeface="+mj-lt"/>
                <a:sym typeface="Symbol" pitchFamily="18" charset="2"/>
              </a:rPr>
              <a:t>).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>
                <a:latin typeface="+mj-lt"/>
                <a:sym typeface="Symbol" pitchFamily="18" charset="2"/>
              </a:rPr>
              <a:t> </a:t>
            </a:r>
            <a:r>
              <a:rPr lang="en-US" altLang="ko-KR" sz="1400" dirty="0">
                <a:latin typeface="+mj-lt"/>
                <a:sym typeface="Symbol" pitchFamily="18" charset="2"/>
              </a:rPr>
              <a:t>            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>
                <a:latin typeface="+mj-lt"/>
                <a:sym typeface="Symbol" pitchFamily="18" charset="2"/>
              </a:rPr>
              <a:t>         input graph		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163638" y="3848100"/>
            <a:ext cx="1620837" cy="1631950"/>
            <a:chOff x="733" y="2424"/>
            <a:chExt cx="1021" cy="1028"/>
          </a:xfrm>
        </p:grpSpPr>
        <p:sp>
          <p:nvSpPr>
            <p:cNvPr id="19527" name="AutoShape 4"/>
            <p:cNvSpPr>
              <a:spLocks noChangeArrowheads="1"/>
            </p:cNvSpPr>
            <p:nvPr/>
          </p:nvSpPr>
          <p:spPr bwMode="auto">
            <a:xfrm rot="9666407">
              <a:off x="912" y="2670"/>
              <a:ext cx="624" cy="432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Oval 5"/>
            <p:cNvSpPr>
              <a:spLocks noChangeArrowheads="1"/>
            </p:cNvSpPr>
            <p:nvPr/>
          </p:nvSpPr>
          <p:spPr bwMode="auto">
            <a:xfrm>
              <a:off x="1565" y="29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Oval 8"/>
            <p:cNvSpPr>
              <a:spLocks noChangeArrowheads="1"/>
            </p:cNvSpPr>
            <p:nvPr/>
          </p:nvSpPr>
          <p:spPr bwMode="auto">
            <a:xfrm>
              <a:off x="843" y="275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Oval 18"/>
            <p:cNvSpPr>
              <a:spLocks noChangeArrowheads="1"/>
            </p:cNvSpPr>
            <p:nvPr/>
          </p:nvSpPr>
          <p:spPr bwMode="auto">
            <a:xfrm>
              <a:off x="1426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Text Box 19"/>
            <p:cNvSpPr txBox="1">
              <a:spLocks noChangeArrowheads="1"/>
            </p:cNvSpPr>
            <p:nvPr/>
          </p:nvSpPr>
          <p:spPr bwMode="auto">
            <a:xfrm>
              <a:off x="1043" y="24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532" name="Text Box 20"/>
            <p:cNvSpPr txBox="1">
              <a:spLocks noChangeArrowheads="1"/>
            </p:cNvSpPr>
            <p:nvPr/>
          </p:nvSpPr>
          <p:spPr bwMode="auto">
            <a:xfrm>
              <a:off x="1159" y="286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533" name="Text Box 21"/>
            <p:cNvSpPr txBox="1">
              <a:spLocks noChangeArrowheads="1"/>
            </p:cNvSpPr>
            <p:nvPr/>
          </p:nvSpPr>
          <p:spPr bwMode="auto">
            <a:xfrm>
              <a:off x="1478" y="264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9534" name="Text Box 49"/>
            <p:cNvSpPr txBox="1">
              <a:spLocks noChangeArrowheads="1"/>
            </p:cNvSpPr>
            <p:nvPr/>
          </p:nvSpPr>
          <p:spPr bwMode="auto">
            <a:xfrm>
              <a:off x="733" y="265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9535" name="Text Box 50"/>
            <p:cNvSpPr txBox="1">
              <a:spLocks noChangeArrowheads="1"/>
            </p:cNvSpPr>
            <p:nvPr/>
          </p:nvSpPr>
          <p:spPr bwMode="auto">
            <a:xfrm>
              <a:off x="1426" y="24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9536" name="Text Box 51"/>
            <p:cNvSpPr txBox="1">
              <a:spLocks noChangeArrowheads="1"/>
            </p:cNvSpPr>
            <p:nvPr/>
          </p:nvSpPr>
          <p:spPr bwMode="auto">
            <a:xfrm>
              <a:off x="1574" y="288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9537" name="Line 59"/>
            <p:cNvSpPr>
              <a:spLocks noChangeShapeType="1"/>
            </p:cNvSpPr>
            <p:nvPr/>
          </p:nvSpPr>
          <p:spPr bwMode="auto">
            <a:xfrm>
              <a:off x="864" y="2778"/>
              <a:ext cx="474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Oval 60"/>
            <p:cNvSpPr>
              <a:spLocks noChangeArrowheads="1"/>
            </p:cNvSpPr>
            <p:nvPr/>
          </p:nvSpPr>
          <p:spPr bwMode="auto">
            <a:xfrm>
              <a:off x="1306" y="325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9" name="Text Box 61"/>
            <p:cNvSpPr txBox="1">
              <a:spLocks noChangeArrowheads="1"/>
            </p:cNvSpPr>
            <p:nvPr/>
          </p:nvSpPr>
          <p:spPr bwMode="auto">
            <a:xfrm>
              <a:off x="931" y="29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540" name="Text Box 62"/>
            <p:cNvSpPr txBox="1">
              <a:spLocks noChangeArrowheads="1"/>
            </p:cNvSpPr>
            <p:nvPr/>
          </p:nvSpPr>
          <p:spPr bwMode="auto">
            <a:xfrm>
              <a:off x="1423" y="309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541" name="Line 66"/>
            <p:cNvSpPr>
              <a:spLocks noChangeShapeType="1"/>
            </p:cNvSpPr>
            <p:nvPr/>
          </p:nvSpPr>
          <p:spPr bwMode="auto">
            <a:xfrm flipH="1">
              <a:off x="1332" y="2977"/>
              <a:ext cx="25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Text Box 69"/>
            <p:cNvSpPr txBox="1">
              <a:spLocks noChangeArrowheads="1"/>
            </p:cNvSpPr>
            <p:nvPr/>
          </p:nvSpPr>
          <p:spPr bwMode="auto">
            <a:xfrm>
              <a:off x="1297" y="324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030663" y="3886200"/>
            <a:ext cx="1666875" cy="1612900"/>
            <a:chOff x="2539" y="2448"/>
            <a:chExt cx="1050" cy="1016"/>
          </a:xfrm>
        </p:grpSpPr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2667" y="2528"/>
              <a:ext cx="823" cy="510"/>
              <a:chOff x="2833" y="2592"/>
              <a:chExt cx="823" cy="510"/>
            </a:xfrm>
          </p:grpSpPr>
          <p:sp>
            <p:nvSpPr>
              <p:cNvPr id="19520" name="Oval 23"/>
              <p:cNvSpPr>
                <a:spLocks noChangeArrowheads="1"/>
              </p:cNvSpPr>
              <p:nvPr/>
            </p:nvSpPr>
            <p:spPr bwMode="auto">
              <a:xfrm>
                <a:off x="3555" y="30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1" name="Oval 24"/>
              <p:cNvSpPr>
                <a:spLocks noChangeArrowheads="1"/>
              </p:cNvSpPr>
              <p:nvPr/>
            </p:nvSpPr>
            <p:spPr bwMode="auto">
              <a:xfrm>
                <a:off x="2833" y="285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2" name="Oval 25"/>
              <p:cNvSpPr>
                <a:spLocks noChangeArrowheads="1"/>
              </p:cNvSpPr>
              <p:nvPr/>
            </p:nvSpPr>
            <p:spPr bwMode="auto">
              <a:xfrm>
                <a:off x="3416" y="26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3" name="Text Box 26"/>
              <p:cNvSpPr txBox="1">
                <a:spLocks noChangeArrowheads="1"/>
              </p:cNvSpPr>
              <p:nvPr/>
            </p:nvSpPr>
            <p:spPr bwMode="auto">
              <a:xfrm>
                <a:off x="3033" y="25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9524" name="Text Box 28"/>
              <p:cNvSpPr txBox="1">
                <a:spLocks noChangeArrowheads="1"/>
              </p:cNvSpPr>
              <p:nvPr/>
            </p:nvSpPr>
            <p:spPr bwMode="auto">
              <a:xfrm>
                <a:off x="3468" y="274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9525" name="Line 37"/>
              <p:cNvSpPr>
                <a:spLocks noChangeShapeType="1"/>
              </p:cNvSpPr>
              <p:nvPr/>
            </p:nvSpPr>
            <p:spPr bwMode="auto">
              <a:xfrm flipV="1">
                <a:off x="2857" y="2678"/>
                <a:ext cx="586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6" name="Line 38"/>
              <p:cNvSpPr>
                <a:spLocks noChangeShapeType="1"/>
              </p:cNvSpPr>
              <p:nvPr/>
            </p:nvSpPr>
            <p:spPr bwMode="auto">
              <a:xfrm>
                <a:off x="3443" y="2686"/>
                <a:ext cx="129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13" name="Text Box 52"/>
            <p:cNvSpPr txBox="1">
              <a:spLocks noChangeArrowheads="1"/>
            </p:cNvSpPr>
            <p:nvPr/>
          </p:nvSpPr>
          <p:spPr bwMode="auto">
            <a:xfrm>
              <a:off x="2539" y="27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9514" name="Text Box 54"/>
            <p:cNvSpPr txBox="1">
              <a:spLocks noChangeArrowheads="1"/>
            </p:cNvSpPr>
            <p:nvPr/>
          </p:nvSpPr>
          <p:spPr bwMode="auto">
            <a:xfrm>
              <a:off x="3245" y="2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9515" name="Text Box 56"/>
            <p:cNvSpPr txBox="1">
              <a:spLocks noChangeArrowheads="1"/>
            </p:cNvSpPr>
            <p:nvPr/>
          </p:nvSpPr>
          <p:spPr bwMode="auto">
            <a:xfrm>
              <a:off x="3409" y="293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9516" name="Line 63"/>
            <p:cNvSpPr>
              <a:spLocks noChangeShapeType="1"/>
            </p:cNvSpPr>
            <p:nvPr/>
          </p:nvSpPr>
          <p:spPr bwMode="auto">
            <a:xfrm>
              <a:off x="2697" y="2818"/>
              <a:ext cx="474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Oval 64"/>
            <p:cNvSpPr>
              <a:spLocks noChangeArrowheads="1"/>
            </p:cNvSpPr>
            <p:nvPr/>
          </p:nvSpPr>
          <p:spPr bwMode="auto">
            <a:xfrm>
              <a:off x="3140" y="32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Text Box 67"/>
            <p:cNvSpPr txBox="1">
              <a:spLocks noChangeArrowheads="1"/>
            </p:cNvSpPr>
            <p:nvPr/>
          </p:nvSpPr>
          <p:spPr bwMode="auto">
            <a:xfrm>
              <a:off x="2766" y="29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519" name="Text Box 70"/>
            <p:cNvSpPr txBox="1">
              <a:spLocks noChangeArrowheads="1"/>
            </p:cNvSpPr>
            <p:nvPr/>
          </p:nvSpPr>
          <p:spPr bwMode="auto">
            <a:xfrm>
              <a:off x="3141" y="32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854700" y="3790950"/>
            <a:ext cx="1633538" cy="1711325"/>
            <a:chOff x="3688" y="2388"/>
            <a:chExt cx="1029" cy="1078"/>
          </a:xfrm>
        </p:grpSpPr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3819" y="2548"/>
              <a:ext cx="807" cy="506"/>
              <a:chOff x="3936" y="2998"/>
              <a:chExt cx="807" cy="506"/>
            </a:xfrm>
          </p:grpSpPr>
          <p:sp>
            <p:nvSpPr>
              <p:cNvPr id="19505" name="Oval 30"/>
              <p:cNvSpPr>
                <a:spLocks noChangeArrowheads="1"/>
              </p:cNvSpPr>
              <p:nvPr/>
            </p:nvSpPr>
            <p:spPr bwMode="auto">
              <a:xfrm>
                <a:off x="4642" y="3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6" name="Oval 32"/>
              <p:cNvSpPr>
                <a:spLocks noChangeArrowheads="1"/>
              </p:cNvSpPr>
              <p:nvPr/>
            </p:nvSpPr>
            <p:spPr bwMode="auto">
              <a:xfrm>
                <a:off x="4503" y="29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7" name="Text Box 34"/>
              <p:cNvSpPr txBox="1">
                <a:spLocks noChangeArrowheads="1"/>
              </p:cNvSpPr>
              <p:nvPr/>
            </p:nvSpPr>
            <p:spPr bwMode="auto">
              <a:xfrm>
                <a:off x="4227" y="327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9508" name="Text Box 35"/>
              <p:cNvSpPr txBox="1">
                <a:spLocks noChangeArrowheads="1"/>
              </p:cNvSpPr>
              <p:nvPr/>
            </p:nvSpPr>
            <p:spPr bwMode="auto">
              <a:xfrm>
                <a:off x="4555" y="308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9509" name="Oval 36"/>
              <p:cNvSpPr>
                <a:spLocks noChangeArrowheads="1"/>
              </p:cNvSpPr>
              <p:nvPr/>
            </p:nvSpPr>
            <p:spPr bwMode="auto">
              <a:xfrm>
                <a:off x="3936" y="31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0" name="Line 39"/>
              <p:cNvSpPr>
                <a:spLocks noChangeShapeType="1"/>
              </p:cNvSpPr>
              <p:nvPr/>
            </p:nvSpPr>
            <p:spPr bwMode="auto">
              <a:xfrm>
                <a:off x="4524" y="3022"/>
                <a:ext cx="136" cy="3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Line 40"/>
              <p:cNvSpPr>
                <a:spLocks noChangeShapeType="1"/>
              </p:cNvSpPr>
              <p:nvPr/>
            </p:nvSpPr>
            <p:spPr bwMode="auto">
              <a:xfrm>
                <a:off x="3960" y="3215"/>
                <a:ext cx="714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98" name="Text Box 53"/>
            <p:cNvSpPr txBox="1">
              <a:spLocks noChangeArrowheads="1"/>
            </p:cNvSpPr>
            <p:nvPr/>
          </p:nvSpPr>
          <p:spPr bwMode="auto">
            <a:xfrm>
              <a:off x="3688" y="266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9499" name="Text Box 55"/>
            <p:cNvSpPr txBox="1">
              <a:spLocks noChangeArrowheads="1"/>
            </p:cNvSpPr>
            <p:nvPr/>
          </p:nvSpPr>
          <p:spPr bwMode="auto">
            <a:xfrm>
              <a:off x="4372" y="23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9500" name="Text Box 57"/>
            <p:cNvSpPr txBox="1">
              <a:spLocks noChangeArrowheads="1"/>
            </p:cNvSpPr>
            <p:nvPr/>
          </p:nvSpPr>
          <p:spPr bwMode="auto">
            <a:xfrm>
              <a:off x="4537" y="289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9501" name="Line 58"/>
            <p:cNvSpPr>
              <a:spLocks noChangeShapeType="1"/>
            </p:cNvSpPr>
            <p:nvPr/>
          </p:nvSpPr>
          <p:spPr bwMode="auto">
            <a:xfrm flipH="1">
              <a:off x="4293" y="2964"/>
              <a:ext cx="25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Oval 65"/>
            <p:cNvSpPr>
              <a:spLocks noChangeArrowheads="1"/>
            </p:cNvSpPr>
            <p:nvPr/>
          </p:nvSpPr>
          <p:spPr bwMode="auto">
            <a:xfrm>
              <a:off x="4263" y="3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Text Box 68"/>
            <p:cNvSpPr txBox="1">
              <a:spLocks noChangeArrowheads="1"/>
            </p:cNvSpPr>
            <p:nvPr/>
          </p:nvSpPr>
          <p:spPr bwMode="auto">
            <a:xfrm>
              <a:off x="4377" y="306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504" name="Text Box 71"/>
            <p:cNvSpPr txBox="1">
              <a:spLocks noChangeArrowheads="1"/>
            </p:cNvSpPr>
            <p:nvPr/>
          </p:nvSpPr>
          <p:spPr bwMode="auto">
            <a:xfrm>
              <a:off x="4246" y="32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 flipH="1">
            <a:off x="3452813" y="3429000"/>
            <a:ext cx="5233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Comic Sans MS" pitchFamily="66" charset="0"/>
                <a:sym typeface="Symbol" pitchFamily="18" charset="2"/>
              </a:rPr>
              <a:t>Different Minimum Spanning Trees</a:t>
            </a:r>
            <a:endParaRPr lang="en-US"/>
          </a:p>
        </p:txBody>
      </p: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2862263" y="5226050"/>
            <a:ext cx="1620837" cy="1631950"/>
            <a:chOff x="733" y="2424"/>
            <a:chExt cx="1021" cy="1028"/>
          </a:xfrm>
        </p:grpSpPr>
        <p:sp>
          <p:nvSpPr>
            <p:cNvPr id="19485" name="Oval 5"/>
            <p:cNvSpPr>
              <a:spLocks noChangeArrowheads="1"/>
            </p:cNvSpPr>
            <p:nvPr/>
          </p:nvSpPr>
          <p:spPr bwMode="auto">
            <a:xfrm>
              <a:off x="1565" y="29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8"/>
            <p:cNvSpPr>
              <a:spLocks noChangeArrowheads="1"/>
            </p:cNvSpPr>
            <p:nvPr/>
          </p:nvSpPr>
          <p:spPr bwMode="auto">
            <a:xfrm>
              <a:off x="843" y="275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18"/>
            <p:cNvSpPr>
              <a:spLocks noChangeArrowheads="1"/>
            </p:cNvSpPr>
            <p:nvPr/>
          </p:nvSpPr>
          <p:spPr bwMode="auto">
            <a:xfrm>
              <a:off x="1426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Text Box 19"/>
            <p:cNvSpPr txBox="1">
              <a:spLocks noChangeArrowheads="1"/>
            </p:cNvSpPr>
            <p:nvPr/>
          </p:nvSpPr>
          <p:spPr bwMode="auto">
            <a:xfrm>
              <a:off x="1043" y="24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489" name="Text Box 20"/>
            <p:cNvSpPr txBox="1">
              <a:spLocks noChangeArrowheads="1"/>
            </p:cNvSpPr>
            <p:nvPr/>
          </p:nvSpPr>
          <p:spPr bwMode="auto">
            <a:xfrm>
              <a:off x="1159" y="286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490" name="Text Box 49"/>
            <p:cNvSpPr txBox="1">
              <a:spLocks noChangeArrowheads="1"/>
            </p:cNvSpPr>
            <p:nvPr/>
          </p:nvSpPr>
          <p:spPr bwMode="auto">
            <a:xfrm>
              <a:off x="733" y="265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9491" name="Text Box 50"/>
            <p:cNvSpPr txBox="1">
              <a:spLocks noChangeArrowheads="1"/>
            </p:cNvSpPr>
            <p:nvPr/>
          </p:nvSpPr>
          <p:spPr bwMode="auto">
            <a:xfrm>
              <a:off x="1426" y="24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9492" name="Text Box 51"/>
            <p:cNvSpPr txBox="1">
              <a:spLocks noChangeArrowheads="1"/>
            </p:cNvSpPr>
            <p:nvPr/>
          </p:nvSpPr>
          <p:spPr bwMode="auto">
            <a:xfrm>
              <a:off x="1574" y="288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9493" name="Line 59"/>
            <p:cNvSpPr>
              <a:spLocks noChangeShapeType="1"/>
            </p:cNvSpPr>
            <p:nvPr/>
          </p:nvSpPr>
          <p:spPr bwMode="auto">
            <a:xfrm>
              <a:off x="864" y="2778"/>
              <a:ext cx="474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Oval 60"/>
            <p:cNvSpPr>
              <a:spLocks noChangeArrowheads="1"/>
            </p:cNvSpPr>
            <p:nvPr/>
          </p:nvSpPr>
          <p:spPr bwMode="auto">
            <a:xfrm>
              <a:off x="1306" y="325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Text Box 61"/>
            <p:cNvSpPr txBox="1">
              <a:spLocks noChangeArrowheads="1"/>
            </p:cNvSpPr>
            <p:nvPr/>
          </p:nvSpPr>
          <p:spPr bwMode="auto">
            <a:xfrm>
              <a:off x="931" y="29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496" name="Text Box 69"/>
            <p:cNvSpPr txBox="1">
              <a:spLocks noChangeArrowheads="1"/>
            </p:cNvSpPr>
            <p:nvPr/>
          </p:nvSpPr>
          <p:spPr bwMode="auto">
            <a:xfrm>
              <a:off x="1297" y="324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  <p:cxnSp>
        <p:nvCxnSpPr>
          <p:cNvPr id="81" name="Straight Connector 80"/>
          <p:cNvCxnSpPr>
            <a:cxnSpLocks noChangeShapeType="1"/>
            <a:stCxn id="19493" idx="0"/>
            <a:endCxn id="19487" idx="5"/>
          </p:cNvCxnSpPr>
          <p:nvPr/>
        </p:nvCxnSpPr>
        <p:spPr bwMode="auto">
          <a:xfrm rot="5400000" flipH="1" flipV="1">
            <a:off x="3407569" y="5169694"/>
            <a:ext cx="280987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Straight Connector 82"/>
          <p:cNvCxnSpPr>
            <a:cxnSpLocks noChangeShapeType="1"/>
            <a:stCxn id="19493" idx="0"/>
          </p:cNvCxnSpPr>
          <p:nvPr/>
        </p:nvCxnSpPr>
        <p:spPr bwMode="auto">
          <a:xfrm rot="16200000" flipH="1">
            <a:off x="3482975" y="5375275"/>
            <a:ext cx="315913" cy="1141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390650" y="5834063"/>
            <a:ext cx="1531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C00000"/>
                </a:solidFill>
                <a:latin typeface="Comic Sans MS" pitchFamily="66" charset="0"/>
              </a:rPr>
              <a:t>not an MSP</a:t>
            </a:r>
            <a:endParaRPr lang="en-US" sz="200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286625" y="4733925"/>
            <a:ext cx="1666875" cy="1612900"/>
            <a:chOff x="2539" y="2448"/>
            <a:chExt cx="1050" cy="1016"/>
          </a:xfrm>
        </p:grpSpPr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667" y="2596"/>
              <a:ext cx="823" cy="780"/>
              <a:chOff x="2833" y="2660"/>
              <a:chExt cx="823" cy="780"/>
            </a:xfrm>
          </p:grpSpPr>
          <p:sp>
            <p:nvSpPr>
              <p:cNvPr id="19478" name="Oval 23"/>
              <p:cNvSpPr>
                <a:spLocks noChangeArrowheads="1"/>
              </p:cNvSpPr>
              <p:nvPr/>
            </p:nvSpPr>
            <p:spPr bwMode="auto">
              <a:xfrm>
                <a:off x="3555" y="30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Oval 24"/>
              <p:cNvSpPr>
                <a:spLocks noChangeArrowheads="1"/>
              </p:cNvSpPr>
              <p:nvPr/>
            </p:nvSpPr>
            <p:spPr bwMode="auto">
              <a:xfrm>
                <a:off x="2833" y="285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Oval 25"/>
              <p:cNvSpPr>
                <a:spLocks noChangeArrowheads="1"/>
              </p:cNvSpPr>
              <p:nvPr/>
            </p:nvSpPr>
            <p:spPr bwMode="auto">
              <a:xfrm>
                <a:off x="3416" y="26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Text Box 26"/>
              <p:cNvSpPr txBox="1">
                <a:spLocks noChangeArrowheads="1"/>
              </p:cNvSpPr>
              <p:nvPr/>
            </p:nvSpPr>
            <p:spPr bwMode="auto">
              <a:xfrm>
                <a:off x="3463" y="320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9482" name="Text Box 28"/>
              <p:cNvSpPr txBox="1">
                <a:spLocks noChangeArrowheads="1"/>
              </p:cNvSpPr>
              <p:nvPr/>
            </p:nvSpPr>
            <p:spPr bwMode="auto">
              <a:xfrm>
                <a:off x="3468" y="274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9483" name="Line 37"/>
              <p:cNvSpPr>
                <a:spLocks noChangeShapeType="1"/>
              </p:cNvSpPr>
              <p:nvPr/>
            </p:nvSpPr>
            <p:spPr bwMode="auto">
              <a:xfrm flipV="1">
                <a:off x="3348" y="3084"/>
                <a:ext cx="233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Line 38"/>
              <p:cNvSpPr>
                <a:spLocks noChangeShapeType="1"/>
              </p:cNvSpPr>
              <p:nvPr/>
            </p:nvSpPr>
            <p:spPr bwMode="auto">
              <a:xfrm>
                <a:off x="3443" y="2686"/>
                <a:ext cx="129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71" name="Text Box 52"/>
            <p:cNvSpPr txBox="1">
              <a:spLocks noChangeArrowheads="1"/>
            </p:cNvSpPr>
            <p:nvPr/>
          </p:nvSpPr>
          <p:spPr bwMode="auto">
            <a:xfrm>
              <a:off x="2539" y="27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1</a:t>
              </a:r>
            </a:p>
          </p:txBody>
        </p:sp>
        <p:sp>
          <p:nvSpPr>
            <p:cNvPr id="19472" name="Text Box 54"/>
            <p:cNvSpPr txBox="1">
              <a:spLocks noChangeArrowheads="1"/>
            </p:cNvSpPr>
            <p:nvPr/>
          </p:nvSpPr>
          <p:spPr bwMode="auto">
            <a:xfrm>
              <a:off x="3245" y="2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2</a:t>
              </a:r>
            </a:p>
          </p:txBody>
        </p:sp>
        <p:sp>
          <p:nvSpPr>
            <p:cNvPr id="19473" name="Text Box 56"/>
            <p:cNvSpPr txBox="1">
              <a:spLocks noChangeArrowheads="1"/>
            </p:cNvSpPr>
            <p:nvPr/>
          </p:nvSpPr>
          <p:spPr bwMode="auto">
            <a:xfrm>
              <a:off x="3409" y="293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3</a:t>
              </a:r>
            </a:p>
          </p:txBody>
        </p:sp>
        <p:sp>
          <p:nvSpPr>
            <p:cNvPr id="19474" name="Line 63"/>
            <p:cNvSpPr>
              <a:spLocks noChangeShapeType="1"/>
            </p:cNvSpPr>
            <p:nvPr/>
          </p:nvSpPr>
          <p:spPr bwMode="auto">
            <a:xfrm>
              <a:off x="2697" y="2818"/>
              <a:ext cx="474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Oval 64"/>
            <p:cNvSpPr>
              <a:spLocks noChangeArrowheads="1"/>
            </p:cNvSpPr>
            <p:nvPr/>
          </p:nvSpPr>
          <p:spPr bwMode="auto">
            <a:xfrm>
              <a:off x="3140" y="32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Text Box 67"/>
            <p:cNvSpPr txBox="1">
              <a:spLocks noChangeArrowheads="1"/>
            </p:cNvSpPr>
            <p:nvPr/>
          </p:nvSpPr>
          <p:spPr bwMode="auto">
            <a:xfrm>
              <a:off x="2766" y="29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477" name="Text Box 70"/>
            <p:cNvSpPr txBox="1">
              <a:spLocks noChangeArrowheads="1"/>
            </p:cNvSpPr>
            <p:nvPr/>
          </p:nvSpPr>
          <p:spPr bwMode="auto">
            <a:xfrm>
              <a:off x="3141" y="32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21" grpId="0" build="p" autoUpdateAnimBg="0"/>
      <p:bldP spid="8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</a:rPr>
              <a:t>Minimum Spanning Tree</a:t>
            </a:r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On the previous slide, we can see three possible  spanning trees (others also possible)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Note that in each case, adding another edge would introduce a cycle, meaning it would no longer be a tree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Our next question is this: how do we find a minimal  spanning tree?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0FF4F8-C430-40B5-832F-F902C1D202CA}" type="slidenum">
              <a:rPr lang="en-US" altLang="ko-KR"/>
              <a:pPr/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BC8550-8429-4F0A-8F8D-35B456A389E1}" type="slidenum">
              <a:rPr lang="en-US" altLang="ko-KR"/>
              <a:pPr/>
              <a:t>44</a:t>
            </a:fld>
            <a:endParaRPr lang="en-US" altLang="ko-KR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Greedy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990600"/>
            <a:ext cx="8286750" cy="5148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>
                <a:solidFill>
                  <a:schemeClr val="accent2"/>
                </a:solidFill>
                <a:latin typeface="+mj-lt"/>
              </a:rPr>
              <a:t>We shall now look at the design strategy of a </a:t>
            </a:r>
            <a:r>
              <a:rPr lang="en-US" altLang="ko-KR" b="1" dirty="0">
                <a:solidFill>
                  <a:schemeClr val="accent2"/>
                </a:solidFill>
                <a:latin typeface="+mj-lt"/>
              </a:rPr>
              <a:t>greedy  algorithm: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US" altLang="ko-KR" sz="2400" dirty="0">
                <a:latin typeface="+mj-lt"/>
              </a:rPr>
              <a:t>At every step, make the best move you can make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US" altLang="ko-KR" sz="2400" dirty="0">
                <a:latin typeface="+mj-lt"/>
              </a:rPr>
              <a:t>Keep going until you’re done</a:t>
            </a:r>
          </a:p>
          <a:p>
            <a:pPr marL="819150" lvl="1" eaLnBrk="1" hangingPunct="1">
              <a:lnSpc>
                <a:spcPct val="90000"/>
              </a:lnSpc>
            </a:pPr>
            <a:endParaRPr lang="en-US" altLang="ko-KR" sz="2400" dirty="0">
              <a:solidFill>
                <a:srgbClr val="FF0000"/>
              </a:solidFill>
              <a:latin typeface="+mj-lt"/>
            </a:endParaRPr>
          </a:p>
          <a:p>
            <a:pPr marL="819150"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+mj-lt"/>
              </a:rPr>
              <a:t>Advantages</a:t>
            </a:r>
          </a:p>
          <a:p>
            <a:pPr marL="1219200" lvl="2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Don’t </a:t>
            </a:r>
            <a:r>
              <a:rPr lang="en-US" dirty="0">
                <a:latin typeface="+mj-lt"/>
              </a:rPr>
              <a:t>need to pay much effort at each step</a:t>
            </a:r>
          </a:p>
          <a:p>
            <a:pPr marL="1219200" lvl="2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Usually finds a solution very quickly </a:t>
            </a:r>
          </a:p>
          <a:p>
            <a:pPr marL="1219200" lvl="2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The solution found is usually not bad</a:t>
            </a:r>
          </a:p>
          <a:p>
            <a:pPr marL="1219200" lvl="2" eaLnBrk="1" hangingPunct="1">
              <a:lnSpc>
                <a:spcPct val="90000"/>
              </a:lnSpc>
              <a:buFontTx/>
              <a:buNone/>
            </a:pPr>
            <a:r>
              <a:rPr lang="en-US" sz="800" dirty="0">
                <a:latin typeface="+mj-lt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  <a:latin typeface="+mj-lt"/>
              </a:rPr>
              <a:t>Possible problem </a:t>
            </a:r>
          </a:p>
          <a:p>
            <a:pPr marL="1219200" lvl="2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The solution found may NOT be the best one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7BE59E-F8F0-41DE-BED7-C367BD2D070D}" type="slidenum">
              <a:rPr lang="en-US" altLang="ko-KR"/>
              <a:pPr/>
              <a:t>45</a:t>
            </a:fld>
            <a:endParaRPr lang="en-US" altLang="ko-KR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347663"/>
            <a:ext cx="7092950" cy="261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Prim’s Minimum Spanning Tree Algorithm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147763"/>
            <a:ext cx="8526462" cy="4581525"/>
          </a:xfrm>
          <a:solidFill>
            <a:srgbClr val="FCFEB2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/>
              <a:t>Select an arbitrary vertex to start the tree;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/>
              <a:t>while there are vertices not in the tree do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/>
              <a:t>     select an edge of minimum weight among all edges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/>
              <a:t>		 between </a:t>
            </a:r>
            <a:r>
              <a:rPr lang="en-US" altLang="ko-KR" dirty="0">
                <a:solidFill>
                  <a:srgbClr val="FF0000"/>
                </a:solidFill>
              </a:rPr>
              <a:t>a vertex in the tree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a vertex not 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the tree;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/>
              <a:t>      </a:t>
            </a:r>
            <a:r>
              <a:rPr lang="zh-CN" altLang="en-US" dirty="0"/>
              <a:t>     </a:t>
            </a:r>
            <a:r>
              <a:rPr lang="en-US" altLang="ko-KR" dirty="0"/>
              <a:t>add the selected edge and its end vertex to the tree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/>
              <a:t>end</a:t>
            </a:r>
          </a:p>
        </p:txBody>
      </p:sp>
      <p:sp>
        <p:nvSpPr>
          <p:cNvPr id="5" name="页脚占位符 4"/>
          <p:cNvSpPr txBox="1">
            <a:spLocks/>
          </p:cNvSpPr>
          <p:nvPr/>
        </p:nvSpPr>
        <p:spPr>
          <a:xfrm>
            <a:off x="5176869" y="6524650"/>
            <a:ext cx="2895600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◎Software College, NEU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311557" y="4645050"/>
            <a:ext cx="2087562" cy="2133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U           </a:t>
            </a:r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392644" y="4932388"/>
            <a:ext cx="503238" cy="5032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i="1"/>
              <a:t>u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985032" y="4645050"/>
            <a:ext cx="2087562" cy="2133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V- U           </a:t>
            </a:r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345394" y="5437213"/>
            <a:ext cx="503238" cy="5032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i="1"/>
              <a:t>v</a:t>
            </a:r>
          </a:p>
        </p:txBody>
      </p:sp>
      <p:cxnSp>
        <p:nvCxnSpPr>
          <p:cNvPr id="10" name="AutoShape 10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4895882" y="5184800"/>
            <a:ext cx="2449512" cy="504825"/>
          </a:xfrm>
          <a:prstGeom prst="curved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Freeform 11"/>
          <p:cNvSpPr>
            <a:spLocks/>
          </p:cNvSpPr>
          <p:nvPr/>
        </p:nvSpPr>
        <p:spPr bwMode="auto">
          <a:xfrm>
            <a:off x="5184807" y="6013475"/>
            <a:ext cx="2316162" cy="444500"/>
          </a:xfrm>
          <a:custGeom>
            <a:avLst/>
            <a:gdLst>
              <a:gd name="T0" fmla="*/ 0 w 1459"/>
              <a:gd name="T1" fmla="*/ 90 h 280"/>
              <a:gd name="T2" fmla="*/ 544 w 1459"/>
              <a:gd name="T3" fmla="*/ 272 h 280"/>
              <a:gd name="T4" fmla="*/ 1315 w 1459"/>
              <a:gd name="T5" fmla="*/ 45 h 280"/>
              <a:gd name="T6" fmla="*/ 1406 w 1459"/>
              <a:gd name="T7" fmla="*/ 45 h 280"/>
              <a:gd name="T8" fmla="*/ 1361 w 1459"/>
              <a:gd name="T9" fmla="*/ 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9"/>
              <a:gd name="T16" fmla="*/ 0 h 280"/>
              <a:gd name="T17" fmla="*/ 1459 w 1459"/>
              <a:gd name="T18" fmla="*/ 280 h 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9" h="280">
                <a:moveTo>
                  <a:pt x="0" y="90"/>
                </a:moveTo>
                <a:cubicBezTo>
                  <a:pt x="162" y="185"/>
                  <a:pt x="325" y="280"/>
                  <a:pt x="544" y="272"/>
                </a:cubicBezTo>
                <a:cubicBezTo>
                  <a:pt x="763" y="264"/>
                  <a:pt x="1171" y="83"/>
                  <a:pt x="1315" y="45"/>
                </a:cubicBezTo>
                <a:cubicBezTo>
                  <a:pt x="1459" y="7"/>
                  <a:pt x="1398" y="52"/>
                  <a:pt x="1406" y="45"/>
                </a:cubicBezTo>
                <a:cubicBezTo>
                  <a:pt x="1414" y="38"/>
                  <a:pt x="1387" y="19"/>
                  <a:pt x="136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29269" y="4787925"/>
            <a:ext cx="2303463" cy="792163"/>
          </a:xfrm>
          <a:custGeom>
            <a:avLst/>
            <a:gdLst>
              <a:gd name="T0" fmla="*/ 0 w 1451"/>
              <a:gd name="T1" fmla="*/ 499 h 499"/>
              <a:gd name="T2" fmla="*/ 771 w 1451"/>
              <a:gd name="T3" fmla="*/ 91 h 499"/>
              <a:gd name="T4" fmla="*/ 1451 w 1451"/>
              <a:gd name="T5" fmla="*/ 0 h 499"/>
              <a:gd name="T6" fmla="*/ 0 60000 65536"/>
              <a:gd name="T7" fmla="*/ 0 60000 65536"/>
              <a:gd name="T8" fmla="*/ 0 60000 65536"/>
              <a:gd name="T9" fmla="*/ 0 w 1451"/>
              <a:gd name="T10" fmla="*/ 0 h 499"/>
              <a:gd name="T11" fmla="*/ 1451 w 1451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1" h="499">
                <a:moveTo>
                  <a:pt x="0" y="499"/>
                </a:moveTo>
                <a:cubicBezTo>
                  <a:pt x="264" y="336"/>
                  <a:pt x="529" y="174"/>
                  <a:pt x="771" y="91"/>
                </a:cubicBezTo>
                <a:cubicBezTo>
                  <a:pt x="1013" y="8"/>
                  <a:pt x="1232" y="4"/>
                  <a:pt x="145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allAtOnce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137494-7693-44A7-ABE9-A8656CEFBA49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Prim’s algorithm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986088" y="2057400"/>
            <a:ext cx="5324475" cy="4251325"/>
            <a:chOff x="846" y="936"/>
            <a:chExt cx="3354" cy="2678"/>
          </a:xfrm>
        </p:grpSpPr>
        <p:sp>
          <p:nvSpPr>
            <p:cNvPr id="9237" name="Oval 1043"/>
            <p:cNvSpPr>
              <a:spLocks noChangeArrowheads="1"/>
            </p:cNvSpPr>
            <p:nvPr/>
          </p:nvSpPr>
          <p:spPr bwMode="auto">
            <a:xfrm>
              <a:off x="3383" y="936"/>
              <a:ext cx="817" cy="240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1042"/>
            <p:cNvSpPr>
              <a:spLocks noChangeArrowheads="1"/>
            </p:cNvSpPr>
            <p:nvPr/>
          </p:nvSpPr>
          <p:spPr bwMode="auto">
            <a:xfrm>
              <a:off x="1539" y="1387"/>
              <a:ext cx="1537" cy="165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1029"/>
            <p:cNvSpPr>
              <a:spLocks noChangeArrowheads="1"/>
            </p:cNvSpPr>
            <p:nvPr/>
          </p:nvSpPr>
          <p:spPr bwMode="auto">
            <a:xfrm>
              <a:off x="1807" y="2068"/>
              <a:ext cx="340" cy="266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A</a:t>
              </a:r>
            </a:p>
          </p:txBody>
        </p:sp>
        <p:sp>
          <p:nvSpPr>
            <p:cNvPr id="23563" name="Oval 1030"/>
            <p:cNvSpPr>
              <a:spLocks noChangeArrowheads="1"/>
            </p:cNvSpPr>
            <p:nvPr/>
          </p:nvSpPr>
          <p:spPr bwMode="auto">
            <a:xfrm>
              <a:off x="2446" y="2457"/>
              <a:ext cx="340" cy="266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G</a:t>
              </a:r>
            </a:p>
          </p:txBody>
        </p:sp>
        <p:sp>
          <p:nvSpPr>
            <p:cNvPr id="23564" name="Oval 1031"/>
            <p:cNvSpPr>
              <a:spLocks noChangeArrowheads="1"/>
            </p:cNvSpPr>
            <p:nvPr/>
          </p:nvSpPr>
          <p:spPr bwMode="auto">
            <a:xfrm>
              <a:off x="3666" y="2740"/>
              <a:ext cx="340" cy="2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H</a:t>
              </a:r>
            </a:p>
          </p:txBody>
        </p:sp>
        <p:sp>
          <p:nvSpPr>
            <p:cNvPr id="23565" name="Oval 1032"/>
            <p:cNvSpPr>
              <a:spLocks noChangeArrowheads="1"/>
            </p:cNvSpPr>
            <p:nvPr/>
          </p:nvSpPr>
          <p:spPr bwMode="auto">
            <a:xfrm>
              <a:off x="2398" y="1615"/>
              <a:ext cx="339" cy="266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B</a:t>
              </a:r>
            </a:p>
          </p:txBody>
        </p:sp>
        <p:sp>
          <p:nvSpPr>
            <p:cNvPr id="23566" name="Oval 1033"/>
            <p:cNvSpPr>
              <a:spLocks noChangeArrowheads="1"/>
            </p:cNvSpPr>
            <p:nvPr/>
          </p:nvSpPr>
          <p:spPr bwMode="auto">
            <a:xfrm>
              <a:off x="3654" y="2270"/>
              <a:ext cx="340" cy="2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I</a:t>
              </a:r>
            </a:p>
          </p:txBody>
        </p:sp>
        <p:sp>
          <p:nvSpPr>
            <p:cNvPr id="23567" name="Oval 1034"/>
            <p:cNvSpPr>
              <a:spLocks noChangeArrowheads="1"/>
            </p:cNvSpPr>
            <p:nvPr/>
          </p:nvSpPr>
          <p:spPr bwMode="auto">
            <a:xfrm>
              <a:off x="3627" y="1765"/>
              <a:ext cx="340" cy="266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F</a:t>
              </a:r>
            </a:p>
          </p:txBody>
        </p:sp>
        <p:sp>
          <p:nvSpPr>
            <p:cNvPr id="23568" name="Oval 1035"/>
            <p:cNvSpPr>
              <a:spLocks noChangeArrowheads="1"/>
            </p:cNvSpPr>
            <p:nvPr/>
          </p:nvSpPr>
          <p:spPr bwMode="auto">
            <a:xfrm>
              <a:off x="3616" y="1321"/>
              <a:ext cx="340" cy="2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C</a:t>
              </a:r>
            </a:p>
          </p:txBody>
        </p:sp>
        <p:sp>
          <p:nvSpPr>
            <p:cNvPr id="23569" name="Line 1036"/>
            <p:cNvSpPr>
              <a:spLocks noChangeShapeType="1"/>
            </p:cNvSpPr>
            <p:nvPr/>
          </p:nvSpPr>
          <p:spPr bwMode="auto">
            <a:xfrm flipV="1">
              <a:off x="2061" y="1829"/>
              <a:ext cx="350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1037"/>
            <p:cNvSpPr>
              <a:spLocks noChangeShapeType="1"/>
            </p:cNvSpPr>
            <p:nvPr/>
          </p:nvSpPr>
          <p:spPr bwMode="auto">
            <a:xfrm>
              <a:off x="2121" y="2289"/>
              <a:ext cx="35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038"/>
            <p:cNvSpPr>
              <a:spLocks noChangeShapeType="1"/>
            </p:cNvSpPr>
            <p:nvPr/>
          </p:nvSpPr>
          <p:spPr bwMode="auto">
            <a:xfrm flipV="1">
              <a:off x="2701" y="1474"/>
              <a:ext cx="919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1039"/>
            <p:cNvSpPr>
              <a:spLocks noChangeShapeType="1"/>
            </p:cNvSpPr>
            <p:nvPr/>
          </p:nvSpPr>
          <p:spPr bwMode="auto">
            <a:xfrm flipV="1">
              <a:off x="2147" y="1927"/>
              <a:ext cx="1485" cy="255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1040"/>
            <p:cNvSpPr>
              <a:spLocks noChangeShapeType="1"/>
            </p:cNvSpPr>
            <p:nvPr/>
          </p:nvSpPr>
          <p:spPr bwMode="auto">
            <a:xfrm flipV="1">
              <a:off x="2786" y="2396"/>
              <a:ext cx="882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1041"/>
            <p:cNvSpPr>
              <a:spLocks noChangeShapeType="1"/>
            </p:cNvSpPr>
            <p:nvPr/>
          </p:nvSpPr>
          <p:spPr bwMode="auto">
            <a:xfrm>
              <a:off x="2737" y="2688"/>
              <a:ext cx="93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Text Box 1044"/>
            <p:cNvSpPr txBox="1">
              <a:spLocks noChangeArrowheads="1"/>
            </p:cNvSpPr>
            <p:nvPr/>
          </p:nvSpPr>
          <p:spPr bwMode="auto">
            <a:xfrm>
              <a:off x="3262" y="332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23576" name="Text Box 1045"/>
            <p:cNvSpPr txBox="1">
              <a:spLocks noChangeArrowheads="1"/>
            </p:cNvSpPr>
            <p:nvPr/>
          </p:nvSpPr>
          <p:spPr bwMode="auto">
            <a:xfrm>
              <a:off x="846" y="2908"/>
              <a:ext cx="11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the tree so far</a:t>
              </a:r>
            </a:p>
          </p:txBody>
        </p:sp>
        <p:sp>
          <p:nvSpPr>
            <p:cNvPr id="23577" name="Text Box 1046"/>
            <p:cNvSpPr txBox="1">
              <a:spLocks noChangeArrowheads="1"/>
            </p:cNvSpPr>
            <p:nvPr/>
          </p:nvSpPr>
          <p:spPr bwMode="auto">
            <a:xfrm>
              <a:off x="3092" y="12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3578" name="Text Box 1047"/>
            <p:cNvSpPr txBox="1">
              <a:spLocks noChangeArrowheads="1"/>
            </p:cNvSpPr>
            <p:nvPr/>
          </p:nvSpPr>
          <p:spPr bwMode="auto">
            <a:xfrm>
              <a:off x="3119" y="17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3579" name="Text Box 1048"/>
            <p:cNvSpPr txBox="1">
              <a:spLocks noChangeArrowheads="1"/>
            </p:cNvSpPr>
            <p:nvPr/>
          </p:nvSpPr>
          <p:spPr bwMode="auto">
            <a:xfrm>
              <a:off x="3074" y="22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6</a:t>
              </a:r>
            </a:p>
          </p:txBody>
        </p:sp>
        <p:sp>
          <p:nvSpPr>
            <p:cNvPr id="23580" name="Text Box 1049"/>
            <p:cNvSpPr txBox="1">
              <a:spLocks noChangeArrowheads="1"/>
            </p:cNvSpPr>
            <p:nvPr/>
          </p:nvSpPr>
          <p:spPr bwMode="auto">
            <a:xfrm>
              <a:off x="3074" y="27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0225" y="1085850"/>
            <a:ext cx="6809428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Graph manipulation algorithms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GB" sz="2800" dirty="0"/>
              <a:t>  </a:t>
            </a:r>
            <a:r>
              <a:rPr lang="en-GB" sz="2800" dirty="0">
                <a:solidFill>
                  <a:schemeClr val="accent2"/>
                </a:solidFill>
              </a:rPr>
              <a:t>Categories of vertices during finding MST.</a:t>
            </a:r>
          </a:p>
          <a:p>
            <a:r>
              <a:rPr lang="en-GB" sz="2800" dirty="0"/>
              <a:t>       - </a:t>
            </a:r>
            <a:r>
              <a:rPr lang="en-GB" sz="2800" dirty="0">
                <a:solidFill>
                  <a:srgbClr val="C00000"/>
                </a:solidFill>
              </a:rPr>
              <a:t>Tree vertices</a:t>
            </a:r>
            <a:r>
              <a:rPr lang="en-GB" sz="2800" dirty="0"/>
              <a:t>: in the tree</a:t>
            </a:r>
          </a:p>
          <a:p>
            <a:r>
              <a:rPr lang="en-GB" sz="2800" dirty="0"/>
              <a:t>       - </a:t>
            </a:r>
            <a:r>
              <a:rPr lang="en-GB" sz="2800" dirty="0">
                <a:solidFill>
                  <a:srgbClr val="C00000"/>
                </a:solidFill>
              </a:rPr>
              <a:t>Fringe vertices</a:t>
            </a:r>
            <a:r>
              <a:rPr lang="en-GB" sz="2800" dirty="0"/>
              <a:t>: </a:t>
            </a:r>
            <a:r>
              <a:rPr lang="en-GB" altLang="ko-KR" sz="2800" dirty="0"/>
              <a:t>adjacent</a:t>
            </a:r>
            <a:r>
              <a:rPr lang="en-GB" sz="2800" dirty="0"/>
              <a:t> to a tree vertex</a:t>
            </a:r>
          </a:p>
          <a:p>
            <a:r>
              <a:rPr lang="en-GB" sz="2800" dirty="0"/>
              <a:t>       - </a:t>
            </a:r>
            <a:r>
              <a:rPr lang="en-GB" sz="2800" dirty="0">
                <a:solidFill>
                  <a:srgbClr val="C00000"/>
                </a:solidFill>
              </a:rPr>
              <a:t>Unseen vertices</a:t>
            </a:r>
            <a:r>
              <a:rPr lang="en-GB" sz="2800" dirty="0"/>
              <a:t>: </a:t>
            </a:r>
            <a:r>
              <a:rPr lang="en-GB" altLang="ko-KR" sz="2800" dirty="0"/>
              <a:t>others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148388" y="5853113"/>
            <a:ext cx="1951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fringe vertices</a:t>
            </a:r>
            <a:endParaRPr lang="en-US"/>
          </a:p>
        </p:txBody>
      </p:sp>
      <p:sp>
        <p:nvSpPr>
          <p:cNvPr id="28" name="Oval 1035"/>
          <p:cNvSpPr>
            <a:spLocks noChangeArrowheads="1"/>
          </p:cNvSpPr>
          <p:nvPr/>
        </p:nvSpPr>
        <p:spPr bwMode="auto">
          <a:xfrm>
            <a:off x="8205788" y="1649413"/>
            <a:ext cx="539750" cy="4222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F44F74-547B-45E4-A3B3-30B9F54B96ED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47663"/>
            <a:ext cx="6111875" cy="227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Prim’s Minimum Spanning Tree Example</a:t>
            </a:r>
          </a:p>
        </p:txBody>
      </p:sp>
      <p:grpSp>
        <p:nvGrpSpPr>
          <p:cNvPr id="2" name="Group 258"/>
          <p:cNvGrpSpPr>
            <a:grpSpLocks/>
          </p:cNvGrpSpPr>
          <p:nvPr/>
        </p:nvGrpSpPr>
        <p:grpSpPr bwMode="auto">
          <a:xfrm>
            <a:off x="315913" y="650875"/>
            <a:ext cx="1801812" cy="1927225"/>
            <a:chOff x="364" y="673"/>
            <a:chExt cx="1135" cy="1214"/>
          </a:xfrm>
        </p:grpSpPr>
        <p:sp>
          <p:nvSpPr>
            <p:cNvPr id="24610" name="Oval 4"/>
            <p:cNvSpPr>
              <a:spLocks noChangeArrowheads="1"/>
            </p:cNvSpPr>
            <p:nvPr/>
          </p:nvSpPr>
          <p:spPr bwMode="auto">
            <a:xfrm>
              <a:off x="624" y="76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4611" name="Oval 5"/>
            <p:cNvSpPr>
              <a:spLocks noChangeArrowheads="1"/>
            </p:cNvSpPr>
            <p:nvPr/>
          </p:nvSpPr>
          <p:spPr bwMode="auto">
            <a:xfrm>
              <a:off x="1061" y="75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Oval 6"/>
            <p:cNvSpPr>
              <a:spLocks noChangeArrowheads="1"/>
            </p:cNvSpPr>
            <p:nvPr/>
          </p:nvSpPr>
          <p:spPr bwMode="auto">
            <a:xfrm>
              <a:off x="364" y="115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4613" name="Oval 7"/>
            <p:cNvSpPr>
              <a:spLocks noChangeArrowheads="1"/>
            </p:cNvSpPr>
            <p:nvPr/>
          </p:nvSpPr>
          <p:spPr bwMode="auto">
            <a:xfrm>
              <a:off x="686" y="129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4614" name="Oval 8"/>
            <p:cNvSpPr>
              <a:spLocks noChangeArrowheads="1"/>
            </p:cNvSpPr>
            <p:nvPr/>
          </p:nvSpPr>
          <p:spPr bwMode="auto">
            <a:xfrm>
              <a:off x="850" y="101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4615" name="Oval 9"/>
            <p:cNvSpPr>
              <a:spLocks noChangeArrowheads="1"/>
            </p:cNvSpPr>
            <p:nvPr/>
          </p:nvSpPr>
          <p:spPr bwMode="auto">
            <a:xfrm>
              <a:off x="1037" y="128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4616" name="Oval 10"/>
            <p:cNvSpPr>
              <a:spLocks noChangeArrowheads="1"/>
            </p:cNvSpPr>
            <p:nvPr/>
          </p:nvSpPr>
          <p:spPr bwMode="auto">
            <a:xfrm>
              <a:off x="1319" y="109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Oval 11"/>
            <p:cNvSpPr>
              <a:spLocks noChangeArrowheads="1"/>
            </p:cNvSpPr>
            <p:nvPr/>
          </p:nvSpPr>
          <p:spPr bwMode="auto">
            <a:xfrm>
              <a:off x="636" y="163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4618" name="Oval 12"/>
            <p:cNvSpPr>
              <a:spLocks noChangeArrowheads="1"/>
            </p:cNvSpPr>
            <p:nvPr/>
          </p:nvSpPr>
          <p:spPr bwMode="auto">
            <a:xfrm>
              <a:off x="1099" y="1622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4619" name="Text Box 13"/>
            <p:cNvSpPr txBox="1">
              <a:spLocks noChangeArrowheads="1"/>
            </p:cNvSpPr>
            <p:nvPr/>
          </p:nvSpPr>
          <p:spPr bwMode="auto">
            <a:xfrm>
              <a:off x="1043" y="73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4620" name="Text Box 14"/>
            <p:cNvSpPr txBox="1">
              <a:spLocks noChangeArrowheads="1"/>
            </p:cNvSpPr>
            <p:nvPr/>
          </p:nvSpPr>
          <p:spPr bwMode="auto">
            <a:xfrm>
              <a:off x="1298" y="107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4621" name="Line 15"/>
            <p:cNvSpPr>
              <a:spLocks noChangeShapeType="1"/>
            </p:cNvSpPr>
            <p:nvPr/>
          </p:nvSpPr>
          <p:spPr bwMode="auto">
            <a:xfrm flipV="1">
              <a:off x="461" y="894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Line 16"/>
            <p:cNvSpPr>
              <a:spLocks noChangeShapeType="1"/>
            </p:cNvSpPr>
            <p:nvPr/>
          </p:nvSpPr>
          <p:spPr bwMode="auto">
            <a:xfrm>
              <a:off x="766" y="837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Line 17"/>
            <p:cNvSpPr>
              <a:spLocks noChangeShapeType="1"/>
            </p:cNvSpPr>
            <p:nvPr/>
          </p:nvSpPr>
          <p:spPr bwMode="auto">
            <a:xfrm>
              <a:off x="472" y="1312"/>
              <a:ext cx="1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Line 18"/>
            <p:cNvSpPr>
              <a:spLocks noChangeShapeType="1"/>
            </p:cNvSpPr>
            <p:nvPr/>
          </p:nvSpPr>
          <p:spPr bwMode="auto">
            <a:xfrm>
              <a:off x="1191" y="888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Line 19"/>
            <p:cNvSpPr>
              <a:spLocks noChangeShapeType="1"/>
            </p:cNvSpPr>
            <p:nvPr/>
          </p:nvSpPr>
          <p:spPr bwMode="auto">
            <a:xfrm flipH="1">
              <a:off x="1214" y="1267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Line 20"/>
            <p:cNvSpPr>
              <a:spLocks noChangeShapeType="1"/>
            </p:cNvSpPr>
            <p:nvPr/>
          </p:nvSpPr>
          <p:spPr bwMode="auto">
            <a:xfrm>
              <a:off x="778" y="1726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Line 21"/>
            <p:cNvSpPr>
              <a:spLocks noChangeShapeType="1"/>
            </p:cNvSpPr>
            <p:nvPr/>
          </p:nvSpPr>
          <p:spPr bwMode="auto">
            <a:xfrm>
              <a:off x="744" y="916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Line 22"/>
            <p:cNvSpPr>
              <a:spLocks noChangeShapeType="1"/>
            </p:cNvSpPr>
            <p:nvPr/>
          </p:nvSpPr>
          <p:spPr bwMode="auto">
            <a:xfrm flipH="1">
              <a:off x="965" y="905"/>
              <a:ext cx="12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Line 23"/>
            <p:cNvSpPr>
              <a:spLocks noChangeShapeType="1"/>
            </p:cNvSpPr>
            <p:nvPr/>
          </p:nvSpPr>
          <p:spPr bwMode="auto">
            <a:xfrm flipH="1">
              <a:off x="789" y="1148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Line 24"/>
            <p:cNvSpPr>
              <a:spLocks noChangeShapeType="1"/>
            </p:cNvSpPr>
            <p:nvPr/>
          </p:nvSpPr>
          <p:spPr bwMode="auto">
            <a:xfrm>
              <a:off x="976" y="1154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Line 25"/>
            <p:cNvSpPr>
              <a:spLocks noChangeShapeType="1"/>
            </p:cNvSpPr>
            <p:nvPr/>
          </p:nvSpPr>
          <p:spPr bwMode="auto">
            <a:xfrm>
              <a:off x="829" y="136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Line 26"/>
            <p:cNvSpPr>
              <a:spLocks noChangeShapeType="1"/>
            </p:cNvSpPr>
            <p:nvPr/>
          </p:nvSpPr>
          <p:spPr bwMode="auto">
            <a:xfrm>
              <a:off x="512" y="1239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Line 27"/>
            <p:cNvSpPr>
              <a:spLocks noChangeShapeType="1"/>
            </p:cNvSpPr>
            <p:nvPr/>
          </p:nvSpPr>
          <p:spPr bwMode="auto">
            <a:xfrm flipH="1">
              <a:off x="1168" y="1216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Line 28"/>
            <p:cNvSpPr>
              <a:spLocks noChangeShapeType="1"/>
            </p:cNvSpPr>
            <p:nvPr/>
          </p:nvSpPr>
          <p:spPr bwMode="auto">
            <a:xfrm flipH="1">
              <a:off x="710" y="1454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Line 29"/>
            <p:cNvSpPr>
              <a:spLocks noChangeShapeType="1"/>
            </p:cNvSpPr>
            <p:nvPr/>
          </p:nvSpPr>
          <p:spPr bwMode="auto">
            <a:xfrm>
              <a:off x="1112" y="1454"/>
              <a:ext cx="2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6" name="Text Box 30"/>
            <p:cNvSpPr txBox="1">
              <a:spLocks noChangeArrowheads="1"/>
            </p:cNvSpPr>
            <p:nvPr/>
          </p:nvSpPr>
          <p:spPr bwMode="auto">
            <a:xfrm>
              <a:off x="391" y="90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4637" name="Text Box 31"/>
            <p:cNvSpPr txBox="1">
              <a:spLocks noChangeArrowheads="1"/>
            </p:cNvSpPr>
            <p:nvPr/>
          </p:nvSpPr>
          <p:spPr bwMode="auto">
            <a:xfrm>
              <a:off x="425" y="141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</a:p>
          </p:txBody>
        </p:sp>
        <p:sp>
          <p:nvSpPr>
            <p:cNvPr id="24638" name="Text Box 32"/>
            <p:cNvSpPr txBox="1">
              <a:spLocks noChangeArrowheads="1"/>
            </p:cNvSpPr>
            <p:nvPr/>
          </p:nvSpPr>
          <p:spPr bwMode="auto">
            <a:xfrm>
              <a:off x="522" y="11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4639" name="Text Box 33"/>
            <p:cNvSpPr txBox="1">
              <a:spLocks noChangeArrowheads="1"/>
            </p:cNvSpPr>
            <p:nvPr/>
          </p:nvSpPr>
          <p:spPr bwMode="auto">
            <a:xfrm>
              <a:off x="703" y="110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4640" name="Text Box 34"/>
            <p:cNvSpPr txBox="1">
              <a:spLocks noChangeArrowheads="1"/>
            </p:cNvSpPr>
            <p:nvPr/>
          </p:nvSpPr>
          <p:spPr bwMode="auto">
            <a:xfrm>
              <a:off x="691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  <p:sp>
          <p:nvSpPr>
            <p:cNvPr id="24641" name="Text Box 35"/>
            <p:cNvSpPr txBox="1">
              <a:spLocks noChangeArrowheads="1"/>
            </p:cNvSpPr>
            <p:nvPr/>
          </p:nvSpPr>
          <p:spPr bwMode="auto">
            <a:xfrm>
              <a:off x="822" y="67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4642" name="Text Box 36"/>
            <p:cNvSpPr txBox="1">
              <a:spLocks noChangeArrowheads="1"/>
            </p:cNvSpPr>
            <p:nvPr/>
          </p:nvSpPr>
          <p:spPr bwMode="auto">
            <a:xfrm>
              <a:off x="969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  <a:endParaRPr lang="en-US" altLang="ko-KR"/>
            </a:p>
          </p:txBody>
        </p:sp>
        <p:sp>
          <p:nvSpPr>
            <p:cNvPr id="24643" name="Text Box 37"/>
            <p:cNvSpPr txBox="1">
              <a:spLocks noChangeArrowheads="1"/>
            </p:cNvSpPr>
            <p:nvPr/>
          </p:nvSpPr>
          <p:spPr bwMode="auto">
            <a:xfrm>
              <a:off x="1218" y="8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4644" name="Text Box 38"/>
            <p:cNvSpPr txBox="1">
              <a:spLocks noChangeArrowheads="1"/>
            </p:cNvSpPr>
            <p:nvPr/>
          </p:nvSpPr>
          <p:spPr bwMode="auto">
            <a:xfrm>
              <a:off x="1150" y="10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4645" name="Text Box 39"/>
            <p:cNvSpPr txBox="1">
              <a:spLocks noChangeArrowheads="1"/>
            </p:cNvSpPr>
            <p:nvPr/>
          </p:nvSpPr>
          <p:spPr bwMode="auto">
            <a:xfrm>
              <a:off x="1246" y="13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4646" name="Text Box 40"/>
            <p:cNvSpPr txBox="1">
              <a:spLocks noChangeArrowheads="1"/>
            </p:cNvSpPr>
            <p:nvPr/>
          </p:nvSpPr>
          <p:spPr bwMode="auto">
            <a:xfrm>
              <a:off x="833" y="16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4647" name="Text Box 41"/>
            <p:cNvSpPr txBox="1">
              <a:spLocks noChangeArrowheads="1"/>
            </p:cNvSpPr>
            <p:nvPr/>
          </p:nvSpPr>
          <p:spPr bwMode="auto">
            <a:xfrm>
              <a:off x="686" y="14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4648" name="Text Box 42"/>
            <p:cNvSpPr txBox="1">
              <a:spLocks noChangeArrowheads="1"/>
            </p:cNvSpPr>
            <p:nvPr/>
          </p:nvSpPr>
          <p:spPr bwMode="auto">
            <a:xfrm>
              <a:off x="844" y="133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4649" name="Text Box 43"/>
            <p:cNvSpPr txBox="1">
              <a:spLocks noChangeArrowheads="1"/>
            </p:cNvSpPr>
            <p:nvPr/>
          </p:nvSpPr>
          <p:spPr bwMode="auto">
            <a:xfrm>
              <a:off x="991" y="1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8</a:t>
              </a:r>
              <a:endParaRPr lang="en-US" altLang="ko-KR"/>
            </a:p>
          </p:txBody>
        </p:sp>
        <p:sp>
          <p:nvSpPr>
            <p:cNvPr id="24650" name="Text Box 44"/>
            <p:cNvSpPr txBox="1">
              <a:spLocks noChangeArrowheads="1"/>
            </p:cNvSpPr>
            <p:nvPr/>
          </p:nvSpPr>
          <p:spPr bwMode="auto">
            <a:xfrm>
              <a:off x="969" y="106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sp>
        <p:nvSpPr>
          <p:cNvPr id="258" name="Oval 1042"/>
          <p:cNvSpPr>
            <a:spLocks noChangeArrowheads="1"/>
          </p:cNvSpPr>
          <p:nvPr/>
        </p:nvSpPr>
        <p:spPr bwMode="auto">
          <a:xfrm>
            <a:off x="788988" y="2811463"/>
            <a:ext cx="1168400" cy="19145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Oval 1029"/>
          <p:cNvSpPr>
            <a:spLocks noChangeArrowheads="1"/>
          </p:cNvSpPr>
          <p:nvPr/>
        </p:nvSpPr>
        <p:spPr bwMode="auto">
          <a:xfrm>
            <a:off x="1196975" y="3481388"/>
            <a:ext cx="428625" cy="422275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</a:t>
            </a:r>
          </a:p>
        </p:txBody>
      </p:sp>
      <p:sp>
        <p:nvSpPr>
          <p:cNvPr id="261" name="Oval 1043"/>
          <p:cNvSpPr>
            <a:spLocks noChangeArrowheads="1"/>
          </p:cNvSpPr>
          <p:nvPr/>
        </p:nvSpPr>
        <p:spPr bwMode="auto">
          <a:xfrm>
            <a:off x="2351088" y="2486025"/>
            <a:ext cx="1255712" cy="26019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Oval 1033"/>
          <p:cNvSpPr>
            <a:spLocks noChangeArrowheads="1"/>
          </p:cNvSpPr>
          <p:nvPr/>
        </p:nvSpPr>
        <p:spPr bwMode="auto">
          <a:xfrm>
            <a:off x="2871788" y="4303713"/>
            <a:ext cx="412750" cy="4222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F</a:t>
            </a:r>
          </a:p>
        </p:txBody>
      </p:sp>
      <p:sp>
        <p:nvSpPr>
          <p:cNvPr id="264" name="Oval 1034"/>
          <p:cNvSpPr>
            <a:spLocks noChangeArrowheads="1"/>
          </p:cNvSpPr>
          <p:nvPr/>
        </p:nvSpPr>
        <p:spPr bwMode="auto">
          <a:xfrm>
            <a:off x="2879725" y="3527425"/>
            <a:ext cx="455613" cy="4222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G</a:t>
            </a:r>
          </a:p>
        </p:txBody>
      </p:sp>
      <p:sp>
        <p:nvSpPr>
          <p:cNvPr id="265" name="Oval 1035"/>
          <p:cNvSpPr>
            <a:spLocks noChangeArrowheads="1"/>
          </p:cNvSpPr>
          <p:nvPr/>
        </p:nvSpPr>
        <p:spPr bwMode="auto">
          <a:xfrm>
            <a:off x="2862263" y="2822575"/>
            <a:ext cx="447675" cy="422275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B</a:t>
            </a:r>
          </a:p>
        </p:txBody>
      </p:sp>
      <p:sp>
        <p:nvSpPr>
          <p:cNvPr id="266" name="Line 1038"/>
          <p:cNvSpPr>
            <a:spLocks noChangeShapeType="1"/>
          </p:cNvSpPr>
          <p:nvPr/>
        </p:nvSpPr>
        <p:spPr bwMode="auto">
          <a:xfrm flipV="1">
            <a:off x="1565275" y="3078163"/>
            <a:ext cx="1319213" cy="452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" name="Line 1038"/>
          <p:cNvSpPr>
            <a:spLocks noChangeShapeType="1"/>
          </p:cNvSpPr>
          <p:nvPr/>
        </p:nvSpPr>
        <p:spPr bwMode="auto">
          <a:xfrm>
            <a:off x="1641475" y="3684588"/>
            <a:ext cx="1243013" cy="46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" name="Line 1038"/>
          <p:cNvSpPr>
            <a:spLocks noChangeShapeType="1"/>
          </p:cNvSpPr>
          <p:nvPr/>
        </p:nvSpPr>
        <p:spPr bwMode="auto">
          <a:xfrm>
            <a:off x="1552575" y="3840163"/>
            <a:ext cx="1409700" cy="565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" name="Text Box 35"/>
          <p:cNvSpPr txBox="1">
            <a:spLocks noChangeArrowheads="1"/>
          </p:cNvSpPr>
          <p:nvPr/>
        </p:nvSpPr>
        <p:spPr bwMode="auto">
          <a:xfrm>
            <a:off x="2006600" y="30178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2</a:t>
            </a:r>
            <a:endParaRPr lang="en-US" altLang="ko-KR"/>
          </a:p>
        </p:txBody>
      </p:sp>
      <p:sp>
        <p:nvSpPr>
          <p:cNvPr id="270" name="Text Box 34"/>
          <p:cNvSpPr txBox="1">
            <a:spLocks noChangeArrowheads="1"/>
          </p:cNvSpPr>
          <p:nvPr/>
        </p:nvSpPr>
        <p:spPr bwMode="auto">
          <a:xfrm>
            <a:off x="2043113" y="3429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3</a:t>
            </a:r>
            <a:endParaRPr lang="en-US" altLang="ko-KR"/>
          </a:p>
        </p:txBody>
      </p:sp>
      <p:sp>
        <p:nvSpPr>
          <p:cNvPr id="271" name="Text Box 30"/>
          <p:cNvSpPr txBox="1">
            <a:spLocks noChangeArrowheads="1"/>
          </p:cNvSpPr>
          <p:nvPr/>
        </p:nvSpPr>
        <p:spPr bwMode="auto">
          <a:xfrm>
            <a:off x="2043113" y="38242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7</a:t>
            </a:r>
            <a:endParaRPr lang="en-US" altLang="ko-KR"/>
          </a:p>
        </p:txBody>
      </p:sp>
      <p:sp>
        <p:nvSpPr>
          <p:cNvPr id="284" name="Oval 1042"/>
          <p:cNvSpPr>
            <a:spLocks noChangeArrowheads="1"/>
          </p:cNvSpPr>
          <p:nvPr/>
        </p:nvSpPr>
        <p:spPr bwMode="auto">
          <a:xfrm>
            <a:off x="4457700" y="2732088"/>
            <a:ext cx="1168400" cy="1930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Oval 1029"/>
          <p:cNvSpPr>
            <a:spLocks noChangeArrowheads="1"/>
          </p:cNvSpPr>
          <p:nvPr/>
        </p:nvSpPr>
        <p:spPr bwMode="auto">
          <a:xfrm>
            <a:off x="4711700" y="3916363"/>
            <a:ext cx="427038" cy="422275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</a:t>
            </a:r>
          </a:p>
        </p:txBody>
      </p:sp>
      <p:sp>
        <p:nvSpPr>
          <p:cNvPr id="286" name="Oval 1043"/>
          <p:cNvSpPr>
            <a:spLocks noChangeArrowheads="1"/>
          </p:cNvSpPr>
          <p:nvPr/>
        </p:nvSpPr>
        <p:spPr bwMode="auto">
          <a:xfrm>
            <a:off x="6019800" y="2406650"/>
            <a:ext cx="1254125" cy="260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Oval 1033"/>
          <p:cNvSpPr>
            <a:spLocks noChangeArrowheads="1"/>
          </p:cNvSpPr>
          <p:nvPr/>
        </p:nvSpPr>
        <p:spPr bwMode="auto">
          <a:xfrm>
            <a:off x="6540500" y="4224338"/>
            <a:ext cx="414338" cy="4222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F</a:t>
            </a:r>
          </a:p>
        </p:txBody>
      </p:sp>
      <p:sp>
        <p:nvSpPr>
          <p:cNvPr id="288" name="Oval 1034"/>
          <p:cNvSpPr>
            <a:spLocks noChangeArrowheads="1"/>
          </p:cNvSpPr>
          <p:nvPr/>
        </p:nvSpPr>
        <p:spPr bwMode="auto">
          <a:xfrm>
            <a:off x="6548438" y="3448050"/>
            <a:ext cx="455612" cy="42227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G</a:t>
            </a:r>
          </a:p>
        </p:txBody>
      </p:sp>
      <p:sp>
        <p:nvSpPr>
          <p:cNvPr id="289" name="Oval 1035"/>
          <p:cNvSpPr>
            <a:spLocks noChangeArrowheads="1"/>
          </p:cNvSpPr>
          <p:nvPr/>
        </p:nvSpPr>
        <p:spPr bwMode="auto">
          <a:xfrm>
            <a:off x="6530975" y="2743200"/>
            <a:ext cx="447675" cy="4222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C</a:t>
            </a:r>
          </a:p>
        </p:txBody>
      </p:sp>
      <p:sp>
        <p:nvSpPr>
          <p:cNvPr id="290" name="Line 1038"/>
          <p:cNvSpPr>
            <a:spLocks noChangeShapeType="1"/>
          </p:cNvSpPr>
          <p:nvPr/>
        </p:nvSpPr>
        <p:spPr bwMode="auto">
          <a:xfrm flipV="1">
            <a:off x="5216525" y="2998788"/>
            <a:ext cx="1336675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" name="Line 1038"/>
          <p:cNvSpPr>
            <a:spLocks noChangeShapeType="1"/>
          </p:cNvSpPr>
          <p:nvPr/>
        </p:nvSpPr>
        <p:spPr bwMode="auto">
          <a:xfrm flipV="1">
            <a:off x="5113338" y="3651250"/>
            <a:ext cx="1439862" cy="404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" name="Line 1038"/>
          <p:cNvSpPr>
            <a:spLocks noChangeShapeType="1"/>
          </p:cNvSpPr>
          <p:nvPr/>
        </p:nvSpPr>
        <p:spPr bwMode="auto">
          <a:xfrm>
            <a:off x="5126038" y="4186238"/>
            <a:ext cx="1504950" cy="139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" name="Text Box 35"/>
          <p:cNvSpPr txBox="1">
            <a:spLocks noChangeArrowheads="1"/>
          </p:cNvSpPr>
          <p:nvPr/>
        </p:nvSpPr>
        <p:spPr bwMode="auto">
          <a:xfrm>
            <a:off x="5675313" y="28225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4</a:t>
            </a:r>
            <a:endParaRPr lang="en-US" altLang="ko-KR"/>
          </a:p>
        </p:txBody>
      </p:sp>
      <p:sp>
        <p:nvSpPr>
          <p:cNvPr id="294" name="Text Box 34"/>
          <p:cNvSpPr txBox="1">
            <a:spLocks noChangeArrowheads="1"/>
          </p:cNvSpPr>
          <p:nvPr/>
        </p:nvSpPr>
        <p:spPr bwMode="auto">
          <a:xfrm>
            <a:off x="5711825" y="35687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3</a:t>
            </a:r>
            <a:endParaRPr lang="en-US" altLang="ko-KR"/>
          </a:p>
        </p:txBody>
      </p:sp>
      <p:sp>
        <p:nvSpPr>
          <p:cNvPr id="295" name="Text Box 30"/>
          <p:cNvSpPr txBox="1">
            <a:spLocks noChangeArrowheads="1"/>
          </p:cNvSpPr>
          <p:nvPr/>
        </p:nvSpPr>
        <p:spPr bwMode="auto">
          <a:xfrm>
            <a:off x="5724525" y="39766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7</a:t>
            </a:r>
            <a:endParaRPr lang="en-US" altLang="ko-KR"/>
          </a:p>
        </p:txBody>
      </p:sp>
      <p:sp>
        <p:nvSpPr>
          <p:cNvPr id="296" name="Oval 1029"/>
          <p:cNvSpPr>
            <a:spLocks noChangeArrowheads="1"/>
          </p:cNvSpPr>
          <p:nvPr/>
        </p:nvSpPr>
        <p:spPr bwMode="auto">
          <a:xfrm>
            <a:off x="4811713" y="2909888"/>
            <a:ext cx="428625" cy="422275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B</a:t>
            </a:r>
          </a:p>
        </p:txBody>
      </p:sp>
      <p:sp>
        <p:nvSpPr>
          <p:cNvPr id="297" name="Line 240"/>
          <p:cNvSpPr>
            <a:spLocks noChangeShapeType="1"/>
          </p:cNvSpPr>
          <p:nvPr/>
        </p:nvSpPr>
        <p:spPr bwMode="auto">
          <a:xfrm flipH="1">
            <a:off x="4919663" y="3322638"/>
            <a:ext cx="117475" cy="644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" name="TextBox 297"/>
          <p:cNvSpPr txBox="1">
            <a:spLocks noChangeArrowheads="1"/>
          </p:cNvSpPr>
          <p:nvPr/>
        </p:nvSpPr>
        <p:spPr bwMode="auto">
          <a:xfrm>
            <a:off x="385763" y="5164138"/>
            <a:ext cx="35115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 dirty="0">
                <a:latin typeface="Comic Sans MS" pitchFamily="66" charset="0"/>
              </a:rPr>
              <a:t>The tree &amp; fringe after</a:t>
            </a:r>
          </a:p>
          <a:p>
            <a:r>
              <a:rPr lang="en-GB" sz="1800" dirty="0">
                <a:latin typeface="Comic Sans MS" pitchFamily="66" charset="0"/>
              </a:rPr>
              <a:t>the starting vertex is selected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99" name="TextBox 298"/>
          <p:cNvSpPr txBox="1">
            <a:spLocks noChangeArrowheads="1"/>
          </p:cNvSpPr>
          <p:nvPr/>
        </p:nvSpPr>
        <p:spPr bwMode="auto">
          <a:xfrm>
            <a:off x="4891088" y="5097463"/>
            <a:ext cx="3970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>
                <a:latin typeface="Comic Sans MS" pitchFamily="66" charset="0"/>
              </a:rPr>
              <a:t>After selecting an edge and vertex</a:t>
            </a:r>
          </a:p>
          <a:p>
            <a:r>
              <a:rPr lang="en-GB" sz="1800">
                <a:latin typeface="Comic Sans MS" pitchFamily="66" charset="0"/>
              </a:rPr>
              <a:t>BG is not shown as AG is a better</a:t>
            </a:r>
          </a:p>
          <a:p>
            <a:r>
              <a:rPr lang="en-GB" sz="1800">
                <a:latin typeface="Comic Sans MS" pitchFamily="66" charset="0"/>
              </a:rPr>
              <a:t>choice (has lower w) to reach G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300" name="TextBox 299"/>
          <p:cNvSpPr txBox="1">
            <a:spLocks noChangeArrowheads="1"/>
          </p:cNvSpPr>
          <p:nvPr/>
        </p:nvSpPr>
        <p:spPr bwMode="auto">
          <a:xfrm>
            <a:off x="4968875" y="1414463"/>
            <a:ext cx="34242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 dirty="0">
                <a:latin typeface="Comic Sans MS" pitchFamily="66" charset="0"/>
              </a:rPr>
              <a:t>The unseen vertices adjacent </a:t>
            </a:r>
          </a:p>
          <a:p>
            <a:r>
              <a:rPr lang="en-GB" sz="1800" dirty="0">
                <a:latin typeface="Comic Sans MS" pitchFamily="66" charset="0"/>
              </a:rPr>
              <a:t>to B enter the fringe</a:t>
            </a: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60" grpId="0" animBg="1"/>
      <p:bldP spid="261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/>
      <p:bldP spid="270" grpId="0"/>
      <p:bldP spid="271" grpId="0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/>
      <p:bldP spid="294" grpId="0"/>
      <p:bldP spid="295" grpId="0"/>
      <p:bldP spid="296" grpId="0" animBg="1"/>
      <p:bldP spid="297" grpId="0" animBg="1"/>
      <p:bldP spid="298" grpId="0"/>
      <p:bldP spid="299" grpId="0"/>
      <p:bldP spid="30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9A9C3A-DAE0-403C-AEA0-3C5BD8AF61A0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47663"/>
            <a:ext cx="6111875" cy="227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Prim’s Minimum Spanning Tree Example</a:t>
            </a:r>
          </a:p>
        </p:txBody>
      </p:sp>
      <p:grpSp>
        <p:nvGrpSpPr>
          <p:cNvPr id="2" name="Group 258"/>
          <p:cNvGrpSpPr>
            <a:grpSpLocks/>
          </p:cNvGrpSpPr>
          <p:nvPr/>
        </p:nvGrpSpPr>
        <p:grpSpPr bwMode="auto">
          <a:xfrm>
            <a:off x="315913" y="650875"/>
            <a:ext cx="1801812" cy="1927225"/>
            <a:chOff x="364" y="673"/>
            <a:chExt cx="1135" cy="1214"/>
          </a:xfrm>
        </p:grpSpPr>
        <p:sp>
          <p:nvSpPr>
            <p:cNvPr id="25814" name="Oval 4"/>
            <p:cNvSpPr>
              <a:spLocks noChangeArrowheads="1"/>
            </p:cNvSpPr>
            <p:nvPr/>
          </p:nvSpPr>
          <p:spPr bwMode="auto">
            <a:xfrm>
              <a:off x="624" y="76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815" name="Oval 5"/>
            <p:cNvSpPr>
              <a:spLocks noChangeArrowheads="1"/>
            </p:cNvSpPr>
            <p:nvPr/>
          </p:nvSpPr>
          <p:spPr bwMode="auto">
            <a:xfrm>
              <a:off x="1061" y="75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6" name="Oval 6"/>
            <p:cNvSpPr>
              <a:spLocks noChangeArrowheads="1"/>
            </p:cNvSpPr>
            <p:nvPr/>
          </p:nvSpPr>
          <p:spPr bwMode="auto">
            <a:xfrm>
              <a:off x="364" y="115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817" name="Oval 7"/>
            <p:cNvSpPr>
              <a:spLocks noChangeArrowheads="1"/>
            </p:cNvSpPr>
            <p:nvPr/>
          </p:nvSpPr>
          <p:spPr bwMode="auto">
            <a:xfrm>
              <a:off x="686" y="129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5818" name="Oval 8"/>
            <p:cNvSpPr>
              <a:spLocks noChangeArrowheads="1"/>
            </p:cNvSpPr>
            <p:nvPr/>
          </p:nvSpPr>
          <p:spPr bwMode="auto">
            <a:xfrm>
              <a:off x="850" y="101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819" name="Oval 9"/>
            <p:cNvSpPr>
              <a:spLocks noChangeArrowheads="1"/>
            </p:cNvSpPr>
            <p:nvPr/>
          </p:nvSpPr>
          <p:spPr bwMode="auto">
            <a:xfrm>
              <a:off x="1037" y="128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5820" name="Oval 10"/>
            <p:cNvSpPr>
              <a:spLocks noChangeArrowheads="1"/>
            </p:cNvSpPr>
            <p:nvPr/>
          </p:nvSpPr>
          <p:spPr bwMode="auto">
            <a:xfrm>
              <a:off x="1319" y="109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1" name="Oval 11"/>
            <p:cNvSpPr>
              <a:spLocks noChangeArrowheads="1"/>
            </p:cNvSpPr>
            <p:nvPr/>
          </p:nvSpPr>
          <p:spPr bwMode="auto">
            <a:xfrm>
              <a:off x="636" y="163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5822" name="Oval 12"/>
            <p:cNvSpPr>
              <a:spLocks noChangeArrowheads="1"/>
            </p:cNvSpPr>
            <p:nvPr/>
          </p:nvSpPr>
          <p:spPr bwMode="auto">
            <a:xfrm>
              <a:off x="1099" y="1622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5823" name="Text Box 13"/>
            <p:cNvSpPr txBox="1">
              <a:spLocks noChangeArrowheads="1"/>
            </p:cNvSpPr>
            <p:nvPr/>
          </p:nvSpPr>
          <p:spPr bwMode="auto">
            <a:xfrm>
              <a:off x="1043" y="73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824" name="Text Box 14"/>
            <p:cNvSpPr txBox="1">
              <a:spLocks noChangeArrowheads="1"/>
            </p:cNvSpPr>
            <p:nvPr/>
          </p:nvSpPr>
          <p:spPr bwMode="auto">
            <a:xfrm>
              <a:off x="1298" y="107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5825" name="Line 15"/>
            <p:cNvSpPr>
              <a:spLocks noChangeShapeType="1"/>
            </p:cNvSpPr>
            <p:nvPr/>
          </p:nvSpPr>
          <p:spPr bwMode="auto">
            <a:xfrm flipV="1">
              <a:off x="461" y="894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26" name="Line 16"/>
            <p:cNvSpPr>
              <a:spLocks noChangeShapeType="1"/>
            </p:cNvSpPr>
            <p:nvPr/>
          </p:nvSpPr>
          <p:spPr bwMode="auto">
            <a:xfrm>
              <a:off x="766" y="837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27" name="Line 17"/>
            <p:cNvSpPr>
              <a:spLocks noChangeShapeType="1"/>
            </p:cNvSpPr>
            <p:nvPr/>
          </p:nvSpPr>
          <p:spPr bwMode="auto">
            <a:xfrm>
              <a:off x="472" y="1312"/>
              <a:ext cx="1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28" name="Line 18"/>
            <p:cNvSpPr>
              <a:spLocks noChangeShapeType="1"/>
            </p:cNvSpPr>
            <p:nvPr/>
          </p:nvSpPr>
          <p:spPr bwMode="auto">
            <a:xfrm>
              <a:off x="1191" y="888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29" name="Line 19"/>
            <p:cNvSpPr>
              <a:spLocks noChangeShapeType="1"/>
            </p:cNvSpPr>
            <p:nvPr/>
          </p:nvSpPr>
          <p:spPr bwMode="auto">
            <a:xfrm flipH="1">
              <a:off x="1214" y="1267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0" name="Line 20"/>
            <p:cNvSpPr>
              <a:spLocks noChangeShapeType="1"/>
            </p:cNvSpPr>
            <p:nvPr/>
          </p:nvSpPr>
          <p:spPr bwMode="auto">
            <a:xfrm>
              <a:off x="778" y="1726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1" name="Line 21"/>
            <p:cNvSpPr>
              <a:spLocks noChangeShapeType="1"/>
            </p:cNvSpPr>
            <p:nvPr/>
          </p:nvSpPr>
          <p:spPr bwMode="auto">
            <a:xfrm>
              <a:off x="744" y="916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2" name="Line 22"/>
            <p:cNvSpPr>
              <a:spLocks noChangeShapeType="1"/>
            </p:cNvSpPr>
            <p:nvPr/>
          </p:nvSpPr>
          <p:spPr bwMode="auto">
            <a:xfrm flipH="1">
              <a:off x="965" y="905"/>
              <a:ext cx="12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3" name="Line 23"/>
            <p:cNvSpPr>
              <a:spLocks noChangeShapeType="1"/>
            </p:cNvSpPr>
            <p:nvPr/>
          </p:nvSpPr>
          <p:spPr bwMode="auto">
            <a:xfrm flipH="1">
              <a:off x="789" y="1148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4" name="Line 24"/>
            <p:cNvSpPr>
              <a:spLocks noChangeShapeType="1"/>
            </p:cNvSpPr>
            <p:nvPr/>
          </p:nvSpPr>
          <p:spPr bwMode="auto">
            <a:xfrm>
              <a:off x="976" y="1154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5" name="Line 25"/>
            <p:cNvSpPr>
              <a:spLocks noChangeShapeType="1"/>
            </p:cNvSpPr>
            <p:nvPr/>
          </p:nvSpPr>
          <p:spPr bwMode="auto">
            <a:xfrm>
              <a:off x="829" y="136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6" name="Line 26"/>
            <p:cNvSpPr>
              <a:spLocks noChangeShapeType="1"/>
            </p:cNvSpPr>
            <p:nvPr/>
          </p:nvSpPr>
          <p:spPr bwMode="auto">
            <a:xfrm>
              <a:off x="512" y="1239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7" name="Line 27"/>
            <p:cNvSpPr>
              <a:spLocks noChangeShapeType="1"/>
            </p:cNvSpPr>
            <p:nvPr/>
          </p:nvSpPr>
          <p:spPr bwMode="auto">
            <a:xfrm flipH="1">
              <a:off x="1168" y="1216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8" name="Line 28"/>
            <p:cNvSpPr>
              <a:spLocks noChangeShapeType="1"/>
            </p:cNvSpPr>
            <p:nvPr/>
          </p:nvSpPr>
          <p:spPr bwMode="auto">
            <a:xfrm flipH="1">
              <a:off x="710" y="1454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39" name="Line 29"/>
            <p:cNvSpPr>
              <a:spLocks noChangeShapeType="1"/>
            </p:cNvSpPr>
            <p:nvPr/>
          </p:nvSpPr>
          <p:spPr bwMode="auto">
            <a:xfrm>
              <a:off x="1112" y="1454"/>
              <a:ext cx="2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40" name="Text Box 30"/>
            <p:cNvSpPr txBox="1">
              <a:spLocks noChangeArrowheads="1"/>
            </p:cNvSpPr>
            <p:nvPr/>
          </p:nvSpPr>
          <p:spPr bwMode="auto">
            <a:xfrm>
              <a:off x="391" y="90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5841" name="Text Box 31"/>
            <p:cNvSpPr txBox="1">
              <a:spLocks noChangeArrowheads="1"/>
            </p:cNvSpPr>
            <p:nvPr/>
          </p:nvSpPr>
          <p:spPr bwMode="auto">
            <a:xfrm>
              <a:off x="425" y="141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</a:p>
          </p:txBody>
        </p:sp>
        <p:sp>
          <p:nvSpPr>
            <p:cNvPr id="25842" name="Text Box 32"/>
            <p:cNvSpPr txBox="1">
              <a:spLocks noChangeArrowheads="1"/>
            </p:cNvSpPr>
            <p:nvPr/>
          </p:nvSpPr>
          <p:spPr bwMode="auto">
            <a:xfrm>
              <a:off x="522" y="11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5843" name="Text Box 33"/>
            <p:cNvSpPr txBox="1">
              <a:spLocks noChangeArrowheads="1"/>
            </p:cNvSpPr>
            <p:nvPr/>
          </p:nvSpPr>
          <p:spPr bwMode="auto">
            <a:xfrm>
              <a:off x="703" y="110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5844" name="Text Box 34"/>
            <p:cNvSpPr txBox="1">
              <a:spLocks noChangeArrowheads="1"/>
            </p:cNvSpPr>
            <p:nvPr/>
          </p:nvSpPr>
          <p:spPr bwMode="auto">
            <a:xfrm>
              <a:off x="691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  <p:sp>
          <p:nvSpPr>
            <p:cNvPr id="25845" name="Text Box 35"/>
            <p:cNvSpPr txBox="1">
              <a:spLocks noChangeArrowheads="1"/>
            </p:cNvSpPr>
            <p:nvPr/>
          </p:nvSpPr>
          <p:spPr bwMode="auto">
            <a:xfrm>
              <a:off x="822" y="67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5846" name="Text Box 36"/>
            <p:cNvSpPr txBox="1">
              <a:spLocks noChangeArrowheads="1"/>
            </p:cNvSpPr>
            <p:nvPr/>
          </p:nvSpPr>
          <p:spPr bwMode="auto">
            <a:xfrm>
              <a:off x="969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  <a:endParaRPr lang="en-US" altLang="ko-KR"/>
            </a:p>
          </p:txBody>
        </p:sp>
        <p:sp>
          <p:nvSpPr>
            <p:cNvPr id="25847" name="Text Box 37"/>
            <p:cNvSpPr txBox="1">
              <a:spLocks noChangeArrowheads="1"/>
            </p:cNvSpPr>
            <p:nvPr/>
          </p:nvSpPr>
          <p:spPr bwMode="auto">
            <a:xfrm>
              <a:off x="1218" y="8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5848" name="Text Box 38"/>
            <p:cNvSpPr txBox="1">
              <a:spLocks noChangeArrowheads="1"/>
            </p:cNvSpPr>
            <p:nvPr/>
          </p:nvSpPr>
          <p:spPr bwMode="auto">
            <a:xfrm>
              <a:off x="1150" y="10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5849" name="Text Box 39"/>
            <p:cNvSpPr txBox="1">
              <a:spLocks noChangeArrowheads="1"/>
            </p:cNvSpPr>
            <p:nvPr/>
          </p:nvSpPr>
          <p:spPr bwMode="auto">
            <a:xfrm>
              <a:off x="1246" y="13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5850" name="Text Box 40"/>
            <p:cNvSpPr txBox="1">
              <a:spLocks noChangeArrowheads="1"/>
            </p:cNvSpPr>
            <p:nvPr/>
          </p:nvSpPr>
          <p:spPr bwMode="auto">
            <a:xfrm>
              <a:off x="833" y="16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5851" name="Text Box 41"/>
            <p:cNvSpPr txBox="1">
              <a:spLocks noChangeArrowheads="1"/>
            </p:cNvSpPr>
            <p:nvPr/>
          </p:nvSpPr>
          <p:spPr bwMode="auto">
            <a:xfrm>
              <a:off x="686" y="14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5852" name="Text Box 42"/>
            <p:cNvSpPr txBox="1">
              <a:spLocks noChangeArrowheads="1"/>
            </p:cNvSpPr>
            <p:nvPr/>
          </p:nvSpPr>
          <p:spPr bwMode="auto">
            <a:xfrm>
              <a:off x="844" y="133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5853" name="Text Box 43"/>
            <p:cNvSpPr txBox="1">
              <a:spLocks noChangeArrowheads="1"/>
            </p:cNvSpPr>
            <p:nvPr/>
          </p:nvSpPr>
          <p:spPr bwMode="auto">
            <a:xfrm>
              <a:off x="991" y="1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8</a:t>
              </a:r>
              <a:endParaRPr lang="en-US" altLang="ko-KR"/>
            </a:p>
          </p:txBody>
        </p:sp>
        <p:sp>
          <p:nvSpPr>
            <p:cNvPr id="25854" name="Text Box 44"/>
            <p:cNvSpPr txBox="1">
              <a:spLocks noChangeArrowheads="1"/>
            </p:cNvSpPr>
            <p:nvPr/>
          </p:nvSpPr>
          <p:spPr bwMode="auto">
            <a:xfrm>
              <a:off x="969" y="106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3" name="Group 345"/>
          <p:cNvGrpSpPr>
            <a:grpSpLocks/>
          </p:cNvGrpSpPr>
          <p:nvPr/>
        </p:nvGrpSpPr>
        <p:grpSpPr bwMode="auto">
          <a:xfrm>
            <a:off x="7075488" y="1647825"/>
            <a:ext cx="1801812" cy="1703388"/>
            <a:chOff x="4457" y="1038"/>
            <a:chExt cx="1135" cy="1073"/>
          </a:xfrm>
        </p:grpSpPr>
        <p:sp>
          <p:nvSpPr>
            <p:cNvPr id="25793" name="Oval 45"/>
            <p:cNvSpPr>
              <a:spLocks noChangeArrowheads="1"/>
            </p:cNvSpPr>
            <p:nvPr/>
          </p:nvSpPr>
          <p:spPr bwMode="auto">
            <a:xfrm>
              <a:off x="4717" y="1076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794" name="Oval 46"/>
            <p:cNvSpPr>
              <a:spLocks noChangeArrowheads="1"/>
            </p:cNvSpPr>
            <p:nvPr/>
          </p:nvSpPr>
          <p:spPr bwMode="auto">
            <a:xfrm>
              <a:off x="5154" y="1066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5" name="Oval 47"/>
            <p:cNvSpPr>
              <a:spLocks noChangeArrowheads="1"/>
            </p:cNvSpPr>
            <p:nvPr/>
          </p:nvSpPr>
          <p:spPr bwMode="auto">
            <a:xfrm>
              <a:off x="4457" y="1462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796" name="Oval 48"/>
            <p:cNvSpPr>
              <a:spLocks noChangeArrowheads="1"/>
            </p:cNvSpPr>
            <p:nvPr/>
          </p:nvSpPr>
          <p:spPr bwMode="auto">
            <a:xfrm>
              <a:off x="4779" y="1602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5797" name="Oval 49"/>
            <p:cNvSpPr>
              <a:spLocks noChangeArrowheads="1"/>
            </p:cNvSpPr>
            <p:nvPr/>
          </p:nvSpPr>
          <p:spPr bwMode="auto">
            <a:xfrm>
              <a:off x="4943" y="132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798" name="Oval 50"/>
            <p:cNvSpPr>
              <a:spLocks noChangeArrowheads="1"/>
            </p:cNvSpPr>
            <p:nvPr/>
          </p:nvSpPr>
          <p:spPr bwMode="auto">
            <a:xfrm>
              <a:off x="5130" y="159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5799" name="Oval 51"/>
            <p:cNvSpPr>
              <a:spLocks noChangeArrowheads="1"/>
            </p:cNvSpPr>
            <p:nvPr/>
          </p:nvSpPr>
          <p:spPr bwMode="auto">
            <a:xfrm>
              <a:off x="5412" y="140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0" name="Oval 52"/>
            <p:cNvSpPr>
              <a:spLocks noChangeArrowheads="1"/>
            </p:cNvSpPr>
            <p:nvPr/>
          </p:nvSpPr>
          <p:spPr bwMode="auto">
            <a:xfrm>
              <a:off x="4729" y="194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5801" name="Text Box 54"/>
            <p:cNvSpPr txBox="1">
              <a:spLocks noChangeArrowheads="1"/>
            </p:cNvSpPr>
            <p:nvPr/>
          </p:nvSpPr>
          <p:spPr bwMode="auto">
            <a:xfrm>
              <a:off x="5136" y="103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802" name="Text Box 55"/>
            <p:cNvSpPr txBox="1">
              <a:spLocks noChangeArrowheads="1"/>
            </p:cNvSpPr>
            <p:nvPr/>
          </p:nvSpPr>
          <p:spPr bwMode="auto">
            <a:xfrm>
              <a:off x="5391" y="138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5803" name="Line 57"/>
            <p:cNvSpPr>
              <a:spLocks noChangeShapeType="1"/>
            </p:cNvSpPr>
            <p:nvPr/>
          </p:nvSpPr>
          <p:spPr bwMode="auto">
            <a:xfrm>
              <a:off x="4859" y="1145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4" name="Line 59"/>
            <p:cNvSpPr>
              <a:spLocks noChangeShapeType="1"/>
            </p:cNvSpPr>
            <p:nvPr/>
          </p:nvSpPr>
          <p:spPr bwMode="auto">
            <a:xfrm>
              <a:off x="5284" y="1196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5" name="Line 62"/>
            <p:cNvSpPr>
              <a:spLocks noChangeShapeType="1"/>
            </p:cNvSpPr>
            <p:nvPr/>
          </p:nvSpPr>
          <p:spPr bwMode="auto">
            <a:xfrm>
              <a:off x="4837" y="1224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" name="Line 64"/>
            <p:cNvSpPr>
              <a:spLocks noChangeShapeType="1"/>
            </p:cNvSpPr>
            <p:nvPr/>
          </p:nvSpPr>
          <p:spPr bwMode="auto">
            <a:xfrm flipH="1">
              <a:off x="4882" y="1456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" name="Line 65"/>
            <p:cNvSpPr>
              <a:spLocks noChangeShapeType="1"/>
            </p:cNvSpPr>
            <p:nvPr/>
          </p:nvSpPr>
          <p:spPr bwMode="auto">
            <a:xfrm>
              <a:off x="5069" y="1462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" name="Line 67"/>
            <p:cNvSpPr>
              <a:spLocks noChangeShapeType="1"/>
            </p:cNvSpPr>
            <p:nvPr/>
          </p:nvSpPr>
          <p:spPr bwMode="auto">
            <a:xfrm>
              <a:off x="4605" y="1547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9" name="Line 69"/>
            <p:cNvSpPr>
              <a:spLocks noChangeShapeType="1"/>
            </p:cNvSpPr>
            <p:nvPr/>
          </p:nvSpPr>
          <p:spPr bwMode="auto">
            <a:xfrm flipH="1">
              <a:off x="4803" y="1762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0" name="Text Box 73"/>
            <p:cNvSpPr txBox="1">
              <a:spLocks noChangeArrowheads="1"/>
            </p:cNvSpPr>
            <p:nvPr/>
          </p:nvSpPr>
          <p:spPr bwMode="auto">
            <a:xfrm>
              <a:off x="4615" y="143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5811" name="Text Box 78"/>
            <p:cNvSpPr txBox="1">
              <a:spLocks noChangeArrowheads="1"/>
            </p:cNvSpPr>
            <p:nvPr/>
          </p:nvSpPr>
          <p:spPr bwMode="auto">
            <a:xfrm>
              <a:off x="5311" y="116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5812" name="Text Box 82"/>
            <p:cNvSpPr txBox="1">
              <a:spLocks noChangeArrowheads="1"/>
            </p:cNvSpPr>
            <p:nvPr/>
          </p:nvSpPr>
          <p:spPr bwMode="auto">
            <a:xfrm>
              <a:off x="4779" y="176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5813" name="Text Box 85"/>
            <p:cNvSpPr txBox="1">
              <a:spLocks noChangeArrowheads="1"/>
            </p:cNvSpPr>
            <p:nvPr/>
          </p:nvSpPr>
          <p:spPr bwMode="auto">
            <a:xfrm>
              <a:off x="5062" y="13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4" name="Group 346"/>
          <p:cNvGrpSpPr>
            <a:grpSpLocks/>
          </p:cNvGrpSpPr>
          <p:nvPr/>
        </p:nvGrpSpPr>
        <p:grpSpPr bwMode="auto">
          <a:xfrm>
            <a:off x="404813" y="3825875"/>
            <a:ext cx="1801812" cy="1836738"/>
            <a:chOff x="255" y="2410"/>
            <a:chExt cx="1135" cy="1157"/>
          </a:xfrm>
        </p:grpSpPr>
        <p:sp>
          <p:nvSpPr>
            <p:cNvPr id="25770" name="Oval 86"/>
            <p:cNvSpPr>
              <a:spLocks noChangeArrowheads="1"/>
            </p:cNvSpPr>
            <p:nvPr/>
          </p:nvSpPr>
          <p:spPr bwMode="auto">
            <a:xfrm>
              <a:off x="515" y="2448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771" name="Oval 87"/>
            <p:cNvSpPr>
              <a:spLocks noChangeArrowheads="1"/>
            </p:cNvSpPr>
            <p:nvPr/>
          </p:nvSpPr>
          <p:spPr bwMode="auto">
            <a:xfrm>
              <a:off x="952" y="2438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2" name="Oval 88"/>
            <p:cNvSpPr>
              <a:spLocks noChangeArrowheads="1"/>
            </p:cNvSpPr>
            <p:nvPr/>
          </p:nvSpPr>
          <p:spPr bwMode="auto">
            <a:xfrm>
              <a:off x="255" y="283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773" name="Oval 89"/>
            <p:cNvSpPr>
              <a:spLocks noChangeArrowheads="1"/>
            </p:cNvSpPr>
            <p:nvPr/>
          </p:nvSpPr>
          <p:spPr bwMode="auto">
            <a:xfrm>
              <a:off x="577" y="2974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5774" name="Oval 90"/>
            <p:cNvSpPr>
              <a:spLocks noChangeArrowheads="1"/>
            </p:cNvSpPr>
            <p:nvPr/>
          </p:nvSpPr>
          <p:spPr bwMode="auto">
            <a:xfrm>
              <a:off x="741" y="2697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775" name="Oval 91"/>
            <p:cNvSpPr>
              <a:spLocks noChangeArrowheads="1"/>
            </p:cNvSpPr>
            <p:nvPr/>
          </p:nvSpPr>
          <p:spPr bwMode="auto">
            <a:xfrm>
              <a:off x="928" y="296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5776" name="Oval 92"/>
            <p:cNvSpPr>
              <a:spLocks noChangeArrowheads="1"/>
            </p:cNvSpPr>
            <p:nvPr/>
          </p:nvSpPr>
          <p:spPr bwMode="auto">
            <a:xfrm>
              <a:off x="1210" y="277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7" name="Oval 93"/>
            <p:cNvSpPr>
              <a:spLocks noChangeArrowheads="1"/>
            </p:cNvSpPr>
            <p:nvPr/>
          </p:nvSpPr>
          <p:spPr bwMode="auto">
            <a:xfrm>
              <a:off x="527" y="3319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5778" name="Oval 94"/>
            <p:cNvSpPr>
              <a:spLocks noChangeArrowheads="1"/>
            </p:cNvSpPr>
            <p:nvPr/>
          </p:nvSpPr>
          <p:spPr bwMode="auto">
            <a:xfrm>
              <a:off x="990" y="3302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5779" name="Text Box 95"/>
            <p:cNvSpPr txBox="1">
              <a:spLocks noChangeArrowheads="1"/>
            </p:cNvSpPr>
            <p:nvPr/>
          </p:nvSpPr>
          <p:spPr bwMode="auto">
            <a:xfrm>
              <a:off x="934" y="241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780" name="Text Box 96"/>
            <p:cNvSpPr txBox="1">
              <a:spLocks noChangeArrowheads="1"/>
            </p:cNvSpPr>
            <p:nvPr/>
          </p:nvSpPr>
          <p:spPr bwMode="auto">
            <a:xfrm>
              <a:off x="1189" y="275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5781" name="Line 98"/>
            <p:cNvSpPr>
              <a:spLocks noChangeShapeType="1"/>
            </p:cNvSpPr>
            <p:nvPr/>
          </p:nvSpPr>
          <p:spPr bwMode="auto">
            <a:xfrm>
              <a:off x="657" y="2517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82" name="Line 100"/>
            <p:cNvSpPr>
              <a:spLocks noChangeShapeType="1"/>
            </p:cNvSpPr>
            <p:nvPr/>
          </p:nvSpPr>
          <p:spPr bwMode="auto">
            <a:xfrm>
              <a:off x="1082" y="2568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83" name="Line 102"/>
            <p:cNvSpPr>
              <a:spLocks noChangeShapeType="1"/>
            </p:cNvSpPr>
            <p:nvPr/>
          </p:nvSpPr>
          <p:spPr bwMode="auto">
            <a:xfrm>
              <a:off x="669" y="3406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84" name="Line 103"/>
            <p:cNvSpPr>
              <a:spLocks noChangeShapeType="1"/>
            </p:cNvSpPr>
            <p:nvPr/>
          </p:nvSpPr>
          <p:spPr bwMode="auto">
            <a:xfrm>
              <a:off x="635" y="2596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85" name="Line 105"/>
            <p:cNvSpPr>
              <a:spLocks noChangeShapeType="1"/>
            </p:cNvSpPr>
            <p:nvPr/>
          </p:nvSpPr>
          <p:spPr bwMode="auto">
            <a:xfrm flipH="1">
              <a:off x="680" y="2828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86" name="Line 106"/>
            <p:cNvSpPr>
              <a:spLocks noChangeShapeType="1"/>
            </p:cNvSpPr>
            <p:nvPr/>
          </p:nvSpPr>
          <p:spPr bwMode="auto">
            <a:xfrm>
              <a:off x="867" y="2834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87" name="Line 108"/>
            <p:cNvSpPr>
              <a:spLocks noChangeShapeType="1"/>
            </p:cNvSpPr>
            <p:nvPr/>
          </p:nvSpPr>
          <p:spPr bwMode="auto">
            <a:xfrm>
              <a:off x="403" y="2919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88" name="Line 110"/>
            <p:cNvSpPr>
              <a:spLocks noChangeShapeType="1"/>
            </p:cNvSpPr>
            <p:nvPr/>
          </p:nvSpPr>
          <p:spPr bwMode="auto">
            <a:xfrm flipH="1">
              <a:off x="601" y="3134"/>
              <a:ext cx="2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89" name="Text Box 114"/>
            <p:cNvSpPr txBox="1">
              <a:spLocks noChangeArrowheads="1"/>
            </p:cNvSpPr>
            <p:nvPr/>
          </p:nvSpPr>
          <p:spPr bwMode="auto">
            <a:xfrm>
              <a:off x="413" y="281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5790" name="Text Box 119"/>
            <p:cNvSpPr txBox="1">
              <a:spLocks noChangeArrowheads="1"/>
            </p:cNvSpPr>
            <p:nvPr/>
          </p:nvSpPr>
          <p:spPr bwMode="auto">
            <a:xfrm>
              <a:off x="1109" y="253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5791" name="Text Box 122"/>
            <p:cNvSpPr txBox="1">
              <a:spLocks noChangeArrowheads="1"/>
            </p:cNvSpPr>
            <p:nvPr/>
          </p:nvSpPr>
          <p:spPr bwMode="auto">
            <a:xfrm>
              <a:off x="724" y="335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5792" name="Text Box 126"/>
            <p:cNvSpPr txBox="1">
              <a:spLocks noChangeArrowheads="1"/>
            </p:cNvSpPr>
            <p:nvPr/>
          </p:nvSpPr>
          <p:spPr bwMode="auto">
            <a:xfrm>
              <a:off x="860" y="274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5" name="Group 347"/>
          <p:cNvGrpSpPr>
            <a:grpSpLocks/>
          </p:cNvGrpSpPr>
          <p:nvPr/>
        </p:nvGrpSpPr>
        <p:grpSpPr bwMode="auto">
          <a:xfrm>
            <a:off x="2509838" y="3814763"/>
            <a:ext cx="1801812" cy="1703387"/>
            <a:chOff x="1581" y="2403"/>
            <a:chExt cx="1135" cy="1073"/>
          </a:xfrm>
        </p:grpSpPr>
        <p:sp>
          <p:nvSpPr>
            <p:cNvPr id="25748" name="Oval 127"/>
            <p:cNvSpPr>
              <a:spLocks noChangeArrowheads="1"/>
            </p:cNvSpPr>
            <p:nvPr/>
          </p:nvSpPr>
          <p:spPr bwMode="auto">
            <a:xfrm>
              <a:off x="1841" y="244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749" name="Oval 128"/>
            <p:cNvSpPr>
              <a:spLocks noChangeArrowheads="1"/>
            </p:cNvSpPr>
            <p:nvPr/>
          </p:nvSpPr>
          <p:spPr bwMode="auto">
            <a:xfrm>
              <a:off x="2278" y="243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0" name="Oval 129"/>
            <p:cNvSpPr>
              <a:spLocks noChangeArrowheads="1"/>
            </p:cNvSpPr>
            <p:nvPr/>
          </p:nvSpPr>
          <p:spPr bwMode="auto">
            <a:xfrm>
              <a:off x="1581" y="282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751" name="Oval 130"/>
            <p:cNvSpPr>
              <a:spLocks noChangeArrowheads="1"/>
            </p:cNvSpPr>
            <p:nvPr/>
          </p:nvSpPr>
          <p:spPr bwMode="auto">
            <a:xfrm>
              <a:off x="1903" y="2967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5752" name="Oval 131"/>
            <p:cNvSpPr>
              <a:spLocks noChangeArrowheads="1"/>
            </p:cNvSpPr>
            <p:nvPr/>
          </p:nvSpPr>
          <p:spPr bwMode="auto">
            <a:xfrm>
              <a:off x="2067" y="2690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753" name="Oval 132"/>
            <p:cNvSpPr>
              <a:spLocks noChangeArrowheads="1"/>
            </p:cNvSpPr>
            <p:nvPr/>
          </p:nvSpPr>
          <p:spPr bwMode="auto">
            <a:xfrm>
              <a:off x="2254" y="295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5754" name="Oval 133"/>
            <p:cNvSpPr>
              <a:spLocks noChangeArrowheads="1"/>
            </p:cNvSpPr>
            <p:nvPr/>
          </p:nvSpPr>
          <p:spPr bwMode="auto">
            <a:xfrm>
              <a:off x="2536" y="276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5" name="Oval 134"/>
            <p:cNvSpPr>
              <a:spLocks noChangeArrowheads="1"/>
            </p:cNvSpPr>
            <p:nvPr/>
          </p:nvSpPr>
          <p:spPr bwMode="auto">
            <a:xfrm>
              <a:off x="1853" y="3312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5756" name="Oval 135"/>
            <p:cNvSpPr>
              <a:spLocks noChangeArrowheads="1"/>
            </p:cNvSpPr>
            <p:nvPr/>
          </p:nvSpPr>
          <p:spPr bwMode="auto">
            <a:xfrm>
              <a:off x="2316" y="3295"/>
              <a:ext cx="142" cy="170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5757" name="Text Box 136"/>
            <p:cNvSpPr txBox="1">
              <a:spLocks noChangeArrowheads="1"/>
            </p:cNvSpPr>
            <p:nvPr/>
          </p:nvSpPr>
          <p:spPr bwMode="auto">
            <a:xfrm>
              <a:off x="2260" y="240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758" name="Text Box 137"/>
            <p:cNvSpPr txBox="1">
              <a:spLocks noChangeArrowheads="1"/>
            </p:cNvSpPr>
            <p:nvPr/>
          </p:nvSpPr>
          <p:spPr bwMode="auto">
            <a:xfrm>
              <a:off x="2515" y="274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5759" name="Line 139"/>
            <p:cNvSpPr>
              <a:spLocks noChangeShapeType="1"/>
            </p:cNvSpPr>
            <p:nvPr/>
          </p:nvSpPr>
          <p:spPr bwMode="auto">
            <a:xfrm>
              <a:off x="1983" y="251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0" name="Line 142"/>
            <p:cNvSpPr>
              <a:spLocks noChangeShapeType="1"/>
            </p:cNvSpPr>
            <p:nvPr/>
          </p:nvSpPr>
          <p:spPr bwMode="auto">
            <a:xfrm flipH="1">
              <a:off x="2431" y="2940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1" name="Line 143"/>
            <p:cNvSpPr>
              <a:spLocks noChangeShapeType="1"/>
            </p:cNvSpPr>
            <p:nvPr/>
          </p:nvSpPr>
          <p:spPr bwMode="auto">
            <a:xfrm>
              <a:off x="1995" y="3399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2" name="Line 144"/>
            <p:cNvSpPr>
              <a:spLocks noChangeShapeType="1"/>
            </p:cNvSpPr>
            <p:nvPr/>
          </p:nvSpPr>
          <p:spPr bwMode="auto">
            <a:xfrm>
              <a:off x="1961" y="2589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3" name="Line 146"/>
            <p:cNvSpPr>
              <a:spLocks noChangeShapeType="1"/>
            </p:cNvSpPr>
            <p:nvPr/>
          </p:nvSpPr>
          <p:spPr bwMode="auto">
            <a:xfrm flipH="1">
              <a:off x="2006" y="2821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4" name="Line 147"/>
            <p:cNvSpPr>
              <a:spLocks noChangeShapeType="1"/>
            </p:cNvSpPr>
            <p:nvPr/>
          </p:nvSpPr>
          <p:spPr bwMode="auto">
            <a:xfrm>
              <a:off x="2193" y="2827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5" name="Line 149"/>
            <p:cNvSpPr>
              <a:spLocks noChangeShapeType="1"/>
            </p:cNvSpPr>
            <p:nvPr/>
          </p:nvSpPr>
          <p:spPr bwMode="auto">
            <a:xfrm>
              <a:off x="1729" y="2912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6" name="Line 151"/>
            <p:cNvSpPr>
              <a:spLocks noChangeShapeType="1"/>
            </p:cNvSpPr>
            <p:nvPr/>
          </p:nvSpPr>
          <p:spPr bwMode="auto">
            <a:xfrm flipH="1">
              <a:off x="1927" y="3127"/>
              <a:ext cx="2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7" name="Text Box 155"/>
            <p:cNvSpPr txBox="1">
              <a:spLocks noChangeArrowheads="1"/>
            </p:cNvSpPr>
            <p:nvPr/>
          </p:nvSpPr>
          <p:spPr bwMode="auto">
            <a:xfrm>
              <a:off x="1739" y="28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5768" name="Text Box 162"/>
            <p:cNvSpPr txBox="1">
              <a:spLocks noChangeArrowheads="1"/>
            </p:cNvSpPr>
            <p:nvPr/>
          </p:nvSpPr>
          <p:spPr bwMode="auto">
            <a:xfrm>
              <a:off x="2463" y="30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5769" name="Text Box 167"/>
            <p:cNvSpPr txBox="1">
              <a:spLocks noChangeArrowheads="1"/>
            </p:cNvSpPr>
            <p:nvPr/>
          </p:nvSpPr>
          <p:spPr bwMode="auto">
            <a:xfrm>
              <a:off x="2186" y="274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6" name="Group 339"/>
          <p:cNvGrpSpPr>
            <a:grpSpLocks/>
          </p:cNvGrpSpPr>
          <p:nvPr/>
        </p:nvGrpSpPr>
        <p:grpSpPr bwMode="auto">
          <a:xfrm>
            <a:off x="6757988" y="3717925"/>
            <a:ext cx="1973262" cy="2425700"/>
            <a:chOff x="4250" y="2314"/>
            <a:chExt cx="1243" cy="1528"/>
          </a:xfrm>
        </p:grpSpPr>
        <p:sp>
          <p:nvSpPr>
            <p:cNvPr id="25727" name="Oval 168"/>
            <p:cNvSpPr>
              <a:spLocks noChangeArrowheads="1"/>
            </p:cNvSpPr>
            <p:nvPr/>
          </p:nvSpPr>
          <p:spPr bwMode="auto">
            <a:xfrm>
              <a:off x="4567" y="246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728" name="Oval 169"/>
            <p:cNvSpPr>
              <a:spLocks noChangeArrowheads="1"/>
            </p:cNvSpPr>
            <p:nvPr/>
          </p:nvSpPr>
          <p:spPr bwMode="auto">
            <a:xfrm>
              <a:off x="5004" y="245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Oval 170"/>
            <p:cNvSpPr>
              <a:spLocks noChangeArrowheads="1"/>
            </p:cNvSpPr>
            <p:nvPr/>
          </p:nvSpPr>
          <p:spPr bwMode="auto">
            <a:xfrm>
              <a:off x="4307" y="285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730" name="Oval 171"/>
            <p:cNvSpPr>
              <a:spLocks noChangeArrowheads="1"/>
            </p:cNvSpPr>
            <p:nvPr/>
          </p:nvSpPr>
          <p:spPr bwMode="auto">
            <a:xfrm>
              <a:off x="4629" y="299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5731" name="Oval 172"/>
            <p:cNvSpPr>
              <a:spLocks noChangeArrowheads="1"/>
            </p:cNvSpPr>
            <p:nvPr/>
          </p:nvSpPr>
          <p:spPr bwMode="auto">
            <a:xfrm>
              <a:off x="4793" y="271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732" name="Oval 173"/>
            <p:cNvSpPr>
              <a:spLocks noChangeArrowheads="1"/>
            </p:cNvSpPr>
            <p:nvPr/>
          </p:nvSpPr>
          <p:spPr bwMode="auto">
            <a:xfrm>
              <a:off x="4980" y="298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5733" name="Oval 174"/>
            <p:cNvSpPr>
              <a:spLocks noChangeArrowheads="1"/>
            </p:cNvSpPr>
            <p:nvPr/>
          </p:nvSpPr>
          <p:spPr bwMode="auto">
            <a:xfrm>
              <a:off x="5262" y="279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4" name="Oval 175"/>
            <p:cNvSpPr>
              <a:spLocks noChangeArrowheads="1"/>
            </p:cNvSpPr>
            <p:nvPr/>
          </p:nvSpPr>
          <p:spPr bwMode="auto">
            <a:xfrm>
              <a:off x="4579" y="3340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5735" name="Oval 176"/>
            <p:cNvSpPr>
              <a:spLocks noChangeArrowheads="1"/>
            </p:cNvSpPr>
            <p:nvPr/>
          </p:nvSpPr>
          <p:spPr bwMode="auto">
            <a:xfrm>
              <a:off x="5042" y="3323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5736" name="Text Box 177"/>
            <p:cNvSpPr txBox="1">
              <a:spLocks noChangeArrowheads="1"/>
            </p:cNvSpPr>
            <p:nvPr/>
          </p:nvSpPr>
          <p:spPr bwMode="auto">
            <a:xfrm>
              <a:off x="4986" y="243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737" name="Text Box 178"/>
            <p:cNvSpPr txBox="1">
              <a:spLocks noChangeArrowheads="1"/>
            </p:cNvSpPr>
            <p:nvPr/>
          </p:nvSpPr>
          <p:spPr bwMode="auto">
            <a:xfrm>
              <a:off x="5241" y="2775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5738" name="Line 180"/>
            <p:cNvSpPr>
              <a:spLocks noChangeShapeType="1"/>
            </p:cNvSpPr>
            <p:nvPr/>
          </p:nvSpPr>
          <p:spPr bwMode="auto">
            <a:xfrm>
              <a:off x="4709" y="2538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39" name="Line 183"/>
            <p:cNvSpPr>
              <a:spLocks noChangeShapeType="1"/>
            </p:cNvSpPr>
            <p:nvPr/>
          </p:nvSpPr>
          <p:spPr bwMode="auto">
            <a:xfrm flipH="1">
              <a:off x="5157" y="2968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0" name="Line 184"/>
            <p:cNvSpPr>
              <a:spLocks noChangeShapeType="1"/>
            </p:cNvSpPr>
            <p:nvPr/>
          </p:nvSpPr>
          <p:spPr bwMode="auto">
            <a:xfrm>
              <a:off x="4721" y="3427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1" name="Line 185"/>
            <p:cNvSpPr>
              <a:spLocks noChangeShapeType="1"/>
            </p:cNvSpPr>
            <p:nvPr/>
          </p:nvSpPr>
          <p:spPr bwMode="auto">
            <a:xfrm>
              <a:off x="4687" y="2617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2" name="Line 190"/>
            <p:cNvSpPr>
              <a:spLocks noChangeShapeType="1"/>
            </p:cNvSpPr>
            <p:nvPr/>
          </p:nvSpPr>
          <p:spPr bwMode="auto">
            <a:xfrm>
              <a:off x="4455" y="2940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3" name="Line 191"/>
            <p:cNvSpPr>
              <a:spLocks noChangeShapeType="1"/>
            </p:cNvSpPr>
            <p:nvPr/>
          </p:nvSpPr>
          <p:spPr bwMode="auto">
            <a:xfrm flipH="1">
              <a:off x="5111" y="2917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4" name="Line 192"/>
            <p:cNvSpPr>
              <a:spLocks noChangeShapeType="1"/>
            </p:cNvSpPr>
            <p:nvPr/>
          </p:nvSpPr>
          <p:spPr bwMode="auto">
            <a:xfrm flipH="1">
              <a:off x="4653" y="3155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5" name="Line 209"/>
            <p:cNvSpPr>
              <a:spLocks noChangeShapeType="1"/>
            </p:cNvSpPr>
            <p:nvPr/>
          </p:nvSpPr>
          <p:spPr bwMode="auto">
            <a:xfrm flipH="1">
              <a:off x="4739" y="2851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6" name="Rectangle 210"/>
            <p:cNvSpPr>
              <a:spLocks noChangeArrowheads="1"/>
            </p:cNvSpPr>
            <p:nvPr/>
          </p:nvSpPr>
          <p:spPr bwMode="auto">
            <a:xfrm>
              <a:off x="4250" y="2314"/>
              <a:ext cx="1243" cy="1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7" name="Text Box 211"/>
            <p:cNvSpPr txBox="1">
              <a:spLocks noChangeArrowheads="1"/>
            </p:cNvSpPr>
            <p:nvPr/>
          </p:nvSpPr>
          <p:spPr bwMode="auto">
            <a:xfrm>
              <a:off x="4521" y="3610"/>
              <a:ext cx="7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weight=18</a:t>
              </a:r>
            </a:p>
          </p:txBody>
        </p:sp>
      </p:grpSp>
      <p:grpSp>
        <p:nvGrpSpPr>
          <p:cNvPr id="7" name="Group 342"/>
          <p:cNvGrpSpPr>
            <a:grpSpLocks/>
          </p:cNvGrpSpPr>
          <p:nvPr/>
        </p:nvGrpSpPr>
        <p:grpSpPr bwMode="auto">
          <a:xfrm>
            <a:off x="1911350" y="1785938"/>
            <a:ext cx="1397000" cy="1023937"/>
            <a:chOff x="1204" y="1120"/>
            <a:chExt cx="880" cy="645"/>
          </a:xfrm>
        </p:grpSpPr>
        <p:sp>
          <p:nvSpPr>
            <p:cNvPr id="25716" name="Oval 212"/>
            <p:cNvSpPr>
              <a:spLocks noChangeArrowheads="1"/>
            </p:cNvSpPr>
            <p:nvPr/>
          </p:nvSpPr>
          <p:spPr bwMode="auto">
            <a:xfrm>
              <a:off x="1464" y="121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717" name="Oval 213"/>
            <p:cNvSpPr>
              <a:spLocks noChangeArrowheads="1"/>
            </p:cNvSpPr>
            <p:nvPr/>
          </p:nvSpPr>
          <p:spPr bwMode="auto">
            <a:xfrm>
              <a:off x="1901" y="120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8" name="Oval 214"/>
            <p:cNvSpPr>
              <a:spLocks noChangeArrowheads="1"/>
            </p:cNvSpPr>
            <p:nvPr/>
          </p:nvSpPr>
          <p:spPr bwMode="auto">
            <a:xfrm>
              <a:off x="1204" y="160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719" name="Oval 215"/>
            <p:cNvSpPr>
              <a:spLocks noChangeArrowheads="1"/>
            </p:cNvSpPr>
            <p:nvPr/>
          </p:nvSpPr>
          <p:spPr bwMode="auto">
            <a:xfrm>
              <a:off x="1690" y="146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720" name="Text Box 216"/>
            <p:cNvSpPr txBox="1">
              <a:spLocks noChangeArrowheads="1"/>
            </p:cNvSpPr>
            <p:nvPr/>
          </p:nvSpPr>
          <p:spPr bwMode="auto">
            <a:xfrm>
              <a:off x="1883" y="117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721" name="Line 217"/>
            <p:cNvSpPr>
              <a:spLocks noChangeShapeType="1"/>
            </p:cNvSpPr>
            <p:nvPr/>
          </p:nvSpPr>
          <p:spPr bwMode="auto">
            <a:xfrm flipV="1">
              <a:off x="1301" y="1341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22" name="Line 218"/>
            <p:cNvSpPr>
              <a:spLocks noChangeShapeType="1"/>
            </p:cNvSpPr>
            <p:nvPr/>
          </p:nvSpPr>
          <p:spPr bwMode="auto">
            <a:xfrm>
              <a:off x="1606" y="1284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23" name="Line 219"/>
            <p:cNvSpPr>
              <a:spLocks noChangeShapeType="1"/>
            </p:cNvSpPr>
            <p:nvPr/>
          </p:nvSpPr>
          <p:spPr bwMode="auto">
            <a:xfrm>
              <a:off x="1584" y="1363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24" name="Text Box 225"/>
            <p:cNvSpPr txBox="1">
              <a:spLocks noChangeArrowheads="1"/>
            </p:cNvSpPr>
            <p:nvPr/>
          </p:nvSpPr>
          <p:spPr bwMode="auto">
            <a:xfrm>
              <a:off x="1231" y="13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5725" name="Text Box 228"/>
            <p:cNvSpPr txBox="1">
              <a:spLocks noChangeArrowheads="1"/>
            </p:cNvSpPr>
            <p:nvPr/>
          </p:nvSpPr>
          <p:spPr bwMode="auto">
            <a:xfrm>
              <a:off x="1531" y="13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  <p:sp>
          <p:nvSpPr>
            <p:cNvPr id="25726" name="Text Box 229"/>
            <p:cNvSpPr txBox="1">
              <a:spLocks noChangeArrowheads="1"/>
            </p:cNvSpPr>
            <p:nvPr/>
          </p:nvSpPr>
          <p:spPr bwMode="auto">
            <a:xfrm>
              <a:off x="1662" y="11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</p:grpSp>
      <p:grpSp>
        <p:nvGrpSpPr>
          <p:cNvPr id="8" name="Group 343"/>
          <p:cNvGrpSpPr>
            <a:grpSpLocks/>
          </p:cNvGrpSpPr>
          <p:nvPr/>
        </p:nvGrpSpPr>
        <p:grpSpPr bwMode="auto">
          <a:xfrm>
            <a:off x="3300413" y="1846263"/>
            <a:ext cx="1801812" cy="933450"/>
            <a:chOff x="2079" y="1163"/>
            <a:chExt cx="1135" cy="588"/>
          </a:xfrm>
        </p:grpSpPr>
        <p:sp>
          <p:nvSpPr>
            <p:cNvPr id="25702" name="Oval 232"/>
            <p:cNvSpPr>
              <a:spLocks noChangeArrowheads="1"/>
            </p:cNvSpPr>
            <p:nvPr/>
          </p:nvSpPr>
          <p:spPr bwMode="auto">
            <a:xfrm>
              <a:off x="2339" y="120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703" name="Oval 233"/>
            <p:cNvSpPr>
              <a:spLocks noChangeArrowheads="1"/>
            </p:cNvSpPr>
            <p:nvPr/>
          </p:nvSpPr>
          <p:spPr bwMode="auto">
            <a:xfrm>
              <a:off x="2776" y="119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" name="Oval 234"/>
            <p:cNvSpPr>
              <a:spLocks noChangeArrowheads="1"/>
            </p:cNvSpPr>
            <p:nvPr/>
          </p:nvSpPr>
          <p:spPr bwMode="auto">
            <a:xfrm>
              <a:off x="2079" y="158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705" name="Oval 235"/>
            <p:cNvSpPr>
              <a:spLocks noChangeArrowheads="1"/>
            </p:cNvSpPr>
            <p:nvPr/>
          </p:nvSpPr>
          <p:spPr bwMode="auto">
            <a:xfrm>
              <a:off x="2565" y="1450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706" name="Oval 236"/>
            <p:cNvSpPr>
              <a:spLocks noChangeArrowheads="1"/>
            </p:cNvSpPr>
            <p:nvPr/>
          </p:nvSpPr>
          <p:spPr bwMode="auto">
            <a:xfrm>
              <a:off x="3034" y="152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7" name="Text Box 237"/>
            <p:cNvSpPr txBox="1">
              <a:spLocks noChangeArrowheads="1"/>
            </p:cNvSpPr>
            <p:nvPr/>
          </p:nvSpPr>
          <p:spPr bwMode="auto">
            <a:xfrm>
              <a:off x="2758" y="116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708" name="Text Box 238"/>
            <p:cNvSpPr txBox="1">
              <a:spLocks noChangeArrowheads="1"/>
            </p:cNvSpPr>
            <p:nvPr/>
          </p:nvSpPr>
          <p:spPr bwMode="auto">
            <a:xfrm>
              <a:off x="3013" y="150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5709" name="Line 239"/>
            <p:cNvSpPr>
              <a:spLocks noChangeShapeType="1"/>
            </p:cNvSpPr>
            <p:nvPr/>
          </p:nvSpPr>
          <p:spPr bwMode="auto">
            <a:xfrm flipV="1">
              <a:off x="2176" y="1327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10" name="Line 240"/>
            <p:cNvSpPr>
              <a:spLocks noChangeShapeType="1"/>
            </p:cNvSpPr>
            <p:nvPr/>
          </p:nvSpPr>
          <p:spPr bwMode="auto">
            <a:xfrm>
              <a:off x="2481" y="127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11" name="Line 241"/>
            <p:cNvSpPr>
              <a:spLocks noChangeShapeType="1"/>
            </p:cNvSpPr>
            <p:nvPr/>
          </p:nvSpPr>
          <p:spPr bwMode="auto">
            <a:xfrm>
              <a:off x="2906" y="1321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12" name="Line 242"/>
            <p:cNvSpPr>
              <a:spLocks noChangeShapeType="1"/>
            </p:cNvSpPr>
            <p:nvPr/>
          </p:nvSpPr>
          <p:spPr bwMode="auto">
            <a:xfrm>
              <a:off x="2459" y="1349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13" name="Text Box 249"/>
            <p:cNvSpPr txBox="1">
              <a:spLocks noChangeArrowheads="1"/>
            </p:cNvSpPr>
            <p:nvPr/>
          </p:nvSpPr>
          <p:spPr bwMode="auto">
            <a:xfrm>
              <a:off x="2106" y="133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5714" name="Text Box 252"/>
            <p:cNvSpPr txBox="1">
              <a:spLocks noChangeArrowheads="1"/>
            </p:cNvSpPr>
            <p:nvPr/>
          </p:nvSpPr>
          <p:spPr bwMode="auto">
            <a:xfrm>
              <a:off x="2406" y="133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  <p:sp>
          <p:nvSpPr>
            <p:cNvPr id="25715" name="Text Box 255"/>
            <p:cNvSpPr txBox="1">
              <a:spLocks noChangeArrowheads="1"/>
            </p:cNvSpPr>
            <p:nvPr/>
          </p:nvSpPr>
          <p:spPr bwMode="auto">
            <a:xfrm>
              <a:off x="2933" y="12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</p:grpSp>
      <p:grpSp>
        <p:nvGrpSpPr>
          <p:cNvPr id="9" name="Group 344"/>
          <p:cNvGrpSpPr>
            <a:grpSpLocks/>
          </p:cNvGrpSpPr>
          <p:nvPr/>
        </p:nvGrpSpPr>
        <p:grpSpPr bwMode="auto">
          <a:xfrm>
            <a:off x="5162550" y="1725613"/>
            <a:ext cx="1801813" cy="1155700"/>
            <a:chOff x="3252" y="1087"/>
            <a:chExt cx="1135" cy="728"/>
          </a:xfrm>
        </p:grpSpPr>
        <p:sp>
          <p:nvSpPr>
            <p:cNvPr id="25683" name="Oval 261"/>
            <p:cNvSpPr>
              <a:spLocks noChangeArrowheads="1"/>
            </p:cNvSpPr>
            <p:nvPr/>
          </p:nvSpPr>
          <p:spPr bwMode="auto">
            <a:xfrm>
              <a:off x="3512" y="112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684" name="Oval 262"/>
            <p:cNvSpPr>
              <a:spLocks noChangeArrowheads="1"/>
            </p:cNvSpPr>
            <p:nvPr/>
          </p:nvSpPr>
          <p:spPr bwMode="auto">
            <a:xfrm>
              <a:off x="3949" y="111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5" name="Oval 263"/>
            <p:cNvSpPr>
              <a:spLocks noChangeArrowheads="1"/>
            </p:cNvSpPr>
            <p:nvPr/>
          </p:nvSpPr>
          <p:spPr bwMode="auto">
            <a:xfrm>
              <a:off x="3252" y="151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686" name="Oval 264"/>
            <p:cNvSpPr>
              <a:spLocks noChangeArrowheads="1"/>
            </p:cNvSpPr>
            <p:nvPr/>
          </p:nvSpPr>
          <p:spPr bwMode="auto">
            <a:xfrm>
              <a:off x="3574" y="165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5687" name="Oval 265"/>
            <p:cNvSpPr>
              <a:spLocks noChangeArrowheads="1"/>
            </p:cNvSpPr>
            <p:nvPr/>
          </p:nvSpPr>
          <p:spPr bwMode="auto">
            <a:xfrm>
              <a:off x="3738" y="1374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688" name="Oval 266"/>
            <p:cNvSpPr>
              <a:spLocks noChangeArrowheads="1"/>
            </p:cNvSpPr>
            <p:nvPr/>
          </p:nvSpPr>
          <p:spPr bwMode="auto">
            <a:xfrm>
              <a:off x="3925" y="1640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5689" name="Oval 267"/>
            <p:cNvSpPr>
              <a:spLocks noChangeArrowheads="1"/>
            </p:cNvSpPr>
            <p:nvPr/>
          </p:nvSpPr>
          <p:spPr bwMode="auto">
            <a:xfrm>
              <a:off x="4207" y="145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0" name="Text Box 268"/>
            <p:cNvSpPr txBox="1">
              <a:spLocks noChangeArrowheads="1"/>
            </p:cNvSpPr>
            <p:nvPr/>
          </p:nvSpPr>
          <p:spPr bwMode="auto">
            <a:xfrm>
              <a:off x="3931" y="108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691" name="Text Box 269"/>
            <p:cNvSpPr txBox="1">
              <a:spLocks noChangeArrowheads="1"/>
            </p:cNvSpPr>
            <p:nvPr/>
          </p:nvSpPr>
          <p:spPr bwMode="auto">
            <a:xfrm>
              <a:off x="4186" y="143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5692" name="Line 270"/>
            <p:cNvSpPr>
              <a:spLocks noChangeShapeType="1"/>
            </p:cNvSpPr>
            <p:nvPr/>
          </p:nvSpPr>
          <p:spPr bwMode="auto">
            <a:xfrm flipV="1">
              <a:off x="3349" y="1251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3" name="Line 271"/>
            <p:cNvSpPr>
              <a:spLocks noChangeShapeType="1"/>
            </p:cNvSpPr>
            <p:nvPr/>
          </p:nvSpPr>
          <p:spPr bwMode="auto">
            <a:xfrm>
              <a:off x="3654" y="1194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4" name="Line 272"/>
            <p:cNvSpPr>
              <a:spLocks noChangeShapeType="1"/>
            </p:cNvSpPr>
            <p:nvPr/>
          </p:nvSpPr>
          <p:spPr bwMode="auto">
            <a:xfrm>
              <a:off x="4079" y="1245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5" name="Line 274"/>
            <p:cNvSpPr>
              <a:spLocks noChangeShapeType="1"/>
            </p:cNvSpPr>
            <p:nvPr/>
          </p:nvSpPr>
          <p:spPr bwMode="auto">
            <a:xfrm>
              <a:off x="3632" y="1273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6" name="Line 276"/>
            <p:cNvSpPr>
              <a:spLocks noChangeShapeType="1"/>
            </p:cNvSpPr>
            <p:nvPr/>
          </p:nvSpPr>
          <p:spPr bwMode="auto">
            <a:xfrm flipH="1">
              <a:off x="3677" y="1505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7" name="Line 277"/>
            <p:cNvSpPr>
              <a:spLocks noChangeShapeType="1"/>
            </p:cNvSpPr>
            <p:nvPr/>
          </p:nvSpPr>
          <p:spPr bwMode="auto">
            <a:xfrm>
              <a:off x="3864" y="1511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8" name="Text Box 283"/>
            <p:cNvSpPr txBox="1">
              <a:spLocks noChangeArrowheads="1"/>
            </p:cNvSpPr>
            <p:nvPr/>
          </p:nvSpPr>
          <p:spPr bwMode="auto">
            <a:xfrm>
              <a:off x="3279" y="126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5699" name="Text Box 286"/>
            <p:cNvSpPr txBox="1">
              <a:spLocks noChangeArrowheads="1"/>
            </p:cNvSpPr>
            <p:nvPr/>
          </p:nvSpPr>
          <p:spPr bwMode="auto">
            <a:xfrm>
              <a:off x="3591" y="146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5700" name="Text Box 290"/>
            <p:cNvSpPr txBox="1">
              <a:spLocks noChangeArrowheads="1"/>
            </p:cNvSpPr>
            <p:nvPr/>
          </p:nvSpPr>
          <p:spPr bwMode="auto">
            <a:xfrm>
              <a:off x="4106" y="121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5701" name="Text Box 294"/>
            <p:cNvSpPr txBox="1">
              <a:spLocks noChangeArrowheads="1"/>
            </p:cNvSpPr>
            <p:nvPr/>
          </p:nvSpPr>
          <p:spPr bwMode="auto">
            <a:xfrm>
              <a:off x="3857" y="14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10" name="Group 348"/>
          <p:cNvGrpSpPr>
            <a:grpSpLocks/>
          </p:cNvGrpSpPr>
          <p:nvPr/>
        </p:nvGrpSpPr>
        <p:grpSpPr bwMode="auto">
          <a:xfrm>
            <a:off x="4673600" y="3862388"/>
            <a:ext cx="1801813" cy="1703387"/>
            <a:chOff x="2944" y="2433"/>
            <a:chExt cx="1135" cy="1073"/>
          </a:xfrm>
        </p:grpSpPr>
        <p:sp>
          <p:nvSpPr>
            <p:cNvPr id="25662" name="Oval 298"/>
            <p:cNvSpPr>
              <a:spLocks noChangeArrowheads="1"/>
            </p:cNvSpPr>
            <p:nvPr/>
          </p:nvSpPr>
          <p:spPr bwMode="auto">
            <a:xfrm>
              <a:off x="3204" y="247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663" name="Oval 299"/>
            <p:cNvSpPr>
              <a:spLocks noChangeArrowheads="1"/>
            </p:cNvSpPr>
            <p:nvPr/>
          </p:nvSpPr>
          <p:spPr bwMode="auto">
            <a:xfrm>
              <a:off x="3641" y="246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Oval 300"/>
            <p:cNvSpPr>
              <a:spLocks noChangeArrowheads="1"/>
            </p:cNvSpPr>
            <p:nvPr/>
          </p:nvSpPr>
          <p:spPr bwMode="auto">
            <a:xfrm>
              <a:off x="2944" y="285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665" name="Oval 301"/>
            <p:cNvSpPr>
              <a:spLocks noChangeArrowheads="1"/>
            </p:cNvSpPr>
            <p:nvPr/>
          </p:nvSpPr>
          <p:spPr bwMode="auto">
            <a:xfrm>
              <a:off x="3266" y="2997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5666" name="Oval 302"/>
            <p:cNvSpPr>
              <a:spLocks noChangeArrowheads="1"/>
            </p:cNvSpPr>
            <p:nvPr/>
          </p:nvSpPr>
          <p:spPr bwMode="auto">
            <a:xfrm>
              <a:off x="3430" y="2720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667" name="Oval 303"/>
            <p:cNvSpPr>
              <a:spLocks noChangeArrowheads="1"/>
            </p:cNvSpPr>
            <p:nvPr/>
          </p:nvSpPr>
          <p:spPr bwMode="auto">
            <a:xfrm>
              <a:off x="3617" y="298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5668" name="Oval 304"/>
            <p:cNvSpPr>
              <a:spLocks noChangeArrowheads="1"/>
            </p:cNvSpPr>
            <p:nvPr/>
          </p:nvSpPr>
          <p:spPr bwMode="auto">
            <a:xfrm>
              <a:off x="3899" y="2799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9" name="Oval 305"/>
            <p:cNvSpPr>
              <a:spLocks noChangeArrowheads="1"/>
            </p:cNvSpPr>
            <p:nvPr/>
          </p:nvSpPr>
          <p:spPr bwMode="auto">
            <a:xfrm>
              <a:off x="3216" y="3342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5670" name="Oval 306"/>
            <p:cNvSpPr>
              <a:spLocks noChangeArrowheads="1"/>
            </p:cNvSpPr>
            <p:nvPr/>
          </p:nvSpPr>
          <p:spPr bwMode="auto">
            <a:xfrm>
              <a:off x="3679" y="3325"/>
              <a:ext cx="142" cy="170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5671" name="Text Box 307"/>
            <p:cNvSpPr txBox="1">
              <a:spLocks noChangeArrowheads="1"/>
            </p:cNvSpPr>
            <p:nvPr/>
          </p:nvSpPr>
          <p:spPr bwMode="auto">
            <a:xfrm>
              <a:off x="3623" y="243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672" name="Text Box 308"/>
            <p:cNvSpPr txBox="1">
              <a:spLocks noChangeArrowheads="1"/>
            </p:cNvSpPr>
            <p:nvPr/>
          </p:nvSpPr>
          <p:spPr bwMode="auto">
            <a:xfrm>
              <a:off x="3878" y="277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5673" name="Line 310"/>
            <p:cNvSpPr>
              <a:spLocks noChangeShapeType="1"/>
            </p:cNvSpPr>
            <p:nvPr/>
          </p:nvSpPr>
          <p:spPr bwMode="auto">
            <a:xfrm>
              <a:off x="3346" y="254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4" name="Line 313"/>
            <p:cNvSpPr>
              <a:spLocks noChangeShapeType="1"/>
            </p:cNvSpPr>
            <p:nvPr/>
          </p:nvSpPr>
          <p:spPr bwMode="auto">
            <a:xfrm flipH="1">
              <a:off x="3794" y="2970"/>
              <a:ext cx="152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5" name="Line 314"/>
            <p:cNvSpPr>
              <a:spLocks noChangeShapeType="1"/>
            </p:cNvSpPr>
            <p:nvPr/>
          </p:nvSpPr>
          <p:spPr bwMode="auto">
            <a:xfrm>
              <a:off x="3358" y="3429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6" name="Line 315"/>
            <p:cNvSpPr>
              <a:spLocks noChangeShapeType="1"/>
            </p:cNvSpPr>
            <p:nvPr/>
          </p:nvSpPr>
          <p:spPr bwMode="auto">
            <a:xfrm>
              <a:off x="3324" y="2619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7" name="Line 317"/>
            <p:cNvSpPr>
              <a:spLocks noChangeShapeType="1"/>
            </p:cNvSpPr>
            <p:nvPr/>
          </p:nvSpPr>
          <p:spPr bwMode="auto">
            <a:xfrm flipH="1">
              <a:off x="3369" y="2851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8" name="Line 320"/>
            <p:cNvSpPr>
              <a:spLocks noChangeShapeType="1"/>
            </p:cNvSpPr>
            <p:nvPr/>
          </p:nvSpPr>
          <p:spPr bwMode="auto">
            <a:xfrm>
              <a:off x="3092" y="2942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9" name="Line 321"/>
            <p:cNvSpPr>
              <a:spLocks noChangeShapeType="1"/>
            </p:cNvSpPr>
            <p:nvPr/>
          </p:nvSpPr>
          <p:spPr bwMode="auto">
            <a:xfrm flipH="1">
              <a:off x="3748" y="2919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0" name="Line 322"/>
            <p:cNvSpPr>
              <a:spLocks noChangeShapeType="1"/>
            </p:cNvSpPr>
            <p:nvPr/>
          </p:nvSpPr>
          <p:spPr bwMode="auto">
            <a:xfrm flipH="1">
              <a:off x="3290" y="3157"/>
              <a:ext cx="2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1" name="Text Box 326"/>
            <p:cNvSpPr txBox="1">
              <a:spLocks noChangeArrowheads="1"/>
            </p:cNvSpPr>
            <p:nvPr/>
          </p:nvSpPr>
          <p:spPr bwMode="auto">
            <a:xfrm>
              <a:off x="3102" y="283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5682" name="Text Box 332"/>
            <p:cNvSpPr txBox="1">
              <a:spLocks noChangeArrowheads="1"/>
            </p:cNvSpPr>
            <p:nvPr/>
          </p:nvSpPr>
          <p:spPr bwMode="auto">
            <a:xfrm>
              <a:off x="3730" y="280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</p:grpSp>
      <p:sp>
        <p:nvSpPr>
          <p:cNvPr id="104798" name="Text Box 350"/>
          <p:cNvSpPr txBox="1">
            <a:spLocks noChangeArrowheads="1"/>
          </p:cNvSpPr>
          <p:nvPr/>
        </p:nvSpPr>
        <p:spPr bwMode="auto">
          <a:xfrm>
            <a:off x="4295775" y="2185988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6</a:t>
            </a:r>
          </a:p>
        </p:txBody>
      </p:sp>
      <p:cxnSp>
        <p:nvCxnSpPr>
          <p:cNvPr id="104799" name="AutoShape 351"/>
          <p:cNvCxnSpPr>
            <a:cxnSpLocks noChangeShapeType="1"/>
            <a:stCxn id="25703" idx="3"/>
            <a:endCxn id="25705" idx="7"/>
          </p:cNvCxnSpPr>
          <p:nvPr/>
        </p:nvCxnSpPr>
        <p:spPr bwMode="auto">
          <a:xfrm rot="5400000">
            <a:off x="4238626" y="2138362"/>
            <a:ext cx="227012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00" name="AutoShape 352"/>
          <p:cNvCxnSpPr>
            <a:cxnSpLocks noChangeShapeType="1"/>
            <a:stCxn id="25793" idx="3"/>
            <a:endCxn id="25795" idx="7"/>
          </p:cNvCxnSpPr>
          <p:nvPr/>
        </p:nvCxnSpPr>
        <p:spPr bwMode="auto">
          <a:xfrm flipH="1">
            <a:off x="7267575" y="1930400"/>
            <a:ext cx="25400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01" name="Text Box 353"/>
          <p:cNvSpPr txBox="1">
            <a:spLocks noChangeArrowheads="1"/>
          </p:cNvSpPr>
          <p:nvPr/>
        </p:nvSpPr>
        <p:spPr bwMode="auto">
          <a:xfrm>
            <a:off x="7191375" y="19081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7</a:t>
            </a:r>
          </a:p>
        </p:txBody>
      </p:sp>
      <p:sp>
        <p:nvSpPr>
          <p:cNvPr id="104802" name="Text Box 354"/>
          <p:cNvSpPr txBox="1">
            <a:spLocks noChangeArrowheads="1"/>
          </p:cNvSpPr>
          <p:nvPr/>
        </p:nvSpPr>
        <p:spPr bwMode="auto">
          <a:xfrm>
            <a:off x="7867650" y="26495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/>
              <a:t>4</a:t>
            </a:r>
          </a:p>
        </p:txBody>
      </p:sp>
      <p:cxnSp>
        <p:nvCxnSpPr>
          <p:cNvPr id="104803" name="AutoShape 355"/>
          <p:cNvCxnSpPr>
            <a:cxnSpLocks noChangeShapeType="1"/>
            <a:stCxn id="25796" idx="6"/>
            <a:endCxn id="25798" idx="2"/>
          </p:cNvCxnSpPr>
          <p:nvPr/>
        </p:nvCxnSpPr>
        <p:spPr bwMode="auto">
          <a:xfrm flipV="1">
            <a:off x="7812088" y="2655888"/>
            <a:ext cx="331787" cy="17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04" name="Text Box 356"/>
          <p:cNvSpPr txBox="1">
            <a:spLocks noChangeArrowheads="1"/>
          </p:cNvSpPr>
          <p:nvPr/>
        </p:nvSpPr>
        <p:spPr bwMode="auto">
          <a:xfrm>
            <a:off x="1146175" y="486251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4</a:t>
            </a:r>
          </a:p>
        </p:txBody>
      </p:sp>
      <p:sp>
        <p:nvSpPr>
          <p:cNvPr id="104805" name="Text Box 357"/>
          <p:cNvSpPr txBox="1">
            <a:spLocks noChangeArrowheads="1"/>
          </p:cNvSpPr>
          <p:nvPr/>
        </p:nvSpPr>
        <p:spPr bwMode="auto">
          <a:xfrm>
            <a:off x="403225" y="4027488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7</a:t>
            </a:r>
          </a:p>
        </p:txBody>
      </p:sp>
      <p:cxnSp>
        <p:nvCxnSpPr>
          <p:cNvPr id="104806" name="AutoShape 358"/>
          <p:cNvCxnSpPr>
            <a:cxnSpLocks noChangeShapeType="1"/>
            <a:stCxn id="25770" idx="3"/>
            <a:endCxn id="25772" idx="7"/>
          </p:cNvCxnSpPr>
          <p:nvPr/>
        </p:nvCxnSpPr>
        <p:spPr bwMode="auto">
          <a:xfrm flipH="1">
            <a:off x="596900" y="4108450"/>
            <a:ext cx="25400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07" name="AutoShape 359"/>
          <p:cNvCxnSpPr>
            <a:cxnSpLocks noChangeShapeType="1"/>
            <a:stCxn id="25775" idx="2"/>
            <a:endCxn id="25773" idx="6"/>
          </p:cNvCxnSpPr>
          <p:nvPr/>
        </p:nvCxnSpPr>
        <p:spPr bwMode="auto">
          <a:xfrm flipH="1">
            <a:off x="1141413" y="4833938"/>
            <a:ext cx="331787" cy="17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08" name="Text Box 360"/>
          <p:cNvSpPr txBox="1">
            <a:spLocks noChangeArrowheads="1"/>
          </p:cNvSpPr>
          <p:nvPr/>
        </p:nvSpPr>
        <p:spPr bwMode="auto">
          <a:xfrm>
            <a:off x="447675" y="491490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6</a:t>
            </a:r>
          </a:p>
        </p:txBody>
      </p:sp>
      <p:cxnSp>
        <p:nvCxnSpPr>
          <p:cNvPr id="104809" name="AutoShape 361"/>
          <p:cNvCxnSpPr>
            <a:cxnSpLocks noChangeShapeType="1"/>
            <a:stCxn id="25772" idx="5"/>
            <a:endCxn id="25777" idx="1"/>
          </p:cNvCxnSpPr>
          <p:nvPr/>
        </p:nvCxnSpPr>
        <p:spPr bwMode="auto">
          <a:xfrm>
            <a:off x="596900" y="4721225"/>
            <a:ext cx="273050" cy="585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10" name="Text Box 362"/>
          <p:cNvSpPr txBox="1">
            <a:spLocks noChangeArrowheads="1"/>
          </p:cNvSpPr>
          <p:nvPr/>
        </p:nvSpPr>
        <p:spPr bwMode="auto">
          <a:xfrm>
            <a:off x="2555875" y="4911725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6</a:t>
            </a:r>
          </a:p>
        </p:txBody>
      </p:sp>
      <p:cxnSp>
        <p:nvCxnSpPr>
          <p:cNvPr id="104811" name="AutoShape 363"/>
          <p:cNvCxnSpPr>
            <a:cxnSpLocks noChangeShapeType="1"/>
            <a:stCxn id="25748" idx="3"/>
            <a:endCxn id="25750" idx="7"/>
          </p:cNvCxnSpPr>
          <p:nvPr/>
        </p:nvCxnSpPr>
        <p:spPr bwMode="auto">
          <a:xfrm flipH="1">
            <a:off x="2701925" y="4097338"/>
            <a:ext cx="25400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12" name="AutoShape 364"/>
          <p:cNvCxnSpPr>
            <a:cxnSpLocks noChangeShapeType="1"/>
            <a:stCxn id="25750" idx="4"/>
            <a:endCxn id="25755" idx="1"/>
          </p:cNvCxnSpPr>
          <p:nvPr/>
        </p:nvCxnSpPr>
        <p:spPr bwMode="auto">
          <a:xfrm>
            <a:off x="2622550" y="4748213"/>
            <a:ext cx="352425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13" name="AutoShape 365"/>
          <p:cNvCxnSpPr>
            <a:cxnSpLocks noChangeShapeType="1"/>
            <a:stCxn id="25753" idx="4"/>
            <a:endCxn id="25756" idx="0"/>
          </p:cNvCxnSpPr>
          <p:nvPr/>
        </p:nvCxnSpPr>
        <p:spPr bwMode="auto">
          <a:xfrm>
            <a:off x="3690938" y="4953000"/>
            <a:ext cx="98425" cy="277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14" name="AutoShape 366"/>
          <p:cNvCxnSpPr>
            <a:cxnSpLocks noChangeShapeType="1"/>
            <a:stCxn id="25751" idx="6"/>
            <a:endCxn id="25753" idx="2"/>
          </p:cNvCxnSpPr>
          <p:nvPr/>
        </p:nvCxnSpPr>
        <p:spPr bwMode="auto">
          <a:xfrm flipV="1">
            <a:off x="3246438" y="4822825"/>
            <a:ext cx="331787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15" name="AutoShape 367"/>
          <p:cNvCxnSpPr>
            <a:cxnSpLocks noChangeShapeType="1"/>
            <a:stCxn id="25749" idx="5"/>
          </p:cNvCxnSpPr>
          <p:nvPr/>
        </p:nvCxnSpPr>
        <p:spPr bwMode="auto">
          <a:xfrm rot="16200000" flipH="1">
            <a:off x="3810001" y="4079875"/>
            <a:ext cx="31115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16" name="Text Box 368"/>
          <p:cNvSpPr txBox="1">
            <a:spLocks noChangeArrowheads="1"/>
          </p:cNvSpPr>
          <p:nvPr/>
        </p:nvSpPr>
        <p:spPr bwMode="auto">
          <a:xfrm>
            <a:off x="3540125" y="497205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8</a:t>
            </a:r>
          </a:p>
        </p:txBody>
      </p:sp>
      <p:sp>
        <p:nvSpPr>
          <p:cNvPr id="104817" name="Text Box 369"/>
          <p:cNvSpPr txBox="1">
            <a:spLocks noChangeArrowheads="1"/>
          </p:cNvSpPr>
          <p:nvPr/>
        </p:nvSpPr>
        <p:spPr bwMode="auto">
          <a:xfrm>
            <a:off x="3290888" y="4800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/>
              <a:t>4</a:t>
            </a:r>
          </a:p>
        </p:txBody>
      </p:sp>
      <p:sp>
        <p:nvSpPr>
          <p:cNvPr id="104818" name="Text Box 370"/>
          <p:cNvSpPr txBox="1">
            <a:spLocks noChangeArrowheads="1"/>
          </p:cNvSpPr>
          <p:nvPr/>
        </p:nvSpPr>
        <p:spPr bwMode="auto">
          <a:xfrm>
            <a:off x="3900488" y="401161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4</a:t>
            </a:r>
          </a:p>
        </p:txBody>
      </p:sp>
      <p:sp>
        <p:nvSpPr>
          <p:cNvPr id="104819" name="Text Box 371"/>
          <p:cNvSpPr txBox="1">
            <a:spLocks noChangeArrowheads="1"/>
          </p:cNvSpPr>
          <p:nvPr/>
        </p:nvSpPr>
        <p:spPr bwMode="auto">
          <a:xfrm>
            <a:off x="2671763" y="40767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7</a:t>
            </a:r>
          </a:p>
        </p:txBody>
      </p:sp>
      <p:cxnSp>
        <p:nvCxnSpPr>
          <p:cNvPr id="104820" name="AutoShape 372"/>
          <p:cNvCxnSpPr>
            <a:cxnSpLocks noChangeShapeType="1"/>
            <a:stCxn id="25664" idx="7"/>
            <a:endCxn id="25662" idx="3"/>
          </p:cNvCxnSpPr>
          <p:nvPr/>
        </p:nvCxnSpPr>
        <p:spPr bwMode="auto">
          <a:xfrm flipV="1">
            <a:off x="4865688" y="4144963"/>
            <a:ext cx="25400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21" name="AutoShape 373"/>
          <p:cNvCxnSpPr>
            <a:cxnSpLocks noChangeShapeType="1"/>
            <a:stCxn id="25664" idx="4"/>
            <a:endCxn id="25669" idx="1"/>
          </p:cNvCxnSpPr>
          <p:nvPr/>
        </p:nvCxnSpPr>
        <p:spPr bwMode="auto">
          <a:xfrm>
            <a:off x="4786313" y="4795838"/>
            <a:ext cx="352425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22" name="AutoShape 374"/>
          <p:cNvCxnSpPr>
            <a:cxnSpLocks noChangeShapeType="1"/>
            <a:stCxn id="25665" idx="6"/>
            <a:endCxn id="25667" idx="2"/>
          </p:cNvCxnSpPr>
          <p:nvPr/>
        </p:nvCxnSpPr>
        <p:spPr bwMode="auto">
          <a:xfrm flipV="1">
            <a:off x="5410200" y="4870450"/>
            <a:ext cx="331788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23" name="AutoShape 375"/>
          <p:cNvCxnSpPr>
            <a:cxnSpLocks noChangeShapeType="1"/>
            <a:stCxn id="25666" idx="5"/>
            <a:endCxn id="25667" idx="1"/>
          </p:cNvCxnSpPr>
          <p:nvPr/>
        </p:nvCxnSpPr>
        <p:spPr bwMode="auto">
          <a:xfrm>
            <a:off x="5637213" y="4540250"/>
            <a:ext cx="138112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824" name="AutoShape 376"/>
          <p:cNvCxnSpPr>
            <a:cxnSpLocks noChangeShapeType="1"/>
            <a:stCxn id="25667" idx="4"/>
            <a:endCxn id="25670" idx="0"/>
          </p:cNvCxnSpPr>
          <p:nvPr/>
        </p:nvCxnSpPr>
        <p:spPr bwMode="auto">
          <a:xfrm>
            <a:off x="5854700" y="5000625"/>
            <a:ext cx="98425" cy="277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26" name="Text Box 378"/>
          <p:cNvSpPr txBox="1">
            <a:spLocks noChangeArrowheads="1"/>
          </p:cNvSpPr>
          <p:nvPr/>
        </p:nvSpPr>
        <p:spPr bwMode="auto">
          <a:xfrm>
            <a:off x="5708650" y="5018088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8</a:t>
            </a:r>
          </a:p>
        </p:txBody>
      </p:sp>
      <p:sp>
        <p:nvSpPr>
          <p:cNvPr id="104827" name="Text Box 379"/>
          <p:cNvSpPr txBox="1">
            <a:spLocks noChangeArrowheads="1"/>
          </p:cNvSpPr>
          <p:nvPr/>
        </p:nvSpPr>
        <p:spPr bwMode="auto">
          <a:xfrm>
            <a:off x="5640388" y="44005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/>
              <a:t>3</a:t>
            </a:r>
          </a:p>
        </p:txBody>
      </p:sp>
      <p:sp>
        <p:nvSpPr>
          <p:cNvPr id="104828" name="Text Box 380"/>
          <p:cNvSpPr txBox="1">
            <a:spLocks noChangeArrowheads="1"/>
          </p:cNvSpPr>
          <p:nvPr/>
        </p:nvSpPr>
        <p:spPr bwMode="auto">
          <a:xfrm>
            <a:off x="5381625" y="485775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4</a:t>
            </a:r>
          </a:p>
        </p:txBody>
      </p:sp>
      <p:sp>
        <p:nvSpPr>
          <p:cNvPr id="104829" name="Text Box 381"/>
          <p:cNvSpPr txBox="1">
            <a:spLocks noChangeArrowheads="1"/>
          </p:cNvSpPr>
          <p:nvPr/>
        </p:nvSpPr>
        <p:spPr bwMode="auto">
          <a:xfrm>
            <a:off x="4743450" y="5018088"/>
            <a:ext cx="230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/>
              <a:t>6</a:t>
            </a:r>
          </a:p>
        </p:txBody>
      </p:sp>
      <p:sp>
        <p:nvSpPr>
          <p:cNvPr id="104830" name="Text Box 382"/>
          <p:cNvSpPr txBox="1">
            <a:spLocks noChangeArrowheads="1"/>
          </p:cNvSpPr>
          <p:nvPr/>
        </p:nvSpPr>
        <p:spPr bwMode="auto">
          <a:xfrm>
            <a:off x="4762500" y="41830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7</a:t>
            </a:r>
          </a:p>
        </p:txBody>
      </p:sp>
      <p:grpSp>
        <p:nvGrpSpPr>
          <p:cNvPr id="11" name="Group 343"/>
          <p:cNvGrpSpPr>
            <a:grpSpLocks/>
          </p:cNvGrpSpPr>
          <p:nvPr/>
        </p:nvGrpSpPr>
        <p:grpSpPr bwMode="auto">
          <a:xfrm>
            <a:off x="3305175" y="847725"/>
            <a:ext cx="1397000" cy="933450"/>
            <a:chOff x="2079" y="1163"/>
            <a:chExt cx="880" cy="588"/>
          </a:xfrm>
        </p:grpSpPr>
        <p:sp>
          <p:nvSpPr>
            <p:cNvPr id="25652" name="Oval 232"/>
            <p:cNvSpPr>
              <a:spLocks noChangeArrowheads="1"/>
            </p:cNvSpPr>
            <p:nvPr/>
          </p:nvSpPr>
          <p:spPr bwMode="auto">
            <a:xfrm>
              <a:off x="2339" y="120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5653" name="Oval 233"/>
            <p:cNvSpPr>
              <a:spLocks noChangeArrowheads="1"/>
            </p:cNvSpPr>
            <p:nvPr/>
          </p:nvSpPr>
          <p:spPr bwMode="auto">
            <a:xfrm>
              <a:off x="2776" y="119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4" name="Oval 234"/>
            <p:cNvSpPr>
              <a:spLocks noChangeArrowheads="1"/>
            </p:cNvSpPr>
            <p:nvPr/>
          </p:nvSpPr>
          <p:spPr bwMode="auto">
            <a:xfrm>
              <a:off x="2079" y="158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5655" name="Oval 235"/>
            <p:cNvSpPr>
              <a:spLocks noChangeArrowheads="1"/>
            </p:cNvSpPr>
            <p:nvPr/>
          </p:nvSpPr>
          <p:spPr bwMode="auto">
            <a:xfrm>
              <a:off x="2565" y="1450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5656" name="Text Box 237"/>
            <p:cNvSpPr txBox="1">
              <a:spLocks noChangeArrowheads="1"/>
            </p:cNvSpPr>
            <p:nvPr/>
          </p:nvSpPr>
          <p:spPr bwMode="auto">
            <a:xfrm>
              <a:off x="2758" y="116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5657" name="Line 239"/>
            <p:cNvSpPr>
              <a:spLocks noChangeShapeType="1"/>
            </p:cNvSpPr>
            <p:nvPr/>
          </p:nvSpPr>
          <p:spPr bwMode="auto">
            <a:xfrm flipV="1">
              <a:off x="2176" y="1327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8" name="Line 240"/>
            <p:cNvSpPr>
              <a:spLocks noChangeShapeType="1"/>
            </p:cNvSpPr>
            <p:nvPr/>
          </p:nvSpPr>
          <p:spPr bwMode="auto">
            <a:xfrm>
              <a:off x="2481" y="127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9" name="Line 242"/>
            <p:cNvSpPr>
              <a:spLocks noChangeShapeType="1"/>
            </p:cNvSpPr>
            <p:nvPr/>
          </p:nvSpPr>
          <p:spPr bwMode="auto">
            <a:xfrm>
              <a:off x="2459" y="1349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0" name="Text Box 249"/>
            <p:cNvSpPr txBox="1">
              <a:spLocks noChangeArrowheads="1"/>
            </p:cNvSpPr>
            <p:nvPr/>
          </p:nvSpPr>
          <p:spPr bwMode="auto">
            <a:xfrm>
              <a:off x="2106" y="133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5661" name="Text Box 252"/>
            <p:cNvSpPr txBox="1">
              <a:spLocks noChangeArrowheads="1"/>
            </p:cNvSpPr>
            <p:nvPr/>
          </p:nvSpPr>
          <p:spPr bwMode="auto">
            <a:xfrm>
              <a:off x="2406" y="133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sp>
        <p:nvSpPr>
          <p:cNvPr id="249" name="TextBox 248"/>
          <p:cNvSpPr txBox="1">
            <a:spLocks noChangeArrowheads="1"/>
          </p:cNvSpPr>
          <p:nvPr/>
        </p:nvSpPr>
        <p:spPr bwMode="auto">
          <a:xfrm>
            <a:off x="4841875" y="720725"/>
            <a:ext cx="411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B, G &amp; F conn. to A through a single</a:t>
            </a:r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 edge</a:t>
            </a:r>
            <a:endParaRPr lang="en-GB" sz="16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0" name="Rectangle 249"/>
          <p:cNvSpPr>
            <a:spLocks noChangeArrowheads="1"/>
          </p:cNvSpPr>
          <p:nvPr/>
        </p:nvSpPr>
        <p:spPr bwMode="auto">
          <a:xfrm>
            <a:off x="5151438" y="992188"/>
            <a:ext cx="3632200" cy="3349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Next V is the one nearest to A  or B </a:t>
            </a:r>
            <a:endParaRPr lang="en-US" sz="16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3" name="Oval 5"/>
          <p:cNvSpPr>
            <a:spLocks noChangeArrowheads="1"/>
          </p:cNvSpPr>
          <p:nvPr/>
        </p:nvSpPr>
        <p:spPr bwMode="auto">
          <a:xfrm>
            <a:off x="7974013" y="1025525"/>
            <a:ext cx="225425" cy="260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Oval 5"/>
          <p:cNvSpPr>
            <a:spLocks noChangeArrowheads="1"/>
          </p:cNvSpPr>
          <p:nvPr/>
        </p:nvSpPr>
        <p:spPr bwMode="auto">
          <a:xfrm>
            <a:off x="8486775" y="1036638"/>
            <a:ext cx="225425" cy="260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Rectangle 255"/>
          <p:cNvSpPr>
            <a:spLocks noChangeArrowheads="1"/>
          </p:cNvSpPr>
          <p:nvPr/>
        </p:nvSpPr>
        <p:spPr bwMode="auto">
          <a:xfrm>
            <a:off x="4791075" y="760413"/>
            <a:ext cx="407035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5189538" y="1016000"/>
            <a:ext cx="358140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01" grpId="0"/>
      <p:bldP spid="104804" grpId="0"/>
      <p:bldP spid="104805" grpId="0"/>
      <p:bldP spid="104805" grpId="1"/>
      <p:bldP spid="104808" grpId="0"/>
      <p:bldP spid="104810" grpId="0"/>
      <p:bldP spid="104816" grpId="0"/>
      <p:bldP spid="104817" grpId="0"/>
      <p:bldP spid="104818" grpId="0"/>
      <p:bldP spid="104819" grpId="0"/>
      <p:bldP spid="104826" grpId="0"/>
      <p:bldP spid="104827" grpId="0"/>
      <p:bldP spid="104828" grpId="0"/>
      <p:bldP spid="104829" grpId="0"/>
      <p:bldP spid="104830" grpId="0"/>
      <p:bldP spid="250" grpId="0" animBg="1"/>
      <p:bldP spid="253" grpId="0" animBg="1"/>
      <p:bldP spid="255" grpId="0" animBg="1"/>
      <p:bldP spid="256" grpId="0" animBg="1"/>
      <p:bldP spid="2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7D0642-563B-4D27-B364-820FA0003571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47663"/>
            <a:ext cx="8743950" cy="1523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Prim’s Minimum Spanning Tree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5913" y="650875"/>
            <a:ext cx="1801812" cy="1927225"/>
            <a:chOff x="364" y="673"/>
            <a:chExt cx="1135" cy="1214"/>
          </a:xfrm>
        </p:grpSpPr>
        <p:sp>
          <p:nvSpPr>
            <p:cNvPr id="26790" name="Oval 4"/>
            <p:cNvSpPr>
              <a:spLocks noChangeArrowheads="1"/>
            </p:cNvSpPr>
            <p:nvPr/>
          </p:nvSpPr>
          <p:spPr bwMode="auto">
            <a:xfrm>
              <a:off x="624" y="76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6791" name="Oval 5"/>
            <p:cNvSpPr>
              <a:spLocks noChangeArrowheads="1"/>
            </p:cNvSpPr>
            <p:nvPr/>
          </p:nvSpPr>
          <p:spPr bwMode="auto">
            <a:xfrm>
              <a:off x="1061" y="75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2" name="Oval 6"/>
            <p:cNvSpPr>
              <a:spLocks noChangeArrowheads="1"/>
            </p:cNvSpPr>
            <p:nvPr/>
          </p:nvSpPr>
          <p:spPr bwMode="auto">
            <a:xfrm>
              <a:off x="364" y="115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6793" name="Oval 7"/>
            <p:cNvSpPr>
              <a:spLocks noChangeArrowheads="1"/>
            </p:cNvSpPr>
            <p:nvPr/>
          </p:nvSpPr>
          <p:spPr bwMode="auto">
            <a:xfrm>
              <a:off x="686" y="129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6794" name="Oval 8"/>
            <p:cNvSpPr>
              <a:spLocks noChangeArrowheads="1"/>
            </p:cNvSpPr>
            <p:nvPr/>
          </p:nvSpPr>
          <p:spPr bwMode="auto">
            <a:xfrm>
              <a:off x="850" y="101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6795" name="Oval 9"/>
            <p:cNvSpPr>
              <a:spLocks noChangeArrowheads="1"/>
            </p:cNvSpPr>
            <p:nvPr/>
          </p:nvSpPr>
          <p:spPr bwMode="auto">
            <a:xfrm>
              <a:off x="1037" y="128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6796" name="Oval 10"/>
            <p:cNvSpPr>
              <a:spLocks noChangeArrowheads="1"/>
            </p:cNvSpPr>
            <p:nvPr/>
          </p:nvSpPr>
          <p:spPr bwMode="auto">
            <a:xfrm>
              <a:off x="1319" y="109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7" name="Oval 11"/>
            <p:cNvSpPr>
              <a:spLocks noChangeArrowheads="1"/>
            </p:cNvSpPr>
            <p:nvPr/>
          </p:nvSpPr>
          <p:spPr bwMode="auto">
            <a:xfrm>
              <a:off x="636" y="163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6798" name="Oval 12"/>
            <p:cNvSpPr>
              <a:spLocks noChangeArrowheads="1"/>
            </p:cNvSpPr>
            <p:nvPr/>
          </p:nvSpPr>
          <p:spPr bwMode="auto">
            <a:xfrm>
              <a:off x="1099" y="1622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6799" name="Text Box 13"/>
            <p:cNvSpPr txBox="1">
              <a:spLocks noChangeArrowheads="1"/>
            </p:cNvSpPr>
            <p:nvPr/>
          </p:nvSpPr>
          <p:spPr bwMode="auto">
            <a:xfrm>
              <a:off x="1043" y="73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6800" name="Text Box 14"/>
            <p:cNvSpPr txBox="1">
              <a:spLocks noChangeArrowheads="1"/>
            </p:cNvSpPr>
            <p:nvPr/>
          </p:nvSpPr>
          <p:spPr bwMode="auto">
            <a:xfrm>
              <a:off x="1298" y="107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6801" name="Line 15"/>
            <p:cNvSpPr>
              <a:spLocks noChangeShapeType="1"/>
            </p:cNvSpPr>
            <p:nvPr/>
          </p:nvSpPr>
          <p:spPr bwMode="auto">
            <a:xfrm flipV="1">
              <a:off x="461" y="894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2" name="Line 16"/>
            <p:cNvSpPr>
              <a:spLocks noChangeShapeType="1"/>
            </p:cNvSpPr>
            <p:nvPr/>
          </p:nvSpPr>
          <p:spPr bwMode="auto">
            <a:xfrm>
              <a:off x="766" y="837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3" name="Line 17"/>
            <p:cNvSpPr>
              <a:spLocks noChangeShapeType="1"/>
            </p:cNvSpPr>
            <p:nvPr/>
          </p:nvSpPr>
          <p:spPr bwMode="auto">
            <a:xfrm>
              <a:off x="472" y="1312"/>
              <a:ext cx="1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4" name="Line 18"/>
            <p:cNvSpPr>
              <a:spLocks noChangeShapeType="1"/>
            </p:cNvSpPr>
            <p:nvPr/>
          </p:nvSpPr>
          <p:spPr bwMode="auto">
            <a:xfrm>
              <a:off x="1191" y="888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5" name="Line 19"/>
            <p:cNvSpPr>
              <a:spLocks noChangeShapeType="1"/>
            </p:cNvSpPr>
            <p:nvPr/>
          </p:nvSpPr>
          <p:spPr bwMode="auto">
            <a:xfrm flipH="1">
              <a:off x="1214" y="1267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6" name="Line 20"/>
            <p:cNvSpPr>
              <a:spLocks noChangeShapeType="1"/>
            </p:cNvSpPr>
            <p:nvPr/>
          </p:nvSpPr>
          <p:spPr bwMode="auto">
            <a:xfrm>
              <a:off x="778" y="1726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7" name="Line 21"/>
            <p:cNvSpPr>
              <a:spLocks noChangeShapeType="1"/>
            </p:cNvSpPr>
            <p:nvPr/>
          </p:nvSpPr>
          <p:spPr bwMode="auto">
            <a:xfrm>
              <a:off x="744" y="916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8" name="Line 22"/>
            <p:cNvSpPr>
              <a:spLocks noChangeShapeType="1"/>
            </p:cNvSpPr>
            <p:nvPr/>
          </p:nvSpPr>
          <p:spPr bwMode="auto">
            <a:xfrm flipH="1">
              <a:off x="965" y="905"/>
              <a:ext cx="12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9" name="Line 23"/>
            <p:cNvSpPr>
              <a:spLocks noChangeShapeType="1"/>
            </p:cNvSpPr>
            <p:nvPr/>
          </p:nvSpPr>
          <p:spPr bwMode="auto">
            <a:xfrm flipH="1">
              <a:off x="789" y="1148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0" name="Line 24"/>
            <p:cNvSpPr>
              <a:spLocks noChangeShapeType="1"/>
            </p:cNvSpPr>
            <p:nvPr/>
          </p:nvSpPr>
          <p:spPr bwMode="auto">
            <a:xfrm>
              <a:off x="976" y="1154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1" name="Line 25"/>
            <p:cNvSpPr>
              <a:spLocks noChangeShapeType="1"/>
            </p:cNvSpPr>
            <p:nvPr/>
          </p:nvSpPr>
          <p:spPr bwMode="auto">
            <a:xfrm>
              <a:off x="829" y="136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2" name="Line 26"/>
            <p:cNvSpPr>
              <a:spLocks noChangeShapeType="1"/>
            </p:cNvSpPr>
            <p:nvPr/>
          </p:nvSpPr>
          <p:spPr bwMode="auto">
            <a:xfrm>
              <a:off x="512" y="1239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3" name="Line 27"/>
            <p:cNvSpPr>
              <a:spLocks noChangeShapeType="1"/>
            </p:cNvSpPr>
            <p:nvPr/>
          </p:nvSpPr>
          <p:spPr bwMode="auto">
            <a:xfrm flipH="1">
              <a:off x="1168" y="1216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4" name="Line 28"/>
            <p:cNvSpPr>
              <a:spLocks noChangeShapeType="1"/>
            </p:cNvSpPr>
            <p:nvPr/>
          </p:nvSpPr>
          <p:spPr bwMode="auto">
            <a:xfrm flipH="1">
              <a:off x="710" y="1454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5" name="Line 29"/>
            <p:cNvSpPr>
              <a:spLocks noChangeShapeType="1"/>
            </p:cNvSpPr>
            <p:nvPr/>
          </p:nvSpPr>
          <p:spPr bwMode="auto">
            <a:xfrm>
              <a:off x="1112" y="1454"/>
              <a:ext cx="2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6" name="Text Box 30"/>
            <p:cNvSpPr txBox="1">
              <a:spLocks noChangeArrowheads="1"/>
            </p:cNvSpPr>
            <p:nvPr/>
          </p:nvSpPr>
          <p:spPr bwMode="auto">
            <a:xfrm>
              <a:off x="391" y="90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6817" name="Text Box 31"/>
            <p:cNvSpPr txBox="1">
              <a:spLocks noChangeArrowheads="1"/>
            </p:cNvSpPr>
            <p:nvPr/>
          </p:nvSpPr>
          <p:spPr bwMode="auto">
            <a:xfrm>
              <a:off x="425" y="141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</a:p>
          </p:txBody>
        </p:sp>
        <p:sp>
          <p:nvSpPr>
            <p:cNvPr id="26818" name="Text Box 32"/>
            <p:cNvSpPr txBox="1">
              <a:spLocks noChangeArrowheads="1"/>
            </p:cNvSpPr>
            <p:nvPr/>
          </p:nvSpPr>
          <p:spPr bwMode="auto">
            <a:xfrm>
              <a:off x="522" y="11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6819" name="Text Box 33"/>
            <p:cNvSpPr txBox="1">
              <a:spLocks noChangeArrowheads="1"/>
            </p:cNvSpPr>
            <p:nvPr/>
          </p:nvSpPr>
          <p:spPr bwMode="auto">
            <a:xfrm>
              <a:off x="703" y="110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6820" name="Text Box 34"/>
            <p:cNvSpPr txBox="1">
              <a:spLocks noChangeArrowheads="1"/>
            </p:cNvSpPr>
            <p:nvPr/>
          </p:nvSpPr>
          <p:spPr bwMode="auto">
            <a:xfrm>
              <a:off x="691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  <p:sp>
          <p:nvSpPr>
            <p:cNvPr id="26821" name="Text Box 35"/>
            <p:cNvSpPr txBox="1">
              <a:spLocks noChangeArrowheads="1"/>
            </p:cNvSpPr>
            <p:nvPr/>
          </p:nvSpPr>
          <p:spPr bwMode="auto">
            <a:xfrm>
              <a:off x="822" y="67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6822" name="Text Box 36"/>
            <p:cNvSpPr txBox="1">
              <a:spLocks noChangeArrowheads="1"/>
            </p:cNvSpPr>
            <p:nvPr/>
          </p:nvSpPr>
          <p:spPr bwMode="auto">
            <a:xfrm>
              <a:off x="969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  <a:endParaRPr lang="en-US" altLang="ko-KR"/>
            </a:p>
          </p:txBody>
        </p:sp>
        <p:sp>
          <p:nvSpPr>
            <p:cNvPr id="26823" name="Text Box 37"/>
            <p:cNvSpPr txBox="1">
              <a:spLocks noChangeArrowheads="1"/>
            </p:cNvSpPr>
            <p:nvPr/>
          </p:nvSpPr>
          <p:spPr bwMode="auto">
            <a:xfrm>
              <a:off x="1218" y="8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6824" name="Text Box 38"/>
            <p:cNvSpPr txBox="1">
              <a:spLocks noChangeArrowheads="1"/>
            </p:cNvSpPr>
            <p:nvPr/>
          </p:nvSpPr>
          <p:spPr bwMode="auto">
            <a:xfrm>
              <a:off x="1150" y="10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6825" name="Text Box 39"/>
            <p:cNvSpPr txBox="1">
              <a:spLocks noChangeArrowheads="1"/>
            </p:cNvSpPr>
            <p:nvPr/>
          </p:nvSpPr>
          <p:spPr bwMode="auto">
            <a:xfrm>
              <a:off x="1246" y="13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6826" name="Text Box 40"/>
            <p:cNvSpPr txBox="1">
              <a:spLocks noChangeArrowheads="1"/>
            </p:cNvSpPr>
            <p:nvPr/>
          </p:nvSpPr>
          <p:spPr bwMode="auto">
            <a:xfrm>
              <a:off x="833" y="16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6827" name="Text Box 41"/>
            <p:cNvSpPr txBox="1">
              <a:spLocks noChangeArrowheads="1"/>
            </p:cNvSpPr>
            <p:nvPr/>
          </p:nvSpPr>
          <p:spPr bwMode="auto">
            <a:xfrm>
              <a:off x="686" y="14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6828" name="Text Box 42"/>
            <p:cNvSpPr txBox="1">
              <a:spLocks noChangeArrowheads="1"/>
            </p:cNvSpPr>
            <p:nvPr/>
          </p:nvSpPr>
          <p:spPr bwMode="auto">
            <a:xfrm>
              <a:off x="844" y="133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6829" name="Text Box 43"/>
            <p:cNvSpPr txBox="1">
              <a:spLocks noChangeArrowheads="1"/>
            </p:cNvSpPr>
            <p:nvPr/>
          </p:nvSpPr>
          <p:spPr bwMode="auto">
            <a:xfrm>
              <a:off x="991" y="1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8</a:t>
              </a:r>
              <a:endParaRPr lang="en-US" altLang="ko-KR"/>
            </a:p>
          </p:txBody>
        </p:sp>
        <p:sp>
          <p:nvSpPr>
            <p:cNvPr id="26830" name="Text Box 44"/>
            <p:cNvSpPr txBox="1">
              <a:spLocks noChangeArrowheads="1"/>
            </p:cNvSpPr>
            <p:nvPr/>
          </p:nvSpPr>
          <p:spPr bwMode="auto">
            <a:xfrm>
              <a:off x="969" y="106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075488" y="1647825"/>
            <a:ext cx="1801812" cy="1703388"/>
            <a:chOff x="4457" y="1038"/>
            <a:chExt cx="1135" cy="1073"/>
          </a:xfrm>
        </p:grpSpPr>
        <p:sp>
          <p:nvSpPr>
            <p:cNvPr id="26769" name="Oval 46"/>
            <p:cNvSpPr>
              <a:spLocks noChangeArrowheads="1"/>
            </p:cNvSpPr>
            <p:nvPr/>
          </p:nvSpPr>
          <p:spPr bwMode="auto">
            <a:xfrm>
              <a:off x="4717" y="1076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6770" name="Oval 47"/>
            <p:cNvSpPr>
              <a:spLocks noChangeArrowheads="1"/>
            </p:cNvSpPr>
            <p:nvPr/>
          </p:nvSpPr>
          <p:spPr bwMode="auto">
            <a:xfrm>
              <a:off x="5154" y="1066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1" name="Oval 48"/>
            <p:cNvSpPr>
              <a:spLocks noChangeArrowheads="1"/>
            </p:cNvSpPr>
            <p:nvPr/>
          </p:nvSpPr>
          <p:spPr bwMode="auto">
            <a:xfrm>
              <a:off x="4457" y="1462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6772" name="Oval 49"/>
            <p:cNvSpPr>
              <a:spLocks noChangeArrowheads="1"/>
            </p:cNvSpPr>
            <p:nvPr/>
          </p:nvSpPr>
          <p:spPr bwMode="auto">
            <a:xfrm>
              <a:off x="4779" y="1602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6773" name="Oval 50"/>
            <p:cNvSpPr>
              <a:spLocks noChangeArrowheads="1"/>
            </p:cNvSpPr>
            <p:nvPr/>
          </p:nvSpPr>
          <p:spPr bwMode="auto">
            <a:xfrm>
              <a:off x="4943" y="132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6774" name="Oval 51"/>
            <p:cNvSpPr>
              <a:spLocks noChangeArrowheads="1"/>
            </p:cNvSpPr>
            <p:nvPr/>
          </p:nvSpPr>
          <p:spPr bwMode="auto">
            <a:xfrm>
              <a:off x="5130" y="159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6775" name="Oval 52"/>
            <p:cNvSpPr>
              <a:spLocks noChangeArrowheads="1"/>
            </p:cNvSpPr>
            <p:nvPr/>
          </p:nvSpPr>
          <p:spPr bwMode="auto">
            <a:xfrm>
              <a:off x="5412" y="140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6" name="Oval 53"/>
            <p:cNvSpPr>
              <a:spLocks noChangeArrowheads="1"/>
            </p:cNvSpPr>
            <p:nvPr/>
          </p:nvSpPr>
          <p:spPr bwMode="auto">
            <a:xfrm>
              <a:off x="4729" y="194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6777" name="Text Box 54"/>
            <p:cNvSpPr txBox="1">
              <a:spLocks noChangeArrowheads="1"/>
            </p:cNvSpPr>
            <p:nvPr/>
          </p:nvSpPr>
          <p:spPr bwMode="auto">
            <a:xfrm>
              <a:off x="5136" y="103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6778" name="Text Box 55"/>
            <p:cNvSpPr txBox="1">
              <a:spLocks noChangeArrowheads="1"/>
            </p:cNvSpPr>
            <p:nvPr/>
          </p:nvSpPr>
          <p:spPr bwMode="auto">
            <a:xfrm>
              <a:off x="5391" y="138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6779" name="Line 56"/>
            <p:cNvSpPr>
              <a:spLocks noChangeShapeType="1"/>
            </p:cNvSpPr>
            <p:nvPr/>
          </p:nvSpPr>
          <p:spPr bwMode="auto">
            <a:xfrm>
              <a:off x="4859" y="1145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80" name="Line 57"/>
            <p:cNvSpPr>
              <a:spLocks noChangeShapeType="1"/>
            </p:cNvSpPr>
            <p:nvPr/>
          </p:nvSpPr>
          <p:spPr bwMode="auto">
            <a:xfrm>
              <a:off x="5284" y="1196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81" name="Line 58"/>
            <p:cNvSpPr>
              <a:spLocks noChangeShapeType="1"/>
            </p:cNvSpPr>
            <p:nvPr/>
          </p:nvSpPr>
          <p:spPr bwMode="auto">
            <a:xfrm>
              <a:off x="4837" y="1224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82" name="Line 59"/>
            <p:cNvSpPr>
              <a:spLocks noChangeShapeType="1"/>
            </p:cNvSpPr>
            <p:nvPr/>
          </p:nvSpPr>
          <p:spPr bwMode="auto">
            <a:xfrm flipH="1">
              <a:off x="4882" y="1456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83" name="Line 60"/>
            <p:cNvSpPr>
              <a:spLocks noChangeShapeType="1"/>
            </p:cNvSpPr>
            <p:nvPr/>
          </p:nvSpPr>
          <p:spPr bwMode="auto">
            <a:xfrm>
              <a:off x="5069" y="1462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84" name="Line 61"/>
            <p:cNvSpPr>
              <a:spLocks noChangeShapeType="1"/>
            </p:cNvSpPr>
            <p:nvPr/>
          </p:nvSpPr>
          <p:spPr bwMode="auto">
            <a:xfrm>
              <a:off x="4605" y="1547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85" name="Line 62"/>
            <p:cNvSpPr>
              <a:spLocks noChangeShapeType="1"/>
            </p:cNvSpPr>
            <p:nvPr/>
          </p:nvSpPr>
          <p:spPr bwMode="auto">
            <a:xfrm flipH="1">
              <a:off x="4803" y="1762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86" name="Text Box 63"/>
            <p:cNvSpPr txBox="1">
              <a:spLocks noChangeArrowheads="1"/>
            </p:cNvSpPr>
            <p:nvPr/>
          </p:nvSpPr>
          <p:spPr bwMode="auto">
            <a:xfrm>
              <a:off x="4615" y="143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6787" name="Text Box 64"/>
            <p:cNvSpPr txBox="1">
              <a:spLocks noChangeArrowheads="1"/>
            </p:cNvSpPr>
            <p:nvPr/>
          </p:nvSpPr>
          <p:spPr bwMode="auto">
            <a:xfrm>
              <a:off x="5311" y="116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6788" name="Text Box 65"/>
            <p:cNvSpPr txBox="1">
              <a:spLocks noChangeArrowheads="1"/>
            </p:cNvSpPr>
            <p:nvPr/>
          </p:nvSpPr>
          <p:spPr bwMode="auto">
            <a:xfrm>
              <a:off x="4779" y="176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6789" name="Text Box 66"/>
            <p:cNvSpPr txBox="1">
              <a:spLocks noChangeArrowheads="1"/>
            </p:cNvSpPr>
            <p:nvPr/>
          </p:nvSpPr>
          <p:spPr bwMode="auto">
            <a:xfrm>
              <a:off x="5062" y="13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404813" y="3825875"/>
            <a:ext cx="1801812" cy="1836738"/>
            <a:chOff x="255" y="2410"/>
            <a:chExt cx="1135" cy="1157"/>
          </a:xfrm>
        </p:grpSpPr>
        <p:sp>
          <p:nvSpPr>
            <p:cNvPr id="26746" name="Oval 68"/>
            <p:cNvSpPr>
              <a:spLocks noChangeArrowheads="1"/>
            </p:cNvSpPr>
            <p:nvPr/>
          </p:nvSpPr>
          <p:spPr bwMode="auto">
            <a:xfrm>
              <a:off x="515" y="2448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6747" name="Oval 69"/>
            <p:cNvSpPr>
              <a:spLocks noChangeArrowheads="1"/>
            </p:cNvSpPr>
            <p:nvPr/>
          </p:nvSpPr>
          <p:spPr bwMode="auto">
            <a:xfrm>
              <a:off x="952" y="2438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8" name="Oval 70"/>
            <p:cNvSpPr>
              <a:spLocks noChangeArrowheads="1"/>
            </p:cNvSpPr>
            <p:nvPr/>
          </p:nvSpPr>
          <p:spPr bwMode="auto">
            <a:xfrm>
              <a:off x="255" y="283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6749" name="Oval 71"/>
            <p:cNvSpPr>
              <a:spLocks noChangeArrowheads="1"/>
            </p:cNvSpPr>
            <p:nvPr/>
          </p:nvSpPr>
          <p:spPr bwMode="auto">
            <a:xfrm>
              <a:off x="577" y="2974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6750" name="Oval 72"/>
            <p:cNvSpPr>
              <a:spLocks noChangeArrowheads="1"/>
            </p:cNvSpPr>
            <p:nvPr/>
          </p:nvSpPr>
          <p:spPr bwMode="auto">
            <a:xfrm>
              <a:off x="741" y="2697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6751" name="Oval 73"/>
            <p:cNvSpPr>
              <a:spLocks noChangeArrowheads="1"/>
            </p:cNvSpPr>
            <p:nvPr/>
          </p:nvSpPr>
          <p:spPr bwMode="auto">
            <a:xfrm>
              <a:off x="928" y="296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6752" name="Oval 74"/>
            <p:cNvSpPr>
              <a:spLocks noChangeArrowheads="1"/>
            </p:cNvSpPr>
            <p:nvPr/>
          </p:nvSpPr>
          <p:spPr bwMode="auto">
            <a:xfrm>
              <a:off x="1210" y="277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3" name="Oval 75"/>
            <p:cNvSpPr>
              <a:spLocks noChangeArrowheads="1"/>
            </p:cNvSpPr>
            <p:nvPr/>
          </p:nvSpPr>
          <p:spPr bwMode="auto">
            <a:xfrm>
              <a:off x="527" y="3319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6754" name="Oval 76"/>
            <p:cNvSpPr>
              <a:spLocks noChangeArrowheads="1"/>
            </p:cNvSpPr>
            <p:nvPr/>
          </p:nvSpPr>
          <p:spPr bwMode="auto">
            <a:xfrm>
              <a:off x="990" y="3302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6755" name="Text Box 77"/>
            <p:cNvSpPr txBox="1">
              <a:spLocks noChangeArrowheads="1"/>
            </p:cNvSpPr>
            <p:nvPr/>
          </p:nvSpPr>
          <p:spPr bwMode="auto">
            <a:xfrm>
              <a:off x="934" y="241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6756" name="Text Box 78"/>
            <p:cNvSpPr txBox="1">
              <a:spLocks noChangeArrowheads="1"/>
            </p:cNvSpPr>
            <p:nvPr/>
          </p:nvSpPr>
          <p:spPr bwMode="auto">
            <a:xfrm>
              <a:off x="1189" y="275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6757" name="Line 79"/>
            <p:cNvSpPr>
              <a:spLocks noChangeShapeType="1"/>
            </p:cNvSpPr>
            <p:nvPr/>
          </p:nvSpPr>
          <p:spPr bwMode="auto">
            <a:xfrm>
              <a:off x="657" y="2517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8" name="Line 80"/>
            <p:cNvSpPr>
              <a:spLocks noChangeShapeType="1"/>
            </p:cNvSpPr>
            <p:nvPr/>
          </p:nvSpPr>
          <p:spPr bwMode="auto">
            <a:xfrm>
              <a:off x="1082" y="2568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9" name="Line 81"/>
            <p:cNvSpPr>
              <a:spLocks noChangeShapeType="1"/>
            </p:cNvSpPr>
            <p:nvPr/>
          </p:nvSpPr>
          <p:spPr bwMode="auto">
            <a:xfrm>
              <a:off x="669" y="3406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0" name="Line 82"/>
            <p:cNvSpPr>
              <a:spLocks noChangeShapeType="1"/>
            </p:cNvSpPr>
            <p:nvPr/>
          </p:nvSpPr>
          <p:spPr bwMode="auto">
            <a:xfrm>
              <a:off x="635" y="2596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1" name="Line 83"/>
            <p:cNvSpPr>
              <a:spLocks noChangeShapeType="1"/>
            </p:cNvSpPr>
            <p:nvPr/>
          </p:nvSpPr>
          <p:spPr bwMode="auto">
            <a:xfrm flipH="1">
              <a:off x="680" y="2828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2" name="Line 84"/>
            <p:cNvSpPr>
              <a:spLocks noChangeShapeType="1"/>
            </p:cNvSpPr>
            <p:nvPr/>
          </p:nvSpPr>
          <p:spPr bwMode="auto">
            <a:xfrm>
              <a:off x="867" y="2834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3" name="Line 85"/>
            <p:cNvSpPr>
              <a:spLocks noChangeShapeType="1"/>
            </p:cNvSpPr>
            <p:nvPr/>
          </p:nvSpPr>
          <p:spPr bwMode="auto">
            <a:xfrm>
              <a:off x="403" y="2919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4" name="Line 86"/>
            <p:cNvSpPr>
              <a:spLocks noChangeShapeType="1"/>
            </p:cNvSpPr>
            <p:nvPr/>
          </p:nvSpPr>
          <p:spPr bwMode="auto">
            <a:xfrm flipH="1">
              <a:off x="601" y="3134"/>
              <a:ext cx="2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5" name="Text Box 87"/>
            <p:cNvSpPr txBox="1">
              <a:spLocks noChangeArrowheads="1"/>
            </p:cNvSpPr>
            <p:nvPr/>
          </p:nvSpPr>
          <p:spPr bwMode="auto">
            <a:xfrm>
              <a:off x="413" y="281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6766" name="Text Box 88"/>
            <p:cNvSpPr txBox="1">
              <a:spLocks noChangeArrowheads="1"/>
            </p:cNvSpPr>
            <p:nvPr/>
          </p:nvSpPr>
          <p:spPr bwMode="auto">
            <a:xfrm>
              <a:off x="1109" y="253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6767" name="Text Box 89"/>
            <p:cNvSpPr txBox="1">
              <a:spLocks noChangeArrowheads="1"/>
            </p:cNvSpPr>
            <p:nvPr/>
          </p:nvSpPr>
          <p:spPr bwMode="auto">
            <a:xfrm>
              <a:off x="724" y="335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6768" name="Text Box 90"/>
            <p:cNvSpPr txBox="1">
              <a:spLocks noChangeArrowheads="1"/>
            </p:cNvSpPr>
            <p:nvPr/>
          </p:nvSpPr>
          <p:spPr bwMode="auto">
            <a:xfrm>
              <a:off x="860" y="274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2509838" y="3814763"/>
            <a:ext cx="1801812" cy="1703387"/>
            <a:chOff x="1581" y="2403"/>
            <a:chExt cx="1135" cy="1073"/>
          </a:xfrm>
        </p:grpSpPr>
        <p:sp>
          <p:nvSpPr>
            <p:cNvPr id="26724" name="Oval 92"/>
            <p:cNvSpPr>
              <a:spLocks noChangeArrowheads="1"/>
            </p:cNvSpPr>
            <p:nvPr/>
          </p:nvSpPr>
          <p:spPr bwMode="auto">
            <a:xfrm>
              <a:off x="1841" y="244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6725" name="Oval 93"/>
            <p:cNvSpPr>
              <a:spLocks noChangeArrowheads="1"/>
            </p:cNvSpPr>
            <p:nvPr/>
          </p:nvSpPr>
          <p:spPr bwMode="auto">
            <a:xfrm>
              <a:off x="2278" y="243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6" name="Oval 94"/>
            <p:cNvSpPr>
              <a:spLocks noChangeArrowheads="1"/>
            </p:cNvSpPr>
            <p:nvPr/>
          </p:nvSpPr>
          <p:spPr bwMode="auto">
            <a:xfrm>
              <a:off x="1581" y="282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6727" name="Oval 95"/>
            <p:cNvSpPr>
              <a:spLocks noChangeArrowheads="1"/>
            </p:cNvSpPr>
            <p:nvPr/>
          </p:nvSpPr>
          <p:spPr bwMode="auto">
            <a:xfrm>
              <a:off x="1903" y="2967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6728" name="Oval 96"/>
            <p:cNvSpPr>
              <a:spLocks noChangeArrowheads="1"/>
            </p:cNvSpPr>
            <p:nvPr/>
          </p:nvSpPr>
          <p:spPr bwMode="auto">
            <a:xfrm>
              <a:off x="2067" y="2690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6729" name="Oval 97"/>
            <p:cNvSpPr>
              <a:spLocks noChangeArrowheads="1"/>
            </p:cNvSpPr>
            <p:nvPr/>
          </p:nvSpPr>
          <p:spPr bwMode="auto">
            <a:xfrm>
              <a:off x="2254" y="295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6730" name="Oval 98"/>
            <p:cNvSpPr>
              <a:spLocks noChangeArrowheads="1"/>
            </p:cNvSpPr>
            <p:nvPr/>
          </p:nvSpPr>
          <p:spPr bwMode="auto">
            <a:xfrm>
              <a:off x="2536" y="276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" name="Oval 99"/>
            <p:cNvSpPr>
              <a:spLocks noChangeArrowheads="1"/>
            </p:cNvSpPr>
            <p:nvPr/>
          </p:nvSpPr>
          <p:spPr bwMode="auto">
            <a:xfrm>
              <a:off x="1853" y="3312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6732" name="Oval 100"/>
            <p:cNvSpPr>
              <a:spLocks noChangeArrowheads="1"/>
            </p:cNvSpPr>
            <p:nvPr/>
          </p:nvSpPr>
          <p:spPr bwMode="auto">
            <a:xfrm>
              <a:off x="2316" y="3295"/>
              <a:ext cx="142" cy="170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6733" name="Text Box 101"/>
            <p:cNvSpPr txBox="1">
              <a:spLocks noChangeArrowheads="1"/>
            </p:cNvSpPr>
            <p:nvPr/>
          </p:nvSpPr>
          <p:spPr bwMode="auto">
            <a:xfrm>
              <a:off x="2260" y="240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6734" name="Text Box 102"/>
            <p:cNvSpPr txBox="1">
              <a:spLocks noChangeArrowheads="1"/>
            </p:cNvSpPr>
            <p:nvPr/>
          </p:nvSpPr>
          <p:spPr bwMode="auto">
            <a:xfrm>
              <a:off x="2515" y="274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6735" name="Line 103"/>
            <p:cNvSpPr>
              <a:spLocks noChangeShapeType="1"/>
            </p:cNvSpPr>
            <p:nvPr/>
          </p:nvSpPr>
          <p:spPr bwMode="auto">
            <a:xfrm>
              <a:off x="1983" y="251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6" name="Line 104"/>
            <p:cNvSpPr>
              <a:spLocks noChangeShapeType="1"/>
            </p:cNvSpPr>
            <p:nvPr/>
          </p:nvSpPr>
          <p:spPr bwMode="auto">
            <a:xfrm flipH="1">
              <a:off x="2431" y="2940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7" name="Line 105"/>
            <p:cNvSpPr>
              <a:spLocks noChangeShapeType="1"/>
            </p:cNvSpPr>
            <p:nvPr/>
          </p:nvSpPr>
          <p:spPr bwMode="auto">
            <a:xfrm>
              <a:off x="1995" y="3399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8" name="Line 106"/>
            <p:cNvSpPr>
              <a:spLocks noChangeShapeType="1"/>
            </p:cNvSpPr>
            <p:nvPr/>
          </p:nvSpPr>
          <p:spPr bwMode="auto">
            <a:xfrm>
              <a:off x="1961" y="2589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9" name="Line 107"/>
            <p:cNvSpPr>
              <a:spLocks noChangeShapeType="1"/>
            </p:cNvSpPr>
            <p:nvPr/>
          </p:nvSpPr>
          <p:spPr bwMode="auto">
            <a:xfrm flipH="1">
              <a:off x="2006" y="2821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0" name="Line 108"/>
            <p:cNvSpPr>
              <a:spLocks noChangeShapeType="1"/>
            </p:cNvSpPr>
            <p:nvPr/>
          </p:nvSpPr>
          <p:spPr bwMode="auto">
            <a:xfrm>
              <a:off x="2193" y="2827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1" name="Line 109"/>
            <p:cNvSpPr>
              <a:spLocks noChangeShapeType="1"/>
            </p:cNvSpPr>
            <p:nvPr/>
          </p:nvSpPr>
          <p:spPr bwMode="auto">
            <a:xfrm>
              <a:off x="1729" y="2912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2" name="Line 110"/>
            <p:cNvSpPr>
              <a:spLocks noChangeShapeType="1"/>
            </p:cNvSpPr>
            <p:nvPr/>
          </p:nvSpPr>
          <p:spPr bwMode="auto">
            <a:xfrm flipH="1">
              <a:off x="1927" y="3127"/>
              <a:ext cx="2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3" name="Text Box 111"/>
            <p:cNvSpPr txBox="1">
              <a:spLocks noChangeArrowheads="1"/>
            </p:cNvSpPr>
            <p:nvPr/>
          </p:nvSpPr>
          <p:spPr bwMode="auto">
            <a:xfrm>
              <a:off x="1739" y="28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6744" name="Text Box 112"/>
            <p:cNvSpPr txBox="1">
              <a:spLocks noChangeArrowheads="1"/>
            </p:cNvSpPr>
            <p:nvPr/>
          </p:nvSpPr>
          <p:spPr bwMode="auto">
            <a:xfrm>
              <a:off x="2463" y="30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6745" name="Text Box 113"/>
            <p:cNvSpPr txBox="1">
              <a:spLocks noChangeArrowheads="1"/>
            </p:cNvSpPr>
            <p:nvPr/>
          </p:nvSpPr>
          <p:spPr bwMode="auto">
            <a:xfrm>
              <a:off x="2186" y="274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6757988" y="3717925"/>
            <a:ext cx="1973262" cy="2425700"/>
            <a:chOff x="4250" y="2314"/>
            <a:chExt cx="1243" cy="1528"/>
          </a:xfrm>
        </p:grpSpPr>
        <p:sp>
          <p:nvSpPr>
            <p:cNvPr id="26703" name="Oval 115"/>
            <p:cNvSpPr>
              <a:spLocks noChangeArrowheads="1"/>
            </p:cNvSpPr>
            <p:nvPr/>
          </p:nvSpPr>
          <p:spPr bwMode="auto">
            <a:xfrm>
              <a:off x="4567" y="246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6704" name="Oval 116"/>
            <p:cNvSpPr>
              <a:spLocks noChangeArrowheads="1"/>
            </p:cNvSpPr>
            <p:nvPr/>
          </p:nvSpPr>
          <p:spPr bwMode="auto">
            <a:xfrm>
              <a:off x="5004" y="245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5" name="Oval 117"/>
            <p:cNvSpPr>
              <a:spLocks noChangeArrowheads="1"/>
            </p:cNvSpPr>
            <p:nvPr/>
          </p:nvSpPr>
          <p:spPr bwMode="auto">
            <a:xfrm>
              <a:off x="4307" y="285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6706" name="Oval 118"/>
            <p:cNvSpPr>
              <a:spLocks noChangeArrowheads="1"/>
            </p:cNvSpPr>
            <p:nvPr/>
          </p:nvSpPr>
          <p:spPr bwMode="auto">
            <a:xfrm>
              <a:off x="4629" y="299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6707" name="Oval 119"/>
            <p:cNvSpPr>
              <a:spLocks noChangeArrowheads="1"/>
            </p:cNvSpPr>
            <p:nvPr/>
          </p:nvSpPr>
          <p:spPr bwMode="auto">
            <a:xfrm>
              <a:off x="4793" y="271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6708" name="Oval 120"/>
            <p:cNvSpPr>
              <a:spLocks noChangeArrowheads="1"/>
            </p:cNvSpPr>
            <p:nvPr/>
          </p:nvSpPr>
          <p:spPr bwMode="auto">
            <a:xfrm>
              <a:off x="4980" y="298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6709" name="Oval 121"/>
            <p:cNvSpPr>
              <a:spLocks noChangeArrowheads="1"/>
            </p:cNvSpPr>
            <p:nvPr/>
          </p:nvSpPr>
          <p:spPr bwMode="auto">
            <a:xfrm>
              <a:off x="5262" y="279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0" name="Oval 122"/>
            <p:cNvSpPr>
              <a:spLocks noChangeArrowheads="1"/>
            </p:cNvSpPr>
            <p:nvPr/>
          </p:nvSpPr>
          <p:spPr bwMode="auto">
            <a:xfrm>
              <a:off x="4579" y="3340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6711" name="Oval 123"/>
            <p:cNvSpPr>
              <a:spLocks noChangeArrowheads="1"/>
            </p:cNvSpPr>
            <p:nvPr/>
          </p:nvSpPr>
          <p:spPr bwMode="auto">
            <a:xfrm>
              <a:off x="5042" y="3323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6712" name="Text Box 124"/>
            <p:cNvSpPr txBox="1">
              <a:spLocks noChangeArrowheads="1"/>
            </p:cNvSpPr>
            <p:nvPr/>
          </p:nvSpPr>
          <p:spPr bwMode="auto">
            <a:xfrm>
              <a:off x="4986" y="243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6713" name="Text Box 125"/>
            <p:cNvSpPr txBox="1">
              <a:spLocks noChangeArrowheads="1"/>
            </p:cNvSpPr>
            <p:nvPr/>
          </p:nvSpPr>
          <p:spPr bwMode="auto">
            <a:xfrm>
              <a:off x="5241" y="2775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6714" name="Line 126"/>
            <p:cNvSpPr>
              <a:spLocks noChangeShapeType="1"/>
            </p:cNvSpPr>
            <p:nvPr/>
          </p:nvSpPr>
          <p:spPr bwMode="auto">
            <a:xfrm>
              <a:off x="4709" y="2538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5" name="Line 127"/>
            <p:cNvSpPr>
              <a:spLocks noChangeShapeType="1"/>
            </p:cNvSpPr>
            <p:nvPr/>
          </p:nvSpPr>
          <p:spPr bwMode="auto">
            <a:xfrm flipH="1">
              <a:off x="5157" y="2968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6" name="Line 128"/>
            <p:cNvSpPr>
              <a:spLocks noChangeShapeType="1"/>
            </p:cNvSpPr>
            <p:nvPr/>
          </p:nvSpPr>
          <p:spPr bwMode="auto">
            <a:xfrm>
              <a:off x="4721" y="3427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7" name="Line 129"/>
            <p:cNvSpPr>
              <a:spLocks noChangeShapeType="1"/>
            </p:cNvSpPr>
            <p:nvPr/>
          </p:nvSpPr>
          <p:spPr bwMode="auto">
            <a:xfrm>
              <a:off x="4687" y="2617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8" name="Line 130"/>
            <p:cNvSpPr>
              <a:spLocks noChangeShapeType="1"/>
            </p:cNvSpPr>
            <p:nvPr/>
          </p:nvSpPr>
          <p:spPr bwMode="auto">
            <a:xfrm>
              <a:off x="4455" y="2940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Line 131"/>
            <p:cNvSpPr>
              <a:spLocks noChangeShapeType="1"/>
            </p:cNvSpPr>
            <p:nvPr/>
          </p:nvSpPr>
          <p:spPr bwMode="auto">
            <a:xfrm flipH="1">
              <a:off x="5111" y="2917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0" name="Line 132"/>
            <p:cNvSpPr>
              <a:spLocks noChangeShapeType="1"/>
            </p:cNvSpPr>
            <p:nvPr/>
          </p:nvSpPr>
          <p:spPr bwMode="auto">
            <a:xfrm flipH="1">
              <a:off x="4653" y="3155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1" name="Line 133"/>
            <p:cNvSpPr>
              <a:spLocks noChangeShapeType="1"/>
            </p:cNvSpPr>
            <p:nvPr/>
          </p:nvSpPr>
          <p:spPr bwMode="auto">
            <a:xfrm flipH="1">
              <a:off x="4739" y="2851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2" name="Rectangle 134"/>
            <p:cNvSpPr>
              <a:spLocks noChangeArrowheads="1"/>
            </p:cNvSpPr>
            <p:nvPr/>
          </p:nvSpPr>
          <p:spPr bwMode="auto">
            <a:xfrm>
              <a:off x="4250" y="2314"/>
              <a:ext cx="1243" cy="1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3" name="Text Box 135"/>
            <p:cNvSpPr txBox="1">
              <a:spLocks noChangeArrowheads="1"/>
            </p:cNvSpPr>
            <p:nvPr/>
          </p:nvSpPr>
          <p:spPr bwMode="auto">
            <a:xfrm>
              <a:off x="4521" y="3610"/>
              <a:ext cx="7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weight=18</a:t>
              </a:r>
            </a:p>
          </p:txBody>
        </p: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1911350" y="1778000"/>
            <a:ext cx="1397000" cy="1023938"/>
            <a:chOff x="1204" y="1120"/>
            <a:chExt cx="880" cy="645"/>
          </a:xfrm>
        </p:grpSpPr>
        <p:sp>
          <p:nvSpPr>
            <p:cNvPr id="26692" name="Oval 137"/>
            <p:cNvSpPr>
              <a:spLocks noChangeArrowheads="1"/>
            </p:cNvSpPr>
            <p:nvPr/>
          </p:nvSpPr>
          <p:spPr bwMode="auto">
            <a:xfrm>
              <a:off x="1464" y="121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6693" name="Oval 138"/>
            <p:cNvSpPr>
              <a:spLocks noChangeArrowheads="1"/>
            </p:cNvSpPr>
            <p:nvPr/>
          </p:nvSpPr>
          <p:spPr bwMode="auto">
            <a:xfrm>
              <a:off x="1901" y="120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4" name="Oval 139"/>
            <p:cNvSpPr>
              <a:spLocks noChangeArrowheads="1"/>
            </p:cNvSpPr>
            <p:nvPr/>
          </p:nvSpPr>
          <p:spPr bwMode="auto">
            <a:xfrm>
              <a:off x="1204" y="160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6695" name="Oval 140"/>
            <p:cNvSpPr>
              <a:spLocks noChangeArrowheads="1"/>
            </p:cNvSpPr>
            <p:nvPr/>
          </p:nvSpPr>
          <p:spPr bwMode="auto">
            <a:xfrm>
              <a:off x="1690" y="146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6696" name="Text Box 141"/>
            <p:cNvSpPr txBox="1">
              <a:spLocks noChangeArrowheads="1"/>
            </p:cNvSpPr>
            <p:nvPr/>
          </p:nvSpPr>
          <p:spPr bwMode="auto">
            <a:xfrm>
              <a:off x="1883" y="117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6697" name="Line 142"/>
            <p:cNvSpPr>
              <a:spLocks noChangeShapeType="1"/>
            </p:cNvSpPr>
            <p:nvPr/>
          </p:nvSpPr>
          <p:spPr bwMode="auto">
            <a:xfrm flipV="1">
              <a:off x="1301" y="1341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8" name="Line 143"/>
            <p:cNvSpPr>
              <a:spLocks noChangeShapeType="1"/>
            </p:cNvSpPr>
            <p:nvPr/>
          </p:nvSpPr>
          <p:spPr bwMode="auto">
            <a:xfrm>
              <a:off x="1606" y="1284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9" name="Line 144"/>
            <p:cNvSpPr>
              <a:spLocks noChangeShapeType="1"/>
            </p:cNvSpPr>
            <p:nvPr/>
          </p:nvSpPr>
          <p:spPr bwMode="auto">
            <a:xfrm>
              <a:off x="1584" y="1363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0" name="Text Box 145"/>
            <p:cNvSpPr txBox="1">
              <a:spLocks noChangeArrowheads="1"/>
            </p:cNvSpPr>
            <p:nvPr/>
          </p:nvSpPr>
          <p:spPr bwMode="auto">
            <a:xfrm>
              <a:off x="1231" y="13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6701" name="Text Box 146"/>
            <p:cNvSpPr txBox="1">
              <a:spLocks noChangeArrowheads="1"/>
            </p:cNvSpPr>
            <p:nvPr/>
          </p:nvSpPr>
          <p:spPr bwMode="auto">
            <a:xfrm>
              <a:off x="1531" y="13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  <p:sp>
          <p:nvSpPr>
            <p:cNvPr id="26702" name="Text Box 147"/>
            <p:cNvSpPr txBox="1">
              <a:spLocks noChangeArrowheads="1"/>
            </p:cNvSpPr>
            <p:nvPr/>
          </p:nvSpPr>
          <p:spPr bwMode="auto">
            <a:xfrm>
              <a:off x="1662" y="11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</p:grpSp>
      <p:grpSp>
        <p:nvGrpSpPr>
          <p:cNvPr id="8" name="Group 148"/>
          <p:cNvGrpSpPr>
            <a:grpSpLocks/>
          </p:cNvGrpSpPr>
          <p:nvPr/>
        </p:nvGrpSpPr>
        <p:grpSpPr bwMode="auto">
          <a:xfrm>
            <a:off x="3300413" y="1846263"/>
            <a:ext cx="1801812" cy="933450"/>
            <a:chOff x="2079" y="1163"/>
            <a:chExt cx="1135" cy="588"/>
          </a:xfrm>
        </p:grpSpPr>
        <p:sp>
          <p:nvSpPr>
            <p:cNvPr id="26678" name="Oval 149"/>
            <p:cNvSpPr>
              <a:spLocks noChangeArrowheads="1"/>
            </p:cNvSpPr>
            <p:nvPr/>
          </p:nvSpPr>
          <p:spPr bwMode="auto">
            <a:xfrm>
              <a:off x="2339" y="120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6679" name="Oval 150"/>
            <p:cNvSpPr>
              <a:spLocks noChangeArrowheads="1"/>
            </p:cNvSpPr>
            <p:nvPr/>
          </p:nvSpPr>
          <p:spPr bwMode="auto">
            <a:xfrm>
              <a:off x="2776" y="119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Oval 151"/>
            <p:cNvSpPr>
              <a:spLocks noChangeArrowheads="1"/>
            </p:cNvSpPr>
            <p:nvPr/>
          </p:nvSpPr>
          <p:spPr bwMode="auto">
            <a:xfrm>
              <a:off x="2079" y="158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6681" name="Oval 152"/>
            <p:cNvSpPr>
              <a:spLocks noChangeArrowheads="1"/>
            </p:cNvSpPr>
            <p:nvPr/>
          </p:nvSpPr>
          <p:spPr bwMode="auto">
            <a:xfrm>
              <a:off x="2565" y="1450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6682" name="Oval 153"/>
            <p:cNvSpPr>
              <a:spLocks noChangeArrowheads="1"/>
            </p:cNvSpPr>
            <p:nvPr/>
          </p:nvSpPr>
          <p:spPr bwMode="auto">
            <a:xfrm>
              <a:off x="3034" y="152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Text Box 154"/>
            <p:cNvSpPr txBox="1">
              <a:spLocks noChangeArrowheads="1"/>
            </p:cNvSpPr>
            <p:nvPr/>
          </p:nvSpPr>
          <p:spPr bwMode="auto">
            <a:xfrm>
              <a:off x="2758" y="116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6684" name="Text Box 155"/>
            <p:cNvSpPr txBox="1">
              <a:spLocks noChangeArrowheads="1"/>
            </p:cNvSpPr>
            <p:nvPr/>
          </p:nvSpPr>
          <p:spPr bwMode="auto">
            <a:xfrm>
              <a:off x="3013" y="150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6685" name="Line 156"/>
            <p:cNvSpPr>
              <a:spLocks noChangeShapeType="1"/>
            </p:cNvSpPr>
            <p:nvPr/>
          </p:nvSpPr>
          <p:spPr bwMode="auto">
            <a:xfrm flipV="1">
              <a:off x="2176" y="1327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6" name="Line 157"/>
            <p:cNvSpPr>
              <a:spLocks noChangeShapeType="1"/>
            </p:cNvSpPr>
            <p:nvPr/>
          </p:nvSpPr>
          <p:spPr bwMode="auto">
            <a:xfrm>
              <a:off x="2481" y="127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7" name="Line 158"/>
            <p:cNvSpPr>
              <a:spLocks noChangeShapeType="1"/>
            </p:cNvSpPr>
            <p:nvPr/>
          </p:nvSpPr>
          <p:spPr bwMode="auto">
            <a:xfrm>
              <a:off x="2906" y="1321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8" name="Line 159"/>
            <p:cNvSpPr>
              <a:spLocks noChangeShapeType="1"/>
            </p:cNvSpPr>
            <p:nvPr/>
          </p:nvSpPr>
          <p:spPr bwMode="auto">
            <a:xfrm>
              <a:off x="2459" y="1349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9" name="Text Box 160"/>
            <p:cNvSpPr txBox="1">
              <a:spLocks noChangeArrowheads="1"/>
            </p:cNvSpPr>
            <p:nvPr/>
          </p:nvSpPr>
          <p:spPr bwMode="auto">
            <a:xfrm>
              <a:off x="2106" y="133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6690" name="Text Box 161"/>
            <p:cNvSpPr txBox="1">
              <a:spLocks noChangeArrowheads="1"/>
            </p:cNvSpPr>
            <p:nvPr/>
          </p:nvSpPr>
          <p:spPr bwMode="auto">
            <a:xfrm>
              <a:off x="2406" y="133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  <p:sp>
          <p:nvSpPr>
            <p:cNvPr id="26691" name="Text Box 162"/>
            <p:cNvSpPr txBox="1">
              <a:spLocks noChangeArrowheads="1"/>
            </p:cNvSpPr>
            <p:nvPr/>
          </p:nvSpPr>
          <p:spPr bwMode="auto">
            <a:xfrm>
              <a:off x="2933" y="12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</p:grpSp>
      <p:grpSp>
        <p:nvGrpSpPr>
          <p:cNvPr id="9" name="Group 163"/>
          <p:cNvGrpSpPr>
            <a:grpSpLocks/>
          </p:cNvGrpSpPr>
          <p:nvPr/>
        </p:nvGrpSpPr>
        <p:grpSpPr bwMode="auto">
          <a:xfrm>
            <a:off x="5162550" y="1725613"/>
            <a:ext cx="1801813" cy="1155700"/>
            <a:chOff x="3252" y="1087"/>
            <a:chExt cx="1135" cy="728"/>
          </a:xfrm>
        </p:grpSpPr>
        <p:sp>
          <p:nvSpPr>
            <p:cNvPr id="26659" name="Oval 164"/>
            <p:cNvSpPr>
              <a:spLocks noChangeArrowheads="1"/>
            </p:cNvSpPr>
            <p:nvPr/>
          </p:nvSpPr>
          <p:spPr bwMode="auto">
            <a:xfrm>
              <a:off x="3512" y="112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6660" name="Oval 165"/>
            <p:cNvSpPr>
              <a:spLocks noChangeArrowheads="1"/>
            </p:cNvSpPr>
            <p:nvPr/>
          </p:nvSpPr>
          <p:spPr bwMode="auto">
            <a:xfrm>
              <a:off x="3949" y="111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Oval 166"/>
            <p:cNvSpPr>
              <a:spLocks noChangeArrowheads="1"/>
            </p:cNvSpPr>
            <p:nvPr/>
          </p:nvSpPr>
          <p:spPr bwMode="auto">
            <a:xfrm>
              <a:off x="3252" y="151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6662" name="Oval 167"/>
            <p:cNvSpPr>
              <a:spLocks noChangeArrowheads="1"/>
            </p:cNvSpPr>
            <p:nvPr/>
          </p:nvSpPr>
          <p:spPr bwMode="auto">
            <a:xfrm>
              <a:off x="3574" y="165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6663" name="Oval 168"/>
            <p:cNvSpPr>
              <a:spLocks noChangeArrowheads="1"/>
            </p:cNvSpPr>
            <p:nvPr/>
          </p:nvSpPr>
          <p:spPr bwMode="auto">
            <a:xfrm>
              <a:off x="3738" y="1374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6664" name="Oval 169"/>
            <p:cNvSpPr>
              <a:spLocks noChangeArrowheads="1"/>
            </p:cNvSpPr>
            <p:nvPr/>
          </p:nvSpPr>
          <p:spPr bwMode="auto">
            <a:xfrm>
              <a:off x="3925" y="1640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6665" name="Oval 170"/>
            <p:cNvSpPr>
              <a:spLocks noChangeArrowheads="1"/>
            </p:cNvSpPr>
            <p:nvPr/>
          </p:nvSpPr>
          <p:spPr bwMode="auto">
            <a:xfrm>
              <a:off x="4207" y="145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Text Box 171"/>
            <p:cNvSpPr txBox="1">
              <a:spLocks noChangeArrowheads="1"/>
            </p:cNvSpPr>
            <p:nvPr/>
          </p:nvSpPr>
          <p:spPr bwMode="auto">
            <a:xfrm>
              <a:off x="3931" y="108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6667" name="Text Box 172"/>
            <p:cNvSpPr txBox="1">
              <a:spLocks noChangeArrowheads="1"/>
            </p:cNvSpPr>
            <p:nvPr/>
          </p:nvSpPr>
          <p:spPr bwMode="auto">
            <a:xfrm>
              <a:off x="4186" y="143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6668" name="Line 173"/>
            <p:cNvSpPr>
              <a:spLocks noChangeShapeType="1"/>
            </p:cNvSpPr>
            <p:nvPr/>
          </p:nvSpPr>
          <p:spPr bwMode="auto">
            <a:xfrm flipV="1">
              <a:off x="3349" y="1251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174"/>
            <p:cNvSpPr>
              <a:spLocks noChangeShapeType="1"/>
            </p:cNvSpPr>
            <p:nvPr/>
          </p:nvSpPr>
          <p:spPr bwMode="auto">
            <a:xfrm>
              <a:off x="3654" y="1194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175"/>
            <p:cNvSpPr>
              <a:spLocks noChangeShapeType="1"/>
            </p:cNvSpPr>
            <p:nvPr/>
          </p:nvSpPr>
          <p:spPr bwMode="auto">
            <a:xfrm>
              <a:off x="4079" y="1245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176"/>
            <p:cNvSpPr>
              <a:spLocks noChangeShapeType="1"/>
            </p:cNvSpPr>
            <p:nvPr/>
          </p:nvSpPr>
          <p:spPr bwMode="auto">
            <a:xfrm>
              <a:off x="3632" y="1273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177"/>
            <p:cNvSpPr>
              <a:spLocks noChangeShapeType="1"/>
            </p:cNvSpPr>
            <p:nvPr/>
          </p:nvSpPr>
          <p:spPr bwMode="auto">
            <a:xfrm flipH="1">
              <a:off x="3677" y="1505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178"/>
            <p:cNvSpPr>
              <a:spLocks noChangeShapeType="1"/>
            </p:cNvSpPr>
            <p:nvPr/>
          </p:nvSpPr>
          <p:spPr bwMode="auto">
            <a:xfrm>
              <a:off x="3864" y="1511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Text Box 179"/>
            <p:cNvSpPr txBox="1">
              <a:spLocks noChangeArrowheads="1"/>
            </p:cNvSpPr>
            <p:nvPr/>
          </p:nvSpPr>
          <p:spPr bwMode="auto">
            <a:xfrm>
              <a:off x="3279" y="126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6675" name="Text Box 180"/>
            <p:cNvSpPr txBox="1">
              <a:spLocks noChangeArrowheads="1"/>
            </p:cNvSpPr>
            <p:nvPr/>
          </p:nvSpPr>
          <p:spPr bwMode="auto">
            <a:xfrm>
              <a:off x="3591" y="146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6676" name="Text Box 181"/>
            <p:cNvSpPr txBox="1">
              <a:spLocks noChangeArrowheads="1"/>
            </p:cNvSpPr>
            <p:nvPr/>
          </p:nvSpPr>
          <p:spPr bwMode="auto">
            <a:xfrm>
              <a:off x="4106" y="121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6677" name="Text Box 182"/>
            <p:cNvSpPr txBox="1">
              <a:spLocks noChangeArrowheads="1"/>
            </p:cNvSpPr>
            <p:nvPr/>
          </p:nvSpPr>
          <p:spPr bwMode="auto">
            <a:xfrm>
              <a:off x="3857" y="14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10" name="Group 183"/>
          <p:cNvGrpSpPr>
            <a:grpSpLocks/>
          </p:cNvGrpSpPr>
          <p:nvPr/>
        </p:nvGrpSpPr>
        <p:grpSpPr bwMode="auto">
          <a:xfrm>
            <a:off x="4673600" y="3862388"/>
            <a:ext cx="1801813" cy="1703387"/>
            <a:chOff x="2944" y="2433"/>
            <a:chExt cx="1135" cy="1073"/>
          </a:xfrm>
        </p:grpSpPr>
        <p:sp>
          <p:nvSpPr>
            <p:cNvPr id="26638" name="Oval 184"/>
            <p:cNvSpPr>
              <a:spLocks noChangeArrowheads="1"/>
            </p:cNvSpPr>
            <p:nvPr/>
          </p:nvSpPr>
          <p:spPr bwMode="auto">
            <a:xfrm>
              <a:off x="3204" y="247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6639" name="Oval 185"/>
            <p:cNvSpPr>
              <a:spLocks noChangeArrowheads="1"/>
            </p:cNvSpPr>
            <p:nvPr/>
          </p:nvSpPr>
          <p:spPr bwMode="auto">
            <a:xfrm>
              <a:off x="3641" y="2461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Oval 186"/>
            <p:cNvSpPr>
              <a:spLocks noChangeArrowheads="1"/>
            </p:cNvSpPr>
            <p:nvPr/>
          </p:nvSpPr>
          <p:spPr bwMode="auto">
            <a:xfrm>
              <a:off x="2944" y="285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6641" name="Oval 187"/>
            <p:cNvSpPr>
              <a:spLocks noChangeArrowheads="1"/>
            </p:cNvSpPr>
            <p:nvPr/>
          </p:nvSpPr>
          <p:spPr bwMode="auto">
            <a:xfrm>
              <a:off x="3266" y="2997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6642" name="Oval 188"/>
            <p:cNvSpPr>
              <a:spLocks noChangeArrowheads="1"/>
            </p:cNvSpPr>
            <p:nvPr/>
          </p:nvSpPr>
          <p:spPr bwMode="auto">
            <a:xfrm>
              <a:off x="3430" y="2720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6643" name="Oval 189"/>
            <p:cNvSpPr>
              <a:spLocks noChangeArrowheads="1"/>
            </p:cNvSpPr>
            <p:nvPr/>
          </p:nvSpPr>
          <p:spPr bwMode="auto">
            <a:xfrm>
              <a:off x="3617" y="298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6644" name="Oval 190"/>
            <p:cNvSpPr>
              <a:spLocks noChangeArrowheads="1"/>
            </p:cNvSpPr>
            <p:nvPr/>
          </p:nvSpPr>
          <p:spPr bwMode="auto">
            <a:xfrm>
              <a:off x="3899" y="2799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Oval 191"/>
            <p:cNvSpPr>
              <a:spLocks noChangeArrowheads="1"/>
            </p:cNvSpPr>
            <p:nvPr/>
          </p:nvSpPr>
          <p:spPr bwMode="auto">
            <a:xfrm>
              <a:off x="3216" y="3342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6646" name="Oval 192"/>
            <p:cNvSpPr>
              <a:spLocks noChangeArrowheads="1"/>
            </p:cNvSpPr>
            <p:nvPr/>
          </p:nvSpPr>
          <p:spPr bwMode="auto">
            <a:xfrm>
              <a:off x="3679" y="3325"/>
              <a:ext cx="142" cy="170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6647" name="Text Box 193"/>
            <p:cNvSpPr txBox="1">
              <a:spLocks noChangeArrowheads="1"/>
            </p:cNvSpPr>
            <p:nvPr/>
          </p:nvSpPr>
          <p:spPr bwMode="auto">
            <a:xfrm>
              <a:off x="3623" y="243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26648" name="Text Box 194"/>
            <p:cNvSpPr txBox="1">
              <a:spLocks noChangeArrowheads="1"/>
            </p:cNvSpPr>
            <p:nvPr/>
          </p:nvSpPr>
          <p:spPr bwMode="auto">
            <a:xfrm>
              <a:off x="3878" y="277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6649" name="Line 195"/>
            <p:cNvSpPr>
              <a:spLocks noChangeShapeType="1"/>
            </p:cNvSpPr>
            <p:nvPr/>
          </p:nvSpPr>
          <p:spPr bwMode="auto">
            <a:xfrm>
              <a:off x="3346" y="254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196"/>
            <p:cNvSpPr>
              <a:spLocks noChangeShapeType="1"/>
            </p:cNvSpPr>
            <p:nvPr/>
          </p:nvSpPr>
          <p:spPr bwMode="auto">
            <a:xfrm flipH="1">
              <a:off x="3794" y="2970"/>
              <a:ext cx="152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Line 197"/>
            <p:cNvSpPr>
              <a:spLocks noChangeShapeType="1"/>
            </p:cNvSpPr>
            <p:nvPr/>
          </p:nvSpPr>
          <p:spPr bwMode="auto">
            <a:xfrm>
              <a:off x="3358" y="3429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Line 198"/>
            <p:cNvSpPr>
              <a:spLocks noChangeShapeType="1"/>
            </p:cNvSpPr>
            <p:nvPr/>
          </p:nvSpPr>
          <p:spPr bwMode="auto">
            <a:xfrm>
              <a:off x="3324" y="2619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199"/>
            <p:cNvSpPr>
              <a:spLocks noChangeShapeType="1"/>
            </p:cNvSpPr>
            <p:nvPr/>
          </p:nvSpPr>
          <p:spPr bwMode="auto">
            <a:xfrm flipH="1">
              <a:off x="3369" y="2851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Line 200"/>
            <p:cNvSpPr>
              <a:spLocks noChangeShapeType="1"/>
            </p:cNvSpPr>
            <p:nvPr/>
          </p:nvSpPr>
          <p:spPr bwMode="auto">
            <a:xfrm>
              <a:off x="3092" y="2942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Line 201"/>
            <p:cNvSpPr>
              <a:spLocks noChangeShapeType="1"/>
            </p:cNvSpPr>
            <p:nvPr/>
          </p:nvSpPr>
          <p:spPr bwMode="auto">
            <a:xfrm flipH="1">
              <a:off x="3748" y="2919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Line 202"/>
            <p:cNvSpPr>
              <a:spLocks noChangeShapeType="1"/>
            </p:cNvSpPr>
            <p:nvPr/>
          </p:nvSpPr>
          <p:spPr bwMode="auto">
            <a:xfrm flipH="1">
              <a:off x="3290" y="3157"/>
              <a:ext cx="2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Text Box 203"/>
            <p:cNvSpPr txBox="1">
              <a:spLocks noChangeArrowheads="1"/>
            </p:cNvSpPr>
            <p:nvPr/>
          </p:nvSpPr>
          <p:spPr bwMode="auto">
            <a:xfrm>
              <a:off x="3102" y="283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6658" name="Text Box 204"/>
            <p:cNvSpPr txBox="1">
              <a:spLocks noChangeArrowheads="1"/>
            </p:cNvSpPr>
            <p:nvPr/>
          </p:nvSpPr>
          <p:spPr bwMode="auto">
            <a:xfrm>
              <a:off x="3730" y="280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</p:grpSp>
      <p:sp>
        <p:nvSpPr>
          <p:cNvPr id="26637" name="Text Box 205"/>
          <p:cNvSpPr txBox="1">
            <a:spLocks noChangeArrowheads="1"/>
          </p:cNvSpPr>
          <p:nvPr/>
        </p:nvSpPr>
        <p:spPr bwMode="auto">
          <a:xfrm>
            <a:off x="1965325" y="723900"/>
            <a:ext cx="6924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C00000"/>
                </a:solidFill>
              </a:rPr>
              <a:t>Optimisation</a:t>
            </a:r>
            <a:r>
              <a:rPr lang="en-GB" sz="2000"/>
              <a:t>: for each vertex not in the tree, it suffices to consider</a:t>
            </a:r>
          </a:p>
          <a:p>
            <a:r>
              <a:rPr lang="en-GB" sz="2000"/>
              <a:t>only the shortest of the edges that connect it to a tree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greedy algorithm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always makes the choice that looks best at the moment. That is, it makes a </a:t>
            </a:r>
            <a:r>
              <a:rPr lang="en-US" dirty="0">
                <a:solidFill>
                  <a:srgbClr val="FF0000"/>
                </a:solidFill>
              </a:rPr>
              <a:t>locally optimal choice </a:t>
            </a:r>
            <a:r>
              <a:rPr lang="en-US" dirty="0"/>
              <a:t>in the hope that this choice will </a:t>
            </a:r>
            <a:r>
              <a:rPr lang="en-US" dirty="0">
                <a:solidFill>
                  <a:srgbClr val="FF0000"/>
                </a:solidFill>
              </a:rPr>
              <a:t>lead to a globally optimal solution</a:t>
            </a:r>
          </a:p>
          <a:p>
            <a:r>
              <a:rPr lang="en-US" dirty="0"/>
              <a:t>Greedy algorithms </a:t>
            </a:r>
            <a:r>
              <a:rPr lang="en-US" i="1" dirty="0">
                <a:solidFill>
                  <a:srgbClr val="C00000"/>
                </a:solidFill>
              </a:rPr>
              <a:t>do not </a:t>
            </a:r>
            <a:r>
              <a:rPr lang="en-US" dirty="0"/>
              <a:t>always yield optimal solutions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◎Software College, NEU</a:t>
            </a: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409CFB-EB3F-4565-9F1D-AE7BCBA3F8B4}" type="slidenum">
              <a:rPr lang="en-US" altLang="zh-CN">
                <a:latin typeface="Arial" charset="0"/>
                <a:ea typeface="宋体" charset="-122"/>
              </a:rPr>
              <a:pPr/>
              <a:t>50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Prim’s Minimum Spanning Tree Algorithm</a:t>
            </a:r>
            <a:endParaRPr lang="zh-CN" altLang="en-US" b="1" dirty="0"/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578850" cy="5257800"/>
          </a:xfrm>
          <a:solidFill>
            <a:schemeClr val="bg1"/>
          </a:solidFill>
          <a:ln>
            <a:solidFill>
              <a:srgbClr val="FF0066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/>
              <a:t>置</a:t>
            </a:r>
            <a:r>
              <a:rPr lang="en-US" altLang="zh-CN" sz="2400" b="1"/>
              <a:t>S={1}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/>
              <a:t>贪心准则：选取满足条件</a:t>
            </a:r>
            <a:r>
              <a:rPr lang="en-US" altLang="zh-CN" sz="2400" b="1"/>
              <a:t>i ∈S</a:t>
            </a:r>
            <a:r>
              <a:rPr lang="zh-CN" altLang="en-US" sz="2400" b="1"/>
              <a:t>，</a:t>
            </a:r>
            <a:r>
              <a:rPr lang="en-US" altLang="zh-CN" sz="2400" b="1"/>
              <a:t>j ∈V-S</a:t>
            </a:r>
            <a:r>
              <a:rPr lang="zh-CN" altLang="en-US" sz="2400" b="1"/>
              <a:t>，且</a:t>
            </a:r>
            <a:r>
              <a:rPr lang="en-US" altLang="zh-CN" sz="2400" b="1">
                <a:solidFill>
                  <a:srgbClr val="FF0066"/>
                </a:solidFill>
              </a:rPr>
              <a:t>c[i][j]</a:t>
            </a:r>
            <a:r>
              <a:rPr lang="zh-CN" altLang="en-US" sz="2400" b="1">
                <a:solidFill>
                  <a:srgbClr val="FF0066"/>
                </a:solidFill>
              </a:rPr>
              <a:t>最小的边</a:t>
            </a:r>
            <a:r>
              <a:rPr lang="zh-CN" altLang="en-US" sz="2400" b="1"/>
              <a:t>，将顶点</a:t>
            </a:r>
            <a:r>
              <a:rPr lang="en-US" altLang="zh-CN" sz="2400" b="1"/>
              <a:t>j</a:t>
            </a:r>
            <a:r>
              <a:rPr lang="zh-CN" altLang="en-US" sz="2400" b="1"/>
              <a:t>添加到</a:t>
            </a:r>
            <a:r>
              <a:rPr lang="en-US" altLang="zh-CN" sz="2400" b="1"/>
              <a:t>S</a:t>
            </a:r>
            <a:r>
              <a:rPr lang="zh-CN" altLang="en-US" sz="2400" b="1"/>
              <a:t>中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/>
              <a:t>这个过程直到</a:t>
            </a:r>
            <a:r>
              <a:rPr lang="en-US" altLang="zh-CN" sz="2400" b="1"/>
              <a:t>S=V</a:t>
            </a:r>
            <a:r>
              <a:rPr lang="zh-CN" altLang="en-US" sz="2400" b="1"/>
              <a:t>为止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</a:rPr>
              <a:t>   </a:t>
            </a:r>
            <a:r>
              <a:rPr lang="en-US" altLang="zh-CN" sz="2400" b="1">
                <a:solidFill>
                  <a:srgbClr val="FF0066"/>
                </a:solidFill>
              </a:rPr>
              <a:t>void Prim( int n, Type **c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</a:rPr>
              <a:t>     T = </a:t>
            </a:r>
            <a:r>
              <a:rPr lang="en-US" altLang="zh-CN" sz="2400" b="1">
                <a:solidFill>
                  <a:srgbClr val="FF0066"/>
                </a:solidFill>
                <a:cs typeface="Arial" charset="0"/>
              </a:rPr>
              <a:t>Ø;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cs typeface="Arial" charset="0"/>
              </a:rPr>
              <a:t>     S ={1};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cs typeface="Arial" charset="0"/>
              </a:rPr>
              <a:t>     while ( S !=V){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cs typeface="Arial" charset="0"/>
              </a:rPr>
              <a:t>          (i, j) = i </a:t>
            </a:r>
            <a:r>
              <a:rPr lang="en-US" altLang="zh-CN" sz="2400" b="1">
                <a:solidFill>
                  <a:srgbClr val="FF0066"/>
                </a:solidFill>
              </a:rPr>
              <a:t>∈S</a:t>
            </a:r>
            <a:r>
              <a:rPr lang="zh-CN" altLang="en-US" sz="2400" b="1">
                <a:solidFill>
                  <a:srgbClr val="FF0066"/>
                </a:solidFill>
              </a:rPr>
              <a:t>且</a:t>
            </a:r>
            <a:r>
              <a:rPr lang="en-US" altLang="zh-CN" sz="2400" b="1">
                <a:solidFill>
                  <a:srgbClr val="FF0066"/>
                </a:solidFill>
              </a:rPr>
              <a:t>j ∈V- S</a:t>
            </a:r>
            <a:r>
              <a:rPr lang="zh-CN" altLang="en-US" sz="2400" b="1">
                <a:solidFill>
                  <a:srgbClr val="FF0066"/>
                </a:solidFill>
              </a:rPr>
              <a:t>的最小权边</a:t>
            </a:r>
            <a:r>
              <a:rPr lang="en-US" altLang="zh-CN" sz="2400" b="1">
                <a:solidFill>
                  <a:srgbClr val="FF0066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cs typeface="Arial" charset="0"/>
              </a:rPr>
              <a:t>          T = T U {(i, j)};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cs typeface="Arial" charset="0"/>
              </a:rPr>
              <a:t>          S = S U {j};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cs typeface="Arial" charset="0"/>
              </a:rPr>
              <a:t>    }</a:t>
            </a:r>
            <a:endParaRPr lang="el-GR" altLang="zh-CN" sz="2400" b="1">
              <a:solidFill>
                <a:srgbClr val="FF0066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7EEFC5-D23D-43CE-8B8F-B0461417E1EE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9144000" cy="8572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Prim’s Minimum Spanning Tree Algorithm</a:t>
            </a:r>
          </a:p>
        </p:txBody>
      </p:sp>
      <p:sp>
        <p:nvSpPr>
          <p:cNvPr id="14950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473075" y="771525"/>
            <a:ext cx="8270875" cy="34385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GB" dirty="0"/>
          </a:p>
          <a:p>
            <a:pPr eaLnBrk="1" hangingPunct="1"/>
            <a:r>
              <a:rPr lang="en-GB" dirty="0">
                <a:solidFill>
                  <a:schemeClr val="accent2"/>
                </a:solidFill>
                <a:latin typeface="Comic Sans MS" pitchFamily="66" charset="0"/>
              </a:rPr>
              <a:t> greedy algorithm</a:t>
            </a:r>
          </a:p>
          <a:p>
            <a:pPr eaLnBrk="1" hangingPunct="1"/>
            <a:endParaRPr lang="en-US" altLang="ko-KR" dirty="0">
              <a:solidFill>
                <a:schemeClr val="accent2"/>
              </a:solidFill>
              <a:latin typeface="Comic Sans MS" pitchFamily="66" charset="0"/>
            </a:endParaRPr>
          </a:p>
          <a:p>
            <a:pPr eaLnBrk="1" hangingPunct="1"/>
            <a:endParaRPr lang="en-US" altLang="ko-KR" dirty="0">
              <a:latin typeface="Comic Sans MS" pitchFamily="66" charset="0"/>
            </a:endParaRPr>
          </a:p>
          <a:p>
            <a:pPr eaLnBrk="1" hangingPunct="1"/>
            <a:r>
              <a:rPr lang="en-US" altLang="ko-KR" dirty="0">
                <a:solidFill>
                  <a:schemeClr val="accent2"/>
                </a:solidFill>
                <a:latin typeface="Comic Sans MS" pitchFamily="66" charset="0"/>
              </a:rPr>
              <a:t> time complexity</a:t>
            </a:r>
            <a:r>
              <a:rPr lang="en-US" altLang="ko-KR" dirty="0">
                <a:latin typeface="Comic Sans MS" pitchFamily="66" charset="0"/>
              </a:rPr>
              <a:t>  =  </a:t>
            </a:r>
            <a:r>
              <a:rPr lang="en-US" altLang="ko-KR" dirty="0">
                <a:latin typeface="Comic Sans MS" pitchFamily="66" charset="0"/>
                <a:sym typeface="Symbol" pitchFamily="18" charset="2"/>
              </a:rPr>
              <a:t>(</a:t>
            </a:r>
            <a:r>
              <a:rPr lang="en-US" altLang="ko-KR" i="1" dirty="0">
                <a:latin typeface="Comic Sans MS" pitchFamily="66" charset="0"/>
                <a:sym typeface="Symbol" pitchFamily="18" charset="2"/>
              </a:rPr>
              <a:t>m </a:t>
            </a:r>
            <a:r>
              <a:rPr lang="en-US" altLang="ko-KR" dirty="0">
                <a:latin typeface="Comic Sans MS" pitchFamily="66" charset="0"/>
                <a:sym typeface="Symbol" pitchFamily="18" charset="2"/>
              </a:rPr>
              <a:t>+</a:t>
            </a:r>
            <a:r>
              <a:rPr lang="en-US" altLang="ko-KR" i="1" dirty="0">
                <a:latin typeface="Comic Sans MS" pitchFamily="66" charset="0"/>
                <a:sym typeface="Symbol" pitchFamily="18" charset="2"/>
              </a:rPr>
              <a:t>n </a:t>
            </a:r>
            <a:r>
              <a:rPr lang="en-US" altLang="ko-KR" baseline="300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ko-KR" dirty="0">
                <a:latin typeface="Comic Sans MS" pitchFamily="66" charset="0"/>
                <a:sym typeface="Symbol" pitchFamily="18" charset="2"/>
              </a:rPr>
              <a:t>) = (</a:t>
            </a:r>
            <a:r>
              <a:rPr lang="en-US" altLang="ko-KR" i="1" dirty="0">
                <a:latin typeface="Comic Sans MS" pitchFamily="66" charset="0"/>
                <a:sym typeface="Symbol" pitchFamily="18" charset="2"/>
              </a:rPr>
              <a:t>n </a:t>
            </a:r>
            <a:r>
              <a:rPr lang="en-US" altLang="ko-KR" baseline="300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ko-KR" dirty="0"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Comic Sans MS" pitchFamily="66" charset="0"/>
                <a:sym typeface="Symbol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altLang="ko-KR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space complexity</a:t>
            </a:r>
            <a:r>
              <a:rPr lang="en-US" altLang="ko-KR" dirty="0">
                <a:latin typeface="Comic Sans MS" pitchFamily="66" charset="0"/>
                <a:sym typeface="Symbol" pitchFamily="18" charset="2"/>
              </a:rPr>
              <a:t> =  an extra (</a:t>
            </a:r>
            <a:r>
              <a:rPr lang="en-US" altLang="ko-KR" i="1" dirty="0">
                <a:latin typeface="Comic Sans MS" pitchFamily="66" charset="0"/>
                <a:sym typeface="Symbol" pitchFamily="18" charset="2"/>
              </a:rPr>
              <a:t>n</a:t>
            </a:r>
            <a:r>
              <a:rPr lang="en-US" altLang="ko-KR" dirty="0">
                <a:latin typeface="Comic Sans MS" pitchFamily="66" charset="0"/>
                <a:sym typeface="Symbol" pitchFamily="18" charset="2"/>
              </a:rPr>
              <a:t>)</a:t>
            </a:r>
            <a:endParaRPr lang="en-GB" dirty="0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258"/>
          <p:cNvGrpSpPr>
            <a:grpSpLocks/>
          </p:cNvGrpSpPr>
          <p:nvPr/>
        </p:nvGrpSpPr>
        <p:grpSpPr bwMode="auto">
          <a:xfrm>
            <a:off x="6845300" y="779463"/>
            <a:ext cx="1801813" cy="1927225"/>
            <a:chOff x="364" y="673"/>
            <a:chExt cx="1135" cy="1214"/>
          </a:xfrm>
        </p:grpSpPr>
        <p:sp>
          <p:nvSpPr>
            <p:cNvPr id="28682" name="Oval 4"/>
            <p:cNvSpPr>
              <a:spLocks noChangeArrowheads="1"/>
            </p:cNvSpPr>
            <p:nvPr/>
          </p:nvSpPr>
          <p:spPr bwMode="auto">
            <a:xfrm>
              <a:off x="624" y="768"/>
              <a:ext cx="142" cy="164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28683" name="Oval 6"/>
            <p:cNvSpPr>
              <a:spLocks noChangeArrowheads="1"/>
            </p:cNvSpPr>
            <p:nvPr/>
          </p:nvSpPr>
          <p:spPr bwMode="auto">
            <a:xfrm>
              <a:off x="364" y="115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28684" name="Oval 7"/>
            <p:cNvSpPr>
              <a:spLocks noChangeArrowheads="1"/>
            </p:cNvSpPr>
            <p:nvPr/>
          </p:nvSpPr>
          <p:spPr bwMode="auto">
            <a:xfrm>
              <a:off x="686" y="129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28685" name="Oval 8"/>
            <p:cNvSpPr>
              <a:spLocks noChangeArrowheads="1"/>
            </p:cNvSpPr>
            <p:nvPr/>
          </p:nvSpPr>
          <p:spPr bwMode="auto">
            <a:xfrm>
              <a:off x="850" y="1017"/>
              <a:ext cx="142" cy="164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28686" name="Oval 9"/>
            <p:cNvSpPr>
              <a:spLocks noChangeArrowheads="1"/>
            </p:cNvSpPr>
            <p:nvPr/>
          </p:nvSpPr>
          <p:spPr bwMode="auto">
            <a:xfrm>
              <a:off x="1037" y="128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28687" name="Oval 10"/>
            <p:cNvSpPr>
              <a:spLocks noChangeArrowheads="1"/>
            </p:cNvSpPr>
            <p:nvPr/>
          </p:nvSpPr>
          <p:spPr bwMode="auto">
            <a:xfrm>
              <a:off x="1319" y="109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Oval 11"/>
            <p:cNvSpPr>
              <a:spLocks noChangeArrowheads="1"/>
            </p:cNvSpPr>
            <p:nvPr/>
          </p:nvSpPr>
          <p:spPr bwMode="auto">
            <a:xfrm>
              <a:off x="636" y="163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28689" name="Oval 12"/>
            <p:cNvSpPr>
              <a:spLocks noChangeArrowheads="1"/>
            </p:cNvSpPr>
            <p:nvPr/>
          </p:nvSpPr>
          <p:spPr bwMode="auto">
            <a:xfrm>
              <a:off x="1099" y="1622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28690" name="Text Box 14"/>
            <p:cNvSpPr txBox="1">
              <a:spLocks noChangeArrowheads="1"/>
            </p:cNvSpPr>
            <p:nvPr/>
          </p:nvSpPr>
          <p:spPr bwMode="auto">
            <a:xfrm>
              <a:off x="1298" y="107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 flipV="1">
              <a:off x="461" y="894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16"/>
            <p:cNvSpPr>
              <a:spLocks noChangeShapeType="1"/>
            </p:cNvSpPr>
            <p:nvPr/>
          </p:nvSpPr>
          <p:spPr bwMode="auto">
            <a:xfrm>
              <a:off x="766" y="837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>
              <a:off x="472" y="1312"/>
              <a:ext cx="1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>
              <a:off x="1191" y="888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 flipH="1">
              <a:off x="1214" y="1267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20"/>
            <p:cNvSpPr>
              <a:spLocks noChangeShapeType="1"/>
            </p:cNvSpPr>
            <p:nvPr/>
          </p:nvSpPr>
          <p:spPr bwMode="auto">
            <a:xfrm>
              <a:off x="778" y="1726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21"/>
            <p:cNvSpPr>
              <a:spLocks noChangeShapeType="1"/>
            </p:cNvSpPr>
            <p:nvPr/>
          </p:nvSpPr>
          <p:spPr bwMode="auto">
            <a:xfrm>
              <a:off x="744" y="916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22"/>
            <p:cNvSpPr>
              <a:spLocks noChangeShapeType="1"/>
            </p:cNvSpPr>
            <p:nvPr/>
          </p:nvSpPr>
          <p:spPr bwMode="auto">
            <a:xfrm flipH="1">
              <a:off x="965" y="905"/>
              <a:ext cx="12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23"/>
            <p:cNvSpPr>
              <a:spLocks noChangeShapeType="1"/>
            </p:cNvSpPr>
            <p:nvPr/>
          </p:nvSpPr>
          <p:spPr bwMode="auto">
            <a:xfrm flipH="1">
              <a:off x="789" y="1148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24"/>
            <p:cNvSpPr>
              <a:spLocks noChangeShapeType="1"/>
            </p:cNvSpPr>
            <p:nvPr/>
          </p:nvSpPr>
          <p:spPr bwMode="auto">
            <a:xfrm>
              <a:off x="976" y="1154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25"/>
            <p:cNvSpPr>
              <a:spLocks noChangeShapeType="1"/>
            </p:cNvSpPr>
            <p:nvPr/>
          </p:nvSpPr>
          <p:spPr bwMode="auto">
            <a:xfrm>
              <a:off x="829" y="136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26"/>
            <p:cNvSpPr>
              <a:spLocks noChangeShapeType="1"/>
            </p:cNvSpPr>
            <p:nvPr/>
          </p:nvSpPr>
          <p:spPr bwMode="auto">
            <a:xfrm>
              <a:off x="512" y="1239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Line 27"/>
            <p:cNvSpPr>
              <a:spLocks noChangeShapeType="1"/>
            </p:cNvSpPr>
            <p:nvPr/>
          </p:nvSpPr>
          <p:spPr bwMode="auto">
            <a:xfrm flipH="1">
              <a:off x="1168" y="1216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28"/>
            <p:cNvSpPr>
              <a:spLocks noChangeShapeType="1"/>
            </p:cNvSpPr>
            <p:nvPr/>
          </p:nvSpPr>
          <p:spPr bwMode="auto">
            <a:xfrm flipH="1">
              <a:off x="710" y="1454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29"/>
            <p:cNvSpPr>
              <a:spLocks noChangeShapeType="1"/>
            </p:cNvSpPr>
            <p:nvPr/>
          </p:nvSpPr>
          <p:spPr bwMode="auto">
            <a:xfrm>
              <a:off x="1112" y="1454"/>
              <a:ext cx="2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Text Box 30"/>
            <p:cNvSpPr txBox="1">
              <a:spLocks noChangeArrowheads="1"/>
            </p:cNvSpPr>
            <p:nvPr/>
          </p:nvSpPr>
          <p:spPr bwMode="auto">
            <a:xfrm>
              <a:off x="391" y="90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28707" name="Text Box 31"/>
            <p:cNvSpPr txBox="1">
              <a:spLocks noChangeArrowheads="1"/>
            </p:cNvSpPr>
            <p:nvPr/>
          </p:nvSpPr>
          <p:spPr bwMode="auto">
            <a:xfrm>
              <a:off x="425" y="141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</a:p>
          </p:txBody>
        </p:sp>
        <p:sp>
          <p:nvSpPr>
            <p:cNvPr id="28708" name="Text Box 32"/>
            <p:cNvSpPr txBox="1">
              <a:spLocks noChangeArrowheads="1"/>
            </p:cNvSpPr>
            <p:nvPr/>
          </p:nvSpPr>
          <p:spPr bwMode="auto">
            <a:xfrm>
              <a:off x="522" y="11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28709" name="Text Box 33"/>
            <p:cNvSpPr txBox="1">
              <a:spLocks noChangeArrowheads="1"/>
            </p:cNvSpPr>
            <p:nvPr/>
          </p:nvSpPr>
          <p:spPr bwMode="auto">
            <a:xfrm>
              <a:off x="703" y="110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8710" name="Text Box 34"/>
            <p:cNvSpPr txBox="1">
              <a:spLocks noChangeArrowheads="1"/>
            </p:cNvSpPr>
            <p:nvPr/>
          </p:nvSpPr>
          <p:spPr bwMode="auto">
            <a:xfrm>
              <a:off x="691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  <p:sp>
          <p:nvSpPr>
            <p:cNvPr id="28711" name="Text Box 35"/>
            <p:cNvSpPr txBox="1">
              <a:spLocks noChangeArrowheads="1"/>
            </p:cNvSpPr>
            <p:nvPr/>
          </p:nvSpPr>
          <p:spPr bwMode="auto">
            <a:xfrm>
              <a:off x="822" y="67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8712" name="Text Box 36"/>
            <p:cNvSpPr txBox="1">
              <a:spLocks noChangeArrowheads="1"/>
            </p:cNvSpPr>
            <p:nvPr/>
          </p:nvSpPr>
          <p:spPr bwMode="auto">
            <a:xfrm>
              <a:off x="969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  <a:endParaRPr lang="en-US" altLang="ko-KR"/>
            </a:p>
          </p:txBody>
        </p:sp>
        <p:sp>
          <p:nvSpPr>
            <p:cNvPr id="28713" name="Text Box 37"/>
            <p:cNvSpPr txBox="1">
              <a:spLocks noChangeArrowheads="1"/>
            </p:cNvSpPr>
            <p:nvPr/>
          </p:nvSpPr>
          <p:spPr bwMode="auto">
            <a:xfrm>
              <a:off x="1218" y="8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8714" name="Text Box 38"/>
            <p:cNvSpPr txBox="1">
              <a:spLocks noChangeArrowheads="1"/>
            </p:cNvSpPr>
            <p:nvPr/>
          </p:nvSpPr>
          <p:spPr bwMode="auto">
            <a:xfrm>
              <a:off x="1150" y="10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8715" name="Text Box 39"/>
            <p:cNvSpPr txBox="1">
              <a:spLocks noChangeArrowheads="1"/>
            </p:cNvSpPr>
            <p:nvPr/>
          </p:nvSpPr>
          <p:spPr bwMode="auto">
            <a:xfrm>
              <a:off x="1246" y="13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8716" name="Text Box 40"/>
            <p:cNvSpPr txBox="1">
              <a:spLocks noChangeArrowheads="1"/>
            </p:cNvSpPr>
            <p:nvPr/>
          </p:nvSpPr>
          <p:spPr bwMode="auto">
            <a:xfrm>
              <a:off x="833" y="16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28717" name="Text Box 41"/>
            <p:cNvSpPr txBox="1">
              <a:spLocks noChangeArrowheads="1"/>
            </p:cNvSpPr>
            <p:nvPr/>
          </p:nvSpPr>
          <p:spPr bwMode="auto">
            <a:xfrm>
              <a:off x="686" y="14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28718" name="Text Box 42"/>
            <p:cNvSpPr txBox="1">
              <a:spLocks noChangeArrowheads="1"/>
            </p:cNvSpPr>
            <p:nvPr/>
          </p:nvSpPr>
          <p:spPr bwMode="auto">
            <a:xfrm>
              <a:off x="844" y="133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28719" name="Text Box 43"/>
            <p:cNvSpPr txBox="1">
              <a:spLocks noChangeArrowheads="1"/>
            </p:cNvSpPr>
            <p:nvPr/>
          </p:nvSpPr>
          <p:spPr bwMode="auto">
            <a:xfrm>
              <a:off x="991" y="1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8</a:t>
              </a:r>
              <a:endParaRPr lang="en-US" altLang="ko-KR"/>
            </a:p>
          </p:txBody>
        </p:sp>
        <p:sp>
          <p:nvSpPr>
            <p:cNvPr id="28720" name="Text Box 44"/>
            <p:cNvSpPr txBox="1">
              <a:spLocks noChangeArrowheads="1"/>
            </p:cNvSpPr>
            <p:nvPr/>
          </p:nvSpPr>
          <p:spPr bwMode="auto">
            <a:xfrm>
              <a:off x="969" y="106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sp>
        <p:nvSpPr>
          <p:cNvPr id="92" name="Oval 4"/>
          <p:cNvSpPr>
            <a:spLocks noChangeArrowheads="1"/>
          </p:cNvSpPr>
          <p:nvPr/>
        </p:nvSpPr>
        <p:spPr bwMode="auto">
          <a:xfrm>
            <a:off x="7964488" y="903288"/>
            <a:ext cx="225425" cy="2603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B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build="p" autoUpdateAnimBg="0"/>
      <p:bldP spid="9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00050" y="347662"/>
            <a:ext cx="8743950" cy="652445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Kruskal’s</a:t>
            </a:r>
            <a:r>
              <a:rPr lang="en-US" altLang="ko-KR" dirty="0">
                <a:solidFill>
                  <a:srgbClr val="FF0000"/>
                </a:solidFill>
              </a:rPr>
              <a:t> Minimum Spanning Tree Algorithm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solidFill>
                  <a:srgbClr val="0000FF"/>
                </a:solidFill>
              </a:rPr>
              <a:t>Kruskal’s</a:t>
            </a:r>
            <a:r>
              <a:rPr lang="en-US" dirty="0">
                <a:solidFill>
                  <a:srgbClr val="0000FF"/>
                </a:solidFill>
              </a:rPr>
              <a:t> algorithm </a:t>
            </a:r>
            <a:r>
              <a:rPr lang="en-US" dirty="0"/>
              <a:t>is another greedy algorithm which   finds a minimal spanning tree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basic idea is that at each stage, it tries to add the  next minimal weight edge from the graph whilst not  introducing cycles, until it reaches a connected graph (which is the minimal spanning tree)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66"/>
                </a:solidFill>
              </a:rPr>
              <a:t>由小到大顺序选取各条边，若选某边后不形成回路，则将其保留作为树的一条边；若选某边后形成回路，则将其舍弃，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6C04E3-E523-4857-BD75-786057A1B3E3}" type="slidenum">
              <a:rPr lang="en-US" altLang="ko-KR"/>
              <a:pPr/>
              <a:t>52</a:t>
            </a:fld>
            <a:endParaRPr lang="en-US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00050" y="347662"/>
            <a:ext cx="8315354" cy="938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Basic idea of </a:t>
            </a:r>
            <a:r>
              <a:rPr lang="en-US" dirty="0" err="1">
                <a:solidFill>
                  <a:srgbClr val="FF0000"/>
                </a:solidFill>
              </a:rPr>
              <a:t>Kruskal’s</a:t>
            </a:r>
            <a:r>
              <a:rPr lang="en-US" dirty="0">
                <a:solidFill>
                  <a:srgbClr val="FF0000"/>
                </a:solidFill>
              </a:rPr>
              <a:t> algorithm</a:t>
            </a:r>
          </a:p>
        </p:txBody>
      </p:sp>
      <p:pic>
        <p:nvPicPr>
          <p:cNvPr id="30723" name="Content Placeholder 4" descr="Screen shot 2014-10-18 at 18.47.1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982" b="-7982"/>
          <a:stretch>
            <a:fillRect/>
          </a:stretch>
        </p:blipFill>
        <p:spPr/>
      </p:pic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A947C3-9AAE-4B32-903E-96100262732F}" type="slidenum">
              <a:rPr lang="en-US" altLang="ko-KR"/>
              <a:pPr/>
              <a:t>53</a:t>
            </a:fld>
            <a:endParaRPr lang="en-US" altLang="ko-K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B253E9-FC3D-48D4-9189-2F548D19AAE6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30213" y="795338"/>
            <a:ext cx="8220075" cy="5441950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347663"/>
            <a:ext cx="7242175" cy="227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Kruskal’s Minimum Spanning Tree Algorithm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796925"/>
            <a:ext cx="8286750" cy="51308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omic Sans MS" pitchFamily="66" charset="0"/>
              </a:rPr>
              <a:t>Sort the edges in increasing order of weight and put      them in a list </a:t>
            </a:r>
            <a:r>
              <a:rPr lang="en-US" altLang="ko-KR" i="1" dirty="0">
                <a:latin typeface="Comic Sans MS" pitchFamily="66" charset="0"/>
              </a:rPr>
              <a:t>L</a:t>
            </a:r>
            <a:r>
              <a:rPr lang="en-US" altLang="ko-KR" dirty="0">
                <a:latin typeface="Comic Sans MS" pitchFamily="66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endParaRPr lang="en-US" altLang="ko-KR" dirty="0">
              <a:latin typeface="Comic Sans MS" pitchFamily="66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ko-KR" dirty="0">
              <a:latin typeface="Comic Sans MS" pitchFamily="66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ko-KR" dirty="0">
              <a:latin typeface="Comic Sans MS" pitchFamily="66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ko-KR" dirty="0">
              <a:latin typeface="Comic Sans MS" pitchFamily="66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GB" altLang="ko-KR" dirty="0">
              <a:latin typeface="Comic Sans MS" pitchFamily="66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ko-KR" sz="1600" dirty="0">
              <a:latin typeface="Comic Sans MS" pitchFamily="66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i="1" dirty="0">
                <a:latin typeface="Comic Sans MS" pitchFamily="66" charset="0"/>
              </a:rPr>
              <a:t>count</a:t>
            </a:r>
            <a:r>
              <a:rPr lang="en-US" altLang="ko-KR" dirty="0">
                <a:latin typeface="Comic Sans MS" pitchFamily="66" charset="0"/>
              </a:rPr>
              <a:t> = 0;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omic Sans MS" pitchFamily="66" charset="0"/>
              </a:rPr>
              <a:t>while </a:t>
            </a:r>
            <a:r>
              <a:rPr lang="en-US" altLang="ko-KR" i="1" dirty="0">
                <a:latin typeface="Comic Sans MS" pitchFamily="66" charset="0"/>
              </a:rPr>
              <a:t>count </a:t>
            </a:r>
            <a:r>
              <a:rPr lang="en-US" altLang="ko-KR" dirty="0">
                <a:latin typeface="Comic Sans MS" pitchFamily="66" charset="0"/>
              </a:rPr>
              <a:t>&lt;</a:t>
            </a:r>
            <a:r>
              <a:rPr lang="en-US" altLang="ko-KR" i="1" dirty="0">
                <a:latin typeface="Comic Sans MS" pitchFamily="66" charset="0"/>
              </a:rPr>
              <a:t>n–</a:t>
            </a:r>
            <a:r>
              <a:rPr lang="en-US" altLang="ko-KR" dirty="0">
                <a:latin typeface="Comic Sans MS" pitchFamily="66" charset="0"/>
              </a:rPr>
              <a:t>1 and </a:t>
            </a:r>
            <a:r>
              <a:rPr lang="en-US" altLang="ko-KR" i="1" dirty="0">
                <a:latin typeface="Comic Sans MS" pitchFamily="66" charset="0"/>
              </a:rPr>
              <a:t>L</a:t>
            </a:r>
            <a:r>
              <a:rPr lang="en-US" altLang="ko-KR" dirty="0">
                <a:latin typeface="Comic Sans MS" pitchFamily="66" charset="0"/>
              </a:rPr>
              <a:t> is not empty do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omic Sans MS" pitchFamily="66" charset="0"/>
              </a:rPr>
              <a:t>     Let </a:t>
            </a:r>
            <a:r>
              <a:rPr lang="en-US" altLang="ko-KR" i="1" dirty="0" err="1">
                <a:latin typeface="Comic Sans MS" pitchFamily="66" charset="0"/>
              </a:rPr>
              <a:t>uv</a:t>
            </a:r>
            <a:r>
              <a:rPr lang="en-US" altLang="ko-KR" dirty="0">
                <a:latin typeface="Comic Sans MS" pitchFamily="66" charset="0"/>
              </a:rPr>
              <a:t>  be the next edge in </a:t>
            </a:r>
            <a:r>
              <a:rPr lang="en-US" altLang="ko-KR" i="1" dirty="0">
                <a:latin typeface="Comic Sans MS" pitchFamily="66" charset="0"/>
              </a:rPr>
              <a:t>L</a:t>
            </a:r>
            <a:r>
              <a:rPr lang="en-US" altLang="ko-KR" dirty="0">
                <a:latin typeface="Comic Sans MS" pitchFamily="66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omic Sans MS" pitchFamily="66" charset="0"/>
              </a:rPr>
              <a:t>     Remove </a:t>
            </a:r>
            <a:r>
              <a:rPr lang="en-US" altLang="ko-KR" i="1" dirty="0" err="1">
                <a:latin typeface="Comic Sans MS" pitchFamily="66" charset="0"/>
              </a:rPr>
              <a:t>uv</a:t>
            </a:r>
            <a:r>
              <a:rPr lang="en-US" altLang="ko-KR" dirty="0">
                <a:latin typeface="Comic Sans MS" pitchFamily="66" charset="0"/>
              </a:rPr>
              <a:t>  from </a:t>
            </a:r>
            <a:r>
              <a:rPr lang="en-US" altLang="ko-KR" i="1" dirty="0">
                <a:latin typeface="Comic Sans MS" pitchFamily="66" charset="0"/>
              </a:rPr>
              <a:t>L</a:t>
            </a:r>
            <a:r>
              <a:rPr lang="en-US" altLang="ko-KR" dirty="0">
                <a:latin typeface="Comic Sans MS" pitchFamily="66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omic Sans MS" pitchFamily="66" charset="0"/>
              </a:rPr>
              <a:t>     if </a:t>
            </a:r>
            <a:r>
              <a:rPr lang="en-US" altLang="ko-KR" i="1" dirty="0" err="1">
                <a:latin typeface="Comic Sans MS" pitchFamily="66" charset="0"/>
              </a:rPr>
              <a:t>uv</a:t>
            </a:r>
            <a:r>
              <a:rPr lang="en-US" altLang="ko-KR" dirty="0">
                <a:latin typeface="Comic Sans MS" pitchFamily="66" charset="0"/>
              </a:rPr>
              <a:t> does not introduce a cycle in </a:t>
            </a:r>
            <a:r>
              <a:rPr lang="en-US" altLang="ko-KR" i="1" dirty="0">
                <a:latin typeface="Comic Sans MS" pitchFamily="66" charset="0"/>
              </a:rPr>
              <a:t>T</a:t>
            </a:r>
            <a:endParaRPr lang="en-US" altLang="ko-KR" dirty="0">
              <a:latin typeface="Comic Sans MS" pitchFamily="66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omic Sans MS" pitchFamily="66" charset="0"/>
              </a:rPr>
              <a:t>              add </a:t>
            </a:r>
            <a:r>
              <a:rPr lang="en-US" altLang="ko-KR" i="1" dirty="0" err="1">
                <a:latin typeface="Comic Sans MS" pitchFamily="66" charset="0"/>
              </a:rPr>
              <a:t>uv</a:t>
            </a:r>
            <a:r>
              <a:rPr lang="en-US" altLang="ko-KR" dirty="0">
                <a:latin typeface="Comic Sans MS" pitchFamily="66" charset="0"/>
              </a:rPr>
              <a:t>  to </a:t>
            </a:r>
            <a:r>
              <a:rPr lang="en-US" altLang="ko-KR" i="1" dirty="0">
                <a:latin typeface="Comic Sans MS" pitchFamily="66" charset="0"/>
              </a:rPr>
              <a:t>T</a:t>
            </a:r>
            <a:r>
              <a:rPr lang="en-US" altLang="ko-KR" dirty="0">
                <a:latin typeface="Comic Sans MS" pitchFamily="66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omic Sans MS" pitchFamily="66" charset="0"/>
              </a:rPr>
              <a:t>     end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omic Sans MS" pitchFamily="66" charset="0"/>
              </a:rPr>
              <a:t>End.            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omic Sans MS" pitchFamily="66" charset="0"/>
              </a:rPr>
              <a:t>    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35863" y="1184275"/>
            <a:ext cx="987425" cy="46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DE(1)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GI (1)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AB(2)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CD(2)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CH(2)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E I (2)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AG(3)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GH(3)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BC(4)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HI (4)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F I (5)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BG(6)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EF(6)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AF(7)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DH(8)</a:t>
            </a:r>
            <a:endParaRPr lang="en-US" sz="18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2" name="Group 258"/>
          <p:cNvGrpSpPr>
            <a:grpSpLocks/>
          </p:cNvGrpSpPr>
          <p:nvPr/>
        </p:nvGrpSpPr>
        <p:grpSpPr bwMode="auto">
          <a:xfrm>
            <a:off x="3524250" y="1271588"/>
            <a:ext cx="1801813" cy="1927225"/>
            <a:chOff x="364" y="673"/>
            <a:chExt cx="1135" cy="1214"/>
          </a:xfrm>
        </p:grpSpPr>
        <p:sp>
          <p:nvSpPr>
            <p:cNvPr id="31752" name="Oval 4"/>
            <p:cNvSpPr>
              <a:spLocks noChangeArrowheads="1"/>
            </p:cNvSpPr>
            <p:nvPr/>
          </p:nvSpPr>
          <p:spPr bwMode="auto">
            <a:xfrm>
              <a:off x="624" y="76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31753" name="Oval 5"/>
            <p:cNvSpPr>
              <a:spLocks noChangeArrowheads="1"/>
            </p:cNvSpPr>
            <p:nvPr/>
          </p:nvSpPr>
          <p:spPr bwMode="auto">
            <a:xfrm>
              <a:off x="1061" y="75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6"/>
            <p:cNvSpPr>
              <a:spLocks noChangeArrowheads="1"/>
            </p:cNvSpPr>
            <p:nvPr/>
          </p:nvSpPr>
          <p:spPr bwMode="auto">
            <a:xfrm>
              <a:off x="364" y="115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31755" name="Oval 7"/>
            <p:cNvSpPr>
              <a:spLocks noChangeArrowheads="1"/>
            </p:cNvSpPr>
            <p:nvPr/>
          </p:nvSpPr>
          <p:spPr bwMode="auto">
            <a:xfrm>
              <a:off x="686" y="129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31756" name="Oval 8"/>
            <p:cNvSpPr>
              <a:spLocks noChangeArrowheads="1"/>
            </p:cNvSpPr>
            <p:nvPr/>
          </p:nvSpPr>
          <p:spPr bwMode="auto">
            <a:xfrm>
              <a:off x="850" y="101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31757" name="Oval 9"/>
            <p:cNvSpPr>
              <a:spLocks noChangeArrowheads="1"/>
            </p:cNvSpPr>
            <p:nvPr/>
          </p:nvSpPr>
          <p:spPr bwMode="auto">
            <a:xfrm>
              <a:off x="1037" y="128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31758" name="Oval 10"/>
            <p:cNvSpPr>
              <a:spLocks noChangeArrowheads="1"/>
            </p:cNvSpPr>
            <p:nvPr/>
          </p:nvSpPr>
          <p:spPr bwMode="auto">
            <a:xfrm>
              <a:off x="1319" y="109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Oval 11"/>
            <p:cNvSpPr>
              <a:spLocks noChangeArrowheads="1"/>
            </p:cNvSpPr>
            <p:nvPr/>
          </p:nvSpPr>
          <p:spPr bwMode="auto">
            <a:xfrm>
              <a:off x="636" y="163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31760" name="Oval 12"/>
            <p:cNvSpPr>
              <a:spLocks noChangeArrowheads="1"/>
            </p:cNvSpPr>
            <p:nvPr/>
          </p:nvSpPr>
          <p:spPr bwMode="auto">
            <a:xfrm>
              <a:off x="1099" y="1622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31761" name="Text Box 13"/>
            <p:cNvSpPr txBox="1">
              <a:spLocks noChangeArrowheads="1"/>
            </p:cNvSpPr>
            <p:nvPr/>
          </p:nvSpPr>
          <p:spPr bwMode="auto">
            <a:xfrm>
              <a:off x="1043" y="73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31762" name="Text Box 14"/>
            <p:cNvSpPr txBox="1">
              <a:spLocks noChangeArrowheads="1"/>
            </p:cNvSpPr>
            <p:nvPr/>
          </p:nvSpPr>
          <p:spPr bwMode="auto">
            <a:xfrm>
              <a:off x="1298" y="107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31763" name="Line 15"/>
            <p:cNvSpPr>
              <a:spLocks noChangeShapeType="1"/>
            </p:cNvSpPr>
            <p:nvPr/>
          </p:nvSpPr>
          <p:spPr bwMode="auto">
            <a:xfrm flipV="1">
              <a:off x="461" y="894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Line 16"/>
            <p:cNvSpPr>
              <a:spLocks noChangeShapeType="1"/>
            </p:cNvSpPr>
            <p:nvPr/>
          </p:nvSpPr>
          <p:spPr bwMode="auto">
            <a:xfrm>
              <a:off x="766" y="837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Line 17"/>
            <p:cNvSpPr>
              <a:spLocks noChangeShapeType="1"/>
            </p:cNvSpPr>
            <p:nvPr/>
          </p:nvSpPr>
          <p:spPr bwMode="auto">
            <a:xfrm>
              <a:off x="472" y="1312"/>
              <a:ext cx="1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Line 18"/>
            <p:cNvSpPr>
              <a:spLocks noChangeShapeType="1"/>
            </p:cNvSpPr>
            <p:nvPr/>
          </p:nvSpPr>
          <p:spPr bwMode="auto">
            <a:xfrm>
              <a:off x="1191" y="888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Line 19"/>
            <p:cNvSpPr>
              <a:spLocks noChangeShapeType="1"/>
            </p:cNvSpPr>
            <p:nvPr/>
          </p:nvSpPr>
          <p:spPr bwMode="auto">
            <a:xfrm flipH="1">
              <a:off x="1214" y="1267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20"/>
            <p:cNvSpPr>
              <a:spLocks noChangeShapeType="1"/>
            </p:cNvSpPr>
            <p:nvPr/>
          </p:nvSpPr>
          <p:spPr bwMode="auto">
            <a:xfrm>
              <a:off x="778" y="1726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21"/>
            <p:cNvSpPr>
              <a:spLocks noChangeShapeType="1"/>
            </p:cNvSpPr>
            <p:nvPr/>
          </p:nvSpPr>
          <p:spPr bwMode="auto">
            <a:xfrm>
              <a:off x="744" y="916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22"/>
            <p:cNvSpPr>
              <a:spLocks noChangeShapeType="1"/>
            </p:cNvSpPr>
            <p:nvPr/>
          </p:nvSpPr>
          <p:spPr bwMode="auto">
            <a:xfrm flipH="1">
              <a:off x="965" y="905"/>
              <a:ext cx="12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23"/>
            <p:cNvSpPr>
              <a:spLocks noChangeShapeType="1"/>
            </p:cNvSpPr>
            <p:nvPr/>
          </p:nvSpPr>
          <p:spPr bwMode="auto">
            <a:xfrm flipH="1">
              <a:off x="789" y="1148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24"/>
            <p:cNvSpPr>
              <a:spLocks noChangeShapeType="1"/>
            </p:cNvSpPr>
            <p:nvPr/>
          </p:nvSpPr>
          <p:spPr bwMode="auto">
            <a:xfrm>
              <a:off x="976" y="1154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25"/>
            <p:cNvSpPr>
              <a:spLocks noChangeShapeType="1"/>
            </p:cNvSpPr>
            <p:nvPr/>
          </p:nvSpPr>
          <p:spPr bwMode="auto">
            <a:xfrm>
              <a:off x="829" y="136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26"/>
            <p:cNvSpPr>
              <a:spLocks noChangeShapeType="1"/>
            </p:cNvSpPr>
            <p:nvPr/>
          </p:nvSpPr>
          <p:spPr bwMode="auto">
            <a:xfrm>
              <a:off x="512" y="1239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Line 27"/>
            <p:cNvSpPr>
              <a:spLocks noChangeShapeType="1"/>
            </p:cNvSpPr>
            <p:nvPr/>
          </p:nvSpPr>
          <p:spPr bwMode="auto">
            <a:xfrm flipH="1">
              <a:off x="1168" y="1216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Line 28"/>
            <p:cNvSpPr>
              <a:spLocks noChangeShapeType="1"/>
            </p:cNvSpPr>
            <p:nvPr/>
          </p:nvSpPr>
          <p:spPr bwMode="auto">
            <a:xfrm flipH="1">
              <a:off x="710" y="1454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Line 29"/>
            <p:cNvSpPr>
              <a:spLocks noChangeShapeType="1"/>
            </p:cNvSpPr>
            <p:nvPr/>
          </p:nvSpPr>
          <p:spPr bwMode="auto">
            <a:xfrm>
              <a:off x="1112" y="1454"/>
              <a:ext cx="2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Text Box 30"/>
            <p:cNvSpPr txBox="1">
              <a:spLocks noChangeArrowheads="1"/>
            </p:cNvSpPr>
            <p:nvPr/>
          </p:nvSpPr>
          <p:spPr bwMode="auto">
            <a:xfrm>
              <a:off x="391" y="90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404040"/>
                  </a:solidFill>
                </a:rPr>
                <a:t>7</a:t>
              </a:r>
              <a:endParaRPr lang="en-US" altLang="ko-KR">
                <a:solidFill>
                  <a:srgbClr val="404040"/>
                </a:solidFill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425" y="141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009973"/>
                  </a:solidFill>
                </a:rPr>
                <a:t>6</a:t>
              </a:r>
            </a:p>
          </p:txBody>
        </p:sp>
        <p:sp>
          <p:nvSpPr>
            <p:cNvPr id="31780" name="Text Box 32"/>
            <p:cNvSpPr txBox="1">
              <a:spLocks noChangeArrowheads="1"/>
            </p:cNvSpPr>
            <p:nvPr/>
          </p:nvSpPr>
          <p:spPr bwMode="auto">
            <a:xfrm>
              <a:off x="522" y="11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F66CC"/>
                  </a:solidFill>
                </a:rPr>
                <a:t>5</a:t>
              </a:r>
              <a:endParaRPr lang="en-US" altLang="ko-KR">
                <a:solidFill>
                  <a:srgbClr val="FF66CC"/>
                </a:solidFill>
              </a:endParaRPr>
            </a:p>
          </p:txBody>
        </p:sp>
        <p:sp>
          <p:nvSpPr>
            <p:cNvPr id="31781" name="Text Box 33"/>
            <p:cNvSpPr txBox="1">
              <a:spLocks noChangeArrowheads="1"/>
            </p:cNvSpPr>
            <p:nvPr/>
          </p:nvSpPr>
          <p:spPr bwMode="auto">
            <a:xfrm>
              <a:off x="698" y="110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chemeClr val="accent2"/>
                  </a:solidFill>
                </a:rPr>
                <a:t>1</a:t>
              </a:r>
              <a:endParaRPr lang="en-US" altLang="ko-KR">
                <a:solidFill>
                  <a:schemeClr val="accent2"/>
                </a:solidFill>
              </a:endParaRPr>
            </a:p>
          </p:txBody>
        </p:sp>
        <p:sp>
          <p:nvSpPr>
            <p:cNvPr id="31782" name="Text Box 34"/>
            <p:cNvSpPr txBox="1">
              <a:spLocks noChangeArrowheads="1"/>
            </p:cNvSpPr>
            <p:nvPr/>
          </p:nvSpPr>
          <p:spPr bwMode="auto">
            <a:xfrm>
              <a:off x="691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C00000"/>
                  </a:solidFill>
                </a:rPr>
                <a:t>3</a:t>
              </a:r>
              <a:endParaRPr lang="en-US" altLang="ko-KR">
                <a:solidFill>
                  <a:srgbClr val="C00000"/>
                </a:solidFill>
              </a:endParaRPr>
            </a:p>
          </p:txBody>
        </p:sp>
        <p:sp>
          <p:nvSpPr>
            <p:cNvPr id="31783" name="Text Box 35"/>
            <p:cNvSpPr txBox="1">
              <a:spLocks noChangeArrowheads="1"/>
            </p:cNvSpPr>
            <p:nvPr/>
          </p:nvSpPr>
          <p:spPr bwMode="auto">
            <a:xfrm>
              <a:off x="822" y="67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2</a:t>
              </a:r>
              <a:endParaRPr lang="en-US" altLang="ko-KR">
                <a:solidFill>
                  <a:srgbClr val="00B0F0"/>
                </a:solidFill>
              </a:endParaRPr>
            </a:p>
          </p:txBody>
        </p:sp>
        <p:sp>
          <p:nvSpPr>
            <p:cNvPr id="31784" name="Text Box 36"/>
            <p:cNvSpPr txBox="1">
              <a:spLocks noChangeArrowheads="1"/>
            </p:cNvSpPr>
            <p:nvPr/>
          </p:nvSpPr>
          <p:spPr bwMode="auto">
            <a:xfrm>
              <a:off x="969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009973"/>
                  </a:solidFill>
                </a:rPr>
                <a:t>6</a:t>
              </a:r>
              <a:endParaRPr lang="en-US" altLang="ko-KR">
                <a:solidFill>
                  <a:srgbClr val="009973"/>
                </a:solidFill>
              </a:endParaRPr>
            </a:p>
          </p:txBody>
        </p:sp>
        <p:sp>
          <p:nvSpPr>
            <p:cNvPr id="31785" name="Text Box 37"/>
            <p:cNvSpPr txBox="1">
              <a:spLocks noChangeArrowheads="1"/>
            </p:cNvSpPr>
            <p:nvPr/>
          </p:nvSpPr>
          <p:spPr bwMode="auto">
            <a:xfrm>
              <a:off x="1218" y="8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4</a:t>
              </a:r>
              <a:endParaRPr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31786" name="Text Box 38"/>
            <p:cNvSpPr txBox="1">
              <a:spLocks noChangeArrowheads="1"/>
            </p:cNvSpPr>
            <p:nvPr/>
          </p:nvSpPr>
          <p:spPr bwMode="auto">
            <a:xfrm>
              <a:off x="1150" y="10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2</a:t>
              </a:r>
              <a:endParaRPr lang="en-US" altLang="ko-KR">
                <a:solidFill>
                  <a:srgbClr val="00B0F0"/>
                </a:solidFill>
              </a:endParaRPr>
            </a:p>
          </p:txBody>
        </p:sp>
        <p:sp>
          <p:nvSpPr>
            <p:cNvPr id="31787" name="Text Box 39"/>
            <p:cNvSpPr txBox="1">
              <a:spLocks noChangeArrowheads="1"/>
            </p:cNvSpPr>
            <p:nvPr/>
          </p:nvSpPr>
          <p:spPr bwMode="auto">
            <a:xfrm>
              <a:off x="1246" y="13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2</a:t>
              </a:r>
              <a:endParaRPr lang="en-US" altLang="ko-KR">
                <a:solidFill>
                  <a:srgbClr val="00B0F0"/>
                </a:solidFill>
              </a:endParaRPr>
            </a:p>
          </p:txBody>
        </p:sp>
        <p:sp>
          <p:nvSpPr>
            <p:cNvPr id="31788" name="Text Box 40"/>
            <p:cNvSpPr txBox="1">
              <a:spLocks noChangeArrowheads="1"/>
            </p:cNvSpPr>
            <p:nvPr/>
          </p:nvSpPr>
          <p:spPr bwMode="auto">
            <a:xfrm>
              <a:off x="828" y="16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chemeClr val="accent2"/>
                  </a:solidFill>
                </a:rPr>
                <a:t>1</a:t>
              </a:r>
              <a:endParaRPr lang="en-US" altLang="ko-KR">
                <a:solidFill>
                  <a:schemeClr val="accent2"/>
                </a:solidFill>
              </a:endParaRPr>
            </a:p>
          </p:txBody>
        </p:sp>
        <p:sp>
          <p:nvSpPr>
            <p:cNvPr id="31789" name="Text Box 41"/>
            <p:cNvSpPr txBox="1">
              <a:spLocks noChangeArrowheads="1"/>
            </p:cNvSpPr>
            <p:nvPr/>
          </p:nvSpPr>
          <p:spPr bwMode="auto">
            <a:xfrm>
              <a:off x="686" y="14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2</a:t>
              </a:r>
              <a:endParaRPr lang="en-US" altLang="ko-KR">
                <a:solidFill>
                  <a:srgbClr val="00B0F0"/>
                </a:solidFill>
              </a:endParaRPr>
            </a:p>
          </p:txBody>
        </p:sp>
        <p:sp>
          <p:nvSpPr>
            <p:cNvPr id="31790" name="Text Box 42"/>
            <p:cNvSpPr txBox="1">
              <a:spLocks noChangeArrowheads="1"/>
            </p:cNvSpPr>
            <p:nvPr/>
          </p:nvSpPr>
          <p:spPr bwMode="auto">
            <a:xfrm>
              <a:off x="844" y="133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4</a:t>
              </a:r>
              <a:endParaRPr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31791" name="Text Box 43"/>
            <p:cNvSpPr txBox="1">
              <a:spLocks noChangeArrowheads="1"/>
            </p:cNvSpPr>
            <p:nvPr/>
          </p:nvSpPr>
          <p:spPr bwMode="auto">
            <a:xfrm>
              <a:off x="991" y="1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8</a:t>
              </a:r>
              <a:endParaRPr lang="en-US" altLang="ko-KR"/>
            </a:p>
          </p:txBody>
        </p:sp>
        <p:sp>
          <p:nvSpPr>
            <p:cNvPr id="31792" name="Text Box 44"/>
            <p:cNvSpPr txBox="1">
              <a:spLocks noChangeArrowheads="1"/>
            </p:cNvSpPr>
            <p:nvPr/>
          </p:nvSpPr>
          <p:spPr bwMode="auto">
            <a:xfrm>
              <a:off x="969" y="106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C00000"/>
                  </a:solidFill>
                </a:rPr>
                <a:t>3</a:t>
              </a:r>
              <a:endParaRPr lang="en-US" altLang="ko-KR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499" grpId="0" build="allAtOnce" autoUpdateAnimBg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0E3779-E1CC-442E-9CC7-CC86C09379E6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Kruskal’s MST Example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974725" cy="5116513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/>
              <a:t>DE(1)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GI (1)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AB(2)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CD(2)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CH(2)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E I (2)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AG(3)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GH(3)*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BC(4)*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HI (4)*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F I (5)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BG(6)^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EF(6)^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AF(7)^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DH(8)^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990600"/>
            <a:ext cx="1801813" cy="1927225"/>
            <a:chOff x="364" y="673"/>
            <a:chExt cx="1135" cy="1214"/>
          </a:xfrm>
        </p:grpSpPr>
        <p:sp>
          <p:nvSpPr>
            <p:cNvPr id="32888" name="Oval 6"/>
            <p:cNvSpPr>
              <a:spLocks noChangeArrowheads="1"/>
            </p:cNvSpPr>
            <p:nvPr/>
          </p:nvSpPr>
          <p:spPr bwMode="auto">
            <a:xfrm>
              <a:off x="624" y="76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32889" name="Oval 7"/>
            <p:cNvSpPr>
              <a:spLocks noChangeArrowheads="1"/>
            </p:cNvSpPr>
            <p:nvPr/>
          </p:nvSpPr>
          <p:spPr bwMode="auto">
            <a:xfrm>
              <a:off x="1061" y="75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0" name="Oval 8"/>
            <p:cNvSpPr>
              <a:spLocks noChangeArrowheads="1"/>
            </p:cNvSpPr>
            <p:nvPr/>
          </p:nvSpPr>
          <p:spPr bwMode="auto">
            <a:xfrm>
              <a:off x="364" y="115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32891" name="Oval 9"/>
            <p:cNvSpPr>
              <a:spLocks noChangeArrowheads="1"/>
            </p:cNvSpPr>
            <p:nvPr/>
          </p:nvSpPr>
          <p:spPr bwMode="auto">
            <a:xfrm>
              <a:off x="686" y="129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32892" name="Oval 10"/>
            <p:cNvSpPr>
              <a:spLocks noChangeArrowheads="1"/>
            </p:cNvSpPr>
            <p:nvPr/>
          </p:nvSpPr>
          <p:spPr bwMode="auto">
            <a:xfrm>
              <a:off x="850" y="101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32893" name="Oval 11"/>
            <p:cNvSpPr>
              <a:spLocks noChangeArrowheads="1"/>
            </p:cNvSpPr>
            <p:nvPr/>
          </p:nvSpPr>
          <p:spPr bwMode="auto">
            <a:xfrm>
              <a:off x="1037" y="128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32894" name="Oval 12"/>
            <p:cNvSpPr>
              <a:spLocks noChangeArrowheads="1"/>
            </p:cNvSpPr>
            <p:nvPr/>
          </p:nvSpPr>
          <p:spPr bwMode="auto">
            <a:xfrm>
              <a:off x="1319" y="109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5" name="Oval 13"/>
            <p:cNvSpPr>
              <a:spLocks noChangeArrowheads="1"/>
            </p:cNvSpPr>
            <p:nvPr/>
          </p:nvSpPr>
          <p:spPr bwMode="auto">
            <a:xfrm>
              <a:off x="636" y="163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32896" name="Oval 14"/>
            <p:cNvSpPr>
              <a:spLocks noChangeArrowheads="1"/>
            </p:cNvSpPr>
            <p:nvPr/>
          </p:nvSpPr>
          <p:spPr bwMode="auto">
            <a:xfrm>
              <a:off x="1099" y="1622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32897" name="Text Box 15"/>
            <p:cNvSpPr txBox="1">
              <a:spLocks noChangeArrowheads="1"/>
            </p:cNvSpPr>
            <p:nvPr/>
          </p:nvSpPr>
          <p:spPr bwMode="auto">
            <a:xfrm>
              <a:off x="1043" y="73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32898" name="Text Box 16"/>
            <p:cNvSpPr txBox="1">
              <a:spLocks noChangeArrowheads="1"/>
            </p:cNvSpPr>
            <p:nvPr/>
          </p:nvSpPr>
          <p:spPr bwMode="auto">
            <a:xfrm>
              <a:off x="1298" y="107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32899" name="Line 17"/>
            <p:cNvSpPr>
              <a:spLocks noChangeShapeType="1"/>
            </p:cNvSpPr>
            <p:nvPr/>
          </p:nvSpPr>
          <p:spPr bwMode="auto">
            <a:xfrm flipV="1">
              <a:off x="461" y="894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0" name="Line 18"/>
            <p:cNvSpPr>
              <a:spLocks noChangeShapeType="1"/>
            </p:cNvSpPr>
            <p:nvPr/>
          </p:nvSpPr>
          <p:spPr bwMode="auto">
            <a:xfrm>
              <a:off x="766" y="837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1" name="Line 19"/>
            <p:cNvSpPr>
              <a:spLocks noChangeShapeType="1"/>
            </p:cNvSpPr>
            <p:nvPr/>
          </p:nvSpPr>
          <p:spPr bwMode="auto">
            <a:xfrm>
              <a:off x="472" y="1312"/>
              <a:ext cx="1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2" name="Line 20"/>
            <p:cNvSpPr>
              <a:spLocks noChangeShapeType="1"/>
            </p:cNvSpPr>
            <p:nvPr/>
          </p:nvSpPr>
          <p:spPr bwMode="auto">
            <a:xfrm>
              <a:off x="1191" y="888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3" name="Line 21"/>
            <p:cNvSpPr>
              <a:spLocks noChangeShapeType="1"/>
            </p:cNvSpPr>
            <p:nvPr/>
          </p:nvSpPr>
          <p:spPr bwMode="auto">
            <a:xfrm flipH="1">
              <a:off x="1214" y="1267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4" name="Line 22"/>
            <p:cNvSpPr>
              <a:spLocks noChangeShapeType="1"/>
            </p:cNvSpPr>
            <p:nvPr/>
          </p:nvSpPr>
          <p:spPr bwMode="auto">
            <a:xfrm>
              <a:off x="778" y="1726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5" name="Line 23"/>
            <p:cNvSpPr>
              <a:spLocks noChangeShapeType="1"/>
            </p:cNvSpPr>
            <p:nvPr/>
          </p:nvSpPr>
          <p:spPr bwMode="auto">
            <a:xfrm>
              <a:off x="744" y="916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6" name="Line 24"/>
            <p:cNvSpPr>
              <a:spLocks noChangeShapeType="1"/>
            </p:cNvSpPr>
            <p:nvPr/>
          </p:nvSpPr>
          <p:spPr bwMode="auto">
            <a:xfrm flipH="1">
              <a:off x="965" y="905"/>
              <a:ext cx="12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7" name="Line 25"/>
            <p:cNvSpPr>
              <a:spLocks noChangeShapeType="1"/>
            </p:cNvSpPr>
            <p:nvPr/>
          </p:nvSpPr>
          <p:spPr bwMode="auto">
            <a:xfrm flipH="1">
              <a:off x="789" y="1148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8" name="Line 26"/>
            <p:cNvSpPr>
              <a:spLocks noChangeShapeType="1"/>
            </p:cNvSpPr>
            <p:nvPr/>
          </p:nvSpPr>
          <p:spPr bwMode="auto">
            <a:xfrm>
              <a:off x="976" y="1154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9" name="Line 27"/>
            <p:cNvSpPr>
              <a:spLocks noChangeShapeType="1"/>
            </p:cNvSpPr>
            <p:nvPr/>
          </p:nvSpPr>
          <p:spPr bwMode="auto">
            <a:xfrm>
              <a:off x="829" y="136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0" name="Line 28"/>
            <p:cNvSpPr>
              <a:spLocks noChangeShapeType="1"/>
            </p:cNvSpPr>
            <p:nvPr/>
          </p:nvSpPr>
          <p:spPr bwMode="auto">
            <a:xfrm>
              <a:off x="512" y="1239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1" name="Line 29"/>
            <p:cNvSpPr>
              <a:spLocks noChangeShapeType="1"/>
            </p:cNvSpPr>
            <p:nvPr/>
          </p:nvSpPr>
          <p:spPr bwMode="auto">
            <a:xfrm flipH="1">
              <a:off x="1168" y="1216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2" name="Line 30"/>
            <p:cNvSpPr>
              <a:spLocks noChangeShapeType="1"/>
            </p:cNvSpPr>
            <p:nvPr/>
          </p:nvSpPr>
          <p:spPr bwMode="auto">
            <a:xfrm flipH="1">
              <a:off x="710" y="1454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3" name="Line 31"/>
            <p:cNvSpPr>
              <a:spLocks noChangeShapeType="1"/>
            </p:cNvSpPr>
            <p:nvPr/>
          </p:nvSpPr>
          <p:spPr bwMode="auto">
            <a:xfrm>
              <a:off x="1112" y="1454"/>
              <a:ext cx="2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4" name="Text Box 32"/>
            <p:cNvSpPr txBox="1">
              <a:spLocks noChangeArrowheads="1"/>
            </p:cNvSpPr>
            <p:nvPr/>
          </p:nvSpPr>
          <p:spPr bwMode="auto">
            <a:xfrm>
              <a:off x="391" y="90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7</a:t>
              </a:r>
              <a:endParaRPr lang="en-US" altLang="ko-KR"/>
            </a:p>
          </p:txBody>
        </p:sp>
        <p:sp>
          <p:nvSpPr>
            <p:cNvPr id="32915" name="Text Box 33"/>
            <p:cNvSpPr txBox="1">
              <a:spLocks noChangeArrowheads="1"/>
            </p:cNvSpPr>
            <p:nvPr/>
          </p:nvSpPr>
          <p:spPr bwMode="auto">
            <a:xfrm>
              <a:off x="425" y="141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</a:p>
          </p:txBody>
        </p:sp>
        <p:sp>
          <p:nvSpPr>
            <p:cNvPr id="32916" name="Text Box 34"/>
            <p:cNvSpPr txBox="1">
              <a:spLocks noChangeArrowheads="1"/>
            </p:cNvSpPr>
            <p:nvPr/>
          </p:nvSpPr>
          <p:spPr bwMode="auto">
            <a:xfrm>
              <a:off x="522" y="11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5</a:t>
              </a:r>
              <a:endParaRPr lang="en-US" altLang="ko-KR"/>
            </a:p>
          </p:txBody>
        </p:sp>
        <p:sp>
          <p:nvSpPr>
            <p:cNvPr id="32917" name="Text Box 35"/>
            <p:cNvSpPr txBox="1">
              <a:spLocks noChangeArrowheads="1"/>
            </p:cNvSpPr>
            <p:nvPr/>
          </p:nvSpPr>
          <p:spPr bwMode="auto">
            <a:xfrm>
              <a:off x="703" y="110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32918" name="Text Box 36"/>
            <p:cNvSpPr txBox="1">
              <a:spLocks noChangeArrowheads="1"/>
            </p:cNvSpPr>
            <p:nvPr/>
          </p:nvSpPr>
          <p:spPr bwMode="auto">
            <a:xfrm>
              <a:off x="691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  <p:sp>
          <p:nvSpPr>
            <p:cNvPr id="32919" name="Text Box 37"/>
            <p:cNvSpPr txBox="1">
              <a:spLocks noChangeArrowheads="1"/>
            </p:cNvSpPr>
            <p:nvPr/>
          </p:nvSpPr>
          <p:spPr bwMode="auto">
            <a:xfrm>
              <a:off x="822" y="67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32920" name="Text Box 38"/>
            <p:cNvSpPr txBox="1">
              <a:spLocks noChangeArrowheads="1"/>
            </p:cNvSpPr>
            <p:nvPr/>
          </p:nvSpPr>
          <p:spPr bwMode="auto">
            <a:xfrm>
              <a:off x="969" y="8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6</a:t>
              </a:r>
              <a:endParaRPr lang="en-US" altLang="ko-KR"/>
            </a:p>
          </p:txBody>
        </p:sp>
        <p:sp>
          <p:nvSpPr>
            <p:cNvPr id="32921" name="Text Box 39"/>
            <p:cNvSpPr txBox="1">
              <a:spLocks noChangeArrowheads="1"/>
            </p:cNvSpPr>
            <p:nvPr/>
          </p:nvSpPr>
          <p:spPr bwMode="auto">
            <a:xfrm>
              <a:off x="1218" y="8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32922" name="Text Box 40"/>
            <p:cNvSpPr txBox="1">
              <a:spLocks noChangeArrowheads="1"/>
            </p:cNvSpPr>
            <p:nvPr/>
          </p:nvSpPr>
          <p:spPr bwMode="auto">
            <a:xfrm>
              <a:off x="1150" y="10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32923" name="Text Box 41"/>
            <p:cNvSpPr txBox="1">
              <a:spLocks noChangeArrowheads="1"/>
            </p:cNvSpPr>
            <p:nvPr/>
          </p:nvSpPr>
          <p:spPr bwMode="auto">
            <a:xfrm>
              <a:off x="1246" y="13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32924" name="Text Box 42"/>
            <p:cNvSpPr txBox="1">
              <a:spLocks noChangeArrowheads="1"/>
            </p:cNvSpPr>
            <p:nvPr/>
          </p:nvSpPr>
          <p:spPr bwMode="auto">
            <a:xfrm>
              <a:off x="833" y="16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1</a:t>
              </a:r>
              <a:endParaRPr lang="en-US" altLang="ko-KR"/>
            </a:p>
          </p:txBody>
        </p:sp>
        <p:sp>
          <p:nvSpPr>
            <p:cNvPr id="32925" name="Text Box 43"/>
            <p:cNvSpPr txBox="1">
              <a:spLocks noChangeArrowheads="1"/>
            </p:cNvSpPr>
            <p:nvPr/>
          </p:nvSpPr>
          <p:spPr bwMode="auto">
            <a:xfrm>
              <a:off x="686" y="14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2</a:t>
              </a:r>
              <a:endParaRPr lang="en-US" altLang="ko-KR"/>
            </a:p>
          </p:txBody>
        </p:sp>
        <p:sp>
          <p:nvSpPr>
            <p:cNvPr id="32926" name="Text Box 44"/>
            <p:cNvSpPr txBox="1">
              <a:spLocks noChangeArrowheads="1"/>
            </p:cNvSpPr>
            <p:nvPr/>
          </p:nvSpPr>
          <p:spPr bwMode="auto">
            <a:xfrm>
              <a:off x="844" y="133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4</a:t>
              </a:r>
              <a:endParaRPr lang="en-US" altLang="ko-KR"/>
            </a:p>
          </p:txBody>
        </p:sp>
        <p:sp>
          <p:nvSpPr>
            <p:cNvPr id="32927" name="Text Box 45"/>
            <p:cNvSpPr txBox="1">
              <a:spLocks noChangeArrowheads="1"/>
            </p:cNvSpPr>
            <p:nvPr/>
          </p:nvSpPr>
          <p:spPr bwMode="auto">
            <a:xfrm>
              <a:off x="991" y="1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8</a:t>
              </a:r>
              <a:endParaRPr lang="en-US" altLang="ko-KR"/>
            </a:p>
          </p:txBody>
        </p:sp>
        <p:sp>
          <p:nvSpPr>
            <p:cNvPr id="32928" name="Text Box 46"/>
            <p:cNvSpPr txBox="1">
              <a:spLocks noChangeArrowheads="1"/>
            </p:cNvSpPr>
            <p:nvPr/>
          </p:nvSpPr>
          <p:spPr bwMode="auto">
            <a:xfrm>
              <a:off x="969" y="106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3</a:t>
              </a:r>
              <a:endParaRPr lang="en-US" altLang="ko-KR"/>
            </a:p>
          </p:txBody>
        </p:sp>
      </p:grpSp>
      <p:grpSp>
        <p:nvGrpSpPr>
          <p:cNvPr id="3" name="Group 301"/>
          <p:cNvGrpSpPr>
            <a:grpSpLocks/>
          </p:cNvGrpSpPr>
          <p:nvPr/>
        </p:nvGrpSpPr>
        <p:grpSpPr bwMode="auto">
          <a:xfrm>
            <a:off x="6757988" y="3717925"/>
            <a:ext cx="1973262" cy="2425700"/>
            <a:chOff x="4257" y="2342"/>
            <a:chExt cx="1243" cy="1528"/>
          </a:xfrm>
        </p:grpSpPr>
        <p:sp>
          <p:nvSpPr>
            <p:cNvPr id="32867" name="Oval 48"/>
            <p:cNvSpPr>
              <a:spLocks noChangeArrowheads="1"/>
            </p:cNvSpPr>
            <p:nvPr/>
          </p:nvSpPr>
          <p:spPr bwMode="auto">
            <a:xfrm>
              <a:off x="4574" y="249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32868" name="Oval 49"/>
            <p:cNvSpPr>
              <a:spLocks noChangeArrowheads="1"/>
            </p:cNvSpPr>
            <p:nvPr/>
          </p:nvSpPr>
          <p:spPr bwMode="auto">
            <a:xfrm>
              <a:off x="5011" y="248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9" name="Oval 50"/>
            <p:cNvSpPr>
              <a:spLocks noChangeArrowheads="1"/>
            </p:cNvSpPr>
            <p:nvPr/>
          </p:nvSpPr>
          <p:spPr bwMode="auto">
            <a:xfrm>
              <a:off x="4314" y="288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F</a:t>
              </a:r>
              <a:endParaRPr lang="en-US" altLang="ko-KR"/>
            </a:p>
          </p:txBody>
        </p:sp>
        <p:sp>
          <p:nvSpPr>
            <p:cNvPr id="32870" name="Oval 51"/>
            <p:cNvSpPr>
              <a:spLocks noChangeArrowheads="1"/>
            </p:cNvSpPr>
            <p:nvPr/>
          </p:nvSpPr>
          <p:spPr bwMode="auto">
            <a:xfrm>
              <a:off x="4636" y="302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32871" name="Oval 52"/>
            <p:cNvSpPr>
              <a:spLocks noChangeArrowheads="1"/>
            </p:cNvSpPr>
            <p:nvPr/>
          </p:nvSpPr>
          <p:spPr bwMode="auto">
            <a:xfrm>
              <a:off x="4800" y="274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32872" name="Oval 53"/>
            <p:cNvSpPr>
              <a:spLocks noChangeArrowheads="1"/>
            </p:cNvSpPr>
            <p:nvPr/>
          </p:nvSpPr>
          <p:spPr bwMode="auto">
            <a:xfrm>
              <a:off x="4987" y="3012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32873" name="Oval 54"/>
            <p:cNvSpPr>
              <a:spLocks noChangeArrowheads="1"/>
            </p:cNvSpPr>
            <p:nvPr/>
          </p:nvSpPr>
          <p:spPr bwMode="auto">
            <a:xfrm>
              <a:off x="5269" y="282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4" name="Oval 55"/>
            <p:cNvSpPr>
              <a:spLocks noChangeArrowheads="1"/>
            </p:cNvSpPr>
            <p:nvPr/>
          </p:nvSpPr>
          <p:spPr bwMode="auto">
            <a:xfrm>
              <a:off x="4586" y="336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32875" name="Oval 56"/>
            <p:cNvSpPr>
              <a:spLocks noChangeArrowheads="1"/>
            </p:cNvSpPr>
            <p:nvPr/>
          </p:nvSpPr>
          <p:spPr bwMode="auto">
            <a:xfrm>
              <a:off x="5049" y="3351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32876" name="Text Box 57"/>
            <p:cNvSpPr txBox="1">
              <a:spLocks noChangeArrowheads="1"/>
            </p:cNvSpPr>
            <p:nvPr/>
          </p:nvSpPr>
          <p:spPr bwMode="auto">
            <a:xfrm>
              <a:off x="4993" y="2459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32877" name="Text Box 58"/>
            <p:cNvSpPr txBox="1">
              <a:spLocks noChangeArrowheads="1"/>
            </p:cNvSpPr>
            <p:nvPr/>
          </p:nvSpPr>
          <p:spPr bwMode="auto">
            <a:xfrm>
              <a:off x="5248" y="280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32878" name="Line 59"/>
            <p:cNvSpPr>
              <a:spLocks noChangeShapeType="1"/>
            </p:cNvSpPr>
            <p:nvPr/>
          </p:nvSpPr>
          <p:spPr bwMode="auto">
            <a:xfrm>
              <a:off x="4716" y="256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9" name="Line 60"/>
            <p:cNvSpPr>
              <a:spLocks noChangeShapeType="1"/>
            </p:cNvSpPr>
            <p:nvPr/>
          </p:nvSpPr>
          <p:spPr bwMode="auto">
            <a:xfrm flipH="1">
              <a:off x="5164" y="2996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0" name="Line 61"/>
            <p:cNvSpPr>
              <a:spLocks noChangeShapeType="1"/>
            </p:cNvSpPr>
            <p:nvPr/>
          </p:nvSpPr>
          <p:spPr bwMode="auto">
            <a:xfrm>
              <a:off x="4728" y="3455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1" name="Line 62"/>
            <p:cNvSpPr>
              <a:spLocks noChangeShapeType="1"/>
            </p:cNvSpPr>
            <p:nvPr/>
          </p:nvSpPr>
          <p:spPr bwMode="auto">
            <a:xfrm>
              <a:off x="4694" y="2645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2" name="Line 63"/>
            <p:cNvSpPr>
              <a:spLocks noChangeShapeType="1"/>
            </p:cNvSpPr>
            <p:nvPr/>
          </p:nvSpPr>
          <p:spPr bwMode="auto">
            <a:xfrm>
              <a:off x="4462" y="2968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3" name="Line 64"/>
            <p:cNvSpPr>
              <a:spLocks noChangeShapeType="1"/>
            </p:cNvSpPr>
            <p:nvPr/>
          </p:nvSpPr>
          <p:spPr bwMode="auto">
            <a:xfrm flipH="1">
              <a:off x="5118" y="2945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4" name="Line 65"/>
            <p:cNvSpPr>
              <a:spLocks noChangeShapeType="1"/>
            </p:cNvSpPr>
            <p:nvPr/>
          </p:nvSpPr>
          <p:spPr bwMode="auto">
            <a:xfrm flipH="1">
              <a:off x="4660" y="3183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5" name="Line 66"/>
            <p:cNvSpPr>
              <a:spLocks noChangeShapeType="1"/>
            </p:cNvSpPr>
            <p:nvPr/>
          </p:nvSpPr>
          <p:spPr bwMode="auto">
            <a:xfrm flipH="1">
              <a:off x="4746" y="2879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6" name="Rectangle 67"/>
            <p:cNvSpPr>
              <a:spLocks noChangeArrowheads="1"/>
            </p:cNvSpPr>
            <p:nvPr/>
          </p:nvSpPr>
          <p:spPr bwMode="auto">
            <a:xfrm>
              <a:off x="4257" y="2342"/>
              <a:ext cx="1243" cy="1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7" name="Text Box 68"/>
            <p:cNvSpPr txBox="1">
              <a:spLocks noChangeArrowheads="1"/>
            </p:cNvSpPr>
            <p:nvPr/>
          </p:nvSpPr>
          <p:spPr bwMode="auto">
            <a:xfrm>
              <a:off x="4528" y="3638"/>
              <a:ext cx="7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weight=18</a:t>
              </a:r>
            </a:p>
          </p:txBody>
        </p:sp>
      </p:grpSp>
      <p:grpSp>
        <p:nvGrpSpPr>
          <p:cNvPr id="4" name="Group 173"/>
          <p:cNvGrpSpPr>
            <a:grpSpLocks/>
          </p:cNvGrpSpPr>
          <p:nvPr/>
        </p:nvGrpSpPr>
        <p:grpSpPr bwMode="auto">
          <a:xfrm>
            <a:off x="3352800" y="2438400"/>
            <a:ext cx="960438" cy="287338"/>
            <a:chOff x="2208" y="799"/>
            <a:chExt cx="605" cy="181"/>
          </a:xfrm>
        </p:grpSpPr>
        <p:sp>
          <p:nvSpPr>
            <p:cNvPr id="32864" name="Oval 152"/>
            <p:cNvSpPr>
              <a:spLocks noChangeArrowheads="1"/>
            </p:cNvSpPr>
            <p:nvPr/>
          </p:nvSpPr>
          <p:spPr bwMode="auto">
            <a:xfrm>
              <a:off x="2208" y="81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32865" name="Oval 153"/>
            <p:cNvSpPr>
              <a:spLocks noChangeArrowheads="1"/>
            </p:cNvSpPr>
            <p:nvPr/>
          </p:nvSpPr>
          <p:spPr bwMode="auto">
            <a:xfrm>
              <a:off x="2671" y="799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32866" name="Line 154"/>
            <p:cNvSpPr>
              <a:spLocks noChangeShapeType="1"/>
            </p:cNvSpPr>
            <p:nvPr/>
          </p:nvSpPr>
          <p:spPr bwMode="auto">
            <a:xfrm>
              <a:off x="2350" y="903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74"/>
          <p:cNvGrpSpPr>
            <a:grpSpLocks/>
          </p:cNvGrpSpPr>
          <p:nvPr/>
        </p:nvGrpSpPr>
        <p:grpSpPr bwMode="auto">
          <a:xfrm>
            <a:off x="4724400" y="1447800"/>
            <a:ext cx="960438" cy="1384300"/>
            <a:chOff x="2883" y="814"/>
            <a:chExt cx="605" cy="872"/>
          </a:xfrm>
        </p:grpSpPr>
        <p:sp>
          <p:nvSpPr>
            <p:cNvPr id="32856" name="Oval 156"/>
            <p:cNvSpPr>
              <a:spLocks noChangeArrowheads="1"/>
            </p:cNvSpPr>
            <p:nvPr/>
          </p:nvSpPr>
          <p:spPr bwMode="auto">
            <a:xfrm>
              <a:off x="2933" y="109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32857" name="Oval 157"/>
            <p:cNvSpPr>
              <a:spLocks noChangeArrowheads="1"/>
            </p:cNvSpPr>
            <p:nvPr/>
          </p:nvSpPr>
          <p:spPr bwMode="auto">
            <a:xfrm>
              <a:off x="3097" y="81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32858" name="Oval 159"/>
            <p:cNvSpPr>
              <a:spLocks noChangeArrowheads="1"/>
            </p:cNvSpPr>
            <p:nvPr/>
          </p:nvSpPr>
          <p:spPr bwMode="auto">
            <a:xfrm>
              <a:off x="2883" y="143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32859" name="Oval 160"/>
            <p:cNvSpPr>
              <a:spLocks noChangeArrowheads="1"/>
            </p:cNvSpPr>
            <p:nvPr/>
          </p:nvSpPr>
          <p:spPr bwMode="auto">
            <a:xfrm>
              <a:off x="3346" y="1419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32860" name="Line 161"/>
            <p:cNvSpPr>
              <a:spLocks noChangeShapeType="1"/>
            </p:cNvSpPr>
            <p:nvPr/>
          </p:nvSpPr>
          <p:spPr bwMode="auto">
            <a:xfrm>
              <a:off x="3025" y="1523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1" name="Line 162"/>
            <p:cNvSpPr>
              <a:spLocks noChangeShapeType="1"/>
            </p:cNvSpPr>
            <p:nvPr/>
          </p:nvSpPr>
          <p:spPr bwMode="auto">
            <a:xfrm flipH="1">
              <a:off x="3036" y="945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2" name="Text Box 167"/>
            <p:cNvSpPr txBox="1">
              <a:spLocks noChangeArrowheads="1"/>
            </p:cNvSpPr>
            <p:nvPr/>
          </p:nvSpPr>
          <p:spPr bwMode="auto">
            <a:xfrm>
              <a:off x="2950" y="82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32863" name="Text Box 168"/>
            <p:cNvSpPr txBox="1">
              <a:spLocks noChangeArrowheads="1"/>
            </p:cNvSpPr>
            <p:nvPr/>
          </p:nvSpPr>
          <p:spPr bwMode="auto">
            <a:xfrm>
              <a:off x="3080" y="139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grpSp>
        <p:nvGrpSpPr>
          <p:cNvPr id="6" name="Group 222"/>
          <p:cNvGrpSpPr>
            <a:grpSpLocks/>
          </p:cNvGrpSpPr>
          <p:nvPr/>
        </p:nvGrpSpPr>
        <p:grpSpPr bwMode="auto">
          <a:xfrm>
            <a:off x="6096000" y="990600"/>
            <a:ext cx="984250" cy="1703388"/>
            <a:chOff x="3690" y="777"/>
            <a:chExt cx="620" cy="1073"/>
          </a:xfrm>
        </p:grpSpPr>
        <p:sp>
          <p:nvSpPr>
            <p:cNvPr id="32846" name="Oval 175"/>
            <p:cNvSpPr>
              <a:spLocks noChangeArrowheads="1"/>
            </p:cNvSpPr>
            <p:nvPr/>
          </p:nvSpPr>
          <p:spPr bwMode="auto">
            <a:xfrm>
              <a:off x="3690" y="81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32847" name="Oval 176"/>
            <p:cNvSpPr>
              <a:spLocks noChangeArrowheads="1"/>
            </p:cNvSpPr>
            <p:nvPr/>
          </p:nvSpPr>
          <p:spPr bwMode="auto">
            <a:xfrm>
              <a:off x="4127" y="80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8" name="Oval 177"/>
            <p:cNvSpPr>
              <a:spLocks noChangeArrowheads="1"/>
            </p:cNvSpPr>
            <p:nvPr/>
          </p:nvSpPr>
          <p:spPr bwMode="auto">
            <a:xfrm>
              <a:off x="3752" y="134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32849" name="Oval 178"/>
            <p:cNvSpPr>
              <a:spLocks noChangeArrowheads="1"/>
            </p:cNvSpPr>
            <p:nvPr/>
          </p:nvSpPr>
          <p:spPr bwMode="auto">
            <a:xfrm>
              <a:off x="3916" y="106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32850" name="Oval 180"/>
            <p:cNvSpPr>
              <a:spLocks noChangeArrowheads="1"/>
            </p:cNvSpPr>
            <p:nvPr/>
          </p:nvSpPr>
          <p:spPr bwMode="auto">
            <a:xfrm>
              <a:off x="3702" y="168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32851" name="Oval 181"/>
            <p:cNvSpPr>
              <a:spLocks noChangeArrowheads="1"/>
            </p:cNvSpPr>
            <p:nvPr/>
          </p:nvSpPr>
          <p:spPr bwMode="auto">
            <a:xfrm>
              <a:off x="4165" y="1669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32852" name="Text Box 182"/>
            <p:cNvSpPr txBox="1">
              <a:spLocks noChangeArrowheads="1"/>
            </p:cNvSpPr>
            <p:nvPr/>
          </p:nvSpPr>
          <p:spPr bwMode="auto">
            <a:xfrm>
              <a:off x="4109" y="77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32853" name="Line 183"/>
            <p:cNvSpPr>
              <a:spLocks noChangeShapeType="1"/>
            </p:cNvSpPr>
            <p:nvPr/>
          </p:nvSpPr>
          <p:spPr bwMode="auto">
            <a:xfrm>
              <a:off x="3832" y="884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4" name="Line 184"/>
            <p:cNvSpPr>
              <a:spLocks noChangeShapeType="1"/>
            </p:cNvSpPr>
            <p:nvPr/>
          </p:nvSpPr>
          <p:spPr bwMode="auto">
            <a:xfrm>
              <a:off x="3844" y="1773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5" name="Line 187"/>
            <p:cNvSpPr>
              <a:spLocks noChangeShapeType="1"/>
            </p:cNvSpPr>
            <p:nvPr/>
          </p:nvSpPr>
          <p:spPr bwMode="auto">
            <a:xfrm flipH="1">
              <a:off x="3855" y="1195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21"/>
          <p:cNvGrpSpPr>
            <a:grpSpLocks/>
          </p:cNvGrpSpPr>
          <p:nvPr/>
        </p:nvGrpSpPr>
        <p:grpSpPr bwMode="auto">
          <a:xfrm>
            <a:off x="7467600" y="990600"/>
            <a:ext cx="1389063" cy="1703388"/>
            <a:chOff x="4706" y="757"/>
            <a:chExt cx="875" cy="1073"/>
          </a:xfrm>
        </p:grpSpPr>
        <p:sp>
          <p:nvSpPr>
            <p:cNvPr id="32833" name="Oval 202"/>
            <p:cNvSpPr>
              <a:spLocks noChangeArrowheads="1"/>
            </p:cNvSpPr>
            <p:nvPr/>
          </p:nvSpPr>
          <p:spPr bwMode="auto">
            <a:xfrm>
              <a:off x="4706" y="79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32834" name="Oval 203"/>
            <p:cNvSpPr>
              <a:spLocks noChangeArrowheads="1"/>
            </p:cNvSpPr>
            <p:nvPr/>
          </p:nvSpPr>
          <p:spPr bwMode="auto">
            <a:xfrm>
              <a:off x="5143" y="78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5" name="Oval 205"/>
            <p:cNvSpPr>
              <a:spLocks noChangeArrowheads="1"/>
            </p:cNvSpPr>
            <p:nvPr/>
          </p:nvSpPr>
          <p:spPr bwMode="auto">
            <a:xfrm>
              <a:off x="4768" y="132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32836" name="Oval 206"/>
            <p:cNvSpPr>
              <a:spLocks noChangeArrowheads="1"/>
            </p:cNvSpPr>
            <p:nvPr/>
          </p:nvSpPr>
          <p:spPr bwMode="auto">
            <a:xfrm>
              <a:off x="4932" y="104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32837" name="Oval 208"/>
            <p:cNvSpPr>
              <a:spLocks noChangeArrowheads="1"/>
            </p:cNvSpPr>
            <p:nvPr/>
          </p:nvSpPr>
          <p:spPr bwMode="auto">
            <a:xfrm>
              <a:off x="5401" y="112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8" name="Oval 209"/>
            <p:cNvSpPr>
              <a:spLocks noChangeArrowheads="1"/>
            </p:cNvSpPr>
            <p:nvPr/>
          </p:nvSpPr>
          <p:spPr bwMode="auto">
            <a:xfrm>
              <a:off x="4718" y="166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32839" name="Oval 210"/>
            <p:cNvSpPr>
              <a:spLocks noChangeArrowheads="1"/>
            </p:cNvSpPr>
            <p:nvPr/>
          </p:nvSpPr>
          <p:spPr bwMode="auto">
            <a:xfrm>
              <a:off x="5181" y="1649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32840" name="Text Box 211"/>
            <p:cNvSpPr txBox="1">
              <a:spLocks noChangeArrowheads="1"/>
            </p:cNvSpPr>
            <p:nvPr/>
          </p:nvSpPr>
          <p:spPr bwMode="auto">
            <a:xfrm>
              <a:off x="5125" y="757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32841" name="Text Box 212"/>
            <p:cNvSpPr txBox="1">
              <a:spLocks noChangeArrowheads="1"/>
            </p:cNvSpPr>
            <p:nvPr/>
          </p:nvSpPr>
          <p:spPr bwMode="auto">
            <a:xfrm>
              <a:off x="5380" y="110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32842" name="Line 213"/>
            <p:cNvSpPr>
              <a:spLocks noChangeShapeType="1"/>
            </p:cNvSpPr>
            <p:nvPr/>
          </p:nvSpPr>
          <p:spPr bwMode="auto">
            <a:xfrm>
              <a:off x="4848" y="864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3" name="Line 214"/>
            <p:cNvSpPr>
              <a:spLocks noChangeShapeType="1"/>
            </p:cNvSpPr>
            <p:nvPr/>
          </p:nvSpPr>
          <p:spPr bwMode="auto">
            <a:xfrm flipH="1">
              <a:off x="5296" y="1294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4" name="Line 215"/>
            <p:cNvSpPr>
              <a:spLocks noChangeShapeType="1"/>
            </p:cNvSpPr>
            <p:nvPr/>
          </p:nvSpPr>
          <p:spPr bwMode="auto">
            <a:xfrm>
              <a:off x="4860" y="1753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5" name="Line 220"/>
            <p:cNvSpPr>
              <a:spLocks noChangeShapeType="1"/>
            </p:cNvSpPr>
            <p:nvPr/>
          </p:nvSpPr>
          <p:spPr bwMode="auto">
            <a:xfrm flipH="1">
              <a:off x="4878" y="1177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0"/>
          <p:cNvGrpSpPr>
            <a:grpSpLocks/>
          </p:cNvGrpSpPr>
          <p:nvPr/>
        </p:nvGrpSpPr>
        <p:grpSpPr bwMode="auto">
          <a:xfrm>
            <a:off x="1371600" y="3733800"/>
            <a:ext cx="1389063" cy="1703388"/>
            <a:chOff x="1152" y="2218"/>
            <a:chExt cx="875" cy="1073"/>
          </a:xfrm>
        </p:grpSpPr>
        <p:sp>
          <p:nvSpPr>
            <p:cNvPr id="32818" name="Oval 223"/>
            <p:cNvSpPr>
              <a:spLocks noChangeArrowheads="1"/>
            </p:cNvSpPr>
            <p:nvPr/>
          </p:nvSpPr>
          <p:spPr bwMode="auto">
            <a:xfrm>
              <a:off x="1152" y="225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32819" name="Oval 224"/>
            <p:cNvSpPr>
              <a:spLocks noChangeArrowheads="1"/>
            </p:cNvSpPr>
            <p:nvPr/>
          </p:nvSpPr>
          <p:spPr bwMode="auto">
            <a:xfrm>
              <a:off x="1589" y="224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Oval 226"/>
            <p:cNvSpPr>
              <a:spLocks noChangeArrowheads="1"/>
            </p:cNvSpPr>
            <p:nvPr/>
          </p:nvSpPr>
          <p:spPr bwMode="auto">
            <a:xfrm>
              <a:off x="1214" y="2782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32821" name="Oval 227"/>
            <p:cNvSpPr>
              <a:spLocks noChangeArrowheads="1"/>
            </p:cNvSpPr>
            <p:nvPr/>
          </p:nvSpPr>
          <p:spPr bwMode="auto">
            <a:xfrm>
              <a:off x="1378" y="250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32822" name="Oval 228"/>
            <p:cNvSpPr>
              <a:spLocks noChangeArrowheads="1"/>
            </p:cNvSpPr>
            <p:nvPr/>
          </p:nvSpPr>
          <p:spPr bwMode="auto">
            <a:xfrm>
              <a:off x="1565" y="277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32823" name="Oval 229"/>
            <p:cNvSpPr>
              <a:spLocks noChangeArrowheads="1"/>
            </p:cNvSpPr>
            <p:nvPr/>
          </p:nvSpPr>
          <p:spPr bwMode="auto">
            <a:xfrm>
              <a:off x="1847" y="258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Oval 230"/>
            <p:cNvSpPr>
              <a:spLocks noChangeArrowheads="1"/>
            </p:cNvSpPr>
            <p:nvPr/>
          </p:nvSpPr>
          <p:spPr bwMode="auto">
            <a:xfrm>
              <a:off x="1164" y="312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32825" name="Oval 231"/>
            <p:cNvSpPr>
              <a:spLocks noChangeArrowheads="1"/>
            </p:cNvSpPr>
            <p:nvPr/>
          </p:nvSpPr>
          <p:spPr bwMode="auto">
            <a:xfrm>
              <a:off x="1627" y="3110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32826" name="Text Box 232"/>
            <p:cNvSpPr txBox="1">
              <a:spLocks noChangeArrowheads="1"/>
            </p:cNvSpPr>
            <p:nvPr/>
          </p:nvSpPr>
          <p:spPr bwMode="auto">
            <a:xfrm>
              <a:off x="1571" y="221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32827" name="Text Box 233"/>
            <p:cNvSpPr txBox="1">
              <a:spLocks noChangeArrowheads="1"/>
            </p:cNvSpPr>
            <p:nvPr/>
          </p:nvSpPr>
          <p:spPr bwMode="auto">
            <a:xfrm>
              <a:off x="1826" y="256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32828" name="Line 234"/>
            <p:cNvSpPr>
              <a:spLocks noChangeShapeType="1"/>
            </p:cNvSpPr>
            <p:nvPr/>
          </p:nvSpPr>
          <p:spPr bwMode="auto">
            <a:xfrm>
              <a:off x="1294" y="2325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9" name="Line 235"/>
            <p:cNvSpPr>
              <a:spLocks noChangeShapeType="1"/>
            </p:cNvSpPr>
            <p:nvPr/>
          </p:nvSpPr>
          <p:spPr bwMode="auto">
            <a:xfrm flipH="1">
              <a:off x="1742" y="2755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0" name="Line 236"/>
            <p:cNvSpPr>
              <a:spLocks noChangeShapeType="1"/>
            </p:cNvSpPr>
            <p:nvPr/>
          </p:nvSpPr>
          <p:spPr bwMode="auto">
            <a:xfrm>
              <a:off x="1306" y="3214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Line 239"/>
            <p:cNvSpPr>
              <a:spLocks noChangeShapeType="1"/>
            </p:cNvSpPr>
            <p:nvPr/>
          </p:nvSpPr>
          <p:spPr bwMode="auto">
            <a:xfrm flipH="1">
              <a:off x="1696" y="2704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2" name="Line 241"/>
            <p:cNvSpPr>
              <a:spLocks noChangeShapeType="1"/>
            </p:cNvSpPr>
            <p:nvPr/>
          </p:nvSpPr>
          <p:spPr bwMode="auto">
            <a:xfrm flipH="1">
              <a:off x="1324" y="2638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281"/>
          <p:cNvGrpSpPr>
            <a:grpSpLocks/>
          </p:cNvGrpSpPr>
          <p:nvPr/>
        </p:nvGrpSpPr>
        <p:grpSpPr bwMode="auto">
          <a:xfrm>
            <a:off x="3352800" y="3733800"/>
            <a:ext cx="1389063" cy="1703388"/>
            <a:chOff x="2352" y="2266"/>
            <a:chExt cx="875" cy="1073"/>
          </a:xfrm>
        </p:grpSpPr>
        <p:sp>
          <p:nvSpPr>
            <p:cNvPr id="32802" name="Oval 242"/>
            <p:cNvSpPr>
              <a:spLocks noChangeArrowheads="1"/>
            </p:cNvSpPr>
            <p:nvPr/>
          </p:nvSpPr>
          <p:spPr bwMode="auto">
            <a:xfrm>
              <a:off x="2352" y="230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A</a:t>
              </a:r>
              <a:endParaRPr lang="en-US" altLang="ko-KR"/>
            </a:p>
          </p:txBody>
        </p:sp>
        <p:sp>
          <p:nvSpPr>
            <p:cNvPr id="32803" name="Oval 243"/>
            <p:cNvSpPr>
              <a:spLocks noChangeArrowheads="1"/>
            </p:cNvSpPr>
            <p:nvPr/>
          </p:nvSpPr>
          <p:spPr bwMode="auto">
            <a:xfrm>
              <a:off x="2789" y="229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Oval 245"/>
            <p:cNvSpPr>
              <a:spLocks noChangeArrowheads="1"/>
            </p:cNvSpPr>
            <p:nvPr/>
          </p:nvSpPr>
          <p:spPr bwMode="auto">
            <a:xfrm>
              <a:off x="2414" y="2830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I</a:t>
              </a:r>
            </a:p>
          </p:txBody>
        </p:sp>
        <p:sp>
          <p:nvSpPr>
            <p:cNvPr id="32805" name="Oval 246"/>
            <p:cNvSpPr>
              <a:spLocks noChangeArrowheads="1"/>
            </p:cNvSpPr>
            <p:nvPr/>
          </p:nvSpPr>
          <p:spPr bwMode="auto">
            <a:xfrm>
              <a:off x="2578" y="255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G</a:t>
              </a:r>
              <a:endParaRPr lang="en-US" altLang="ko-KR"/>
            </a:p>
          </p:txBody>
        </p:sp>
        <p:sp>
          <p:nvSpPr>
            <p:cNvPr id="32806" name="Oval 247"/>
            <p:cNvSpPr>
              <a:spLocks noChangeArrowheads="1"/>
            </p:cNvSpPr>
            <p:nvPr/>
          </p:nvSpPr>
          <p:spPr bwMode="auto">
            <a:xfrm>
              <a:off x="2765" y="2819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H</a:t>
              </a:r>
              <a:endParaRPr lang="en-US" altLang="ko-KR"/>
            </a:p>
          </p:txBody>
        </p:sp>
        <p:sp>
          <p:nvSpPr>
            <p:cNvPr id="32807" name="Oval 248"/>
            <p:cNvSpPr>
              <a:spLocks noChangeArrowheads="1"/>
            </p:cNvSpPr>
            <p:nvPr/>
          </p:nvSpPr>
          <p:spPr bwMode="auto">
            <a:xfrm>
              <a:off x="3047" y="2632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Oval 249"/>
            <p:cNvSpPr>
              <a:spLocks noChangeArrowheads="1"/>
            </p:cNvSpPr>
            <p:nvPr/>
          </p:nvSpPr>
          <p:spPr bwMode="auto">
            <a:xfrm>
              <a:off x="2364" y="317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</a:t>
              </a:r>
              <a:endParaRPr lang="en-US" altLang="ko-KR"/>
            </a:p>
          </p:txBody>
        </p:sp>
        <p:sp>
          <p:nvSpPr>
            <p:cNvPr id="32809" name="Oval 250"/>
            <p:cNvSpPr>
              <a:spLocks noChangeArrowheads="1"/>
            </p:cNvSpPr>
            <p:nvPr/>
          </p:nvSpPr>
          <p:spPr bwMode="auto">
            <a:xfrm>
              <a:off x="2827" y="3158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D</a:t>
              </a:r>
              <a:endParaRPr lang="en-US" altLang="ko-KR"/>
            </a:p>
          </p:txBody>
        </p:sp>
        <p:sp>
          <p:nvSpPr>
            <p:cNvPr id="32810" name="Text Box 251"/>
            <p:cNvSpPr txBox="1">
              <a:spLocks noChangeArrowheads="1"/>
            </p:cNvSpPr>
            <p:nvPr/>
          </p:nvSpPr>
          <p:spPr bwMode="auto">
            <a:xfrm>
              <a:off x="2771" y="2266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B</a:t>
              </a:r>
              <a:endParaRPr lang="en-US" altLang="ko-KR"/>
            </a:p>
          </p:txBody>
        </p:sp>
        <p:sp>
          <p:nvSpPr>
            <p:cNvPr id="32811" name="Text Box 252"/>
            <p:cNvSpPr txBox="1">
              <a:spLocks noChangeArrowheads="1"/>
            </p:cNvSpPr>
            <p:nvPr/>
          </p:nvSpPr>
          <p:spPr bwMode="auto">
            <a:xfrm>
              <a:off x="3026" y="261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C</a:t>
              </a:r>
              <a:endParaRPr lang="en-US" altLang="ko-KR"/>
            </a:p>
          </p:txBody>
        </p:sp>
        <p:sp>
          <p:nvSpPr>
            <p:cNvPr id="32812" name="Line 253"/>
            <p:cNvSpPr>
              <a:spLocks noChangeShapeType="1"/>
            </p:cNvSpPr>
            <p:nvPr/>
          </p:nvSpPr>
          <p:spPr bwMode="auto">
            <a:xfrm>
              <a:off x="2494" y="2373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3" name="Line 254"/>
            <p:cNvSpPr>
              <a:spLocks noChangeShapeType="1"/>
            </p:cNvSpPr>
            <p:nvPr/>
          </p:nvSpPr>
          <p:spPr bwMode="auto">
            <a:xfrm flipH="1">
              <a:off x="2942" y="2803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4" name="Line 255"/>
            <p:cNvSpPr>
              <a:spLocks noChangeShapeType="1"/>
            </p:cNvSpPr>
            <p:nvPr/>
          </p:nvSpPr>
          <p:spPr bwMode="auto">
            <a:xfrm>
              <a:off x="2506" y="3262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Line 258"/>
            <p:cNvSpPr>
              <a:spLocks noChangeShapeType="1"/>
            </p:cNvSpPr>
            <p:nvPr/>
          </p:nvSpPr>
          <p:spPr bwMode="auto">
            <a:xfrm flipH="1">
              <a:off x="2896" y="2752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6" name="Line 259"/>
            <p:cNvSpPr>
              <a:spLocks noChangeShapeType="1"/>
            </p:cNvSpPr>
            <p:nvPr/>
          </p:nvSpPr>
          <p:spPr bwMode="auto">
            <a:xfrm flipH="1">
              <a:off x="2438" y="2990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7" name="Line 260"/>
            <p:cNvSpPr>
              <a:spLocks noChangeShapeType="1"/>
            </p:cNvSpPr>
            <p:nvPr/>
          </p:nvSpPr>
          <p:spPr bwMode="auto">
            <a:xfrm flipH="1">
              <a:off x="2524" y="2686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0"/>
          <p:cNvGrpSpPr>
            <a:grpSpLocks/>
          </p:cNvGrpSpPr>
          <p:nvPr/>
        </p:nvGrpSpPr>
        <p:grpSpPr bwMode="auto">
          <a:xfrm>
            <a:off x="5181600" y="3810000"/>
            <a:ext cx="1389063" cy="1703388"/>
            <a:chOff x="3216" y="2400"/>
            <a:chExt cx="875" cy="1073"/>
          </a:xfrm>
        </p:grpSpPr>
        <p:grpSp>
          <p:nvGrpSpPr>
            <p:cNvPr id="11" name="Group 282"/>
            <p:cNvGrpSpPr>
              <a:grpSpLocks/>
            </p:cNvGrpSpPr>
            <p:nvPr/>
          </p:nvGrpSpPr>
          <p:grpSpPr bwMode="auto">
            <a:xfrm>
              <a:off x="3216" y="2400"/>
              <a:ext cx="875" cy="1073"/>
              <a:chOff x="2352" y="2266"/>
              <a:chExt cx="875" cy="1073"/>
            </a:xfrm>
          </p:grpSpPr>
          <p:sp>
            <p:nvSpPr>
              <p:cNvPr id="32786" name="Oval 283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A</a:t>
                </a:r>
                <a:endParaRPr lang="en-US" altLang="ko-KR"/>
              </a:p>
            </p:txBody>
          </p:sp>
          <p:sp>
            <p:nvSpPr>
              <p:cNvPr id="32787" name="Oval 284"/>
              <p:cNvSpPr>
                <a:spLocks noChangeArrowheads="1"/>
              </p:cNvSpPr>
              <p:nvPr/>
            </p:nvSpPr>
            <p:spPr bwMode="auto">
              <a:xfrm>
                <a:off x="2789" y="2294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8" name="Oval 285"/>
              <p:cNvSpPr>
                <a:spLocks noChangeArrowheads="1"/>
              </p:cNvSpPr>
              <p:nvPr/>
            </p:nvSpPr>
            <p:spPr bwMode="auto">
              <a:xfrm>
                <a:off x="2414" y="2830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I</a:t>
                </a:r>
              </a:p>
            </p:txBody>
          </p:sp>
          <p:sp>
            <p:nvSpPr>
              <p:cNvPr id="32789" name="Oval 286"/>
              <p:cNvSpPr>
                <a:spLocks noChangeArrowheads="1"/>
              </p:cNvSpPr>
              <p:nvPr/>
            </p:nvSpPr>
            <p:spPr bwMode="auto">
              <a:xfrm>
                <a:off x="2578" y="2553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G</a:t>
                </a:r>
                <a:endParaRPr lang="en-US" altLang="ko-KR"/>
              </a:p>
            </p:txBody>
          </p:sp>
          <p:sp>
            <p:nvSpPr>
              <p:cNvPr id="32790" name="Oval 287"/>
              <p:cNvSpPr>
                <a:spLocks noChangeArrowheads="1"/>
              </p:cNvSpPr>
              <p:nvPr/>
            </p:nvSpPr>
            <p:spPr bwMode="auto">
              <a:xfrm>
                <a:off x="2765" y="2819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H</a:t>
                </a:r>
                <a:endParaRPr lang="en-US" altLang="ko-KR"/>
              </a:p>
            </p:txBody>
          </p:sp>
          <p:sp>
            <p:nvSpPr>
              <p:cNvPr id="32791" name="Oval 288"/>
              <p:cNvSpPr>
                <a:spLocks noChangeArrowheads="1"/>
              </p:cNvSpPr>
              <p:nvPr/>
            </p:nvSpPr>
            <p:spPr bwMode="auto">
              <a:xfrm>
                <a:off x="3047" y="2632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2" name="Oval 289"/>
              <p:cNvSpPr>
                <a:spLocks noChangeArrowheads="1"/>
              </p:cNvSpPr>
              <p:nvPr/>
            </p:nvSpPr>
            <p:spPr bwMode="auto">
              <a:xfrm>
                <a:off x="2364" y="3175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E</a:t>
                </a:r>
                <a:endParaRPr lang="en-US" altLang="ko-KR"/>
              </a:p>
            </p:txBody>
          </p:sp>
          <p:sp>
            <p:nvSpPr>
              <p:cNvPr id="32793" name="Oval 290"/>
              <p:cNvSpPr>
                <a:spLocks noChangeArrowheads="1"/>
              </p:cNvSpPr>
              <p:nvPr/>
            </p:nvSpPr>
            <p:spPr bwMode="auto">
              <a:xfrm>
                <a:off x="2827" y="3158"/>
                <a:ext cx="142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D</a:t>
                </a:r>
                <a:endParaRPr lang="en-US" altLang="ko-KR"/>
              </a:p>
            </p:txBody>
          </p:sp>
          <p:sp>
            <p:nvSpPr>
              <p:cNvPr id="32794" name="Text Box 291"/>
              <p:cNvSpPr txBox="1">
                <a:spLocks noChangeArrowheads="1"/>
              </p:cNvSpPr>
              <p:nvPr/>
            </p:nvSpPr>
            <p:spPr bwMode="auto">
              <a:xfrm>
                <a:off x="2771" y="2266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/>
                  <a:t>B</a:t>
                </a:r>
                <a:endParaRPr lang="en-US" altLang="ko-KR"/>
              </a:p>
            </p:txBody>
          </p:sp>
          <p:sp>
            <p:nvSpPr>
              <p:cNvPr id="32795" name="Text Box 292"/>
              <p:cNvSpPr txBox="1">
                <a:spLocks noChangeArrowheads="1"/>
              </p:cNvSpPr>
              <p:nvPr/>
            </p:nvSpPr>
            <p:spPr bwMode="auto">
              <a:xfrm>
                <a:off x="3026" y="2610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/>
                  <a:t>C</a:t>
                </a:r>
                <a:endParaRPr lang="en-US" altLang="ko-KR"/>
              </a:p>
            </p:txBody>
          </p:sp>
          <p:sp>
            <p:nvSpPr>
              <p:cNvPr id="32796" name="Line 293"/>
              <p:cNvSpPr>
                <a:spLocks noChangeShapeType="1"/>
              </p:cNvSpPr>
              <p:nvPr/>
            </p:nvSpPr>
            <p:spPr bwMode="auto">
              <a:xfrm>
                <a:off x="2494" y="2373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7" name="Line 294"/>
              <p:cNvSpPr>
                <a:spLocks noChangeShapeType="1"/>
              </p:cNvSpPr>
              <p:nvPr/>
            </p:nvSpPr>
            <p:spPr bwMode="auto">
              <a:xfrm flipH="1">
                <a:off x="2942" y="2803"/>
                <a:ext cx="152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8" name="Line 295"/>
              <p:cNvSpPr>
                <a:spLocks noChangeShapeType="1"/>
              </p:cNvSpPr>
              <p:nvPr/>
            </p:nvSpPr>
            <p:spPr bwMode="auto">
              <a:xfrm>
                <a:off x="2506" y="3262"/>
                <a:ext cx="3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9" name="Line 296"/>
              <p:cNvSpPr>
                <a:spLocks noChangeShapeType="1"/>
              </p:cNvSpPr>
              <p:nvPr/>
            </p:nvSpPr>
            <p:spPr bwMode="auto">
              <a:xfrm flipH="1">
                <a:off x="2896" y="2752"/>
                <a:ext cx="159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0" name="Line 297"/>
              <p:cNvSpPr>
                <a:spLocks noChangeShapeType="1"/>
              </p:cNvSpPr>
              <p:nvPr/>
            </p:nvSpPr>
            <p:spPr bwMode="auto">
              <a:xfrm flipH="1">
                <a:off x="2438" y="2990"/>
                <a:ext cx="2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1" name="Line 298"/>
              <p:cNvSpPr>
                <a:spLocks noChangeShapeType="1"/>
              </p:cNvSpPr>
              <p:nvPr/>
            </p:nvSpPr>
            <p:spPr bwMode="auto">
              <a:xfrm flipH="1">
                <a:off x="2524" y="2686"/>
                <a:ext cx="79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85" name="Line 299"/>
            <p:cNvSpPr>
              <a:spLocks noChangeShapeType="1"/>
            </p:cNvSpPr>
            <p:nvPr/>
          </p:nvSpPr>
          <p:spPr bwMode="auto">
            <a:xfrm>
              <a:off x="3312" y="25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61" name="Straight Connector 160"/>
          <p:cNvCxnSpPr>
            <a:cxnSpLocks noChangeShapeType="1"/>
          </p:cNvCxnSpPr>
          <p:nvPr/>
        </p:nvCxnSpPr>
        <p:spPr bwMode="auto">
          <a:xfrm rot="5400000">
            <a:off x="169069" y="4896644"/>
            <a:ext cx="1250950" cy="938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1323975" y="5872163"/>
            <a:ext cx="46434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latin typeface="Comic Sans MS" pitchFamily="66" charset="0"/>
              </a:rPr>
              <a:t>Terminate when all edges have been processed</a:t>
            </a:r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 autoUpdateAnimBg="0"/>
      <p:bldP spid="16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7D0FD2-ABC7-4F3A-8B45-17249D1565C0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30213" y="795338"/>
            <a:ext cx="8220075" cy="4706937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347663"/>
            <a:ext cx="7242175" cy="227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Kruskal’s Minimum Spanning Tree Algorithm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796925"/>
            <a:ext cx="8286750" cy="48133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</a:rPr>
              <a:t>Sort the edges in increasing order of weight and put them in a list </a:t>
            </a:r>
            <a:r>
              <a:rPr lang="en-US" altLang="ko-KR" i="1">
                <a:latin typeface="Comic Sans MS" pitchFamily="66" charset="0"/>
              </a:rPr>
              <a:t>L</a:t>
            </a:r>
            <a:r>
              <a:rPr lang="en-US" altLang="ko-KR">
                <a:latin typeface="Comic Sans MS" pitchFamily="66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i="1">
                <a:latin typeface="Comic Sans MS" pitchFamily="66" charset="0"/>
              </a:rPr>
              <a:t>count</a:t>
            </a:r>
            <a:r>
              <a:rPr lang="en-US" altLang="ko-KR">
                <a:latin typeface="Comic Sans MS" pitchFamily="66" charset="0"/>
              </a:rPr>
              <a:t> = 0;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</a:rPr>
              <a:t>while </a:t>
            </a:r>
            <a:r>
              <a:rPr lang="en-US" altLang="ko-KR" i="1">
                <a:latin typeface="Comic Sans MS" pitchFamily="66" charset="0"/>
              </a:rPr>
              <a:t>count </a:t>
            </a:r>
            <a:r>
              <a:rPr lang="en-US" altLang="ko-KR">
                <a:latin typeface="Comic Sans MS" pitchFamily="66" charset="0"/>
              </a:rPr>
              <a:t>&lt;</a:t>
            </a:r>
            <a:r>
              <a:rPr lang="en-US" altLang="ko-KR" i="1">
                <a:latin typeface="Comic Sans MS" pitchFamily="66" charset="0"/>
              </a:rPr>
              <a:t>n–</a:t>
            </a:r>
            <a:r>
              <a:rPr lang="en-US" altLang="ko-KR">
                <a:latin typeface="Comic Sans MS" pitchFamily="66" charset="0"/>
              </a:rPr>
              <a:t>1 and </a:t>
            </a:r>
            <a:r>
              <a:rPr lang="en-US" altLang="ko-KR" i="1">
                <a:latin typeface="Comic Sans MS" pitchFamily="66" charset="0"/>
              </a:rPr>
              <a:t>L</a:t>
            </a:r>
            <a:r>
              <a:rPr lang="en-US" altLang="ko-KR">
                <a:latin typeface="Comic Sans MS" pitchFamily="66" charset="0"/>
              </a:rPr>
              <a:t> is not empty do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</a:rPr>
              <a:t>     Let </a:t>
            </a:r>
            <a:r>
              <a:rPr lang="en-US" altLang="ko-KR" i="1">
                <a:latin typeface="Comic Sans MS" pitchFamily="66" charset="0"/>
              </a:rPr>
              <a:t>uv</a:t>
            </a:r>
            <a:r>
              <a:rPr lang="en-US" altLang="ko-KR">
                <a:latin typeface="Comic Sans MS" pitchFamily="66" charset="0"/>
              </a:rPr>
              <a:t>  be the next edge in </a:t>
            </a:r>
            <a:r>
              <a:rPr lang="en-US" altLang="ko-KR" i="1">
                <a:latin typeface="Comic Sans MS" pitchFamily="66" charset="0"/>
              </a:rPr>
              <a:t>L</a:t>
            </a:r>
            <a:r>
              <a:rPr lang="en-US" altLang="ko-KR">
                <a:latin typeface="Comic Sans MS" pitchFamily="66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</a:rPr>
              <a:t>     Remove </a:t>
            </a:r>
            <a:r>
              <a:rPr lang="en-US" altLang="ko-KR" i="1">
                <a:latin typeface="Comic Sans MS" pitchFamily="66" charset="0"/>
              </a:rPr>
              <a:t>uv</a:t>
            </a:r>
            <a:r>
              <a:rPr lang="en-US" altLang="ko-KR">
                <a:latin typeface="Comic Sans MS" pitchFamily="66" charset="0"/>
              </a:rPr>
              <a:t>  from </a:t>
            </a:r>
            <a:r>
              <a:rPr lang="en-US" altLang="ko-KR" i="1">
                <a:latin typeface="Comic Sans MS" pitchFamily="66" charset="0"/>
              </a:rPr>
              <a:t>L</a:t>
            </a:r>
            <a:r>
              <a:rPr lang="en-US" altLang="ko-KR">
                <a:latin typeface="Comic Sans MS" pitchFamily="66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</a:rPr>
              <a:t>     if </a:t>
            </a:r>
            <a:r>
              <a:rPr lang="en-US" altLang="ko-KR" i="1">
                <a:latin typeface="Comic Sans MS" pitchFamily="66" charset="0"/>
              </a:rPr>
              <a:t>uv</a:t>
            </a:r>
            <a:r>
              <a:rPr lang="en-US" altLang="ko-KR">
                <a:latin typeface="Comic Sans MS" pitchFamily="66" charset="0"/>
              </a:rPr>
              <a:t> does not introduce a cycle in </a:t>
            </a:r>
            <a:r>
              <a:rPr lang="en-US" altLang="ko-KR" i="1">
                <a:latin typeface="Comic Sans MS" pitchFamily="66" charset="0"/>
              </a:rPr>
              <a:t>T</a:t>
            </a:r>
            <a:endParaRPr lang="en-US" altLang="ko-KR">
              <a:latin typeface="Comic Sans MS" pitchFamily="66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</a:rPr>
              <a:t>              add </a:t>
            </a:r>
            <a:r>
              <a:rPr lang="en-US" altLang="ko-KR" i="1">
                <a:latin typeface="Comic Sans MS" pitchFamily="66" charset="0"/>
              </a:rPr>
              <a:t>uv</a:t>
            </a:r>
            <a:r>
              <a:rPr lang="en-US" altLang="ko-KR">
                <a:latin typeface="Comic Sans MS" pitchFamily="66" charset="0"/>
              </a:rPr>
              <a:t>  to </a:t>
            </a:r>
            <a:r>
              <a:rPr lang="en-US" altLang="ko-KR" i="1">
                <a:latin typeface="Comic Sans MS" pitchFamily="66" charset="0"/>
              </a:rPr>
              <a:t>T</a:t>
            </a:r>
            <a:r>
              <a:rPr lang="en-US" altLang="ko-KR">
                <a:latin typeface="Comic Sans MS" pitchFamily="66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</a:rPr>
              <a:t>              </a:t>
            </a:r>
            <a:r>
              <a:rPr lang="en-US" altLang="ko-KR" i="1">
                <a:latin typeface="Comic Sans MS" pitchFamily="66" charset="0"/>
              </a:rPr>
              <a:t>count = count</a:t>
            </a:r>
            <a:r>
              <a:rPr lang="en-US" altLang="ko-KR">
                <a:latin typeface="Comic Sans MS" pitchFamily="66" charset="0"/>
              </a:rPr>
              <a:t> +1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</a:rPr>
              <a:t>     end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</a:rPr>
              <a:t>end.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36563" y="5376863"/>
            <a:ext cx="7591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Symbol" pitchFamily="18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spcBef>
                <a:spcPct val="20000"/>
              </a:spcBef>
              <a:buFont typeface="Symbol" pitchFamily="18" charset="2"/>
              <a:buChar char="¨"/>
            </a:pP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ko-KR">
                <a:latin typeface="Comic Sans MS" pitchFamily="66" charset="0"/>
              </a:rPr>
              <a:t>Time complexity</a:t>
            </a:r>
            <a:r>
              <a:rPr lang="en-US" altLang="ko-KR" sz="2000">
                <a:latin typeface="Comic Sans MS" pitchFamily="66" charset="0"/>
              </a:rPr>
              <a:t> </a:t>
            </a:r>
            <a:r>
              <a:rPr lang="en-US" altLang="ko-KR">
                <a:latin typeface="Comic Sans MS" pitchFamily="66" charset="0"/>
              </a:rPr>
              <a:t>=  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(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m 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log 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m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)</a:t>
            </a:r>
            <a:r>
              <a:rPr lang="en-US" altLang="ko-KR">
                <a:latin typeface="Arial (W1)" pitchFamily="34" charset="0"/>
                <a:sym typeface="Symbol" pitchFamily="18" charset="2"/>
              </a:rPr>
              <a:t> 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499" grpId="0" build="allAtOnce" autoUpdateAnimBg="0"/>
      <p:bldP spid="10650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1EE8A0-62A6-402D-977E-787A0B467DCD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Shortest Path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281133"/>
            <a:ext cx="8286750" cy="5148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400" dirty="0"/>
              <a:t>A path from </a:t>
            </a:r>
            <a:r>
              <a:rPr lang="en-US" altLang="ko-KR" sz="2400" i="1" dirty="0"/>
              <a:t>u</a:t>
            </a:r>
            <a:r>
              <a:rPr lang="en-US" altLang="ko-KR" sz="2400" dirty="0"/>
              <a:t> to </a:t>
            </a:r>
            <a:r>
              <a:rPr lang="en-US" altLang="ko-KR" sz="2400" i="1" dirty="0"/>
              <a:t>v </a:t>
            </a:r>
            <a:r>
              <a:rPr lang="en-US" altLang="ko-KR" sz="2400" dirty="0"/>
              <a:t>is  a </a:t>
            </a:r>
            <a:r>
              <a:rPr lang="en-US" altLang="ko-KR" sz="2400" u="sng" dirty="0">
                <a:solidFill>
                  <a:srgbClr val="C00000"/>
                </a:solidFill>
              </a:rPr>
              <a:t>shortest path</a:t>
            </a:r>
            <a:r>
              <a:rPr lang="en-US" altLang="ko-KR" sz="2400" dirty="0">
                <a:solidFill>
                  <a:srgbClr val="C00000"/>
                </a:solidFill>
              </a:rPr>
              <a:t> from </a:t>
            </a:r>
            <a:r>
              <a:rPr lang="en-US" altLang="ko-KR" sz="2400" i="1" dirty="0">
                <a:solidFill>
                  <a:srgbClr val="C00000"/>
                </a:solidFill>
              </a:rPr>
              <a:t>u</a:t>
            </a:r>
            <a:r>
              <a:rPr lang="en-US" altLang="ko-KR" sz="2400" dirty="0">
                <a:solidFill>
                  <a:srgbClr val="C00000"/>
                </a:solidFill>
              </a:rPr>
              <a:t> to </a:t>
            </a:r>
            <a:r>
              <a:rPr lang="en-US" altLang="ko-KR" sz="2400" i="1" dirty="0">
                <a:solidFill>
                  <a:srgbClr val="C00000"/>
                </a:solidFill>
              </a:rPr>
              <a:t>v</a:t>
            </a:r>
            <a:r>
              <a:rPr lang="en-US" altLang="ko-KR" sz="2400" dirty="0">
                <a:solidFill>
                  <a:srgbClr val="C00000"/>
                </a:solidFill>
              </a:rPr>
              <a:t>  </a:t>
            </a:r>
            <a:r>
              <a:rPr lang="en-US" altLang="ko-KR" sz="2400" dirty="0"/>
              <a:t>if there is no path from </a:t>
            </a:r>
            <a:r>
              <a:rPr lang="en-US" altLang="ko-KR" sz="2400" i="1" dirty="0"/>
              <a:t>u</a:t>
            </a:r>
            <a:r>
              <a:rPr lang="en-US" altLang="ko-KR" sz="2400" dirty="0"/>
              <a:t> to </a:t>
            </a:r>
            <a:r>
              <a:rPr lang="en-US" altLang="ko-KR" sz="2400" i="1" dirty="0"/>
              <a:t>v</a:t>
            </a:r>
            <a:r>
              <a:rPr lang="en-US" altLang="ko-KR" sz="2400" dirty="0"/>
              <a:t> with lower weight.  (A shortest path is </a:t>
            </a:r>
            <a:r>
              <a:rPr lang="en-US" altLang="ko-KR" sz="2400" dirty="0">
                <a:solidFill>
                  <a:schemeClr val="accent2"/>
                </a:solidFill>
              </a:rPr>
              <a:t>not unique</a:t>
            </a:r>
            <a:r>
              <a:rPr lang="en-US" altLang="ko-KR" sz="2400" dirty="0"/>
              <a:t>.)</a:t>
            </a:r>
          </a:p>
          <a:p>
            <a:pPr eaLnBrk="1" hangingPunct="1"/>
            <a:r>
              <a:rPr lang="en-US" altLang="ko-KR" sz="2400" dirty="0"/>
              <a:t>The </a:t>
            </a:r>
            <a:r>
              <a:rPr lang="en-US" altLang="ko-KR" sz="2400" u="sng" dirty="0">
                <a:solidFill>
                  <a:srgbClr val="C00000"/>
                </a:solidFill>
              </a:rPr>
              <a:t>distance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b="1" i="1" dirty="0">
                <a:solidFill>
                  <a:srgbClr val="C00000"/>
                </a:solidFill>
              </a:rPr>
              <a:t>d </a:t>
            </a:r>
            <a:r>
              <a:rPr lang="en-US" altLang="ko-KR" sz="2400" b="1" dirty="0">
                <a:solidFill>
                  <a:srgbClr val="C00000"/>
                </a:solidFill>
              </a:rPr>
              <a:t>(</a:t>
            </a:r>
            <a:r>
              <a:rPr lang="en-US" altLang="ko-KR" sz="2400" b="1" i="1" dirty="0" err="1">
                <a:solidFill>
                  <a:srgbClr val="C00000"/>
                </a:solidFill>
              </a:rPr>
              <a:t>u,v</a:t>
            </a:r>
            <a:r>
              <a:rPr lang="en-US" altLang="ko-KR" sz="2400" b="1" dirty="0">
                <a:solidFill>
                  <a:srgbClr val="C00000"/>
                </a:solidFill>
              </a:rPr>
              <a:t>)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/>
              <a:t>of two vertices </a:t>
            </a:r>
            <a:r>
              <a:rPr lang="en-US" altLang="ko-KR" sz="2400" i="1" dirty="0"/>
              <a:t>u, v</a:t>
            </a:r>
            <a:r>
              <a:rPr lang="en-US" altLang="ko-KR" sz="2400" dirty="0"/>
              <a:t> is the weight of a shortest path in </a:t>
            </a:r>
            <a:r>
              <a:rPr lang="en-US" altLang="ko-KR" sz="2400" i="1" dirty="0"/>
              <a:t>G from u to v</a:t>
            </a:r>
            <a:r>
              <a:rPr lang="en-US" altLang="ko-KR" sz="2400" dirty="0"/>
              <a:t>.   If no such path exists, then we  put </a:t>
            </a:r>
            <a:r>
              <a:rPr lang="en-US" altLang="ko-KR" sz="2400" b="1" i="1" dirty="0">
                <a:solidFill>
                  <a:schemeClr val="accent2"/>
                </a:solidFill>
              </a:rPr>
              <a:t>d 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en-US" altLang="ko-KR" sz="2400" b="1" i="1" dirty="0" err="1">
                <a:solidFill>
                  <a:schemeClr val="accent2"/>
                </a:solidFill>
              </a:rPr>
              <a:t>u,v</a:t>
            </a:r>
            <a:r>
              <a:rPr lang="en-US" altLang="ko-KR" sz="2400" b="1" dirty="0">
                <a:solidFill>
                  <a:schemeClr val="accent2"/>
                </a:solidFill>
              </a:rPr>
              <a:t>)=</a:t>
            </a:r>
            <a:r>
              <a:rPr lang="en-US" altLang="ko-KR" sz="2400" b="1" dirty="0">
                <a:solidFill>
                  <a:schemeClr val="accent2"/>
                </a:solidFill>
                <a:sym typeface="Symbol" pitchFamily="18" charset="2"/>
              </a:rPr>
              <a:t></a:t>
            </a:r>
            <a:r>
              <a:rPr lang="en-US" altLang="ko-KR" sz="2400" dirty="0">
                <a:sym typeface="Symbol" pitchFamily="18" charset="2"/>
              </a:rPr>
              <a:t>. We define </a:t>
            </a:r>
            <a:r>
              <a:rPr lang="en-US" altLang="ko-KR" sz="2400" b="1" i="1" dirty="0">
                <a:solidFill>
                  <a:schemeClr val="accent2"/>
                </a:solidFill>
              </a:rPr>
              <a:t>d 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en-US" altLang="ko-KR" sz="2400" b="1" i="1" dirty="0" err="1">
                <a:solidFill>
                  <a:schemeClr val="accent2"/>
                </a:solidFill>
              </a:rPr>
              <a:t>u,u</a:t>
            </a:r>
            <a:r>
              <a:rPr lang="en-US" altLang="ko-KR" sz="2400" b="1" dirty="0">
                <a:solidFill>
                  <a:schemeClr val="accent2"/>
                </a:solidFill>
              </a:rPr>
              <a:t>) = 0</a:t>
            </a:r>
            <a:r>
              <a:rPr lang="en-US" altLang="ko-KR" sz="2400" b="1" dirty="0"/>
              <a:t>.</a:t>
            </a:r>
          </a:p>
          <a:p>
            <a:pPr eaLnBrk="1" hangingPunct="1">
              <a:buFont typeface="Symbol" pitchFamily="18" charset="2"/>
              <a:buNone/>
            </a:pPr>
            <a:endParaRPr lang="en-US" altLang="ko-KR" sz="2400" dirty="0">
              <a:sym typeface="Symbol" pitchFamily="18" charset="2"/>
            </a:endParaRPr>
          </a:p>
          <a:p>
            <a:pPr eaLnBrk="1" hangingPunct="1"/>
            <a:r>
              <a:rPr lang="en-US" altLang="ko-KR" sz="2400" dirty="0">
                <a:solidFill>
                  <a:srgbClr val="C00000"/>
                </a:solidFill>
                <a:sym typeface="Symbol" pitchFamily="18" charset="2"/>
              </a:rPr>
              <a:t>Shortest Path Problem </a:t>
            </a:r>
            <a:r>
              <a:rPr lang="en-US" altLang="ko-KR" sz="2400" i="1" dirty="0">
                <a:solidFill>
                  <a:srgbClr val="C00000"/>
                </a:solidFill>
                <a:sym typeface="Symbol" pitchFamily="18" charset="2"/>
              </a:rPr>
              <a:t>G</a:t>
            </a:r>
            <a:r>
              <a:rPr lang="en-US" altLang="ko-KR" sz="2400" dirty="0">
                <a:solidFill>
                  <a:srgbClr val="C00000"/>
                </a:solidFill>
                <a:sym typeface="Symbol" pitchFamily="18" charset="2"/>
              </a:rPr>
              <a:t> = (</a:t>
            </a:r>
            <a:r>
              <a:rPr lang="en-US" altLang="ko-KR" sz="2400" i="1" dirty="0">
                <a:solidFill>
                  <a:srgbClr val="C00000"/>
                </a:solidFill>
                <a:sym typeface="Symbol" pitchFamily="18" charset="2"/>
              </a:rPr>
              <a:t>V, E, W</a:t>
            </a:r>
            <a:r>
              <a:rPr lang="en-US" altLang="ko-KR" sz="2400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ko-KR" sz="2400" dirty="0">
                <a:sym typeface="Symbol" pitchFamily="18" charset="2"/>
              </a:rPr>
              <a:t>: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2400" i="1" dirty="0">
                <a:sym typeface="Symbol" pitchFamily="18" charset="2"/>
              </a:rPr>
              <a:t>      - Given u and v find the shortest path from u to v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2400" i="1" dirty="0">
                <a:sym typeface="Symbol" pitchFamily="18" charset="2"/>
              </a:rPr>
              <a:t>	  - Given u find the shortest path from u to all other vertices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2400" i="1" dirty="0">
                <a:sym typeface="Symbol" pitchFamily="18" charset="2"/>
              </a:rPr>
              <a:t>	  - Find the shortest paths between all pairs of vertices.</a:t>
            </a:r>
          </a:p>
          <a:p>
            <a:pPr eaLnBrk="1" hangingPunct="1"/>
            <a:r>
              <a:rPr lang="en-US" altLang="ko-KR" sz="2400" dirty="0"/>
              <a:t>Greedy Algorithm : choose an edge to a vertex that appears to be closest.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EA101D-C07F-4BE7-9CCA-378F6FD28542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47662"/>
            <a:ext cx="8101040" cy="6524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err="1"/>
              <a:t>Dijkstra’s</a:t>
            </a:r>
            <a:r>
              <a:rPr lang="en-US" altLang="ko-KR" dirty="0"/>
              <a:t> Shortest Path Algorithm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990600"/>
            <a:ext cx="8286750" cy="5148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400" dirty="0"/>
              <a:t>Find shortest paths from </a:t>
            </a:r>
            <a:r>
              <a:rPr lang="en-US" altLang="ko-KR" sz="2400" dirty="0">
                <a:solidFill>
                  <a:schemeClr val="accent2"/>
                </a:solidFill>
              </a:rPr>
              <a:t>A</a:t>
            </a:r>
            <a:r>
              <a:rPr lang="en-US" altLang="ko-KR" sz="2400" dirty="0"/>
              <a:t> to the other vertices in order of </a:t>
            </a:r>
          </a:p>
          <a:p>
            <a:pPr eaLnBrk="1" hangingPunct="1">
              <a:buFont typeface="Symbol" pitchFamily="18" charset="2"/>
              <a:buNone/>
            </a:pPr>
            <a:r>
              <a:rPr lang="en-GB" altLang="ko-KR" sz="2400" dirty="0"/>
              <a:t>	increasing distance from </a:t>
            </a:r>
            <a:r>
              <a:rPr lang="en-GB" altLang="ko-KR" sz="2400" dirty="0">
                <a:solidFill>
                  <a:schemeClr val="accent2"/>
                </a:solidFill>
              </a:rPr>
              <a:t>A</a:t>
            </a:r>
            <a:r>
              <a:rPr lang="en-GB" altLang="ko-KR" sz="2400" dirty="0"/>
              <a:t>.</a:t>
            </a:r>
            <a:endParaRPr lang="en-US" altLang="ko-KR" sz="2400" dirty="0"/>
          </a:p>
          <a:p>
            <a:pPr eaLnBrk="1" hangingPunct="1"/>
            <a:r>
              <a:rPr lang="en-US" altLang="ko-KR" sz="2400" dirty="0"/>
              <a:t>Like Prim’s MST algorithm, starts at one vertex (</a:t>
            </a:r>
            <a:r>
              <a:rPr lang="en-US" altLang="ko-KR" sz="2400" dirty="0">
                <a:solidFill>
                  <a:schemeClr val="accent2"/>
                </a:solidFill>
              </a:rPr>
              <a:t>A</a:t>
            </a:r>
            <a:r>
              <a:rPr lang="en-US" altLang="ko-KR" sz="2400" dirty="0"/>
              <a:t>) and               “</a:t>
            </a:r>
            <a:r>
              <a:rPr lang="en-US" altLang="ko-KR" sz="2400" dirty="0">
                <a:solidFill>
                  <a:srgbClr val="009973"/>
                </a:solidFill>
              </a:rPr>
              <a:t>branches </a:t>
            </a:r>
            <a:r>
              <a:rPr lang="en-GB" altLang="ko-KR" sz="2400" dirty="0">
                <a:solidFill>
                  <a:srgbClr val="009973"/>
                </a:solidFill>
              </a:rPr>
              <a:t>out</a:t>
            </a:r>
            <a:r>
              <a:rPr lang="en-GB" altLang="ko-KR" sz="2400" dirty="0"/>
              <a:t>” by selecting certain edges that lead to new          vertices.</a:t>
            </a:r>
            <a:endParaRPr lang="en-US" altLang="ko-KR" sz="2400" dirty="0"/>
          </a:p>
          <a:p>
            <a:pPr eaLnBrk="1" hangingPunct="1"/>
            <a:r>
              <a:rPr lang="en-US" altLang="ko-KR" sz="2400" dirty="0"/>
              <a:t>The tree built by this algorithm is called a </a:t>
            </a:r>
            <a:r>
              <a:rPr lang="en-US" altLang="ko-KR" sz="2400" dirty="0">
                <a:solidFill>
                  <a:schemeClr val="accent2"/>
                </a:solidFill>
              </a:rPr>
              <a:t>shortest path tree.</a:t>
            </a:r>
          </a:p>
          <a:p>
            <a:pPr eaLnBrk="1" hangingPunct="1"/>
            <a:r>
              <a:rPr lang="en-US" altLang="ko-KR" sz="2400" i="1" dirty="0">
                <a:solidFill>
                  <a:schemeClr val="accent2"/>
                </a:solidFill>
              </a:rPr>
              <a:t> </a:t>
            </a:r>
            <a:r>
              <a:rPr lang="en-US" altLang="ko-KR" sz="2400" dirty="0"/>
              <a:t>Greedy Algorithm : choose an edge to a vertex that appears to  be closest. In the sense “closest” is  “</a:t>
            </a:r>
            <a:r>
              <a:rPr lang="en-US" altLang="ko-KR" sz="2400" dirty="0">
                <a:solidFill>
                  <a:schemeClr val="accent2"/>
                </a:solidFill>
              </a:rPr>
              <a:t>closest to A</a:t>
            </a:r>
            <a:r>
              <a:rPr lang="en-US" altLang="ko-KR" sz="2400" dirty="0"/>
              <a:t>”.</a:t>
            </a:r>
          </a:p>
          <a:p>
            <a:pPr eaLnBrk="1" hangingPunct="1"/>
            <a:r>
              <a:rPr lang="en-GB" altLang="ko-KR" sz="2400" dirty="0">
                <a:solidFill>
                  <a:srgbClr val="FF0000"/>
                </a:solidFill>
              </a:rPr>
              <a:t>Tree</a:t>
            </a:r>
            <a:r>
              <a:rPr lang="en-GB" altLang="ko-KR" sz="2400" dirty="0"/>
              <a:t>   /   </a:t>
            </a:r>
            <a:r>
              <a:rPr lang="en-GB" altLang="ko-KR" sz="2400" dirty="0">
                <a:solidFill>
                  <a:srgbClr val="595959"/>
                </a:solidFill>
              </a:rPr>
              <a:t>Fringe</a:t>
            </a:r>
            <a:r>
              <a:rPr lang="en-GB" altLang="ko-KR" sz="2400" dirty="0"/>
              <a:t>   /   </a:t>
            </a:r>
            <a:r>
              <a:rPr lang="en-GB" altLang="ko-KR" sz="2400" dirty="0">
                <a:solidFill>
                  <a:srgbClr val="7030A0"/>
                </a:solidFill>
              </a:rPr>
              <a:t>Unseen</a:t>
            </a:r>
            <a:r>
              <a:rPr lang="en-GB" altLang="ko-KR" sz="2400" dirty="0"/>
              <a:t>   vertices</a:t>
            </a:r>
            <a:endParaRPr lang="en-US" altLang="ko-KR" sz="2400" dirty="0"/>
          </a:p>
          <a:p>
            <a:pPr eaLnBrk="1" hangingPunct="1"/>
            <a:endParaRPr lang="en-GB" altLang="ko-KR" sz="2400" dirty="0"/>
          </a:p>
          <a:p>
            <a:pPr eaLnBrk="1" hangingPunct="1"/>
            <a:endParaRPr lang="en-US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A305BC-720F-4717-A4A7-729EFAC7B9FA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00050" y="347663"/>
            <a:ext cx="8172478" cy="5095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err="1"/>
              <a:t>Dijkstra’s</a:t>
            </a:r>
            <a:r>
              <a:rPr lang="en-US" altLang="ko-KR" dirty="0"/>
              <a:t> Shortest Path Algorithm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4338" y="1017588"/>
            <a:ext cx="8315325" cy="3800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latin typeface="Comic Sans MS" pitchFamily="66" charset="0"/>
              </a:rPr>
              <a:t>Algorithm </a:t>
            </a:r>
            <a:r>
              <a:rPr lang="en-US" altLang="ko-KR" sz="2000" dirty="0" err="1">
                <a:latin typeface="Comic Sans MS" pitchFamily="66" charset="0"/>
              </a:rPr>
              <a:t>ShortestPath</a:t>
            </a:r>
            <a:r>
              <a:rPr lang="en-US" altLang="ko-KR" sz="2000" dirty="0">
                <a:latin typeface="Comic Sans MS" pitchFamily="66" charset="0"/>
              </a:rPr>
              <a:t>(L: </a:t>
            </a:r>
            <a:r>
              <a:rPr lang="en-US" altLang="ko-KR" sz="2000" dirty="0" err="1">
                <a:latin typeface="Comic Sans MS" pitchFamily="66" charset="0"/>
              </a:rPr>
              <a:t>adjacencyList</a:t>
            </a:r>
            <a:r>
              <a:rPr lang="en-US" altLang="ko-KR" sz="2000" dirty="0">
                <a:latin typeface="Comic Sans MS" pitchFamily="66" charset="0"/>
              </a:rPr>
              <a:t>, u: vertex)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mic Sans MS" pitchFamily="66" charset="0"/>
              </a:rPr>
              <a:t>Input: weighted graph G = (</a:t>
            </a:r>
            <a:r>
              <a:rPr lang="en-US" altLang="ko-KR" sz="2000" i="1" dirty="0">
                <a:solidFill>
                  <a:schemeClr val="accent2"/>
                </a:solidFill>
                <a:latin typeface="Comic Sans MS" pitchFamily="66" charset="0"/>
              </a:rPr>
              <a:t>V,E,W</a:t>
            </a:r>
            <a:r>
              <a:rPr lang="en-US" altLang="ko-KR" sz="2000" dirty="0">
                <a:solidFill>
                  <a:schemeClr val="accent2"/>
                </a:solidFill>
                <a:latin typeface="Comic Sans MS" pitchFamily="66" charset="0"/>
              </a:rPr>
              <a:t>); </a:t>
            </a:r>
            <a:r>
              <a:rPr lang="en-US" altLang="ko-KR" sz="2000" i="1" dirty="0">
                <a:solidFill>
                  <a:schemeClr val="accent2"/>
                </a:solidFill>
                <a:latin typeface="Comic Sans MS" pitchFamily="66" charset="0"/>
              </a:rPr>
              <a:t>u vertex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mic Sans MS" pitchFamily="66" charset="0"/>
              </a:rPr>
              <a:t>Output: the shortest paths from u to all other vertices in G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latin typeface="Comic Sans MS" pitchFamily="66" charset="0"/>
              </a:rPr>
              <a:t>  add </a:t>
            </a:r>
            <a:r>
              <a:rPr lang="en-US" altLang="ko-KR" sz="2000" i="1" dirty="0">
                <a:latin typeface="Comic Sans MS" pitchFamily="66" charset="0"/>
              </a:rPr>
              <a:t>u</a:t>
            </a:r>
            <a:r>
              <a:rPr lang="en-US" altLang="ko-KR" sz="2000" dirty="0">
                <a:latin typeface="Comic Sans MS" pitchFamily="66" charset="0"/>
              </a:rPr>
              <a:t> to the tree as the root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latin typeface="Comic Sans MS" pitchFamily="66" charset="0"/>
              </a:rPr>
              <a:t>  </a:t>
            </a:r>
            <a:r>
              <a:rPr lang="en-US" altLang="ko-KR" sz="2000" i="1" dirty="0">
                <a:latin typeface="Comic Sans MS" pitchFamily="66" charset="0"/>
              </a:rPr>
              <a:t>d</a:t>
            </a:r>
            <a:r>
              <a:rPr lang="en-US" altLang="ko-KR" sz="800" i="1" dirty="0">
                <a:latin typeface="Comic Sans MS" pitchFamily="66" charset="0"/>
              </a:rPr>
              <a:t> </a:t>
            </a:r>
            <a:r>
              <a:rPr lang="en-US" altLang="ko-KR" sz="2000" dirty="0">
                <a:latin typeface="Comic Sans MS" pitchFamily="66" charset="0"/>
              </a:rPr>
              <a:t>(</a:t>
            </a:r>
            <a:r>
              <a:rPr lang="en-US" altLang="ko-KR" sz="2000" i="1" dirty="0" err="1">
                <a:latin typeface="Comic Sans MS" pitchFamily="66" charset="0"/>
              </a:rPr>
              <a:t>u</a:t>
            </a:r>
            <a:r>
              <a:rPr lang="en-US" altLang="ko-KR" sz="2000" dirty="0" err="1">
                <a:latin typeface="Comic Sans MS" pitchFamily="66" charset="0"/>
              </a:rPr>
              <a:t>,</a:t>
            </a:r>
            <a:r>
              <a:rPr lang="en-US" altLang="ko-KR" sz="2000" i="1" dirty="0" err="1">
                <a:latin typeface="Comic Sans MS" pitchFamily="66" charset="0"/>
              </a:rPr>
              <a:t>u</a:t>
            </a:r>
            <a:r>
              <a:rPr lang="en-US" altLang="ko-KR" sz="2000" dirty="0">
                <a:latin typeface="Comic Sans MS" pitchFamily="66" charset="0"/>
              </a:rPr>
              <a:t>):=0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latin typeface="Comic Sans MS" pitchFamily="66" charset="0"/>
              </a:rPr>
              <a:t>  while there are vertices which are not in the tree do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latin typeface="Comic Sans MS" pitchFamily="66" charset="0"/>
              </a:rPr>
              <a:t>       among all edges </a:t>
            </a:r>
            <a:r>
              <a:rPr lang="en-US" altLang="ko-KR" sz="2000" i="1" dirty="0" err="1">
                <a:latin typeface="Comic Sans MS" pitchFamily="66" charset="0"/>
              </a:rPr>
              <a:t>xy</a:t>
            </a:r>
            <a:r>
              <a:rPr lang="en-US" altLang="ko-KR" sz="2000" dirty="0">
                <a:latin typeface="Comic Sans MS" pitchFamily="66" charset="0"/>
              </a:rPr>
              <a:t> for which </a:t>
            </a:r>
            <a:r>
              <a:rPr lang="en-US" altLang="ko-KR" sz="2000" i="1" dirty="0">
                <a:latin typeface="Comic Sans MS" pitchFamily="66" charset="0"/>
              </a:rPr>
              <a:t>x</a:t>
            </a:r>
            <a:r>
              <a:rPr lang="en-US" altLang="ko-KR" sz="2000" dirty="0">
                <a:latin typeface="Comic Sans MS" pitchFamily="66" charset="0"/>
              </a:rPr>
              <a:t> is in the tree and </a:t>
            </a:r>
            <a:r>
              <a:rPr lang="en-US" altLang="ko-KR" sz="2000" i="1" dirty="0">
                <a:latin typeface="Comic Sans MS" pitchFamily="66" charset="0"/>
              </a:rPr>
              <a:t>y</a:t>
            </a:r>
            <a:r>
              <a:rPr lang="en-US" altLang="ko-KR" sz="2000" dirty="0">
                <a:latin typeface="Comic Sans MS" pitchFamily="66" charset="0"/>
              </a:rPr>
              <a:t> is not,               	choose one for which </a:t>
            </a:r>
            <a:r>
              <a:rPr lang="en-US" altLang="ko-KR" sz="2000" i="1" dirty="0">
                <a:latin typeface="Comic Sans MS" pitchFamily="66" charset="0"/>
              </a:rPr>
              <a:t>d</a:t>
            </a:r>
            <a:r>
              <a:rPr lang="en-US" altLang="ko-KR" sz="800" i="1" dirty="0">
                <a:latin typeface="Comic Sans MS" pitchFamily="66" charset="0"/>
              </a:rPr>
              <a:t> </a:t>
            </a:r>
            <a:r>
              <a:rPr lang="en-US" altLang="ko-KR" sz="2000" dirty="0">
                <a:latin typeface="Comic Sans MS" pitchFamily="66" charset="0"/>
              </a:rPr>
              <a:t>(</a:t>
            </a:r>
            <a:r>
              <a:rPr lang="en-US" altLang="ko-KR" sz="2000" i="1" dirty="0" err="1">
                <a:latin typeface="Comic Sans MS" pitchFamily="66" charset="0"/>
              </a:rPr>
              <a:t>u,x</a:t>
            </a:r>
            <a:r>
              <a:rPr lang="en-US" altLang="ko-KR" sz="2000" dirty="0">
                <a:latin typeface="Comic Sans MS" pitchFamily="66" charset="0"/>
              </a:rPr>
              <a:t>)+</a:t>
            </a:r>
            <a:r>
              <a:rPr lang="en-US" altLang="ko-KR" sz="2000" i="1" dirty="0">
                <a:latin typeface="Comic Sans MS" pitchFamily="66" charset="0"/>
              </a:rPr>
              <a:t>w</a:t>
            </a:r>
            <a:r>
              <a:rPr lang="en-US" altLang="ko-KR" sz="800" i="1" dirty="0">
                <a:latin typeface="Comic Sans MS" pitchFamily="66" charset="0"/>
              </a:rPr>
              <a:t> </a:t>
            </a:r>
            <a:r>
              <a:rPr lang="en-US" altLang="ko-KR" sz="2000" dirty="0">
                <a:latin typeface="Comic Sans MS" pitchFamily="66" charset="0"/>
              </a:rPr>
              <a:t>(</a:t>
            </a:r>
            <a:r>
              <a:rPr lang="en-US" altLang="ko-KR" sz="2000" i="1" dirty="0" err="1">
                <a:latin typeface="Comic Sans MS" pitchFamily="66" charset="0"/>
              </a:rPr>
              <a:t>xy</a:t>
            </a:r>
            <a:r>
              <a:rPr lang="en-US" altLang="ko-KR" sz="2000" dirty="0">
                <a:latin typeface="Comic Sans MS" pitchFamily="66" charset="0"/>
              </a:rPr>
              <a:t>) is minimum;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latin typeface="Comic Sans MS" pitchFamily="66" charset="0"/>
              </a:rPr>
              <a:t>       add the vertex </a:t>
            </a:r>
            <a:r>
              <a:rPr lang="en-US" altLang="ko-KR" sz="2000" i="1" dirty="0">
                <a:latin typeface="Comic Sans MS" pitchFamily="66" charset="0"/>
              </a:rPr>
              <a:t>y</a:t>
            </a:r>
            <a:r>
              <a:rPr lang="en-US" altLang="ko-KR" sz="2000" dirty="0">
                <a:latin typeface="Comic Sans MS" pitchFamily="66" charset="0"/>
              </a:rPr>
              <a:t> and the edge </a:t>
            </a:r>
            <a:r>
              <a:rPr lang="en-US" altLang="ko-KR" sz="2000" i="1" dirty="0" err="1">
                <a:latin typeface="Comic Sans MS" pitchFamily="66" charset="0"/>
              </a:rPr>
              <a:t>xy</a:t>
            </a:r>
            <a:r>
              <a:rPr lang="en-US" altLang="ko-KR" sz="2000" dirty="0">
                <a:latin typeface="Comic Sans MS" pitchFamily="66" charset="0"/>
              </a:rPr>
              <a:t> to the tree;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latin typeface="Comic Sans MS" pitchFamily="66" charset="0"/>
              </a:rPr>
              <a:t>	   </a:t>
            </a:r>
            <a:r>
              <a:rPr lang="en-US" altLang="ko-KR" sz="2000" i="1" dirty="0">
                <a:latin typeface="Comic Sans MS" pitchFamily="66" charset="0"/>
              </a:rPr>
              <a:t>d</a:t>
            </a:r>
            <a:r>
              <a:rPr lang="en-US" altLang="ko-KR" sz="800" i="1" dirty="0">
                <a:latin typeface="Comic Sans MS" pitchFamily="66" charset="0"/>
              </a:rPr>
              <a:t> </a:t>
            </a:r>
            <a:r>
              <a:rPr lang="en-US" altLang="ko-KR" sz="2000" dirty="0">
                <a:latin typeface="Comic Sans MS" pitchFamily="66" charset="0"/>
              </a:rPr>
              <a:t>(</a:t>
            </a:r>
            <a:r>
              <a:rPr lang="en-US" altLang="ko-KR" sz="2000" i="1" dirty="0" err="1">
                <a:latin typeface="Comic Sans MS" pitchFamily="66" charset="0"/>
              </a:rPr>
              <a:t>u,y</a:t>
            </a:r>
            <a:r>
              <a:rPr lang="en-US" altLang="ko-KR" sz="2000" dirty="0">
                <a:latin typeface="Comic Sans MS" pitchFamily="66" charset="0"/>
              </a:rPr>
              <a:t>) := </a:t>
            </a:r>
            <a:r>
              <a:rPr lang="en-US" altLang="ko-KR" sz="2000" i="1" dirty="0">
                <a:latin typeface="Comic Sans MS" pitchFamily="66" charset="0"/>
              </a:rPr>
              <a:t>d</a:t>
            </a:r>
            <a:r>
              <a:rPr lang="en-US" altLang="ko-KR" sz="800" i="1" dirty="0">
                <a:latin typeface="Comic Sans MS" pitchFamily="66" charset="0"/>
              </a:rPr>
              <a:t> </a:t>
            </a:r>
            <a:r>
              <a:rPr lang="en-US" altLang="ko-KR" sz="2000" dirty="0">
                <a:latin typeface="Comic Sans MS" pitchFamily="66" charset="0"/>
              </a:rPr>
              <a:t>(</a:t>
            </a:r>
            <a:r>
              <a:rPr lang="en-US" altLang="ko-KR" sz="2000" i="1" dirty="0" err="1">
                <a:latin typeface="Comic Sans MS" pitchFamily="66" charset="0"/>
              </a:rPr>
              <a:t>u,x</a:t>
            </a:r>
            <a:r>
              <a:rPr lang="en-US" altLang="ko-KR" sz="2000" dirty="0">
                <a:latin typeface="Comic Sans MS" pitchFamily="66" charset="0"/>
              </a:rPr>
              <a:t>) + </a:t>
            </a:r>
            <a:r>
              <a:rPr lang="en-US" altLang="ko-KR" sz="2000" i="1" dirty="0">
                <a:latin typeface="Comic Sans MS" pitchFamily="66" charset="0"/>
              </a:rPr>
              <a:t>w</a:t>
            </a:r>
            <a:r>
              <a:rPr lang="en-US" altLang="ko-KR" sz="800" i="1" dirty="0">
                <a:latin typeface="Comic Sans MS" pitchFamily="66" charset="0"/>
              </a:rPr>
              <a:t> </a:t>
            </a:r>
            <a:r>
              <a:rPr lang="en-US" altLang="ko-KR" sz="2000" dirty="0">
                <a:latin typeface="Comic Sans MS" pitchFamily="66" charset="0"/>
              </a:rPr>
              <a:t>(</a:t>
            </a:r>
            <a:r>
              <a:rPr lang="en-US" altLang="ko-KR" sz="2000" i="1" dirty="0" err="1">
                <a:latin typeface="Comic Sans MS" pitchFamily="66" charset="0"/>
              </a:rPr>
              <a:t>xy</a:t>
            </a:r>
            <a:r>
              <a:rPr lang="en-US" altLang="ko-KR" sz="2000" dirty="0">
                <a:latin typeface="Comic Sans MS" pitchFamily="66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2000" dirty="0">
                <a:latin typeface="Comic Sans MS" pitchFamily="66" charset="0"/>
              </a:rPr>
              <a:t>  end while.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activity-selection 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Suppose we have a set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 = {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, ...,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} </a:t>
            </a:r>
            <a:r>
              <a:rPr lang="en-US" altLang="zh-CN" dirty="0"/>
              <a:t>of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proposed </a:t>
            </a:r>
            <a:r>
              <a:rPr lang="en-US" altLang="zh-CN" b="1" i="1" dirty="0">
                <a:solidFill>
                  <a:srgbClr val="FF0000"/>
                </a:solidFill>
              </a:rPr>
              <a:t>activities</a:t>
            </a:r>
            <a:r>
              <a:rPr lang="en-US" altLang="zh-CN" dirty="0"/>
              <a:t> that wish to use a resource, such as a lecture hall, which can be used by only one activity at a time.</a:t>
            </a:r>
          </a:p>
          <a:p>
            <a:r>
              <a:rPr lang="en-US" altLang="zh-CN" dirty="0"/>
              <a:t> Each activity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has a </a:t>
            </a:r>
            <a:r>
              <a:rPr lang="en-US" altLang="zh-CN" b="1" i="1" dirty="0">
                <a:solidFill>
                  <a:srgbClr val="FF0000"/>
                </a:solidFill>
              </a:rPr>
              <a:t>start time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a </a:t>
            </a:r>
            <a:r>
              <a:rPr lang="en-US" altLang="zh-CN" b="1" i="1" dirty="0">
                <a:solidFill>
                  <a:srgbClr val="FF0000"/>
                </a:solidFill>
              </a:rPr>
              <a:t>finish time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i="1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, where 0 ≤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&lt;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&lt; ∞. If selected, activity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takes place during the half-open time interval [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</a:t>
            </a:r>
            <a:r>
              <a:rPr lang="en-US" altLang="zh-CN" i="1" dirty="0"/>
              <a:t>, f</a:t>
            </a:r>
            <a:r>
              <a:rPr lang="en-US" altLang="zh-CN" i="1" baseline="-25000" dirty="0"/>
              <a:t>i</a:t>
            </a:r>
            <a:r>
              <a:rPr lang="en-US" altLang="zh-CN" dirty="0"/>
              <a:t>). </a:t>
            </a:r>
          </a:p>
          <a:p>
            <a:r>
              <a:rPr lang="en-US" altLang="zh-CN" dirty="0"/>
              <a:t>Activities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and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are </a:t>
            </a:r>
            <a:r>
              <a:rPr lang="en-US" altLang="zh-CN" b="1" i="1" dirty="0">
                <a:solidFill>
                  <a:srgbClr val="FF0000"/>
                </a:solidFill>
              </a:rPr>
              <a:t>compatible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相容的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if the intervals [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</a:t>
            </a:r>
            <a:r>
              <a:rPr lang="en-US" altLang="zh-CN" i="1" dirty="0"/>
              <a:t>, f</a:t>
            </a:r>
            <a:r>
              <a:rPr lang="en-US" altLang="zh-CN" i="1" baseline="-25000" dirty="0"/>
              <a:t>i</a:t>
            </a:r>
            <a:r>
              <a:rPr lang="en-US" altLang="zh-CN" dirty="0"/>
              <a:t>) and [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 do not overlap </a:t>
            </a:r>
          </a:p>
          <a:p>
            <a:r>
              <a:rPr lang="en-US" altLang="zh-CN" dirty="0"/>
              <a:t>The </a:t>
            </a:r>
            <a:r>
              <a:rPr lang="en-US" altLang="zh-CN" b="1" i="1" dirty="0">
                <a:solidFill>
                  <a:srgbClr val="FF0000"/>
                </a:solidFill>
              </a:rPr>
              <a:t>activity-selection problem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to select a maximum-size subset of mutually compatible activities.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213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A7976-A87E-47C9-9C06-D515855029DC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47663"/>
            <a:ext cx="6018213" cy="261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Shortest Path Example </a:t>
            </a:r>
            <a:r>
              <a:rPr lang="en-US" altLang="ko-KR">
                <a:latin typeface="Times New Roman" pitchFamily="18" charset="0"/>
              </a:rPr>
              <a:t>(</a:t>
            </a:r>
            <a:r>
              <a:rPr lang="en-US" altLang="ko-KR" i="1">
                <a:latin typeface="Times New Roman" pitchFamily="18" charset="0"/>
              </a:rPr>
              <a:t>Paths from A</a:t>
            </a:r>
            <a:r>
              <a:rPr lang="en-US" altLang="ko-KR">
                <a:latin typeface="Times New Roman" pitchFamily="18" charset="0"/>
              </a:rPr>
              <a:t>)</a:t>
            </a:r>
            <a:endParaRPr lang="en-US" altLang="ko-K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9725" y="1035050"/>
            <a:ext cx="1801813" cy="1927225"/>
            <a:chOff x="214" y="652"/>
            <a:chExt cx="1135" cy="1214"/>
          </a:xfrm>
        </p:grpSpPr>
        <p:sp>
          <p:nvSpPr>
            <p:cNvPr id="20662" name="Oval 4"/>
            <p:cNvSpPr>
              <a:spLocks noChangeArrowheads="1"/>
            </p:cNvSpPr>
            <p:nvPr/>
          </p:nvSpPr>
          <p:spPr bwMode="auto">
            <a:xfrm>
              <a:off x="474" y="74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A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63" name="Oval 5"/>
            <p:cNvSpPr>
              <a:spLocks noChangeArrowheads="1"/>
            </p:cNvSpPr>
            <p:nvPr/>
          </p:nvSpPr>
          <p:spPr bwMode="auto">
            <a:xfrm>
              <a:off x="911" y="73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" name="Oval 6"/>
            <p:cNvSpPr>
              <a:spLocks noChangeArrowheads="1"/>
            </p:cNvSpPr>
            <p:nvPr/>
          </p:nvSpPr>
          <p:spPr bwMode="auto">
            <a:xfrm>
              <a:off x="214" y="113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F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65" name="Oval 7"/>
            <p:cNvSpPr>
              <a:spLocks noChangeArrowheads="1"/>
            </p:cNvSpPr>
            <p:nvPr/>
          </p:nvSpPr>
          <p:spPr bwMode="auto">
            <a:xfrm>
              <a:off x="536" y="1273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0666" name="Oval 8"/>
            <p:cNvSpPr>
              <a:spLocks noChangeArrowheads="1"/>
            </p:cNvSpPr>
            <p:nvPr/>
          </p:nvSpPr>
          <p:spPr bwMode="auto">
            <a:xfrm>
              <a:off x="700" y="996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G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67" name="Oval 9"/>
            <p:cNvSpPr>
              <a:spLocks noChangeArrowheads="1"/>
            </p:cNvSpPr>
            <p:nvPr/>
          </p:nvSpPr>
          <p:spPr bwMode="auto">
            <a:xfrm>
              <a:off x="887" y="1262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H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68" name="Oval 10"/>
            <p:cNvSpPr>
              <a:spLocks noChangeArrowheads="1"/>
            </p:cNvSpPr>
            <p:nvPr/>
          </p:nvSpPr>
          <p:spPr bwMode="auto">
            <a:xfrm>
              <a:off x="1169" y="107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9" name="Oval 11"/>
            <p:cNvSpPr>
              <a:spLocks noChangeArrowheads="1"/>
            </p:cNvSpPr>
            <p:nvPr/>
          </p:nvSpPr>
          <p:spPr bwMode="auto">
            <a:xfrm>
              <a:off x="486" y="161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E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70" name="Oval 12"/>
            <p:cNvSpPr>
              <a:spLocks noChangeArrowheads="1"/>
            </p:cNvSpPr>
            <p:nvPr/>
          </p:nvSpPr>
          <p:spPr bwMode="auto">
            <a:xfrm>
              <a:off x="949" y="1601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D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71" name="Text Box 13"/>
            <p:cNvSpPr txBox="1">
              <a:spLocks noChangeArrowheads="1"/>
            </p:cNvSpPr>
            <p:nvPr/>
          </p:nvSpPr>
          <p:spPr bwMode="auto">
            <a:xfrm>
              <a:off x="893" y="709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B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72" name="Text Box 14"/>
            <p:cNvSpPr txBox="1">
              <a:spLocks noChangeArrowheads="1"/>
            </p:cNvSpPr>
            <p:nvPr/>
          </p:nvSpPr>
          <p:spPr bwMode="auto">
            <a:xfrm>
              <a:off x="1148" y="105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C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73" name="Line 15"/>
            <p:cNvSpPr>
              <a:spLocks noChangeShapeType="1"/>
            </p:cNvSpPr>
            <p:nvPr/>
          </p:nvSpPr>
          <p:spPr bwMode="auto">
            <a:xfrm flipV="1">
              <a:off x="311" y="873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4" name="Line 16"/>
            <p:cNvSpPr>
              <a:spLocks noChangeShapeType="1"/>
            </p:cNvSpPr>
            <p:nvPr/>
          </p:nvSpPr>
          <p:spPr bwMode="auto">
            <a:xfrm>
              <a:off x="616" y="81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5" name="Line 17"/>
            <p:cNvSpPr>
              <a:spLocks noChangeShapeType="1"/>
            </p:cNvSpPr>
            <p:nvPr/>
          </p:nvSpPr>
          <p:spPr bwMode="auto">
            <a:xfrm>
              <a:off x="322" y="1291"/>
              <a:ext cx="1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6" name="Line 18"/>
            <p:cNvSpPr>
              <a:spLocks noChangeShapeType="1"/>
            </p:cNvSpPr>
            <p:nvPr/>
          </p:nvSpPr>
          <p:spPr bwMode="auto">
            <a:xfrm>
              <a:off x="1041" y="867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7" name="Line 19"/>
            <p:cNvSpPr>
              <a:spLocks noChangeShapeType="1"/>
            </p:cNvSpPr>
            <p:nvPr/>
          </p:nvSpPr>
          <p:spPr bwMode="auto">
            <a:xfrm flipH="1">
              <a:off x="1064" y="1246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8" name="Line 20"/>
            <p:cNvSpPr>
              <a:spLocks noChangeShapeType="1"/>
            </p:cNvSpPr>
            <p:nvPr/>
          </p:nvSpPr>
          <p:spPr bwMode="auto">
            <a:xfrm>
              <a:off x="628" y="1705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9" name="Line 21"/>
            <p:cNvSpPr>
              <a:spLocks noChangeShapeType="1"/>
            </p:cNvSpPr>
            <p:nvPr/>
          </p:nvSpPr>
          <p:spPr bwMode="auto">
            <a:xfrm>
              <a:off x="594" y="895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0" name="Line 22"/>
            <p:cNvSpPr>
              <a:spLocks noChangeShapeType="1"/>
            </p:cNvSpPr>
            <p:nvPr/>
          </p:nvSpPr>
          <p:spPr bwMode="auto">
            <a:xfrm flipH="1">
              <a:off x="815" y="884"/>
              <a:ext cx="12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1" name="Line 23"/>
            <p:cNvSpPr>
              <a:spLocks noChangeShapeType="1"/>
            </p:cNvSpPr>
            <p:nvPr/>
          </p:nvSpPr>
          <p:spPr bwMode="auto">
            <a:xfrm flipH="1">
              <a:off x="639" y="1127"/>
              <a:ext cx="7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2" name="Line 24"/>
            <p:cNvSpPr>
              <a:spLocks noChangeShapeType="1"/>
            </p:cNvSpPr>
            <p:nvPr/>
          </p:nvSpPr>
          <p:spPr bwMode="auto">
            <a:xfrm>
              <a:off x="826" y="1133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3" name="Line 25"/>
            <p:cNvSpPr>
              <a:spLocks noChangeShapeType="1"/>
            </p:cNvSpPr>
            <p:nvPr/>
          </p:nvSpPr>
          <p:spPr bwMode="auto">
            <a:xfrm>
              <a:off x="679" y="134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4" name="Line 26"/>
            <p:cNvSpPr>
              <a:spLocks noChangeShapeType="1"/>
            </p:cNvSpPr>
            <p:nvPr/>
          </p:nvSpPr>
          <p:spPr bwMode="auto">
            <a:xfrm>
              <a:off x="362" y="1218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5" name="Line 27"/>
            <p:cNvSpPr>
              <a:spLocks noChangeShapeType="1"/>
            </p:cNvSpPr>
            <p:nvPr/>
          </p:nvSpPr>
          <p:spPr bwMode="auto">
            <a:xfrm flipH="1">
              <a:off x="1018" y="1195"/>
              <a:ext cx="15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6" name="Line 28"/>
            <p:cNvSpPr>
              <a:spLocks noChangeShapeType="1"/>
            </p:cNvSpPr>
            <p:nvPr/>
          </p:nvSpPr>
          <p:spPr bwMode="auto">
            <a:xfrm flipH="1">
              <a:off x="560" y="1433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7" name="Line 29"/>
            <p:cNvSpPr>
              <a:spLocks noChangeShapeType="1"/>
            </p:cNvSpPr>
            <p:nvPr/>
          </p:nvSpPr>
          <p:spPr bwMode="auto">
            <a:xfrm>
              <a:off x="962" y="1433"/>
              <a:ext cx="2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8" name="Text Box 30"/>
            <p:cNvSpPr txBox="1">
              <a:spLocks noChangeArrowheads="1"/>
            </p:cNvSpPr>
            <p:nvPr/>
          </p:nvSpPr>
          <p:spPr bwMode="auto">
            <a:xfrm>
              <a:off x="241" y="8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9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89" name="Text Box 31"/>
            <p:cNvSpPr txBox="1">
              <a:spLocks noChangeArrowheads="1"/>
            </p:cNvSpPr>
            <p:nvPr/>
          </p:nvSpPr>
          <p:spPr bwMode="auto">
            <a:xfrm>
              <a:off x="275" y="139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0690" name="Text Box 32"/>
            <p:cNvSpPr txBox="1">
              <a:spLocks noChangeArrowheads="1"/>
            </p:cNvSpPr>
            <p:nvPr/>
          </p:nvSpPr>
          <p:spPr bwMode="auto">
            <a:xfrm>
              <a:off x="372" y="111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91" name="Text Box 33"/>
            <p:cNvSpPr txBox="1">
              <a:spLocks noChangeArrowheads="1"/>
            </p:cNvSpPr>
            <p:nvPr/>
          </p:nvSpPr>
          <p:spPr bwMode="auto">
            <a:xfrm>
              <a:off x="553" y="108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92" name="Text Box 34"/>
            <p:cNvSpPr txBox="1">
              <a:spLocks noChangeArrowheads="1"/>
            </p:cNvSpPr>
            <p:nvPr/>
          </p:nvSpPr>
          <p:spPr bwMode="auto">
            <a:xfrm>
              <a:off x="541" y="87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693" name="Text Box 35"/>
            <p:cNvSpPr txBox="1">
              <a:spLocks noChangeArrowheads="1"/>
            </p:cNvSpPr>
            <p:nvPr/>
          </p:nvSpPr>
          <p:spPr bwMode="auto">
            <a:xfrm>
              <a:off x="672" y="6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94" name="Text Box 36"/>
            <p:cNvSpPr txBox="1">
              <a:spLocks noChangeArrowheads="1"/>
            </p:cNvSpPr>
            <p:nvPr/>
          </p:nvSpPr>
          <p:spPr bwMode="auto">
            <a:xfrm>
              <a:off x="819" y="87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6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95" name="Text Box 37"/>
            <p:cNvSpPr txBox="1">
              <a:spLocks noChangeArrowheads="1"/>
            </p:cNvSpPr>
            <p:nvPr/>
          </p:nvSpPr>
          <p:spPr bwMode="auto">
            <a:xfrm>
              <a:off x="1068" y="83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4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96" name="Text Box 38"/>
            <p:cNvSpPr txBox="1">
              <a:spLocks noChangeArrowheads="1"/>
            </p:cNvSpPr>
            <p:nvPr/>
          </p:nvSpPr>
          <p:spPr bwMode="auto">
            <a:xfrm>
              <a:off x="1000" y="107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697" name="Text Box 39"/>
            <p:cNvSpPr txBox="1">
              <a:spLocks noChangeArrowheads="1"/>
            </p:cNvSpPr>
            <p:nvPr/>
          </p:nvSpPr>
          <p:spPr bwMode="auto">
            <a:xfrm>
              <a:off x="1096" y="13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98" name="Text Box 40"/>
            <p:cNvSpPr txBox="1">
              <a:spLocks noChangeArrowheads="1"/>
            </p:cNvSpPr>
            <p:nvPr/>
          </p:nvSpPr>
          <p:spPr bwMode="auto">
            <a:xfrm>
              <a:off x="683" y="165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99" name="Text Box 41"/>
            <p:cNvSpPr txBox="1">
              <a:spLocks noChangeArrowheads="1"/>
            </p:cNvSpPr>
            <p:nvPr/>
          </p:nvSpPr>
          <p:spPr bwMode="auto">
            <a:xfrm>
              <a:off x="536" y="143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3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700" name="Text Box 42"/>
            <p:cNvSpPr txBox="1">
              <a:spLocks noChangeArrowheads="1"/>
            </p:cNvSpPr>
            <p:nvPr/>
          </p:nvSpPr>
          <p:spPr bwMode="auto">
            <a:xfrm>
              <a:off x="694" y="130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4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701" name="Text Box 43"/>
            <p:cNvSpPr txBox="1">
              <a:spLocks noChangeArrowheads="1"/>
            </p:cNvSpPr>
            <p:nvPr/>
          </p:nvSpPr>
          <p:spPr bwMode="auto">
            <a:xfrm>
              <a:off x="841" y="14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702" name="Text Box 44"/>
            <p:cNvSpPr txBox="1">
              <a:spLocks noChangeArrowheads="1"/>
            </p:cNvSpPr>
            <p:nvPr/>
          </p:nvSpPr>
          <p:spPr bwMode="auto">
            <a:xfrm>
              <a:off x="819" y="1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5</a:t>
              </a:r>
              <a:endParaRPr lang="en-US" altLang="ko-KR">
                <a:latin typeface="Times New Roman" pitchFamily="18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640013" y="1030288"/>
            <a:ext cx="1397000" cy="1023937"/>
            <a:chOff x="1577" y="663"/>
            <a:chExt cx="880" cy="645"/>
          </a:xfrm>
        </p:grpSpPr>
        <p:sp>
          <p:nvSpPr>
            <p:cNvPr id="20651" name="Oval 47"/>
            <p:cNvSpPr>
              <a:spLocks noChangeArrowheads="1"/>
            </p:cNvSpPr>
            <p:nvPr/>
          </p:nvSpPr>
          <p:spPr bwMode="auto">
            <a:xfrm>
              <a:off x="1837" y="758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A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52" name="Oval 48"/>
            <p:cNvSpPr>
              <a:spLocks noChangeArrowheads="1"/>
            </p:cNvSpPr>
            <p:nvPr/>
          </p:nvSpPr>
          <p:spPr bwMode="auto">
            <a:xfrm>
              <a:off x="2274" y="748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3" name="Oval 49"/>
            <p:cNvSpPr>
              <a:spLocks noChangeArrowheads="1"/>
            </p:cNvSpPr>
            <p:nvPr/>
          </p:nvSpPr>
          <p:spPr bwMode="auto">
            <a:xfrm>
              <a:off x="1577" y="114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F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54" name="Oval 50"/>
            <p:cNvSpPr>
              <a:spLocks noChangeArrowheads="1"/>
            </p:cNvSpPr>
            <p:nvPr/>
          </p:nvSpPr>
          <p:spPr bwMode="auto">
            <a:xfrm>
              <a:off x="2063" y="100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G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55" name="Text Box 51"/>
            <p:cNvSpPr txBox="1">
              <a:spLocks noChangeArrowheads="1"/>
            </p:cNvSpPr>
            <p:nvPr/>
          </p:nvSpPr>
          <p:spPr bwMode="auto">
            <a:xfrm>
              <a:off x="2256" y="72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B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56" name="Line 52"/>
            <p:cNvSpPr>
              <a:spLocks noChangeShapeType="1"/>
            </p:cNvSpPr>
            <p:nvPr/>
          </p:nvSpPr>
          <p:spPr bwMode="auto">
            <a:xfrm flipV="1">
              <a:off x="1674" y="884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7" name="Line 53"/>
            <p:cNvSpPr>
              <a:spLocks noChangeShapeType="1"/>
            </p:cNvSpPr>
            <p:nvPr/>
          </p:nvSpPr>
          <p:spPr bwMode="auto">
            <a:xfrm>
              <a:off x="1979" y="827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8" name="Line 54"/>
            <p:cNvSpPr>
              <a:spLocks noChangeShapeType="1"/>
            </p:cNvSpPr>
            <p:nvPr/>
          </p:nvSpPr>
          <p:spPr bwMode="auto">
            <a:xfrm>
              <a:off x="1957" y="906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9" name="Text Box 55"/>
            <p:cNvSpPr txBox="1">
              <a:spLocks noChangeArrowheads="1"/>
            </p:cNvSpPr>
            <p:nvPr/>
          </p:nvSpPr>
          <p:spPr bwMode="auto">
            <a:xfrm>
              <a:off x="1604" y="89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9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60" name="Text Box 56"/>
            <p:cNvSpPr txBox="1">
              <a:spLocks noChangeArrowheads="1"/>
            </p:cNvSpPr>
            <p:nvPr/>
          </p:nvSpPr>
          <p:spPr bwMode="auto">
            <a:xfrm>
              <a:off x="1904" y="88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661" name="Text Box 57"/>
            <p:cNvSpPr txBox="1">
              <a:spLocks noChangeArrowheads="1"/>
            </p:cNvSpPr>
            <p:nvPr/>
          </p:nvSpPr>
          <p:spPr bwMode="auto">
            <a:xfrm>
              <a:off x="2035" y="66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524375" y="1049338"/>
            <a:ext cx="1801813" cy="1023937"/>
            <a:chOff x="2850" y="661"/>
            <a:chExt cx="1135" cy="645"/>
          </a:xfrm>
        </p:grpSpPr>
        <p:sp>
          <p:nvSpPr>
            <p:cNvPr id="20636" name="Oval 60"/>
            <p:cNvSpPr>
              <a:spLocks noChangeArrowheads="1"/>
            </p:cNvSpPr>
            <p:nvPr/>
          </p:nvSpPr>
          <p:spPr bwMode="auto">
            <a:xfrm>
              <a:off x="3110" y="756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A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37" name="Oval 61"/>
            <p:cNvSpPr>
              <a:spLocks noChangeArrowheads="1"/>
            </p:cNvSpPr>
            <p:nvPr/>
          </p:nvSpPr>
          <p:spPr bwMode="auto">
            <a:xfrm>
              <a:off x="3547" y="746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8" name="Oval 62"/>
            <p:cNvSpPr>
              <a:spLocks noChangeArrowheads="1"/>
            </p:cNvSpPr>
            <p:nvPr/>
          </p:nvSpPr>
          <p:spPr bwMode="auto">
            <a:xfrm>
              <a:off x="2850" y="1142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F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39" name="Oval 63"/>
            <p:cNvSpPr>
              <a:spLocks noChangeArrowheads="1"/>
            </p:cNvSpPr>
            <p:nvPr/>
          </p:nvSpPr>
          <p:spPr bwMode="auto">
            <a:xfrm>
              <a:off x="3336" y="100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G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40" name="Oval 64"/>
            <p:cNvSpPr>
              <a:spLocks noChangeArrowheads="1"/>
            </p:cNvSpPr>
            <p:nvPr/>
          </p:nvSpPr>
          <p:spPr bwMode="auto">
            <a:xfrm>
              <a:off x="3805" y="108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1" name="Text Box 65"/>
            <p:cNvSpPr txBox="1">
              <a:spLocks noChangeArrowheads="1"/>
            </p:cNvSpPr>
            <p:nvPr/>
          </p:nvSpPr>
          <p:spPr bwMode="auto">
            <a:xfrm>
              <a:off x="3529" y="71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B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42" name="Text Box 66"/>
            <p:cNvSpPr txBox="1">
              <a:spLocks noChangeArrowheads="1"/>
            </p:cNvSpPr>
            <p:nvPr/>
          </p:nvSpPr>
          <p:spPr bwMode="auto">
            <a:xfrm>
              <a:off x="3784" y="106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C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43" name="Line 67"/>
            <p:cNvSpPr>
              <a:spLocks noChangeShapeType="1"/>
            </p:cNvSpPr>
            <p:nvPr/>
          </p:nvSpPr>
          <p:spPr bwMode="auto">
            <a:xfrm flipV="1">
              <a:off x="2947" y="882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4" name="Line 68"/>
            <p:cNvSpPr>
              <a:spLocks noChangeShapeType="1"/>
            </p:cNvSpPr>
            <p:nvPr/>
          </p:nvSpPr>
          <p:spPr bwMode="auto">
            <a:xfrm>
              <a:off x="3252" y="825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5" name="Line 69"/>
            <p:cNvSpPr>
              <a:spLocks noChangeShapeType="1"/>
            </p:cNvSpPr>
            <p:nvPr/>
          </p:nvSpPr>
          <p:spPr bwMode="auto">
            <a:xfrm>
              <a:off x="3677" y="876"/>
              <a:ext cx="16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6" name="Line 70"/>
            <p:cNvSpPr>
              <a:spLocks noChangeShapeType="1"/>
            </p:cNvSpPr>
            <p:nvPr/>
          </p:nvSpPr>
          <p:spPr bwMode="auto">
            <a:xfrm>
              <a:off x="3230" y="904"/>
              <a:ext cx="12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7" name="Text Box 71"/>
            <p:cNvSpPr txBox="1">
              <a:spLocks noChangeArrowheads="1"/>
            </p:cNvSpPr>
            <p:nvPr/>
          </p:nvSpPr>
          <p:spPr bwMode="auto">
            <a:xfrm>
              <a:off x="2877" y="89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9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48" name="Text Box 72"/>
            <p:cNvSpPr txBox="1">
              <a:spLocks noChangeArrowheads="1"/>
            </p:cNvSpPr>
            <p:nvPr/>
          </p:nvSpPr>
          <p:spPr bwMode="auto">
            <a:xfrm>
              <a:off x="3177" y="8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649" name="Text Box 73"/>
            <p:cNvSpPr txBox="1">
              <a:spLocks noChangeArrowheads="1"/>
            </p:cNvSpPr>
            <p:nvPr/>
          </p:nvSpPr>
          <p:spPr bwMode="auto">
            <a:xfrm>
              <a:off x="3308" y="66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50" name="Text Box 74"/>
            <p:cNvSpPr txBox="1">
              <a:spLocks noChangeArrowheads="1"/>
            </p:cNvSpPr>
            <p:nvPr/>
          </p:nvSpPr>
          <p:spPr bwMode="auto">
            <a:xfrm>
              <a:off x="3704" y="84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4</a:t>
              </a:r>
              <a:endParaRPr lang="en-US" altLang="ko-KR">
                <a:latin typeface="Times New Roman" pitchFamily="18" charset="0"/>
              </a:endParaRPr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2603500" y="3559175"/>
            <a:ext cx="1801813" cy="1793875"/>
            <a:chOff x="1989" y="2284"/>
            <a:chExt cx="1135" cy="1130"/>
          </a:xfrm>
        </p:grpSpPr>
        <p:sp>
          <p:nvSpPr>
            <p:cNvPr id="20609" name="Oval 77"/>
            <p:cNvSpPr>
              <a:spLocks noChangeArrowheads="1"/>
            </p:cNvSpPr>
            <p:nvPr/>
          </p:nvSpPr>
          <p:spPr bwMode="auto">
            <a:xfrm>
              <a:off x="2249" y="2379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A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10" name="Oval 78"/>
            <p:cNvSpPr>
              <a:spLocks noChangeArrowheads="1"/>
            </p:cNvSpPr>
            <p:nvPr/>
          </p:nvSpPr>
          <p:spPr bwMode="auto">
            <a:xfrm>
              <a:off x="2686" y="2369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1" name="Oval 79"/>
            <p:cNvSpPr>
              <a:spLocks noChangeArrowheads="1"/>
            </p:cNvSpPr>
            <p:nvPr/>
          </p:nvSpPr>
          <p:spPr bwMode="auto">
            <a:xfrm>
              <a:off x="1989" y="2765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F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12" name="Oval 80"/>
            <p:cNvSpPr>
              <a:spLocks noChangeArrowheads="1"/>
            </p:cNvSpPr>
            <p:nvPr/>
          </p:nvSpPr>
          <p:spPr bwMode="auto">
            <a:xfrm>
              <a:off x="2311" y="290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0613" name="Oval 81"/>
            <p:cNvSpPr>
              <a:spLocks noChangeArrowheads="1"/>
            </p:cNvSpPr>
            <p:nvPr/>
          </p:nvSpPr>
          <p:spPr bwMode="auto">
            <a:xfrm>
              <a:off x="2475" y="2628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G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14" name="Oval 82"/>
            <p:cNvSpPr>
              <a:spLocks noChangeArrowheads="1"/>
            </p:cNvSpPr>
            <p:nvPr/>
          </p:nvSpPr>
          <p:spPr bwMode="auto">
            <a:xfrm>
              <a:off x="2662" y="2894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H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15" name="Oval 83"/>
            <p:cNvSpPr>
              <a:spLocks noChangeArrowheads="1"/>
            </p:cNvSpPr>
            <p:nvPr/>
          </p:nvSpPr>
          <p:spPr bwMode="auto">
            <a:xfrm>
              <a:off x="2944" y="2707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6" name="Oval 84"/>
            <p:cNvSpPr>
              <a:spLocks noChangeArrowheads="1"/>
            </p:cNvSpPr>
            <p:nvPr/>
          </p:nvSpPr>
          <p:spPr bwMode="auto">
            <a:xfrm>
              <a:off x="2261" y="3250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E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17" name="Oval 85"/>
            <p:cNvSpPr>
              <a:spLocks noChangeArrowheads="1"/>
            </p:cNvSpPr>
            <p:nvPr/>
          </p:nvSpPr>
          <p:spPr bwMode="auto">
            <a:xfrm>
              <a:off x="2724" y="3233"/>
              <a:ext cx="142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D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18" name="Text Box 86"/>
            <p:cNvSpPr txBox="1">
              <a:spLocks noChangeArrowheads="1"/>
            </p:cNvSpPr>
            <p:nvPr/>
          </p:nvSpPr>
          <p:spPr bwMode="auto">
            <a:xfrm>
              <a:off x="2668" y="234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B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19" name="Text Box 87"/>
            <p:cNvSpPr txBox="1">
              <a:spLocks noChangeArrowheads="1"/>
            </p:cNvSpPr>
            <p:nvPr/>
          </p:nvSpPr>
          <p:spPr bwMode="auto">
            <a:xfrm>
              <a:off x="2923" y="2685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C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20" name="Line 88"/>
            <p:cNvSpPr>
              <a:spLocks noChangeShapeType="1"/>
            </p:cNvSpPr>
            <p:nvPr/>
          </p:nvSpPr>
          <p:spPr bwMode="auto">
            <a:xfrm>
              <a:off x="2391" y="2448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1" name="Line 89"/>
            <p:cNvSpPr>
              <a:spLocks noChangeShapeType="1"/>
            </p:cNvSpPr>
            <p:nvPr/>
          </p:nvSpPr>
          <p:spPr bwMode="auto">
            <a:xfrm>
              <a:off x="2816" y="2499"/>
              <a:ext cx="164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2" name="Line 90"/>
            <p:cNvSpPr>
              <a:spLocks noChangeShapeType="1"/>
            </p:cNvSpPr>
            <p:nvPr/>
          </p:nvSpPr>
          <p:spPr bwMode="auto">
            <a:xfrm flipH="1">
              <a:off x="2839" y="2878"/>
              <a:ext cx="1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3" name="Line 91"/>
            <p:cNvSpPr>
              <a:spLocks noChangeShapeType="1"/>
            </p:cNvSpPr>
            <p:nvPr/>
          </p:nvSpPr>
          <p:spPr bwMode="auto">
            <a:xfrm>
              <a:off x="2369" y="2527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4" name="Line 92"/>
            <p:cNvSpPr>
              <a:spLocks noChangeShapeType="1"/>
            </p:cNvSpPr>
            <p:nvPr/>
          </p:nvSpPr>
          <p:spPr bwMode="auto">
            <a:xfrm flipH="1">
              <a:off x="2414" y="2759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5" name="Line 93"/>
            <p:cNvSpPr>
              <a:spLocks noChangeShapeType="1"/>
            </p:cNvSpPr>
            <p:nvPr/>
          </p:nvSpPr>
          <p:spPr bwMode="auto">
            <a:xfrm>
              <a:off x="2601" y="2765"/>
              <a:ext cx="10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6" name="Line 94"/>
            <p:cNvSpPr>
              <a:spLocks noChangeShapeType="1"/>
            </p:cNvSpPr>
            <p:nvPr/>
          </p:nvSpPr>
          <p:spPr bwMode="auto">
            <a:xfrm>
              <a:off x="2137" y="2850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7" name="Line 95"/>
            <p:cNvSpPr>
              <a:spLocks noChangeShapeType="1"/>
            </p:cNvSpPr>
            <p:nvPr/>
          </p:nvSpPr>
          <p:spPr bwMode="auto">
            <a:xfrm flipH="1">
              <a:off x="2335" y="3065"/>
              <a:ext cx="2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8" name="Text Box 96"/>
            <p:cNvSpPr txBox="1">
              <a:spLocks noChangeArrowheads="1"/>
            </p:cNvSpPr>
            <p:nvPr/>
          </p:nvSpPr>
          <p:spPr bwMode="auto">
            <a:xfrm>
              <a:off x="2147" y="274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29" name="Text Box 97"/>
            <p:cNvSpPr txBox="1">
              <a:spLocks noChangeArrowheads="1"/>
            </p:cNvSpPr>
            <p:nvPr/>
          </p:nvSpPr>
          <p:spPr bwMode="auto">
            <a:xfrm>
              <a:off x="2328" y="271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30" name="Text Box 98"/>
            <p:cNvSpPr txBox="1">
              <a:spLocks noChangeArrowheads="1"/>
            </p:cNvSpPr>
            <p:nvPr/>
          </p:nvSpPr>
          <p:spPr bwMode="auto">
            <a:xfrm>
              <a:off x="2295" y="25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631" name="Text Box 99"/>
            <p:cNvSpPr txBox="1">
              <a:spLocks noChangeArrowheads="1"/>
            </p:cNvSpPr>
            <p:nvPr/>
          </p:nvSpPr>
          <p:spPr bwMode="auto">
            <a:xfrm>
              <a:off x="2447" y="22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32" name="Text Box 100"/>
            <p:cNvSpPr txBox="1">
              <a:spLocks noChangeArrowheads="1"/>
            </p:cNvSpPr>
            <p:nvPr/>
          </p:nvSpPr>
          <p:spPr bwMode="auto">
            <a:xfrm>
              <a:off x="2843" y="246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4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33" name="Text Box 101"/>
            <p:cNvSpPr txBox="1">
              <a:spLocks noChangeArrowheads="1"/>
            </p:cNvSpPr>
            <p:nvPr/>
          </p:nvSpPr>
          <p:spPr bwMode="auto">
            <a:xfrm>
              <a:off x="2871" y="298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34" name="Text Box 102"/>
            <p:cNvSpPr txBox="1">
              <a:spLocks noChangeArrowheads="1"/>
            </p:cNvSpPr>
            <p:nvPr/>
          </p:nvSpPr>
          <p:spPr bwMode="auto">
            <a:xfrm>
              <a:off x="2311" y="306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3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35" name="Text Box 103"/>
            <p:cNvSpPr txBox="1">
              <a:spLocks noChangeArrowheads="1"/>
            </p:cNvSpPr>
            <p:nvPr/>
          </p:nvSpPr>
          <p:spPr bwMode="auto">
            <a:xfrm>
              <a:off x="2594" y="267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5</a:t>
              </a:r>
              <a:endParaRPr lang="en-US" altLang="ko-KR">
                <a:latin typeface="Times New Roman" pitchFamily="18" charset="0"/>
              </a:endParaRPr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4813300" y="3511550"/>
            <a:ext cx="1801813" cy="1927225"/>
            <a:chOff x="3332" y="2241"/>
            <a:chExt cx="1135" cy="1214"/>
          </a:xfrm>
        </p:grpSpPr>
        <p:sp>
          <p:nvSpPr>
            <p:cNvPr id="20582" name="Oval 106"/>
            <p:cNvSpPr>
              <a:spLocks noChangeArrowheads="1"/>
            </p:cNvSpPr>
            <p:nvPr/>
          </p:nvSpPr>
          <p:spPr bwMode="auto">
            <a:xfrm>
              <a:off x="3592" y="2336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A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83" name="Oval 107"/>
            <p:cNvSpPr>
              <a:spLocks noChangeArrowheads="1"/>
            </p:cNvSpPr>
            <p:nvPr/>
          </p:nvSpPr>
          <p:spPr bwMode="auto">
            <a:xfrm>
              <a:off x="4029" y="2326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Oval 108"/>
            <p:cNvSpPr>
              <a:spLocks noChangeArrowheads="1"/>
            </p:cNvSpPr>
            <p:nvPr/>
          </p:nvSpPr>
          <p:spPr bwMode="auto">
            <a:xfrm>
              <a:off x="3332" y="2722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F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85" name="Oval 109"/>
            <p:cNvSpPr>
              <a:spLocks noChangeArrowheads="1"/>
            </p:cNvSpPr>
            <p:nvPr/>
          </p:nvSpPr>
          <p:spPr bwMode="auto">
            <a:xfrm>
              <a:off x="3654" y="2862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0586" name="Oval 110"/>
            <p:cNvSpPr>
              <a:spLocks noChangeArrowheads="1"/>
            </p:cNvSpPr>
            <p:nvPr/>
          </p:nvSpPr>
          <p:spPr bwMode="auto">
            <a:xfrm>
              <a:off x="3818" y="258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G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87" name="Oval 111"/>
            <p:cNvSpPr>
              <a:spLocks noChangeArrowheads="1"/>
            </p:cNvSpPr>
            <p:nvPr/>
          </p:nvSpPr>
          <p:spPr bwMode="auto">
            <a:xfrm>
              <a:off x="4005" y="2851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H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88" name="Oval 112"/>
            <p:cNvSpPr>
              <a:spLocks noChangeArrowheads="1"/>
            </p:cNvSpPr>
            <p:nvPr/>
          </p:nvSpPr>
          <p:spPr bwMode="auto">
            <a:xfrm>
              <a:off x="4287" y="2664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Oval 113"/>
            <p:cNvSpPr>
              <a:spLocks noChangeArrowheads="1"/>
            </p:cNvSpPr>
            <p:nvPr/>
          </p:nvSpPr>
          <p:spPr bwMode="auto">
            <a:xfrm>
              <a:off x="3604" y="3207"/>
              <a:ext cx="142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E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90" name="Oval 114"/>
            <p:cNvSpPr>
              <a:spLocks noChangeArrowheads="1"/>
            </p:cNvSpPr>
            <p:nvPr/>
          </p:nvSpPr>
          <p:spPr bwMode="auto">
            <a:xfrm>
              <a:off x="4067" y="3190"/>
              <a:ext cx="142" cy="170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D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91" name="Text Box 115"/>
            <p:cNvSpPr txBox="1">
              <a:spLocks noChangeArrowheads="1"/>
            </p:cNvSpPr>
            <p:nvPr/>
          </p:nvSpPr>
          <p:spPr bwMode="auto">
            <a:xfrm>
              <a:off x="4011" y="229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B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92" name="Text Box 116"/>
            <p:cNvSpPr txBox="1">
              <a:spLocks noChangeArrowheads="1"/>
            </p:cNvSpPr>
            <p:nvPr/>
          </p:nvSpPr>
          <p:spPr bwMode="auto">
            <a:xfrm>
              <a:off x="4266" y="264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C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93" name="Line 117"/>
            <p:cNvSpPr>
              <a:spLocks noChangeShapeType="1"/>
            </p:cNvSpPr>
            <p:nvPr/>
          </p:nvSpPr>
          <p:spPr bwMode="auto">
            <a:xfrm>
              <a:off x="3734" y="2405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4" name="Line 118"/>
            <p:cNvSpPr>
              <a:spLocks noChangeShapeType="1"/>
            </p:cNvSpPr>
            <p:nvPr/>
          </p:nvSpPr>
          <p:spPr bwMode="auto">
            <a:xfrm>
              <a:off x="4159" y="2456"/>
              <a:ext cx="164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5" name="Line 119"/>
            <p:cNvSpPr>
              <a:spLocks noChangeShapeType="1"/>
            </p:cNvSpPr>
            <p:nvPr/>
          </p:nvSpPr>
          <p:spPr bwMode="auto">
            <a:xfrm flipH="1">
              <a:off x="4182" y="2835"/>
              <a:ext cx="152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6" name="Line 120"/>
            <p:cNvSpPr>
              <a:spLocks noChangeShapeType="1"/>
            </p:cNvSpPr>
            <p:nvPr/>
          </p:nvSpPr>
          <p:spPr bwMode="auto">
            <a:xfrm>
              <a:off x="3746" y="3294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7" name="Line 121"/>
            <p:cNvSpPr>
              <a:spLocks noChangeShapeType="1"/>
            </p:cNvSpPr>
            <p:nvPr/>
          </p:nvSpPr>
          <p:spPr bwMode="auto">
            <a:xfrm>
              <a:off x="3712" y="2484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8" name="Line 122"/>
            <p:cNvSpPr>
              <a:spLocks noChangeShapeType="1"/>
            </p:cNvSpPr>
            <p:nvPr/>
          </p:nvSpPr>
          <p:spPr bwMode="auto">
            <a:xfrm flipH="1">
              <a:off x="3757" y="2716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9" name="Line 123"/>
            <p:cNvSpPr>
              <a:spLocks noChangeShapeType="1"/>
            </p:cNvSpPr>
            <p:nvPr/>
          </p:nvSpPr>
          <p:spPr bwMode="auto">
            <a:xfrm>
              <a:off x="3480" y="2807"/>
              <a:ext cx="181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0" name="Line 124"/>
            <p:cNvSpPr>
              <a:spLocks noChangeShapeType="1"/>
            </p:cNvSpPr>
            <p:nvPr/>
          </p:nvSpPr>
          <p:spPr bwMode="auto">
            <a:xfrm>
              <a:off x="4080" y="3022"/>
              <a:ext cx="2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1" name="Text Box 125"/>
            <p:cNvSpPr txBox="1">
              <a:spLocks noChangeArrowheads="1"/>
            </p:cNvSpPr>
            <p:nvPr/>
          </p:nvSpPr>
          <p:spPr bwMode="auto">
            <a:xfrm>
              <a:off x="3490" y="26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02" name="Text Box 126"/>
            <p:cNvSpPr txBox="1">
              <a:spLocks noChangeArrowheads="1"/>
            </p:cNvSpPr>
            <p:nvPr/>
          </p:nvSpPr>
          <p:spPr bwMode="auto">
            <a:xfrm>
              <a:off x="3671" y="267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03" name="Text Box 127"/>
            <p:cNvSpPr txBox="1">
              <a:spLocks noChangeArrowheads="1"/>
            </p:cNvSpPr>
            <p:nvPr/>
          </p:nvSpPr>
          <p:spPr bwMode="auto">
            <a:xfrm>
              <a:off x="3611" y="2467"/>
              <a:ext cx="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604" name="Text Box 128"/>
            <p:cNvSpPr txBox="1">
              <a:spLocks noChangeArrowheads="1"/>
            </p:cNvSpPr>
            <p:nvPr/>
          </p:nvSpPr>
          <p:spPr bwMode="auto">
            <a:xfrm>
              <a:off x="3790" y="224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05" name="Text Box 129"/>
            <p:cNvSpPr txBox="1">
              <a:spLocks noChangeArrowheads="1"/>
            </p:cNvSpPr>
            <p:nvPr/>
          </p:nvSpPr>
          <p:spPr bwMode="auto">
            <a:xfrm>
              <a:off x="4186" y="24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4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06" name="Text Box 130"/>
            <p:cNvSpPr txBox="1">
              <a:spLocks noChangeArrowheads="1"/>
            </p:cNvSpPr>
            <p:nvPr/>
          </p:nvSpPr>
          <p:spPr bwMode="auto">
            <a:xfrm>
              <a:off x="4214" y="294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07" name="Text Box 131"/>
            <p:cNvSpPr txBox="1">
              <a:spLocks noChangeArrowheads="1"/>
            </p:cNvSpPr>
            <p:nvPr/>
          </p:nvSpPr>
          <p:spPr bwMode="auto">
            <a:xfrm>
              <a:off x="3801" y="324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608" name="Text Box 132"/>
            <p:cNvSpPr txBox="1">
              <a:spLocks noChangeArrowheads="1"/>
            </p:cNvSpPr>
            <p:nvPr/>
          </p:nvSpPr>
          <p:spPr bwMode="auto">
            <a:xfrm>
              <a:off x="3959" y="30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</p:grpSp>
      <p:grpSp>
        <p:nvGrpSpPr>
          <p:cNvPr id="7" name="Group 135"/>
          <p:cNvGrpSpPr>
            <a:grpSpLocks/>
          </p:cNvGrpSpPr>
          <p:nvPr/>
        </p:nvGrpSpPr>
        <p:grpSpPr bwMode="auto">
          <a:xfrm>
            <a:off x="6973888" y="3538538"/>
            <a:ext cx="1801812" cy="2316162"/>
            <a:chOff x="4393" y="2229"/>
            <a:chExt cx="1135" cy="1459"/>
          </a:xfrm>
        </p:grpSpPr>
        <p:sp>
          <p:nvSpPr>
            <p:cNvPr id="20554" name="Oval 136"/>
            <p:cNvSpPr>
              <a:spLocks noChangeArrowheads="1"/>
            </p:cNvSpPr>
            <p:nvPr/>
          </p:nvSpPr>
          <p:spPr bwMode="auto">
            <a:xfrm>
              <a:off x="4653" y="2324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A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55" name="Oval 137"/>
            <p:cNvSpPr>
              <a:spLocks noChangeArrowheads="1"/>
            </p:cNvSpPr>
            <p:nvPr/>
          </p:nvSpPr>
          <p:spPr bwMode="auto">
            <a:xfrm>
              <a:off x="5090" y="2314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38"/>
            <p:cNvSpPr>
              <a:spLocks noChangeArrowheads="1"/>
            </p:cNvSpPr>
            <p:nvPr/>
          </p:nvSpPr>
          <p:spPr bwMode="auto">
            <a:xfrm>
              <a:off x="4393" y="2710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F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57" name="Oval 139"/>
            <p:cNvSpPr>
              <a:spLocks noChangeArrowheads="1"/>
            </p:cNvSpPr>
            <p:nvPr/>
          </p:nvSpPr>
          <p:spPr bwMode="auto">
            <a:xfrm>
              <a:off x="4715" y="2850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0558" name="Oval 140"/>
            <p:cNvSpPr>
              <a:spLocks noChangeArrowheads="1"/>
            </p:cNvSpPr>
            <p:nvPr/>
          </p:nvSpPr>
          <p:spPr bwMode="auto">
            <a:xfrm>
              <a:off x="4879" y="2573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G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59" name="Oval 141"/>
            <p:cNvSpPr>
              <a:spLocks noChangeArrowheads="1"/>
            </p:cNvSpPr>
            <p:nvPr/>
          </p:nvSpPr>
          <p:spPr bwMode="auto">
            <a:xfrm>
              <a:off x="5066" y="2839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H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60" name="Oval 142"/>
            <p:cNvSpPr>
              <a:spLocks noChangeArrowheads="1"/>
            </p:cNvSpPr>
            <p:nvPr/>
          </p:nvSpPr>
          <p:spPr bwMode="auto">
            <a:xfrm>
              <a:off x="5348" y="2652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Oval 143"/>
            <p:cNvSpPr>
              <a:spLocks noChangeArrowheads="1"/>
            </p:cNvSpPr>
            <p:nvPr/>
          </p:nvSpPr>
          <p:spPr bwMode="auto">
            <a:xfrm>
              <a:off x="4665" y="3195"/>
              <a:ext cx="142" cy="164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E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62" name="Oval 144"/>
            <p:cNvSpPr>
              <a:spLocks noChangeArrowheads="1"/>
            </p:cNvSpPr>
            <p:nvPr/>
          </p:nvSpPr>
          <p:spPr bwMode="auto">
            <a:xfrm>
              <a:off x="5128" y="3178"/>
              <a:ext cx="142" cy="170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D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63" name="Text Box 145"/>
            <p:cNvSpPr txBox="1">
              <a:spLocks noChangeArrowheads="1"/>
            </p:cNvSpPr>
            <p:nvPr/>
          </p:nvSpPr>
          <p:spPr bwMode="auto">
            <a:xfrm>
              <a:off x="5072" y="2286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B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64" name="Text Box 146"/>
            <p:cNvSpPr txBox="1">
              <a:spLocks noChangeArrowheads="1"/>
            </p:cNvSpPr>
            <p:nvPr/>
          </p:nvSpPr>
          <p:spPr bwMode="auto">
            <a:xfrm>
              <a:off x="5327" y="263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C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65" name="Line 147"/>
            <p:cNvSpPr>
              <a:spLocks noChangeShapeType="1"/>
            </p:cNvSpPr>
            <p:nvPr/>
          </p:nvSpPr>
          <p:spPr bwMode="auto">
            <a:xfrm>
              <a:off x="4795" y="2393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6" name="Line 148"/>
            <p:cNvSpPr>
              <a:spLocks noChangeShapeType="1"/>
            </p:cNvSpPr>
            <p:nvPr/>
          </p:nvSpPr>
          <p:spPr bwMode="auto">
            <a:xfrm>
              <a:off x="5220" y="2444"/>
              <a:ext cx="164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7" name="Line 149"/>
            <p:cNvSpPr>
              <a:spLocks noChangeShapeType="1"/>
            </p:cNvSpPr>
            <p:nvPr/>
          </p:nvSpPr>
          <p:spPr bwMode="auto">
            <a:xfrm flipH="1">
              <a:off x="5243" y="2823"/>
              <a:ext cx="152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8" name="Line 150"/>
            <p:cNvSpPr>
              <a:spLocks noChangeShapeType="1"/>
            </p:cNvSpPr>
            <p:nvPr/>
          </p:nvSpPr>
          <p:spPr bwMode="auto">
            <a:xfrm>
              <a:off x="4807" y="3282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9" name="Line 151"/>
            <p:cNvSpPr>
              <a:spLocks noChangeShapeType="1"/>
            </p:cNvSpPr>
            <p:nvPr/>
          </p:nvSpPr>
          <p:spPr bwMode="auto">
            <a:xfrm>
              <a:off x="4773" y="2472"/>
              <a:ext cx="125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0" name="Line 152"/>
            <p:cNvSpPr>
              <a:spLocks noChangeShapeType="1"/>
            </p:cNvSpPr>
            <p:nvPr/>
          </p:nvSpPr>
          <p:spPr bwMode="auto">
            <a:xfrm flipH="1">
              <a:off x="4818" y="2704"/>
              <a:ext cx="79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1" name="Line 153"/>
            <p:cNvSpPr>
              <a:spLocks noChangeShapeType="1"/>
            </p:cNvSpPr>
            <p:nvPr/>
          </p:nvSpPr>
          <p:spPr bwMode="auto">
            <a:xfrm>
              <a:off x="4541" y="2795"/>
              <a:ext cx="181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2" name="Line 154"/>
            <p:cNvSpPr>
              <a:spLocks noChangeShapeType="1"/>
            </p:cNvSpPr>
            <p:nvPr/>
          </p:nvSpPr>
          <p:spPr bwMode="auto">
            <a:xfrm>
              <a:off x="5141" y="3010"/>
              <a:ext cx="22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3" name="Text Box 155"/>
            <p:cNvSpPr txBox="1">
              <a:spLocks noChangeArrowheads="1"/>
            </p:cNvSpPr>
            <p:nvPr/>
          </p:nvSpPr>
          <p:spPr bwMode="auto">
            <a:xfrm>
              <a:off x="4551" y="26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74" name="Text Box 156"/>
            <p:cNvSpPr txBox="1">
              <a:spLocks noChangeArrowheads="1"/>
            </p:cNvSpPr>
            <p:nvPr/>
          </p:nvSpPr>
          <p:spPr bwMode="auto">
            <a:xfrm>
              <a:off x="4732" y="265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75" name="Text Box 157"/>
            <p:cNvSpPr txBox="1">
              <a:spLocks noChangeArrowheads="1"/>
            </p:cNvSpPr>
            <p:nvPr/>
          </p:nvSpPr>
          <p:spPr bwMode="auto">
            <a:xfrm>
              <a:off x="4673" y="2455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576" name="Text Box 158"/>
            <p:cNvSpPr txBox="1">
              <a:spLocks noChangeArrowheads="1"/>
            </p:cNvSpPr>
            <p:nvPr/>
          </p:nvSpPr>
          <p:spPr bwMode="auto">
            <a:xfrm>
              <a:off x="4851" y="222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77" name="Text Box 159"/>
            <p:cNvSpPr txBox="1">
              <a:spLocks noChangeArrowheads="1"/>
            </p:cNvSpPr>
            <p:nvPr/>
          </p:nvSpPr>
          <p:spPr bwMode="auto">
            <a:xfrm>
              <a:off x="5247" y="241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4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78" name="Text Box 160"/>
            <p:cNvSpPr txBox="1">
              <a:spLocks noChangeArrowheads="1"/>
            </p:cNvSpPr>
            <p:nvPr/>
          </p:nvSpPr>
          <p:spPr bwMode="auto">
            <a:xfrm>
              <a:off x="5275" y="29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79" name="Text Box 161"/>
            <p:cNvSpPr txBox="1">
              <a:spLocks noChangeArrowheads="1"/>
            </p:cNvSpPr>
            <p:nvPr/>
          </p:nvSpPr>
          <p:spPr bwMode="auto">
            <a:xfrm>
              <a:off x="4862" y="32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80" name="Text Box 162"/>
            <p:cNvSpPr txBox="1">
              <a:spLocks noChangeArrowheads="1"/>
            </p:cNvSpPr>
            <p:nvPr/>
          </p:nvSpPr>
          <p:spPr bwMode="auto">
            <a:xfrm>
              <a:off x="5020" y="30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0581" name="Text Box 163"/>
            <p:cNvSpPr txBox="1">
              <a:spLocks noChangeArrowheads="1"/>
            </p:cNvSpPr>
            <p:nvPr/>
          </p:nvSpPr>
          <p:spPr bwMode="auto">
            <a:xfrm>
              <a:off x="4633" y="3457"/>
              <a:ext cx="681" cy="231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i="1">
                  <a:latin typeface="Times New Roman" pitchFamily="18" charset="0"/>
                </a:rPr>
                <a:t>d</a:t>
              </a:r>
              <a:r>
                <a:rPr lang="en-US" altLang="ko-KR" sz="1800">
                  <a:latin typeface="Times New Roman" pitchFamily="18" charset="0"/>
                </a:rPr>
                <a:t>(A,H)=9</a:t>
              </a:r>
            </a:p>
          </p:txBody>
        </p:sp>
      </p:grpSp>
      <p:grpSp>
        <p:nvGrpSpPr>
          <p:cNvPr id="8" name="Group 164"/>
          <p:cNvGrpSpPr>
            <a:grpSpLocks/>
          </p:cNvGrpSpPr>
          <p:nvPr/>
        </p:nvGrpSpPr>
        <p:grpSpPr bwMode="auto">
          <a:xfrm>
            <a:off x="6850063" y="1071563"/>
            <a:ext cx="1801812" cy="1295400"/>
            <a:chOff x="4315" y="675"/>
            <a:chExt cx="1135" cy="816"/>
          </a:xfrm>
        </p:grpSpPr>
        <p:grpSp>
          <p:nvGrpSpPr>
            <p:cNvPr id="9" name="Group 165"/>
            <p:cNvGrpSpPr>
              <a:grpSpLocks/>
            </p:cNvGrpSpPr>
            <p:nvPr/>
          </p:nvGrpSpPr>
          <p:grpSpPr bwMode="auto">
            <a:xfrm>
              <a:off x="4315" y="675"/>
              <a:ext cx="1135" cy="816"/>
              <a:chOff x="4315" y="675"/>
              <a:chExt cx="1135" cy="816"/>
            </a:xfrm>
          </p:grpSpPr>
          <p:sp>
            <p:nvSpPr>
              <p:cNvPr id="20535" name="Text Box 166"/>
              <p:cNvSpPr txBox="1">
                <a:spLocks noChangeArrowheads="1"/>
              </p:cNvSpPr>
              <p:nvPr/>
            </p:nvSpPr>
            <p:spPr bwMode="auto">
              <a:xfrm>
                <a:off x="4773" y="67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2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36" name="Oval 167"/>
              <p:cNvSpPr>
                <a:spLocks noChangeArrowheads="1"/>
              </p:cNvSpPr>
              <p:nvPr/>
            </p:nvSpPr>
            <p:spPr bwMode="auto">
              <a:xfrm>
                <a:off x="4575" y="770"/>
                <a:ext cx="142" cy="164"/>
              </a:xfrm>
              <a:prstGeom prst="ellipse">
                <a:avLst/>
              </a:prstGeom>
              <a:solidFill>
                <a:srgbClr val="D8D8D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A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37" name="Oval 168"/>
              <p:cNvSpPr>
                <a:spLocks noChangeArrowheads="1"/>
              </p:cNvSpPr>
              <p:nvPr/>
            </p:nvSpPr>
            <p:spPr bwMode="auto">
              <a:xfrm>
                <a:off x="5012" y="760"/>
                <a:ext cx="142" cy="164"/>
              </a:xfrm>
              <a:prstGeom prst="ellipse">
                <a:avLst/>
              </a:prstGeom>
              <a:solidFill>
                <a:srgbClr val="D8D8D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8" name="Oval 169"/>
              <p:cNvSpPr>
                <a:spLocks noChangeArrowheads="1"/>
              </p:cNvSpPr>
              <p:nvPr/>
            </p:nvSpPr>
            <p:spPr bwMode="auto">
              <a:xfrm>
                <a:off x="4315" y="1156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F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39" name="Oval 170"/>
              <p:cNvSpPr>
                <a:spLocks noChangeArrowheads="1"/>
              </p:cNvSpPr>
              <p:nvPr/>
            </p:nvSpPr>
            <p:spPr bwMode="auto">
              <a:xfrm>
                <a:off x="4801" y="1019"/>
                <a:ext cx="142" cy="164"/>
              </a:xfrm>
              <a:prstGeom prst="ellipse">
                <a:avLst/>
              </a:prstGeom>
              <a:solidFill>
                <a:srgbClr val="D8D8D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G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40" name="Oval 171"/>
              <p:cNvSpPr>
                <a:spLocks noChangeArrowheads="1"/>
              </p:cNvSpPr>
              <p:nvPr/>
            </p:nvSpPr>
            <p:spPr bwMode="auto">
              <a:xfrm>
                <a:off x="5270" y="1098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" name="Text Box 172"/>
              <p:cNvSpPr txBox="1">
                <a:spLocks noChangeArrowheads="1"/>
              </p:cNvSpPr>
              <p:nvPr/>
            </p:nvSpPr>
            <p:spPr bwMode="auto">
              <a:xfrm>
                <a:off x="4994" y="732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B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42" name="Text Box 173"/>
              <p:cNvSpPr txBox="1">
                <a:spLocks noChangeArrowheads="1"/>
              </p:cNvSpPr>
              <p:nvPr/>
            </p:nvSpPr>
            <p:spPr bwMode="auto">
              <a:xfrm>
                <a:off x="5249" y="1076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C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43" name="Line 174"/>
              <p:cNvSpPr>
                <a:spLocks noChangeShapeType="1"/>
              </p:cNvSpPr>
              <p:nvPr/>
            </p:nvSpPr>
            <p:spPr bwMode="auto">
              <a:xfrm>
                <a:off x="4717" y="839"/>
                <a:ext cx="3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Line 175"/>
              <p:cNvSpPr>
                <a:spLocks noChangeShapeType="1"/>
              </p:cNvSpPr>
              <p:nvPr/>
            </p:nvSpPr>
            <p:spPr bwMode="auto">
              <a:xfrm>
                <a:off x="5142" y="890"/>
                <a:ext cx="164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5" name="Line 176"/>
              <p:cNvSpPr>
                <a:spLocks noChangeShapeType="1"/>
              </p:cNvSpPr>
              <p:nvPr/>
            </p:nvSpPr>
            <p:spPr bwMode="auto">
              <a:xfrm>
                <a:off x="4695" y="918"/>
                <a:ext cx="125" cy="1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6" name="Text Box 177"/>
              <p:cNvSpPr txBox="1">
                <a:spLocks noChangeArrowheads="1"/>
              </p:cNvSpPr>
              <p:nvPr/>
            </p:nvSpPr>
            <p:spPr bwMode="auto">
              <a:xfrm>
                <a:off x="4613" y="91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0547" name="Text Box 178"/>
              <p:cNvSpPr txBox="1">
                <a:spLocks noChangeArrowheads="1"/>
              </p:cNvSpPr>
              <p:nvPr/>
            </p:nvSpPr>
            <p:spPr bwMode="auto">
              <a:xfrm>
                <a:off x="5169" y="85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4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48" name="Oval 180"/>
              <p:cNvSpPr>
                <a:spLocks noChangeArrowheads="1"/>
              </p:cNvSpPr>
              <p:nvPr/>
            </p:nvSpPr>
            <p:spPr bwMode="auto">
              <a:xfrm>
                <a:off x="4632" y="1327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0549" name="Oval 181"/>
              <p:cNvSpPr>
                <a:spLocks noChangeArrowheads="1"/>
              </p:cNvSpPr>
              <p:nvPr/>
            </p:nvSpPr>
            <p:spPr bwMode="auto">
              <a:xfrm>
                <a:off x="4983" y="1316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H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50" name="Line 182"/>
              <p:cNvSpPr>
                <a:spLocks noChangeShapeType="1"/>
              </p:cNvSpPr>
              <p:nvPr/>
            </p:nvSpPr>
            <p:spPr bwMode="auto">
              <a:xfrm flipH="1">
                <a:off x="4735" y="1181"/>
                <a:ext cx="79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1" name="Line 183"/>
              <p:cNvSpPr>
                <a:spLocks noChangeShapeType="1"/>
              </p:cNvSpPr>
              <p:nvPr/>
            </p:nvSpPr>
            <p:spPr bwMode="auto">
              <a:xfrm>
                <a:off x="4922" y="1187"/>
                <a:ext cx="102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2" name="Text Box 184"/>
              <p:cNvSpPr txBox="1">
                <a:spLocks noChangeArrowheads="1"/>
              </p:cNvSpPr>
              <p:nvPr/>
            </p:nvSpPr>
            <p:spPr bwMode="auto">
              <a:xfrm>
                <a:off x="4649" y="113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2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53" name="Text Box 185"/>
              <p:cNvSpPr txBox="1">
                <a:spLocks noChangeArrowheads="1"/>
              </p:cNvSpPr>
              <p:nvPr/>
            </p:nvSpPr>
            <p:spPr bwMode="auto">
              <a:xfrm>
                <a:off x="4915" y="1100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5</a:t>
                </a:r>
                <a:endParaRPr lang="en-US" altLang="ko-KR">
                  <a:latin typeface="Times New Roman" pitchFamily="18" charset="0"/>
                </a:endParaRPr>
              </a:p>
            </p:txBody>
          </p:sp>
        </p:grpSp>
        <p:sp>
          <p:nvSpPr>
            <p:cNvPr id="20533" name="Line 186"/>
            <p:cNvSpPr>
              <a:spLocks noChangeShapeType="1"/>
            </p:cNvSpPr>
            <p:nvPr/>
          </p:nvSpPr>
          <p:spPr bwMode="auto">
            <a:xfrm flipV="1">
              <a:off x="4400" y="892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187"/>
            <p:cNvSpPr txBox="1">
              <a:spLocks noChangeArrowheads="1"/>
            </p:cNvSpPr>
            <p:nvPr/>
          </p:nvSpPr>
          <p:spPr bwMode="auto">
            <a:xfrm>
              <a:off x="4330" y="90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9</a:t>
              </a:r>
              <a:endParaRPr lang="en-US" altLang="ko-KR">
                <a:latin typeface="Times New Roman" pitchFamily="18" charset="0"/>
              </a:endParaRPr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420688" y="3619500"/>
            <a:ext cx="1801812" cy="1776413"/>
            <a:chOff x="265" y="2280"/>
            <a:chExt cx="1135" cy="1119"/>
          </a:xfrm>
        </p:grpSpPr>
        <p:grpSp>
          <p:nvGrpSpPr>
            <p:cNvPr id="11" name="Group 189"/>
            <p:cNvGrpSpPr>
              <a:grpSpLocks/>
            </p:cNvGrpSpPr>
            <p:nvPr/>
          </p:nvGrpSpPr>
          <p:grpSpPr bwMode="auto">
            <a:xfrm>
              <a:off x="265" y="2280"/>
              <a:ext cx="1135" cy="1119"/>
              <a:chOff x="265" y="2280"/>
              <a:chExt cx="1135" cy="1119"/>
            </a:xfrm>
          </p:grpSpPr>
          <p:sp>
            <p:nvSpPr>
              <p:cNvPr id="20510" name="Oval 190"/>
              <p:cNvSpPr>
                <a:spLocks noChangeArrowheads="1"/>
              </p:cNvSpPr>
              <p:nvPr/>
            </p:nvSpPr>
            <p:spPr bwMode="auto">
              <a:xfrm>
                <a:off x="525" y="2375"/>
                <a:ext cx="142" cy="164"/>
              </a:xfrm>
              <a:prstGeom prst="ellipse">
                <a:avLst/>
              </a:prstGeom>
              <a:solidFill>
                <a:srgbClr val="D8D8D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A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11" name="Oval 191"/>
              <p:cNvSpPr>
                <a:spLocks noChangeArrowheads="1"/>
              </p:cNvSpPr>
              <p:nvPr/>
            </p:nvSpPr>
            <p:spPr bwMode="auto">
              <a:xfrm>
                <a:off x="962" y="2365"/>
                <a:ext cx="142" cy="164"/>
              </a:xfrm>
              <a:prstGeom prst="ellipse">
                <a:avLst/>
              </a:prstGeom>
              <a:solidFill>
                <a:srgbClr val="D8D8D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2" name="Oval 192"/>
              <p:cNvSpPr>
                <a:spLocks noChangeArrowheads="1"/>
              </p:cNvSpPr>
              <p:nvPr/>
            </p:nvSpPr>
            <p:spPr bwMode="auto">
              <a:xfrm>
                <a:off x="265" y="2761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F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13" name="Oval 193"/>
              <p:cNvSpPr>
                <a:spLocks noChangeArrowheads="1"/>
              </p:cNvSpPr>
              <p:nvPr/>
            </p:nvSpPr>
            <p:spPr bwMode="auto">
              <a:xfrm>
                <a:off x="587" y="2901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0514" name="Oval 194"/>
              <p:cNvSpPr>
                <a:spLocks noChangeArrowheads="1"/>
              </p:cNvSpPr>
              <p:nvPr/>
            </p:nvSpPr>
            <p:spPr bwMode="auto">
              <a:xfrm>
                <a:off x="751" y="2624"/>
                <a:ext cx="142" cy="164"/>
              </a:xfrm>
              <a:prstGeom prst="ellipse">
                <a:avLst/>
              </a:prstGeom>
              <a:solidFill>
                <a:srgbClr val="D8D8D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G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15" name="Oval 195"/>
              <p:cNvSpPr>
                <a:spLocks noChangeArrowheads="1"/>
              </p:cNvSpPr>
              <p:nvPr/>
            </p:nvSpPr>
            <p:spPr bwMode="auto">
              <a:xfrm>
                <a:off x="938" y="2890"/>
                <a:ext cx="142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H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16" name="Oval 196"/>
              <p:cNvSpPr>
                <a:spLocks noChangeArrowheads="1"/>
              </p:cNvSpPr>
              <p:nvPr/>
            </p:nvSpPr>
            <p:spPr bwMode="auto">
              <a:xfrm>
                <a:off x="1220" y="2703"/>
                <a:ext cx="142" cy="164"/>
              </a:xfrm>
              <a:prstGeom prst="ellipse">
                <a:avLst/>
              </a:prstGeom>
              <a:solidFill>
                <a:srgbClr val="D8D8D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Oval 197"/>
              <p:cNvSpPr>
                <a:spLocks noChangeArrowheads="1"/>
              </p:cNvSpPr>
              <p:nvPr/>
            </p:nvSpPr>
            <p:spPr bwMode="auto">
              <a:xfrm>
                <a:off x="1000" y="3229"/>
                <a:ext cx="142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imes New Roman" pitchFamily="18" charset="0"/>
                  </a:rPr>
                  <a:t>D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18" name="Text Box 198"/>
              <p:cNvSpPr txBox="1">
                <a:spLocks noChangeArrowheads="1"/>
              </p:cNvSpPr>
              <p:nvPr/>
            </p:nvSpPr>
            <p:spPr bwMode="auto">
              <a:xfrm>
                <a:off x="944" y="2337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B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19" name="Text Box 199"/>
              <p:cNvSpPr txBox="1">
                <a:spLocks noChangeArrowheads="1"/>
              </p:cNvSpPr>
              <p:nvPr/>
            </p:nvSpPr>
            <p:spPr bwMode="auto">
              <a:xfrm>
                <a:off x="1199" y="2681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C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20" name="Line 200"/>
              <p:cNvSpPr>
                <a:spLocks noChangeShapeType="1"/>
              </p:cNvSpPr>
              <p:nvPr/>
            </p:nvSpPr>
            <p:spPr bwMode="auto">
              <a:xfrm>
                <a:off x="667" y="2444"/>
                <a:ext cx="3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1" name="Line 201"/>
              <p:cNvSpPr>
                <a:spLocks noChangeShapeType="1"/>
              </p:cNvSpPr>
              <p:nvPr/>
            </p:nvSpPr>
            <p:spPr bwMode="auto">
              <a:xfrm>
                <a:off x="1092" y="2495"/>
                <a:ext cx="164" cy="2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2" name="Line 202"/>
              <p:cNvSpPr>
                <a:spLocks noChangeShapeType="1"/>
              </p:cNvSpPr>
              <p:nvPr/>
            </p:nvSpPr>
            <p:spPr bwMode="auto">
              <a:xfrm flipH="1">
                <a:off x="1115" y="2874"/>
                <a:ext cx="152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3" name="Line 203"/>
              <p:cNvSpPr>
                <a:spLocks noChangeShapeType="1"/>
              </p:cNvSpPr>
              <p:nvPr/>
            </p:nvSpPr>
            <p:spPr bwMode="auto">
              <a:xfrm>
                <a:off x="645" y="2523"/>
                <a:ext cx="125" cy="1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4" name="Line 204"/>
              <p:cNvSpPr>
                <a:spLocks noChangeShapeType="1"/>
              </p:cNvSpPr>
              <p:nvPr/>
            </p:nvSpPr>
            <p:spPr bwMode="auto">
              <a:xfrm flipH="1">
                <a:off x="690" y="2755"/>
                <a:ext cx="79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5" name="Line 205"/>
              <p:cNvSpPr>
                <a:spLocks noChangeShapeType="1"/>
              </p:cNvSpPr>
              <p:nvPr/>
            </p:nvSpPr>
            <p:spPr bwMode="auto">
              <a:xfrm>
                <a:off x="877" y="2761"/>
                <a:ext cx="102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6" name="Text Box 206"/>
              <p:cNvSpPr txBox="1">
                <a:spLocks noChangeArrowheads="1"/>
              </p:cNvSpPr>
              <p:nvPr/>
            </p:nvSpPr>
            <p:spPr bwMode="auto">
              <a:xfrm>
                <a:off x="604" y="2710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2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27" name="Text Box 207"/>
              <p:cNvSpPr txBox="1">
                <a:spLocks noChangeArrowheads="1"/>
              </p:cNvSpPr>
              <p:nvPr/>
            </p:nvSpPr>
            <p:spPr bwMode="auto">
              <a:xfrm>
                <a:off x="554" y="25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0528" name="Text Box 208"/>
              <p:cNvSpPr txBox="1">
                <a:spLocks noChangeArrowheads="1"/>
              </p:cNvSpPr>
              <p:nvPr/>
            </p:nvSpPr>
            <p:spPr bwMode="auto">
              <a:xfrm>
                <a:off x="723" y="2280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2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29" name="Text Box 209"/>
              <p:cNvSpPr txBox="1">
                <a:spLocks noChangeArrowheads="1"/>
              </p:cNvSpPr>
              <p:nvPr/>
            </p:nvSpPr>
            <p:spPr bwMode="auto">
              <a:xfrm>
                <a:off x="1118" y="246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4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30" name="Text Box 210"/>
              <p:cNvSpPr txBox="1">
                <a:spLocks noChangeArrowheads="1"/>
              </p:cNvSpPr>
              <p:nvPr/>
            </p:nvSpPr>
            <p:spPr bwMode="auto">
              <a:xfrm>
                <a:off x="1147" y="2982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2</a:t>
                </a:r>
                <a:endParaRPr lang="en-US" altLang="ko-KR">
                  <a:latin typeface="Times New Roman" pitchFamily="18" charset="0"/>
                </a:endParaRPr>
              </a:p>
            </p:txBody>
          </p:sp>
          <p:sp>
            <p:nvSpPr>
              <p:cNvPr id="20531" name="Text Box 211"/>
              <p:cNvSpPr txBox="1">
                <a:spLocks noChangeArrowheads="1"/>
              </p:cNvSpPr>
              <p:nvPr/>
            </p:nvSpPr>
            <p:spPr bwMode="auto">
              <a:xfrm>
                <a:off x="870" y="267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Times New Roman" pitchFamily="18" charset="0"/>
                  </a:rPr>
                  <a:t>5</a:t>
                </a:r>
                <a:endParaRPr lang="en-US" altLang="ko-KR">
                  <a:latin typeface="Times New Roman" pitchFamily="18" charset="0"/>
                </a:endParaRPr>
              </a:p>
            </p:txBody>
          </p:sp>
        </p:grpSp>
        <p:sp>
          <p:nvSpPr>
            <p:cNvPr id="20508" name="Line 213"/>
            <p:cNvSpPr>
              <a:spLocks noChangeShapeType="1"/>
            </p:cNvSpPr>
            <p:nvPr/>
          </p:nvSpPr>
          <p:spPr bwMode="auto">
            <a:xfrm flipV="1">
              <a:off x="343" y="2492"/>
              <a:ext cx="18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Text Box 214"/>
            <p:cNvSpPr txBox="1">
              <a:spLocks noChangeArrowheads="1"/>
            </p:cNvSpPr>
            <p:nvPr/>
          </p:nvSpPr>
          <p:spPr bwMode="auto">
            <a:xfrm>
              <a:off x="273" y="250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9</a:t>
              </a:r>
              <a:endParaRPr lang="en-US" altLang="ko-KR">
                <a:latin typeface="Times New Roman" pitchFamily="18" charset="0"/>
              </a:endParaRPr>
            </a:p>
          </p:txBody>
        </p:sp>
      </p:grpSp>
      <p:cxnSp>
        <p:nvCxnSpPr>
          <p:cNvPr id="154840" name="AutoShape 216"/>
          <p:cNvCxnSpPr>
            <a:cxnSpLocks noChangeShapeType="1"/>
            <a:stCxn id="20641" idx="2"/>
            <a:endCxn id="20639" idx="7"/>
          </p:cNvCxnSpPr>
          <p:nvPr/>
        </p:nvCxnSpPr>
        <p:spPr bwMode="auto">
          <a:xfrm flipH="1">
            <a:off x="5487988" y="1476375"/>
            <a:ext cx="274637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54841" name="Text Box 217"/>
          <p:cNvSpPr txBox="1">
            <a:spLocks noChangeArrowheads="1"/>
          </p:cNvSpPr>
          <p:nvPr/>
        </p:nvSpPr>
        <p:spPr bwMode="auto">
          <a:xfrm>
            <a:off x="5589588" y="14493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latin typeface="Times New Roman" pitchFamily="18" charset="0"/>
              </a:rPr>
              <a:t>6</a:t>
            </a:r>
          </a:p>
        </p:txBody>
      </p:sp>
      <p:cxnSp>
        <p:nvCxnSpPr>
          <p:cNvPr id="154842" name="AutoShape 218"/>
          <p:cNvCxnSpPr>
            <a:cxnSpLocks noChangeShapeType="1"/>
            <a:stCxn id="20515" idx="7"/>
            <a:endCxn id="20519" idx="1"/>
          </p:cNvCxnSpPr>
          <p:nvPr/>
        </p:nvCxnSpPr>
        <p:spPr bwMode="auto">
          <a:xfrm flipV="1">
            <a:off x="1681163" y="4424363"/>
            <a:ext cx="222250" cy="2016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54843" name="Text Box 219"/>
          <p:cNvSpPr txBox="1">
            <a:spLocks noChangeArrowheads="1"/>
          </p:cNvSpPr>
          <p:nvPr/>
        </p:nvSpPr>
        <p:spPr bwMode="auto">
          <a:xfrm>
            <a:off x="1649413" y="4260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latin typeface="Times New Roman" pitchFamily="18" charset="0"/>
              </a:rPr>
              <a:t>5</a:t>
            </a:r>
          </a:p>
        </p:txBody>
      </p:sp>
      <p:cxnSp>
        <p:nvCxnSpPr>
          <p:cNvPr id="154846" name="AutoShape 222"/>
          <p:cNvCxnSpPr>
            <a:cxnSpLocks noChangeShapeType="1"/>
            <a:stCxn id="20589" idx="0"/>
            <a:endCxn id="20585" idx="4"/>
          </p:cNvCxnSpPr>
          <p:nvPr/>
        </p:nvCxnSpPr>
        <p:spPr bwMode="auto">
          <a:xfrm flipV="1">
            <a:off x="5357813" y="4757738"/>
            <a:ext cx="79375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54847" name="Text Box 223"/>
          <p:cNvSpPr txBox="1">
            <a:spLocks noChangeArrowheads="1"/>
          </p:cNvSpPr>
          <p:nvPr/>
        </p:nvSpPr>
        <p:spPr bwMode="auto">
          <a:xfrm>
            <a:off x="5434013" y="47847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latin typeface="Times New Roman" pitchFamily="18" charset="0"/>
              </a:rPr>
              <a:t>3</a:t>
            </a:r>
          </a:p>
        </p:txBody>
      </p:sp>
      <p:sp>
        <p:nvSpPr>
          <p:cNvPr id="154850" name="Text Box 226"/>
          <p:cNvSpPr txBox="1">
            <a:spLocks noChangeArrowheads="1"/>
          </p:cNvSpPr>
          <p:nvPr/>
        </p:nvSpPr>
        <p:spPr bwMode="auto">
          <a:xfrm>
            <a:off x="5822950" y="40957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latin typeface="Times New Roman" pitchFamily="18" charset="0"/>
              </a:rPr>
              <a:t>5</a:t>
            </a:r>
          </a:p>
        </p:txBody>
      </p:sp>
      <p:cxnSp>
        <p:nvCxnSpPr>
          <p:cNvPr id="154851" name="AutoShape 227"/>
          <p:cNvCxnSpPr>
            <a:cxnSpLocks noChangeShapeType="1"/>
            <a:stCxn id="20586" idx="5"/>
            <a:endCxn id="20587" idx="1"/>
          </p:cNvCxnSpPr>
          <p:nvPr/>
        </p:nvCxnSpPr>
        <p:spPr bwMode="auto">
          <a:xfrm>
            <a:off x="5776913" y="4279900"/>
            <a:ext cx="138112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28" name="Text Box 58"/>
          <p:cNvSpPr txBox="1">
            <a:spLocks noChangeArrowheads="1"/>
          </p:cNvSpPr>
          <p:nvPr/>
        </p:nvSpPr>
        <p:spPr bwMode="auto">
          <a:xfrm>
            <a:off x="2803525" y="2116138"/>
            <a:ext cx="1068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1">
                <a:latin typeface="Times New Roman" pitchFamily="18" charset="0"/>
              </a:rPr>
              <a:t>d</a:t>
            </a:r>
            <a:r>
              <a:rPr lang="en-US" altLang="ko-KR" sz="1800">
                <a:latin typeface="Times New Roman" pitchFamily="18" charset="0"/>
              </a:rPr>
              <a:t>(A,B)=2</a:t>
            </a:r>
          </a:p>
        </p:txBody>
      </p:sp>
      <p:sp>
        <p:nvSpPr>
          <p:cNvPr id="229" name="Text Box 75"/>
          <p:cNvSpPr txBox="1">
            <a:spLocks noChangeArrowheads="1"/>
          </p:cNvSpPr>
          <p:nvPr/>
        </p:nvSpPr>
        <p:spPr bwMode="auto">
          <a:xfrm>
            <a:off x="4894263" y="2170113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1">
                <a:latin typeface="Times New Roman" pitchFamily="18" charset="0"/>
              </a:rPr>
              <a:t>d</a:t>
            </a:r>
            <a:r>
              <a:rPr lang="en-US" altLang="ko-KR" sz="1800">
                <a:latin typeface="Times New Roman" pitchFamily="18" charset="0"/>
              </a:rPr>
              <a:t>(A,G)=5</a:t>
            </a:r>
          </a:p>
        </p:txBody>
      </p:sp>
      <p:sp>
        <p:nvSpPr>
          <p:cNvPr id="230" name="Text Box 179"/>
          <p:cNvSpPr txBox="1">
            <a:spLocks noChangeArrowheads="1"/>
          </p:cNvSpPr>
          <p:nvPr/>
        </p:nvSpPr>
        <p:spPr bwMode="auto">
          <a:xfrm>
            <a:off x="7261225" y="2457450"/>
            <a:ext cx="106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1">
                <a:latin typeface="Times New Roman" pitchFamily="18" charset="0"/>
              </a:rPr>
              <a:t>d</a:t>
            </a:r>
            <a:r>
              <a:rPr lang="en-US" altLang="ko-KR" sz="1800">
                <a:latin typeface="Times New Roman" pitchFamily="18" charset="0"/>
              </a:rPr>
              <a:t>(A,C)=6</a:t>
            </a:r>
          </a:p>
        </p:txBody>
      </p:sp>
      <p:sp>
        <p:nvSpPr>
          <p:cNvPr id="231" name="Text Box 212"/>
          <p:cNvSpPr txBox="1">
            <a:spLocks noChangeArrowheads="1"/>
          </p:cNvSpPr>
          <p:nvPr/>
        </p:nvSpPr>
        <p:spPr bwMode="auto">
          <a:xfrm>
            <a:off x="396875" y="5219700"/>
            <a:ext cx="992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1">
                <a:latin typeface="Times New Roman" pitchFamily="18" charset="0"/>
              </a:rPr>
              <a:t>d</a:t>
            </a:r>
            <a:r>
              <a:rPr lang="en-US" altLang="ko-KR" sz="1800">
                <a:latin typeface="Times New Roman" pitchFamily="18" charset="0"/>
              </a:rPr>
              <a:t>(A,I)=7</a:t>
            </a:r>
          </a:p>
        </p:txBody>
      </p:sp>
      <p:sp>
        <p:nvSpPr>
          <p:cNvPr id="232" name="Text Box 104"/>
          <p:cNvSpPr txBox="1">
            <a:spLocks noChangeArrowheads="1"/>
          </p:cNvSpPr>
          <p:nvPr/>
        </p:nvSpPr>
        <p:spPr bwMode="auto">
          <a:xfrm>
            <a:off x="2878138" y="5468938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1">
                <a:latin typeface="Times New Roman" pitchFamily="18" charset="0"/>
              </a:rPr>
              <a:t>d</a:t>
            </a:r>
            <a:r>
              <a:rPr lang="en-US" altLang="ko-KR" sz="1800">
                <a:latin typeface="Times New Roman" pitchFamily="18" charset="0"/>
              </a:rPr>
              <a:t>(A,D)=8</a:t>
            </a:r>
          </a:p>
        </p:txBody>
      </p:sp>
      <p:sp>
        <p:nvSpPr>
          <p:cNvPr id="233" name="Text Box 133"/>
          <p:cNvSpPr txBox="1">
            <a:spLocks noChangeArrowheads="1"/>
          </p:cNvSpPr>
          <p:nvPr/>
        </p:nvSpPr>
        <p:spPr bwMode="auto">
          <a:xfrm>
            <a:off x="5230813" y="5711825"/>
            <a:ext cx="1055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1">
                <a:latin typeface="Times New Roman" pitchFamily="18" charset="0"/>
              </a:rPr>
              <a:t>d</a:t>
            </a:r>
            <a:r>
              <a:rPr lang="en-US" altLang="ko-KR" sz="1800">
                <a:latin typeface="Times New Roman" pitchFamily="18" charset="0"/>
              </a:rPr>
              <a:t>(A,E)=9</a:t>
            </a:r>
          </a:p>
        </p:txBody>
      </p:sp>
      <p:sp>
        <p:nvSpPr>
          <p:cNvPr id="234" name="Text Box 134"/>
          <p:cNvSpPr txBox="1">
            <a:spLocks noChangeArrowheads="1"/>
          </p:cNvSpPr>
          <p:nvPr/>
        </p:nvSpPr>
        <p:spPr bwMode="auto">
          <a:xfrm>
            <a:off x="5238750" y="5432425"/>
            <a:ext cx="1042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1">
                <a:latin typeface="Times New Roman" pitchFamily="18" charset="0"/>
              </a:rPr>
              <a:t>d</a:t>
            </a:r>
            <a:r>
              <a:rPr lang="en-US" altLang="ko-KR" sz="1800">
                <a:latin typeface="Times New Roman" pitchFamily="18" charset="0"/>
              </a:rPr>
              <a:t>(A,F)=8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41" grpId="0"/>
      <p:bldP spid="154843" grpId="0"/>
      <p:bldP spid="154847" grpId="0"/>
      <p:bldP spid="154850" grpId="0"/>
      <p:bldP spid="228" grpId="0"/>
      <p:bldP spid="229" grpId="0"/>
      <p:bldP spid="230" grpId="0"/>
      <p:bldP spid="231" grpId="0"/>
      <p:bldP spid="232" grpId="0"/>
      <p:bldP spid="233" grpId="0"/>
      <p:bldP spid="23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7D36A3-0DEE-4634-8A6C-3DF39916928F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0050" y="347663"/>
            <a:ext cx="8458230" cy="6524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err="1"/>
              <a:t>Dijkstra’s</a:t>
            </a:r>
            <a:r>
              <a:rPr lang="en-US" altLang="ko-KR" dirty="0"/>
              <a:t> Shortest Path Algorithm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631825" y="963613"/>
            <a:ext cx="78136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altLang="ko-KR" sz="2400" dirty="0">
                <a:solidFill>
                  <a:schemeClr val="accent2"/>
                </a:solidFill>
                <a:latin typeface="Arial (W1)" pitchFamily="34" charset="0"/>
              </a:rPr>
              <a:t>Correctness of </a:t>
            </a:r>
            <a:r>
              <a:rPr lang="en-US" altLang="ko-KR" sz="2400" dirty="0" err="1">
                <a:solidFill>
                  <a:schemeClr val="accent2"/>
                </a:solidFill>
                <a:latin typeface="Arial (W1)" pitchFamily="34" charset="0"/>
              </a:rPr>
              <a:t>Dijkstra’s</a:t>
            </a:r>
            <a:r>
              <a:rPr lang="en-US" altLang="ko-KR" sz="2400" dirty="0">
                <a:solidFill>
                  <a:schemeClr val="accent2"/>
                </a:solidFill>
                <a:latin typeface="Arial (W1)" pitchFamily="34" charset="0"/>
              </a:rPr>
              <a:t> Shortest path algorithm</a:t>
            </a:r>
          </a:p>
          <a:p>
            <a:pPr>
              <a:spcBef>
                <a:spcPct val="20000"/>
              </a:spcBef>
              <a:buFont typeface="Symbol" pitchFamily="18" charset="2"/>
              <a:buChar char="¨"/>
            </a:pPr>
            <a:r>
              <a:rPr lang="en-US" altLang="ko-KR" sz="2400" dirty="0">
                <a:latin typeface="Comic Sans MS" pitchFamily="66" charset="0"/>
              </a:rPr>
              <a:t>At each stage, for each node x in the current tree, </a:t>
            </a:r>
            <a:r>
              <a:rPr lang="en-US" altLang="ko-KR" sz="2400" i="1" dirty="0">
                <a:latin typeface="Comic Sans MS" pitchFamily="66" charset="0"/>
              </a:rPr>
              <a:t>d </a:t>
            </a:r>
            <a:r>
              <a:rPr lang="en-US" altLang="ko-KR" sz="2400" dirty="0">
                <a:latin typeface="Comic Sans MS" pitchFamily="66" charset="0"/>
              </a:rPr>
              <a:t>(</a:t>
            </a:r>
            <a:r>
              <a:rPr lang="en-US" altLang="ko-KR" sz="2400" i="1" dirty="0" err="1">
                <a:latin typeface="Comic Sans MS" pitchFamily="66" charset="0"/>
              </a:rPr>
              <a:t>u</a:t>
            </a:r>
            <a:r>
              <a:rPr lang="en-US" altLang="ko-KR" sz="2400" dirty="0" err="1">
                <a:latin typeface="Comic Sans MS" pitchFamily="66" charset="0"/>
              </a:rPr>
              <a:t>,</a:t>
            </a:r>
            <a:r>
              <a:rPr lang="en-US" altLang="ko-KR" sz="2400" i="1" dirty="0" err="1">
                <a:latin typeface="Comic Sans MS" pitchFamily="66" charset="0"/>
              </a:rPr>
              <a:t>x</a:t>
            </a:r>
            <a:r>
              <a:rPr lang="en-US" altLang="ko-KR" sz="2400" dirty="0">
                <a:latin typeface="Comic Sans MS" pitchFamily="66" charset="0"/>
              </a:rPr>
              <a:t>) is the shortest distance from </a:t>
            </a:r>
            <a:r>
              <a:rPr lang="en-US" altLang="ko-KR" sz="2400" i="1" dirty="0">
                <a:latin typeface="Comic Sans MS" pitchFamily="66" charset="0"/>
              </a:rPr>
              <a:t>u</a:t>
            </a:r>
            <a:r>
              <a:rPr lang="en-US" altLang="ko-KR" sz="2400" dirty="0">
                <a:latin typeface="Comic Sans MS" pitchFamily="66" charset="0"/>
              </a:rPr>
              <a:t> to </a:t>
            </a:r>
            <a:r>
              <a:rPr lang="en-US" altLang="ko-KR" sz="2400" i="1" dirty="0">
                <a:latin typeface="Comic Sans MS" pitchFamily="66" charset="0"/>
              </a:rPr>
              <a:t>x</a:t>
            </a:r>
            <a:r>
              <a:rPr lang="en-US" altLang="ko-KR" sz="2400" dirty="0">
                <a:latin typeface="Comic Sans MS" pitchFamily="66" charset="0"/>
              </a:rPr>
              <a:t>. </a:t>
            </a:r>
          </a:p>
          <a:p>
            <a:pPr>
              <a:spcBef>
                <a:spcPct val="20000"/>
              </a:spcBef>
              <a:buFont typeface="Symbol" pitchFamily="18" charset="2"/>
              <a:buChar char="¨"/>
            </a:pPr>
            <a:r>
              <a:rPr lang="en-US" altLang="ko-KR" sz="2400" dirty="0">
                <a:latin typeface="Comic Sans MS" pitchFamily="66" charset="0"/>
              </a:rPr>
              <a:t>Note also that the vertices are added to the tree      in increasing order of their distance to </a:t>
            </a:r>
            <a:r>
              <a:rPr lang="en-US" altLang="ko-KR" sz="2400" i="1" dirty="0">
                <a:latin typeface="Comic Sans MS" pitchFamily="66" charset="0"/>
              </a:rPr>
              <a:t>u</a:t>
            </a:r>
            <a:r>
              <a:rPr lang="en-US" altLang="ko-KR" sz="2400" dirty="0">
                <a:latin typeface="Comic Sans MS" pitchFamily="66" charset="0"/>
              </a:rPr>
              <a:t>.</a:t>
            </a:r>
          </a:p>
          <a:p>
            <a:pPr>
              <a:spcBef>
                <a:spcPct val="20000"/>
              </a:spcBef>
              <a:buFont typeface="Symbol" pitchFamily="18" charset="2"/>
              <a:buChar char="¨"/>
            </a:pPr>
            <a:r>
              <a:rPr lang="en-US" altLang="ko-KR" sz="2400" dirty="0">
                <a:latin typeface="Comic Sans MS" pitchFamily="66" charset="0"/>
              </a:rPr>
              <a:t>The shortest path is given by the path in the tree. </a:t>
            </a:r>
          </a:p>
          <a:p>
            <a:pPr>
              <a:spcBef>
                <a:spcPct val="20000"/>
              </a:spcBef>
              <a:buFont typeface="Symbol" pitchFamily="18" charset="2"/>
              <a:buNone/>
            </a:pPr>
            <a:endParaRPr lang="en-US" altLang="ko-KR" sz="2400" dirty="0">
              <a:solidFill>
                <a:schemeClr val="accent2"/>
              </a:solidFill>
              <a:latin typeface="Arial (W1)" pitchFamily="34" charset="0"/>
            </a:endParaRPr>
          </a:p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altLang="ko-KR" sz="2400" dirty="0">
                <a:solidFill>
                  <a:schemeClr val="accent2"/>
                </a:solidFill>
                <a:latin typeface="Arial (W1)" pitchFamily="34" charset="0"/>
              </a:rPr>
              <a:t>Time complexity of </a:t>
            </a:r>
            <a:r>
              <a:rPr lang="en-US" altLang="ko-KR" sz="2400" dirty="0" err="1">
                <a:solidFill>
                  <a:schemeClr val="accent2"/>
                </a:solidFill>
                <a:latin typeface="Arial (W1)" pitchFamily="34" charset="0"/>
              </a:rPr>
              <a:t>Dijkstra’s</a:t>
            </a:r>
            <a:r>
              <a:rPr lang="en-US" altLang="ko-KR" sz="2400" dirty="0">
                <a:solidFill>
                  <a:schemeClr val="accent2"/>
                </a:solidFill>
                <a:latin typeface="Arial (W1)" pitchFamily="34" charset="0"/>
              </a:rPr>
              <a:t> Shortest path algorithm</a:t>
            </a:r>
          </a:p>
          <a:p>
            <a:pPr>
              <a:spcBef>
                <a:spcPct val="20000"/>
              </a:spcBef>
              <a:buFont typeface="Symbol" pitchFamily="18" charset="2"/>
              <a:buChar char="¨"/>
            </a:pPr>
            <a:r>
              <a:rPr lang="en-US" altLang="ko-KR" sz="2400" dirty="0">
                <a:latin typeface="Comic Sans MS" pitchFamily="66" charset="0"/>
              </a:rPr>
              <a:t>Straightforward implementation </a:t>
            </a:r>
            <a:r>
              <a:rPr lang="en-US" altLang="ko-KR" sz="2400" dirty="0">
                <a:latin typeface="Comic Sans MS" pitchFamily="66" charset="0"/>
                <a:sym typeface="Symbol" pitchFamily="18" charset="2"/>
              </a:rPr>
              <a:t>O</a:t>
            </a:r>
            <a:r>
              <a:rPr lang="en-US" altLang="ko-KR" sz="2400" dirty="0">
                <a:latin typeface="Comic Sans MS" pitchFamily="66" charset="0"/>
              </a:rPr>
              <a:t>(</a:t>
            </a:r>
            <a:r>
              <a:rPr lang="en-US" altLang="ko-KR" sz="2400" i="1" dirty="0">
                <a:latin typeface="Comic Sans MS" pitchFamily="66" charset="0"/>
              </a:rPr>
              <a:t>n </a:t>
            </a:r>
            <a:r>
              <a:rPr lang="en-US" altLang="ko-KR" sz="2400" baseline="30000" dirty="0">
                <a:latin typeface="Comic Sans MS" pitchFamily="66" charset="0"/>
              </a:rPr>
              <a:t>3</a:t>
            </a:r>
            <a:r>
              <a:rPr lang="en-US" altLang="ko-KR" sz="2400" dirty="0"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  <a:buFont typeface="Symbol" pitchFamily="18" charset="2"/>
              <a:buChar char="¨"/>
            </a:pPr>
            <a:r>
              <a:rPr lang="en-US" altLang="ko-KR" sz="2400" dirty="0">
                <a:latin typeface="Comic Sans MS" pitchFamily="66" charset="0"/>
              </a:rPr>
              <a:t>Using more efficient data structures </a:t>
            </a:r>
            <a:r>
              <a:rPr lang="en-US" altLang="ko-KR" sz="24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ko-KR" sz="2400" dirty="0">
                <a:latin typeface="Comic Sans MS" pitchFamily="66" charset="0"/>
              </a:rPr>
              <a:t>(</a:t>
            </a:r>
            <a:r>
              <a:rPr lang="en-US" altLang="ko-KR" sz="2400" i="1" dirty="0">
                <a:latin typeface="Comic Sans MS" pitchFamily="66" charset="0"/>
              </a:rPr>
              <a:t>n </a:t>
            </a:r>
            <a:r>
              <a:rPr lang="en-US" altLang="ko-KR" sz="2400" baseline="30000" dirty="0">
                <a:latin typeface="Comic Sans MS" pitchFamily="66" charset="0"/>
              </a:rPr>
              <a:t>2</a:t>
            </a:r>
            <a:r>
              <a:rPr lang="en-US" altLang="ko-KR" sz="2400" dirty="0">
                <a:latin typeface="Comic Sans MS" pitchFamily="66" charset="0"/>
              </a:rPr>
              <a:t>)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06413" y="1124744"/>
            <a:ext cx="816133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  <a:buFontTx/>
              <a:buChar char="•"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build="allAtOnce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34049E-44E2-45A8-9039-8F0DBFEE5C5D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Floyd-Warshall’s Algorithm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804863"/>
            <a:ext cx="8461375" cy="51593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  <a:sym typeface="Symbol" pitchFamily="18" charset="2"/>
              </a:rPr>
              <a:t>Problems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  <a:sym typeface="Symbol" pitchFamily="18" charset="2"/>
              </a:rPr>
              <a:t>Given a graph G, for all pairs of edges 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u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, 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v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, in the graph:</a:t>
            </a:r>
          </a:p>
          <a:p>
            <a:pPr eaLnBrk="1" hangingPunct="1"/>
            <a:r>
              <a:rPr lang="en-US" altLang="ko-KR">
                <a:latin typeface="Comic Sans MS" pitchFamily="66" charset="0"/>
                <a:sym typeface="Symbol" pitchFamily="18" charset="2"/>
              </a:rPr>
              <a:t>Decide </a:t>
            </a:r>
            <a:r>
              <a:rPr lang="en-US" altLang="ko-KR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if there is a path 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from 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u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 to 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v.</a:t>
            </a:r>
          </a:p>
          <a:p>
            <a:pPr eaLnBrk="1" hangingPunct="1"/>
            <a:r>
              <a:rPr lang="en-US" altLang="ko-KR">
                <a:latin typeface="Comic Sans MS" pitchFamily="66" charset="0"/>
                <a:sym typeface="Symbol" pitchFamily="18" charset="2"/>
              </a:rPr>
              <a:t>Compute </a:t>
            </a:r>
            <a:r>
              <a:rPr lang="en-US" altLang="ko-KR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the shortest path 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from 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u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 to 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v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ko-KR">
                <a:latin typeface="Comic Sans MS" pitchFamily="66" charset="0"/>
                <a:sym typeface="Symbol" pitchFamily="18" charset="2"/>
              </a:rPr>
              <a:t>Determine </a:t>
            </a:r>
            <a:r>
              <a:rPr lang="en-US" altLang="ko-KR">
                <a:solidFill>
                  <a:srgbClr val="C00000"/>
                </a:solidFill>
                <a:latin typeface="Comic Sans MS" pitchFamily="66" charset="0"/>
                <a:sym typeface="Symbol" pitchFamily="18" charset="2"/>
              </a:rPr>
              <a:t>how many different paths 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from 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u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 to </a:t>
            </a:r>
            <a:r>
              <a:rPr lang="en-US" altLang="ko-KR" i="1">
                <a:latin typeface="Comic Sans MS" pitchFamily="66" charset="0"/>
                <a:sym typeface="Symbol" pitchFamily="18" charset="2"/>
              </a:rPr>
              <a:t>v</a:t>
            </a:r>
            <a:r>
              <a:rPr lang="en-US" altLang="ko-KR">
                <a:latin typeface="Comic Sans MS" pitchFamily="66" charset="0"/>
                <a:sym typeface="Symbol" pitchFamily="18" charset="2"/>
              </a:rPr>
              <a:t> exist.</a:t>
            </a:r>
          </a:p>
          <a:p>
            <a:pPr eaLnBrk="1" hangingPunct="1"/>
            <a:endParaRPr lang="en-US" altLang="ko-KR">
              <a:latin typeface="Comic Sans MS" pitchFamily="66" charset="0"/>
              <a:sym typeface="Symbol" pitchFamily="18" charset="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omic Sans MS" pitchFamily="66" charset="0"/>
                <a:sym typeface="Symbol" pitchFamily="18" charset="2"/>
              </a:rPr>
              <a:t>Floyd-Warshall algorithm – to be described later (under  dynamic programming)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◎Software College, NEU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1083-56DC-4184-8F3B-E4564BFDC296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Multi-machine scheduling problem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◎Software College, NEU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64FF-009E-4281-B99A-3E29AAAAF18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8820150" cy="41068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4100" dirty="0"/>
              <a:t>There are </a:t>
            </a:r>
            <a:r>
              <a:rPr lang="en-US" altLang="zh-CN" sz="4100" dirty="0">
                <a:solidFill>
                  <a:srgbClr val="FF0000"/>
                </a:solidFill>
              </a:rPr>
              <a:t>n</a:t>
            </a:r>
            <a:r>
              <a:rPr lang="en-US" altLang="zh-CN" sz="4100" dirty="0"/>
              <a:t> jobs{1,2,…, n}. They are processed by </a:t>
            </a:r>
            <a:r>
              <a:rPr lang="en-US" altLang="zh-CN" sz="4100" dirty="0">
                <a:solidFill>
                  <a:srgbClr val="FF0000"/>
                </a:solidFill>
              </a:rPr>
              <a:t>m</a:t>
            </a:r>
            <a:r>
              <a:rPr lang="en-US" altLang="zh-CN" sz="4100" dirty="0"/>
              <a:t> heterogeneous machines. The processing time required for job </a:t>
            </a:r>
            <a:r>
              <a:rPr lang="en-US" altLang="zh-CN" sz="4100" dirty="0" err="1">
                <a:solidFill>
                  <a:srgbClr val="FF0000"/>
                </a:solidFill>
              </a:rPr>
              <a:t>i</a:t>
            </a:r>
            <a:r>
              <a:rPr lang="en-US" altLang="zh-CN" sz="4100" dirty="0"/>
              <a:t> is </a:t>
            </a:r>
            <a:r>
              <a:rPr lang="en-US" altLang="zh-CN" sz="4100" dirty="0" err="1">
                <a:solidFill>
                  <a:srgbClr val="FF0000"/>
                </a:solidFill>
              </a:rPr>
              <a:t>t</a:t>
            </a:r>
            <a:r>
              <a:rPr lang="en-US" altLang="zh-CN" sz="4100" baseline="-25000" dirty="0" err="1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  </a:t>
            </a:r>
            <a:endParaRPr lang="en-US" altLang="zh-CN" sz="2800" b="1" dirty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4200" dirty="0"/>
              <a:t>   The multi-machine scheduling problem requires a job scheduling scheme, so that the given </a:t>
            </a:r>
            <a:r>
              <a:rPr lang="en-US" altLang="zh-CN" sz="4200" dirty="0">
                <a:solidFill>
                  <a:srgbClr val="FF0000"/>
                </a:solidFill>
              </a:rPr>
              <a:t>n</a:t>
            </a:r>
            <a:r>
              <a:rPr lang="en-US" altLang="zh-CN" sz="4200" dirty="0"/>
              <a:t> jobs are processed by m machines in the shortest possible time.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4200" dirty="0"/>
              <a:t>    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宋体" pitchFamily="2" charset="-122"/>
              </a:rPr>
              <a:t>		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662132" y="3717032"/>
            <a:ext cx="6983412" cy="2246769"/>
          </a:xfrm>
          <a:prstGeom prst="rect">
            <a:avLst/>
          </a:prstGeom>
          <a:solidFill>
            <a:srgbClr val="CCFFFF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It is stipulated that each job can be processed on any machine, but it is not allowed to interrupt processing before it is completed. </a:t>
            </a:r>
            <a:r>
              <a:rPr lang="en-US" altLang="zh-CN" sz="2800" b="1" dirty="0">
                <a:solidFill>
                  <a:schemeClr val="accent2"/>
                </a:solidFill>
                <a:latin typeface="宋体" pitchFamily="2" charset="-122"/>
              </a:rPr>
              <a:t>Jobs cannot be split into smaller sub-jobs.</a:t>
            </a:r>
            <a:endParaRPr lang="zh-CN" altLang="en-US" sz="28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◎Software College, NEU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877A-4896-43FE-9B36-6800A142521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Multi-machine scheduling problem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2800" dirty="0">
                <a:latin typeface="宋体" pitchFamily="2" charset="-122"/>
              </a:rPr>
              <a:t>		</a:t>
            </a:r>
            <a:r>
              <a:rPr lang="en-US" altLang="zh-CN" sz="2800" dirty="0"/>
              <a:t>A greedy selection strategy : </a:t>
            </a:r>
            <a:r>
              <a:rPr lang="en-US" altLang="zh-CN" sz="2800" dirty="0">
                <a:solidFill>
                  <a:srgbClr val="FF0000"/>
                </a:solidFill>
              </a:rPr>
              <a:t>the longest processing time priority</a:t>
            </a:r>
            <a:endParaRPr lang="en-US" altLang="zh-CN" sz="2800" dirty="0"/>
          </a:p>
          <a:p>
            <a:pPr>
              <a:buFontTx/>
              <a:buNone/>
            </a:pPr>
            <a:r>
              <a:rPr lang="zh-CN" altLang="en-US" sz="2800" dirty="0"/>
              <a:t>           </a:t>
            </a:r>
            <a:r>
              <a:rPr lang="en-US" altLang="zh-CN" sz="2800" dirty="0"/>
              <a:t>A good </a:t>
            </a:r>
            <a:r>
              <a:rPr lang="en-US" altLang="zh-CN" sz="2800" dirty="0">
                <a:solidFill>
                  <a:srgbClr val="FF0000"/>
                </a:solidFill>
              </a:rPr>
              <a:t>approximation algorithm </a:t>
            </a:r>
            <a:r>
              <a:rPr lang="en-US" altLang="zh-CN" sz="2800" dirty="0"/>
              <a:t>for solving multi-machine scheduling problems.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endParaRPr lang="en-US" altLang="zh-CN" sz="2800" b="1" dirty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latin typeface="宋体" pitchFamily="2" charset="-122"/>
              </a:rPr>
              <a:t>		</a:t>
            </a:r>
            <a:r>
              <a:rPr lang="en-US" altLang="zh-CN" sz="2800" b="1" dirty="0">
                <a:latin typeface="宋体" pitchFamily="2" charset="-122"/>
              </a:rPr>
              <a:t>when </a:t>
            </a:r>
            <a:r>
              <a:rPr lang="zh-CN" altLang="en-US" sz="2800" b="1" dirty="0">
                <a:latin typeface="宋体" pitchFamily="2" charset="-122"/>
              </a:rPr>
              <a:t>       </a:t>
            </a:r>
            <a:r>
              <a:rPr lang="en-US" altLang="zh-CN" sz="2800" b="1" dirty="0">
                <a:latin typeface="宋体" pitchFamily="2" charset="-122"/>
              </a:rPr>
              <a:t>, just distribute time period [0,</a:t>
            </a:r>
            <a:r>
              <a:rPr lang="en-US" altLang="zh-CN" sz="2800" b="1" i="1" dirty="0">
                <a:latin typeface="Times New Roman" pitchFamily="18" charset="0"/>
              </a:rPr>
              <a:t>t</a:t>
            </a:r>
            <a:r>
              <a:rPr lang="en-US" altLang="zh-CN" sz="2800" b="1" i="1" baseline="-25000" dirty="0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宋体" pitchFamily="2" charset="-122"/>
              </a:rPr>
              <a:t> ] of machine </a:t>
            </a:r>
            <a:r>
              <a:rPr lang="en-US" altLang="zh-CN" sz="2800" b="1" dirty="0" err="1">
                <a:latin typeface="宋体" pitchFamily="2" charset="-122"/>
              </a:rPr>
              <a:t>i</a:t>
            </a:r>
            <a:r>
              <a:rPr lang="en-US" altLang="zh-CN" sz="2800" b="1" dirty="0">
                <a:latin typeface="宋体" pitchFamily="2" charset="-122"/>
              </a:rPr>
              <a:t> to job I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宋体" pitchFamily="2" charset="-122"/>
              </a:rPr>
              <a:t>     when </a:t>
            </a:r>
            <a:r>
              <a:rPr lang="zh-CN" altLang="en-US" sz="2800" b="1" dirty="0">
                <a:latin typeface="宋体" pitchFamily="2" charset="-122"/>
              </a:rPr>
              <a:t>		</a:t>
            </a:r>
            <a:r>
              <a:rPr lang="en-US" altLang="zh-CN" sz="2800" b="1" dirty="0">
                <a:latin typeface="宋体" pitchFamily="2" charset="-122"/>
              </a:rPr>
              <a:t>First, the n jobs are sorted according to their required processing </a:t>
            </a:r>
            <a:r>
              <a:rPr lang="en-US" altLang="zh-CN" sz="2800" b="1" dirty="0" err="1">
                <a:latin typeface="宋体" pitchFamily="2" charset="-122"/>
              </a:rPr>
              <a:t>decending</a:t>
            </a:r>
            <a:r>
              <a:rPr lang="en-US" altLang="zh-CN" sz="2800" b="1" dirty="0">
                <a:latin typeface="宋体" pitchFamily="2" charset="-122"/>
              </a:rPr>
              <a:t>. The job is then assigned to the idle handler in this order.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491210"/>
              </p:ext>
            </p:extLst>
          </p:nvPr>
        </p:nvGraphicFramePr>
        <p:xfrm>
          <a:off x="1763688" y="3345102"/>
          <a:ext cx="1147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3" imgW="419040" imgH="164880" progId="Equation.3">
                  <p:embed/>
                </p:oleObj>
              </mc:Choice>
              <mc:Fallback>
                <p:oleObj name="公式" r:id="rId3" imgW="41904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345102"/>
                        <a:ext cx="1147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Rectangle 6"/>
          <p:cNvSpPr>
            <a:spLocks noChangeArrowheads="1"/>
          </p:cNvSpPr>
          <p:nvPr/>
        </p:nvSpPr>
        <p:spPr bwMode="auto">
          <a:xfrm flipV="1">
            <a:off x="0" y="3430588"/>
            <a:ext cx="9144000" cy="32385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656285"/>
              </p:ext>
            </p:extLst>
          </p:nvPr>
        </p:nvGraphicFramePr>
        <p:xfrm>
          <a:off x="1763688" y="4293096"/>
          <a:ext cx="103028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5" imgW="419040" imgH="139680" progId="Equation.3">
                  <p:embed/>
                </p:oleObj>
              </mc:Choice>
              <mc:Fallback>
                <p:oleObj name="公式" r:id="rId5" imgW="41904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93096"/>
                        <a:ext cx="1030288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85011"/>
            <a:ext cx="2895600" cy="365125"/>
          </a:xfrm>
        </p:spPr>
        <p:txBody>
          <a:bodyPr/>
          <a:lstStyle/>
          <a:p>
            <a:r>
              <a:rPr lang="en-US" altLang="zh-CN"/>
              <a:t>◎Software College, NEU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85011"/>
            <a:ext cx="2133600" cy="365125"/>
          </a:xfrm>
        </p:spPr>
        <p:txBody>
          <a:bodyPr/>
          <a:lstStyle/>
          <a:p>
            <a:fld id="{C9B04020-DB97-4F41-9E94-E97C02E6DEBD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359775" cy="57531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class JobNode{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friend void Greedy( JobNode *, int, int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friend void main( void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    operator int ( ) const{ return time;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    int ID, time;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class Machine Node{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 friend void Greedy( JobNode *, int, int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     operator int( ) const{ return avail;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       int ID, avail;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};         </a:t>
            </a:r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1115616" y="2607965"/>
            <a:ext cx="20177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548" name="AutoShape 4"/>
          <p:cNvSpPr>
            <a:spLocks/>
          </p:cNvSpPr>
          <p:nvPr/>
        </p:nvSpPr>
        <p:spPr bwMode="auto">
          <a:xfrm>
            <a:off x="4504928" y="1988840"/>
            <a:ext cx="3811588" cy="906462"/>
          </a:xfrm>
          <a:prstGeom prst="borderCallout1">
            <a:avLst>
              <a:gd name="adj1" fmla="val 12611"/>
              <a:gd name="adj2" fmla="val -2000"/>
              <a:gd name="adj3" fmla="val 60245"/>
              <a:gd name="adj4" fmla="val -35986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FF3300"/>
                </a:solidFill>
              </a:rPr>
              <a:t>ID</a:t>
            </a:r>
            <a:r>
              <a:rPr lang="zh-CN" altLang="en-US" sz="2400" b="1">
                <a:solidFill>
                  <a:srgbClr val="FF3300"/>
                </a:solidFill>
              </a:rPr>
              <a:t>为作业的编号</a:t>
            </a:r>
          </a:p>
          <a:p>
            <a:pPr algn="ctr"/>
            <a:r>
              <a:rPr lang="en-US" altLang="zh-CN" sz="2400" b="1">
                <a:solidFill>
                  <a:srgbClr val="FF3300"/>
                </a:solidFill>
              </a:rPr>
              <a:t>time</a:t>
            </a:r>
            <a:r>
              <a:rPr lang="zh-CN" altLang="en-US" sz="2400" b="1">
                <a:solidFill>
                  <a:srgbClr val="FF3300"/>
                </a:solidFill>
              </a:rPr>
              <a:t>为该作业需要的时间</a:t>
            </a:r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1259632" y="5128245"/>
            <a:ext cx="20177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550" name="AutoShape 6"/>
          <p:cNvSpPr>
            <a:spLocks/>
          </p:cNvSpPr>
          <p:nvPr/>
        </p:nvSpPr>
        <p:spPr bwMode="auto">
          <a:xfrm>
            <a:off x="4648944" y="4509120"/>
            <a:ext cx="3883025" cy="792162"/>
          </a:xfrm>
          <a:prstGeom prst="borderCallout1">
            <a:avLst>
              <a:gd name="adj1" fmla="val 14431"/>
              <a:gd name="adj2" fmla="val -1963"/>
              <a:gd name="adj3" fmla="val 68940"/>
              <a:gd name="adj4" fmla="val -35324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FF3300"/>
                </a:solidFill>
              </a:rPr>
              <a:t>ID</a:t>
            </a:r>
            <a:r>
              <a:rPr lang="zh-CN" altLang="en-US" sz="2400" b="1">
                <a:solidFill>
                  <a:srgbClr val="FF3300"/>
                </a:solidFill>
              </a:rPr>
              <a:t>为机器的编号</a:t>
            </a:r>
          </a:p>
          <a:p>
            <a:pPr algn="ctr"/>
            <a:r>
              <a:rPr lang="en-US" altLang="zh-CN" sz="2400" b="1">
                <a:solidFill>
                  <a:srgbClr val="FF3300"/>
                </a:solidFill>
              </a:rPr>
              <a:t>avail</a:t>
            </a:r>
            <a:r>
              <a:rPr lang="zh-CN" altLang="en-US" sz="2400" b="1">
                <a:solidFill>
                  <a:srgbClr val="FF3300"/>
                </a:solidFill>
              </a:rPr>
              <a:t>记录该机器何时空闲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  <p:bldP spid="108548" grpId="0" animBg="1"/>
      <p:bldP spid="108549" grpId="0" animBg="1"/>
      <p:bldP spid="10855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5968926"/>
            <a:ext cx="2895600" cy="365125"/>
          </a:xfrm>
        </p:spPr>
        <p:txBody>
          <a:bodyPr/>
          <a:lstStyle/>
          <a:p>
            <a:r>
              <a:rPr lang="en-US" altLang="zh-CN"/>
              <a:t>◎Software College, NEU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72808" y="5968926"/>
            <a:ext cx="2133600" cy="365125"/>
          </a:xfrm>
        </p:spPr>
        <p:txBody>
          <a:bodyPr/>
          <a:lstStyle/>
          <a:p>
            <a:fld id="{B72A04E3-0E46-4392-99D2-0567612584C9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6372225" cy="4941888"/>
          </a:xfrm>
          <a:solidFill>
            <a:schemeClr val="bg1"/>
          </a:solidFill>
          <a:ln w="19050">
            <a:solidFill>
              <a:srgbClr val="FF3300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template&lt;class Type&gt;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void Greedy(Type a[],int n,int 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if( n &lt;= m 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   cout&lt;&lt;“</a:t>
            </a:r>
            <a:r>
              <a:rPr lang="zh-CN" altLang="en-US" sz="2300" b="1"/>
              <a:t>为每个作业分配一台机器</a:t>
            </a:r>
            <a:r>
              <a:rPr lang="en-US" altLang="zh-CN" sz="2300" b="1"/>
              <a:t>.”&lt;&lt;endl;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   return;}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Sort( a, n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MinHeap &lt; MachineNode &gt; H( m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MachineNode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for( int i = 1; i &lt;= m; i ++ 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      x. avail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      x. ID =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      H. Insert( x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300" b="1"/>
              <a:t>    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499446" y="2609776"/>
            <a:ext cx="5867400" cy="4137025"/>
          </a:xfrm>
          <a:prstGeom prst="rect">
            <a:avLst/>
          </a:prstGeom>
          <a:solidFill>
            <a:srgbClr val="CCFFFF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/>
              <a:t>for( int i = n; i &gt;= 1; i - -){</a:t>
            </a:r>
          </a:p>
          <a:p>
            <a:r>
              <a:rPr lang="en-US" altLang="zh-CN" sz="2400" b="1"/>
              <a:t>         H.DeleteMin( x );</a:t>
            </a:r>
          </a:p>
          <a:p>
            <a:r>
              <a:rPr lang="en-US" altLang="zh-CN" sz="2400" b="1"/>
              <a:t>         cout&lt;&lt;“</a:t>
            </a:r>
            <a:r>
              <a:rPr lang="zh-CN" altLang="en-US" sz="2400" b="1"/>
              <a:t>将机器”</a:t>
            </a:r>
            <a:r>
              <a:rPr lang="en-US" altLang="zh-CN" sz="2400" b="1"/>
              <a:t>&lt;&lt;x.ID&lt;&lt;“</a:t>
            </a:r>
            <a:r>
              <a:rPr lang="zh-CN" altLang="en-US" sz="2400" b="1"/>
              <a:t>从”</a:t>
            </a:r>
          </a:p>
          <a:p>
            <a:r>
              <a:rPr lang="zh-CN" altLang="en-US" sz="2400" b="1"/>
              <a:t>         </a:t>
            </a:r>
            <a:r>
              <a:rPr lang="en-US" altLang="zh-CN" sz="2400" b="1"/>
              <a:t>&lt;&lt;x.avail&lt;&lt;“</a:t>
            </a:r>
            <a:r>
              <a:rPr lang="zh-CN" altLang="en-US" sz="2400" b="1"/>
              <a:t>到”</a:t>
            </a:r>
            <a:r>
              <a:rPr lang="en-US" altLang="zh-CN" sz="2400" b="1"/>
              <a:t>&lt;&lt;(x.avail+a[i].time)</a:t>
            </a:r>
          </a:p>
          <a:p>
            <a:r>
              <a:rPr lang="en-US" altLang="zh-CN" sz="2400" b="1"/>
              <a:t>         &lt;&lt;“</a:t>
            </a:r>
            <a:r>
              <a:rPr lang="zh-CN" altLang="en-US" sz="2400" b="1"/>
              <a:t>的时间段分配给作业”</a:t>
            </a:r>
            <a:r>
              <a:rPr lang="en-US" altLang="zh-CN" sz="2400" b="1"/>
              <a:t>&lt;&lt;a[i].ID&lt;&lt;endl;</a:t>
            </a:r>
          </a:p>
          <a:p>
            <a:r>
              <a:rPr lang="en-US" altLang="zh-CN" sz="2400" b="1"/>
              <a:t>         x.avail + = a[ i ]. time;</a:t>
            </a:r>
          </a:p>
          <a:p>
            <a:r>
              <a:rPr lang="en-US" altLang="zh-CN" sz="2400" b="1"/>
              <a:t>         H. Insert( x );</a:t>
            </a:r>
          </a:p>
          <a:p>
            <a:r>
              <a:rPr lang="en-US" altLang="zh-CN" sz="2400" b="1"/>
              <a:t>    }</a:t>
            </a:r>
          </a:p>
          <a:p>
            <a:r>
              <a:rPr lang="en-US" altLang="zh-CN" sz="2400" b="1"/>
              <a:t>}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323850" y="1201812"/>
            <a:ext cx="1727200" cy="285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73" name="AutoShape 5"/>
          <p:cNvSpPr>
            <a:spLocks/>
          </p:cNvSpPr>
          <p:nvPr/>
        </p:nvSpPr>
        <p:spPr bwMode="auto">
          <a:xfrm>
            <a:off x="3713163" y="620688"/>
            <a:ext cx="3019425" cy="609600"/>
          </a:xfrm>
          <a:prstGeom prst="borderCallout1">
            <a:avLst>
              <a:gd name="adj1" fmla="val 18750"/>
              <a:gd name="adj2" fmla="val -2523"/>
              <a:gd name="adj3" fmla="val 89583"/>
              <a:gd name="adj4" fmla="val -45426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如果作业数小于机器数，给每个作业分配一台机器</a:t>
            </a:r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395288" y="2493987"/>
            <a:ext cx="46085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75" name="AutoShape 7"/>
          <p:cNvSpPr>
            <a:spLocks/>
          </p:cNvSpPr>
          <p:nvPr/>
        </p:nvSpPr>
        <p:spPr bwMode="auto">
          <a:xfrm>
            <a:off x="5292725" y="1628800"/>
            <a:ext cx="2519363" cy="827087"/>
          </a:xfrm>
          <a:prstGeom prst="borderCallout1">
            <a:avLst>
              <a:gd name="adj1" fmla="val 13819"/>
              <a:gd name="adj2" fmla="val -3023"/>
              <a:gd name="adj3" fmla="val 92324"/>
              <a:gd name="adj4" fmla="val -11593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建立一个小堆，堆中每个结点存有一台机器的状态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468313" y="3500438"/>
            <a:ext cx="2447925" cy="108108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AutoShape 9"/>
          <p:cNvSpPr>
            <a:spLocks/>
          </p:cNvSpPr>
          <p:nvPr/>
        </p:nvSpPr>
        <p:spPr bwMode="auto">
          <a:xfrm>
            <a:off x="268288" y="5157788"/>
            <a:ext cx="3224212" cy="1439862"/>
          </a:xfrm>
          <a:prstGeom prst="borderCallout1">
            <a:avLst>
              <a:gd name="adj1" fmla="val 7940"/>
              <a:gd name="adj2" fmla="val 37468"/>
              <a:gd name="adj3" fmla="val -40023"/>
              <a:gd name="adj4" fmla="val 374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初始化每台机器，开始都空闲，所以</a:t>
            </a:r>
            <a:r>
              <a:rPr lang="en-US" altLang="zh-CN" sz="2000" b="1">
                <a:solidFill>
                  <a:srgbClr val="FF3300"/>
                </a:solidFill>
              </a:rPr>
              <a:t>avail</a:t>
            </a:r>
            <a:r>
              <a:rPr lang="en-US" altLang="zh-CN" sz="2000" b="1"/>
              <a:t> </a:t>
            </a:r>
            <a:r>
              <a:rPr lang="zh-CN" altLang="en-US" sz="2000" b="1"/>
              <a:t>（</a:t>
            </a:r>
            <a:r>
              <a:rPr lang="zh-CN" altLang="en-US" sz="2000" b="1">
                <a:solidFill>
                  <a:srgbClr val="FF3300"/>
                </a:solidFill>
              </a:rPr>
              <a:t>记录该机器何时空闲</a:t>
            </a:r>
            <a:r>
              <a:rPr lang="zh-CN" altLang="en-US" sz="2000" b="1"/>
              <a:t>）都为</a:t>
            </a:r>
            <a:r>
              <a:rPr lang="en-US" altLang="zh-CN" sz="2000" b="1"/>
              <a:t>0</a:t>
            </a:r>
            <a:r>
              <a:rPr lang="zh-CN" altLang="en-US" sz="2000" b="1"/>
              <a:t>，并把该机器插入堆中</a:t>
            </a:r>
          </a:p>
        </p:txBody>
      </p:sp>
      <p:sp>
        <p:nvSpPr>
          <p:cNvPr id="109578" name="AutoShape 10"/>
          <p:cNvSpPr>
            <a:spLocks/>
          </p:cNvSpPr>
          <p:nvPr/>
        </p:nvSpPr>
        <p:spPr bwMode="auto">
          <a:xfrm>
            <a:off x="6812558" y="0"/>
            <a:ext cx="2203450" cy="1457251"/>
          </a:xfrm>
          <a:prstGeom prst="borderCallout1">
            <a:avLst>
              <a:gd name="adj1" fmla="val 6194"/>
              <a:gd name="adj2" fmla="val -3458"/>
              <a:gd name="adj3" fmla="val 201634"/>
              <a:gd name="adj4" fmla="val -86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 dirty="0"/>
              <a:t>取到堆中最早空闲的机器来处理第</a:t>
            </a:r>
            <a:r>
              <a:rPr lang="en-US" altLang="zh-CN" b="1" dirty="0"/>
              <a:t>i</a:t>
            </a:r>
            <a:r>
              <a:rPr lang="zh-CN" altLang="en-US" b="1" dirty="0"/>
              <a:t>个任务，把它从堆中删去，使得下一个最早空闲的机器在堆顶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>
            <a:off x="4220171" y="3401939"/>
            <a:ext cx="28082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>
            <a:off x="4436071" y="5562526"/>
            <a:ext cx="28082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1" name="AutoShape 13"/>
          <p:cNvSpPr>
            <a:spLocks/>
          </p:cNvSpPr>
          <p:nvPr/>
        </p:nvSpPr>
        <p:spPr bwMode="auto">
          <a:xfrm>
            <a:off x="6739533" y="5749851"/>
            <a:ext cx="2665413" cy="892175"/>
          </a:xfrm>
          <a:prstGeom prst="borderCallout1">
            <a:avLst>
              <a:gd name="adj1" fmla="val 12810"/>
              <a:gd name="adj2" fmla="val -2861"/>
              <a:gd name="adj3" fmla="val -21176"/>
              <a:gd name="adj4" fmla="val -32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将第</a:t>
            </a:r>
            <a:r>
              <a:rPr lang="en-US" altLang="zh-CN" sz="2000" b="1"/>
              <a:t>i</a:t>
            </a:r>
            <a:r>
              <a:rPr lang="zh-CN" altLang="en-US" sz="2000" b="1"/>
              <a:t>个任务占用的机器的空闲时间加上该任务的时间，并插入堆中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/>
      <p:bldP spid="109573" grpId="0" animBg="1"/>
      <p:bldP spid="109574" grpId="0" animBg="1"/>
      <p:bldP spid="109575" grpId="0" animBg="1"/>
      <p:bldP spid="109576" grpId="0" animBg="1"/>
      <p:bldP spid="109577" grpId="0" animBg="1"/>
      <p:bldP spid="109578" grpId="0" animBg="1"/>
      <p:bldP spid="109579" grpId="0" animBg="1"/>
      <p:bldP spid="109580" grpId="0" animBg="1"/>
      <p:bldP spid="10958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◎Software College, NEU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D57B-E5C0-460C-9B12-7567B91138EB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33375"/>
            <a:ext cx="7927975" cy="2590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2800" dirty="0">
                <a:latin typeface="宋体" pitchFamily="2" charset="-122"/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  <a:latin typeface="宋体" pitchFamily="2" charset="-122"/>
              </a:rPr>
              <a:t>	</a:t>
            </a:r>
            <a:r>
              <a:rPr lang="en-US" altLang="zh-CN" sz="2800" b="1" dirty="0">
                <a:latin typeface="宋体" pitchFamily="2" charset="-122"/>
              </a:rPr>
              <a:t>There are 7 independent jobs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{1,2,3,4,5,6,7} and 3 machines M1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>
                <a:latin typeface="宋体" pitchFamily="2" charset="-122"/>
              </a:rPr>
              <a:t>M2 and M3.The process time of the jobs are {2,14,4,16,6,5,3}</a:t>
            </a:r>
            <a:r>
              <a:rPr lang="zh-CN" altLang="en-US" sz="2800" b="1" dirty="0">
                <a:latin typeface="宋体" pitchFamily="2" charset="-122"/>
              </a:rPr>
              <a:t>。</a:t>
            </a:r>
            <a:r>
              <a:rPr lang="en-US" altLang="zh-CN" sz="2800" b="1" dirty="0">
                <a:latin typeface="宋体" pitchFamily="2" charset="-122"/>
              </a:rPr>
              <a:t>The schedule </a:t>
            </a:r>
            <a:r>
              <a:rPr lang="en-US" altLang="zh-CN" sz="2800" b="1" dirty="0" err="1">
                <a:latin typeface="宋体" pitchFamily="2" charset="-122"/>
              </a:rPr>
              <a:t>accroding</a:t>
            </a:r>
            <a:r>
              <a:rPr lang="en-US" altLang="zh-CN" sz="2800" b="1" dirty="0">
                <a:latin typeface="宋体" pitchFamily="2" charset="-122"/>
              </a:rPr>
              <a:t> to greedy algorithm is as followed. The total time is 17</a:t>
            </a:r>
            <a:endParaRPr lang="zh-CN" altLang="en-US" sz="2800" b="1" dirty="0">
              <a:latin typeface="宋体" pitchFamily="2" charset="-122"/>
            </a:endParaRPr>
          </a:p>
        </p:txBody>
      </p:sp>
      <p:pic>
        <p:nvPicPr>
          <p:cNvPr id="110595" name="Picture 3" descr="t4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51013" y="3579813"/>
            <a:ext cx="5413375" cy="2465387"/>
          </a:xfrm>
          <a:noFill/>
          <a:ln/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◎Software College, NEU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93D6-CF87-4398-A2B0-55A58AF9E8F7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11188" y="1773238"/>
            <a:ext cx="82883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		</a:t>
            </a:r>
            <a:endParaRPr lang="en-US" altLang="zh-CN" sz="2400" b="1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ea typeface="楷体_GB2312" pitchFamily="49" charset="-122"/>
              </a:rPr>
              <a:t>    </a:t>
            </a:r>
            <a:r>
              <a:rPr lang="en-US" altLang="zh-CN" sz="3100" b="1" dirty="0">
                <a:ea typeface="楷体_GB2312" pitchFamily="49" charset="-122"/>
              </a:rPr>
              <a:t>when </a:t>
            </a:r>
            <a:r>
              <a:rPr lang="zh-CN" altLang="en-US" sz="3100" b="1" dirty="0">
                <a:ea typeface="楷体_GB2312" pitchFamily="49" charset="-122"/>
              </a:rPr>
              <a:t>        </a:t>
            </a:r>
            <a:r>
              <a:rPr lang="en-US" altLang="zh-CN" sz="3100" b="1" dirty="0">
                <a:ea typeface="楷体_GB2312" pitchFamily="49" charset="-122"/>
              </a:rPr>
              <a:t>   , the complexity is </a:t>
            </a:r>
            <a:r>
              <a:rPr lang="en-US" altLang="zh-CN" sz="3100" b="1" dirty="0">
                <a:solidFill>
                  <a:schemeClr val="tx2"/>
                </a:solidFill>
                <a:ea typeface="楷体_GB2312" pitchFamily="49" charset="-122"/>
              </a:rPr>
              <a:t>O(1).</a:t>
            </a:r>
            <a:endParaRPr lang="zh-CN" altLang="en-US" sz="3100" b="1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3100" b="1" dirty="0">
                <a:ea typeface="楷体_GB2312" pitchFamily="49" charset="-122"/>
              </a:rPr>
              <a:t>	</a:t>
            </a:r>
            <a:r>
              <a:rPr lang="en-US" altLang="zh-CN" sz="3100" b="1" dirty="0">
                <a:ea typeface="楷体_GB2312" pitchFamily="49" charset="-122"/>
              </a:rPr>
              <a:t>when </a:t>
            </a:r>
            <a:r>
              <a:rPr lang="zh-CN" altLang="en-US" sz="3100" b="1" dirty="0">
                <a:ea typeface="楷体_GB2312" pitchFamily="49" charset="-122"/>
              </a:rPr>
              <a:t>        </a:t>
            </a:r>
            <a:r>
              <a:rPr lang="en-US" altLang="zh-CN" sz="3100" b="1" dirty="0">
                <a:ea typeface="楷体_GB2312" pitchFamily="49" charset="-122"/>
              </a:rPr>
              <a:t>  , sorting complexity is </a:t>
            </a:r>
            <a:r>
              <a:rPr lang="en-US" altLang="zh-CN" sz="3100" b="1" dirty="0">
                <a:solidFill>
                  <a:schemeClr val="tx2"/>
                </a:solidFill>
                <a:ea typeface="楷体_GB2312" pitchFamily="49" charset="-122"/>
              </a:rPr>
              <a:t>O(</a:t>
            </a:r>
            <a:r>
              <a:rPr lang="en-US" altLang="zh-CN" sz="3100" b="1" dirty="0" err="1">
                <a:solidFill>
                  <a:schemeClr val="tx2"/>
                </a:solidFill>
                <a:ea typeface="楷体_GB2312" pitchFamily="49" charset="-122"/>
              </a:rPr>
              <a:t>nlogn</a:t>
            </a:r>
            <a:r>
              <a:rPr lang="en-US" altLang="zh-CN" sz="3100" b="1" dirty="0">
                <a:solidFill>
                  <a:schemeClr val="tx2"/>
                </a:solidFill>
                <a:ea typeface="楷体_GB2312" pitchFamily="49" charset="-122"/>
              </a:rPr>
              <a:t>). Initial a heap-</a:t>
            </a:r>
            <a:r>
              <a:rPr lang="zh-CN" altLang="en-US" sz="31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100" b="1" dirty="0">
                <a:solidFill>
                  <a:schemeClr val="tx2"/>
                </a:solidFill>
                <a:ea typeface="楷体_GB2312" pitchFamily="49" charset="-122"/>
              </a:rPr>
              <a:t>O(m). </a:t>
            </a:r>
            <a:r>
              <a:rPr lang="en-US" altLang="zh-CN" sz="3100" b="1" dirty="0" err="1">
                <a:ea typeface="楷体_GB2312" pitchFamily="49" charset="-122"/>
              </a:rPr>
              <a:t>DeleteMin</a:t>
            </a:r>
            <a:r>
              <a:rPr lang="en-US" altLang="zh-CN" sz="3100" b="1" dirty="0">
                <a:ea typeface="楷体_GB2312" pitchFamily="49" charset="-122"/>
              </a:rPr>
              <a:t> and Insert operation of heap -  </a:t>
            </a:r>
            <a:r>
              <a:rPr lang="en-US" altLang="zh-CN" sz="3100" b="1" dirty="0">
                <a:solidFill>
                  <a:schemeClr val="tx2"/>
                </a:solidFill>
                <a:ea typeface="楷体_GB2312" pitchFamily="49" charset="-122"/>
              </a:rPr>
              <a:t>O(</a:t>
            </a:r>
            <a:r>
              <a:rPr lang="en-US" altLang="zh-CN" sz="3100" b="1" dirty="0" err="1">
                <a:solidFill>
                  <a:schemeClr val="tx2"/>
                </a:solidFill>
                <a:ea typeface="楷体_GB2312" pitchFamily="49" charset="-122"/>
              </a:rPr>
              <a:t>nlogm</a:t>
            </a:r>
            <a:r>
              <a:rPr lang="en-US" altLang="zh-CN" sz="3100" b="1" dirty="0">
                <a:solidFill>
                  <a:schemeClr val="tx2"/>
                </a:solidFill>
                <a:ea typeface="楷体_GB2312" pitchFamily="49" charset="-122"/>
              </a:rPr>
              <a:t>)</a:t>
            </a:r>
            <a:endParaRPr lang="zh-CN" altLang="en-US" sz="3100" b="1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3100" b="1" dirty="0">
                <a:ea typeface="楷体_GB2312" pitchFamily="49" charset="-122"/>
              </a:rPr>
              <a:t>     </a:t>
            </a:r>
            <a:r>
              <a:rPr lang="en-US" altLang="zh-CN" sz="3100" b="1" dirty="0">
                <a:solidFill>
                  <a:schemeClr val="tx2"/>
                </a:solidFill>
                <a:ea typeface="楷体_GB2312" pitchFamily="49" charset="-122"/>
              </a:rPr>
              <a:t>O(</a:t>
            </a:r>
            <a:r>
              <a:rPr lang="en-US" altLang="zh-CN" sz="3100" b="1" dirty="0" err="1">
                <a:solidFill>
                  <a:schemeClr val="tx2"/>
                </a:solidFill>
                <a:ea typeface="楷体_GB2312" pitchFamily="49" charset="-122"/>
              </a:rPr>
              <a:t>nlogn+nlogm</a:t>
            </a:r>
            <a:r>
              <a:rPr lang="en-US" altLang="zh-CN" sz="3100" b="1" dirty="0">
                <a:solidFill>
                  <a:schemeClr val="tx2"/>
                </a:solidFill>
                <a:ea typeface="楷体_GB2312" pitchFamily="49" charset="-122"/>
              </a:rPr>
              <a:t>)=O(</a:t>
            </a:r>
            <a:r>
              <a:rPr lang="en-US" altLang="zh-CN" sz="3100" b="1" dirty="0" err="1">
                <a:solidFill>
                  <a:schemeClr val="tx2"/>
                </a:solidFill>
                <a:ea typeface="楷体_GB2312" pitchFamily="49" charset="-122"/>
              </a:rPr>
              <a:t>nlogn</a:t>
            </a:r>
            <a:r>
              <a:rPr lang="en-US" altLang="zh-CN" sz="3100" b="1" dirty="0">
                <a:solidFill>
                  <a:schemeClr val="tx2"/>
                </a:solidFill>
                <a:ea typeface="楷体_GB2312" pitchFamily="49" charset="-12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31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b="1" dirty="0">
              <a:ea typeface="楷体_GB2312" pitchFamily="49" charset="-122"/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44331"/>
              </p:ext>
            </p:extLst>
          </p:nvPr>
        </p:nvGraphicFramePr>
        <p:xfrm>
          <a:off x="1946275" y="2351881"/>
          <a:ext cx="996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3" imgW="419040" imgH="164880" progId="Equation.3">
                  <p:embed/>
                </p:oleObj>
              </mc:Choice>
              <mc:Fallback>
                <p:oleObj name="公式" r:id="rId3" imgW="41904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2351881"/>
                        <a:ext cx="9969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3721"/>
              </p:ext>
            </p:extLst>
          </p:nvPr>
        </p:nvGraphicFramePr>
        <p:xfrm>
          <a:off x="1958499" y="2911475"/>
          <a:ext cx="10731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5" imgW="419040" imgH="139680" progId="Equation.3">
                  <p:embed/>
                </p:oleObj>
              </mc:Choice>
              <mc:Fallback>
                <p:oleObj name="公式" r:id="rId5" imgW="41904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499" y="2911475"/>
                        <a:ext cx="107315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optimal substructure of the activity-selection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start by developing a dynamic-programming solution to the activity-selection problem. </a:t>
            </a:r>
            <a:endParaRPr lang="en-US" i="1" dirty="0"/>
          </a:p>
          <a:p>
            <a:r>
              <a:rPr lang="en-US" i="1" dirty="0" err="1"/>
              <a:t>S</a:t>
            </a:r>
            <a:r>
              <a:rPr lang="en-US" i="1" baseline="-25000" dirty="0" err="1"/>
              <a:t>ij</a:t>
            </a:r>
            <a:r>
              <a:rPr lang="en-US" dirty="0"/>
              <a:t> = {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∈ </a:t>
            </a:r>
            <a:r>
              <a:rPr lang="en-US" i="1" dirty="0"/>
              <a:t>S</a:t>
            </a:r>
            <a:r>
              <a:rPr lang="en-US" dirty="0"/>
              <a:t> :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≤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 &lt;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 ≤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dirty="0"/>
              <a:t>} ,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consider the following set </a:t>
            </a:r>
            <a:r>
              <a:rPr lang="en-US" altLang="zh-CN" sz="2800" i="1" dirty="0"/>
              <a:t>S</a:t>
            </a:r>
            <a:r>
              <a:rPr lang="en-US" altLang="zh-CN" sz="2800" dirty="0"/>
              <a:t> of activities, which we have sorted in monotonically increasing order of finish time: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378740"/>
              </p:ext>
            </p:extLst>
          </p:nvPr>
        </p:nvGraphicFramePr>
        <p:xfrm>
          <a:off x="755576" y="2636912"/>
          <a:ext cx="7856537" cy="1444308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k</a:t>
                      </a:r>
                      <a:endParaRPr kumimoji="0" lang="en-US" altLang="zh-CN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1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3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4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5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6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7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8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9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10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11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s[k]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5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12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8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1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  <a:cs typeface="Times New Roman" charset="0"/>
                        </a:rPr>
                        <a:t>f[k]</a:t>
                      </a: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consider the following set </a:t>
            </a:r>
            <a:r>
              <a:rPr lang="en-US" altLang="zh-CN" i="1" dirty="0"/>
              <a:t>S</a:t>
            </a:r>
            <a:r>
              <a:rPr lang="en-US" altLang="zh-CN" dirty="0"/>
              <a:t> of activities, which we have sorted in monotonically increasing order of finish time: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subset {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9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11</a:t>
            </a:r>
            <a:r>
              <a:rPr lang="en-US" altLang="zh-CN" dirty="0"/>
              <a:t>} consists of mutually compatible activities.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8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11</a:t>
            </a:r>
            <a:r>
              <a:rPr lang="en-US" altLang="zh-CN" dirty="0"/>
              <a:t>} is the largest subset of compatible activities</a:t>
            </a:r>
          </a:p>
          <a:p>
            <a:pPr marL="0" indent="0">
              <a:buNone/>
            </a:pPr>
            <a:r>
              <a:rPr lang="en-US" altLang="zh-CN" dirty="0"/>
              <a:t>another largest subset is {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9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11</a:t>
            </a:r>
            <a:r>
              <a:rPr lang="en-US" altLang="zh-CN" dirty="0"/>
              <a:t>}.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435792"/>
              </p:ext>
            </p:extLst>
          </p:nvPr>
        </p:nvGraphicFramePr>
        <p:xfrm>
          <a:off x="539552" y="2924944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 err="1"/>
                        <a:t>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 err="1"/>
                        <a:t>s</a:t>
                      </a:r>
                      <a:r>
                        <a:rPr lang="en-US" i="1" baseline="-25000" dirty="0" err="1"/>
                        <a:t>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/>
                        <a:t>f</a:t>
                      </a:r>
                      <a:r>
                        <a:rPr lang="en-US" i="1" baseline="-25000"/>
                        <a:t>i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1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5380</Words>
  <Application>Microsoft Office PowerPoint</Application>
  <PresentationFormat>全屏显示(4:3)</PresentationFormat>
  <Paragraphs>1306</Paragraphs>
  <Slides>69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0" baseType="lpstr">
      <vt:lpstr>黑体</vt:lpstr>
      <vt:lpstr>宋体</vt:lpstr>
      <vt:lpstr>Arial</vt:lpstr>
      <vt:lpstr>Arial (W1)</vt:lpstr>
      <vt:lpstr>Calibri</vt:lpstr>
      <vt:lpstr>Comic Sans MS</vt:lpstr>
      <vt:lpstr>Symbol</vt:lpstr>
      <vt:lpstr>Times New Roman</vt:lpstr>
      <vt:lpstr>Wingdings</vt:lpstr>
      <vt:lpstr>Office 主题</vt:lpstr>
      <vt:lpstr>公式</vt:lpstr>
      <vt:lpstr>Greedy Algorithms</vt:lpstr>
      <vt:lpstr>PowerPoint 演示文稿</vt:lpstr>
      <vt:lpstr>What’s greedy algorithm</vt:lpstr>
      <vt:lpstr>PowerPoint 演示文稿</vt:lpstr>
      <vt:lpstr>PowerPoint 演示文稿</vt:lpstr>
      <vt:lpstr>An activity-selection problem</vt:lpstr>
      <vt:lpstr>The optimal substructure of the activity-selection problem</vt:lpstr>
      <vt:lpstr>PowerPoint 演示文稿</vt:lpstr>
      <vt:lpstr>PowerPoint 演示文稿</vt:lpstr>
      <vt:lpstr>The optimal substructure of the activity-selection problem</vt:lpstr>
      <vt:lpstr>The optimal substructure of the activity-selection problem</vt:lpstr>
      <vt:lpstr>The optimal substructure</vt:lpstr>
      <vt:lpstr>The optimal substructure</vt:lpstr>
      <vt:lpstr>A recursive solution</vt:lpstr>
      <vt:lpstr>Converting a dynamic-programming solution to a greedy solution</vt:lpstr>
      <vt:lpstr>Proof</vt:lpstr>
      <vt:lpstr>PowerPoint 演示文稿</vt:lpstr>
      <vt:lpstr>PowerPoint 演示文稿</vt:lpstr>
      <vt:lpstr>PowerPoint 演示文稿</vt:lpstr>
      <vt:lpstr>PowerPoint 演示文稿</vt:lpstr>
      <vt:lpstr>Elements of the greedy strategy</vt:lpstr>
      <vt:lpstr>PowerPoint 演示文稿</vt:lpstr>
      <vt:lpstr>Greedy-choice property</vt:lpstr>
      <vt:lpstr>Optimal substructure</vt:lpstr>
      <vt:lpstr>Greedy versus dynamic programming</vt:lpstr>
      <vt:lpstr>Knapsack Problem</vt:lpstr>
      <vt:lpstr>PowerPoint 演示文稿</vt:lpstr>
      <vt:lpstr>PowerPoint 演示文稿</vt:lpstr>
      <vt:lpstr>PowerPoint 演示文稿</vt:lpstr>
      <vt:lpstr>Greedy algorithm of knapsack problem</vt:lpstr>
      <vt:lpstr>Time complexity</vt:lpstr>
      <vt:lpstr>The knapsack problem</vt:lpstr>
      <vt:lpstr>The knapsack problem</vt:lpstr>
      <vt:lpstr>The knapsack problem</vt:lpstr>
      <vt:lpstr>The knapsack problem</vt:lpstr>
      <vt:lpstr>The knapsack problem</vt:lpstr>
      <vt:lpstr>The knapsack problem</vt:lpstr>
      <vt:lpstr>Optimal loading problem</vt:lpstr>
      <vt:lpstr>PowerPoint 演示文稿</vt:lpstr>
      <vt:lpstr>example</vt:lpstr>
      <vt:lpstr>Spanning Tree</vt:lpstr>
      <vt:lpstr>Minimum Spanning Tree</vt:lpstr>
      <vt:lpstr>Minimum Spanning Tree</vt:lpstr>
      <vt:lpstr>Greedy Algorithm</vt:lpstr>
      <vt:lpstr>Prim’s Minimum Spanning Tree Algorithm</vt:lpstr>
      <vt:lpstr>Prim’s algorithm</vt:lpstr>
      <vt:lpstr>Prim’s Minimum Spanning Tree Example</vt:lpstr>
      <vt:lpstr>Prim’s Minimum Spanning Tree Example</vt:lpstr>
      <vt:lpstr>Prim’s Minimum Spanning Tree Example</vt:lpstr>
      <vt:lpstr>Prim’s Minimum Spanning Tree Algorithm</vt:lpstr>
      <vt:lpstr>Prim’s Minimum Spanning Tree Algorithm</vt:lpstr>
      <vt:lpstr>Kruskal’s Minimum Spanning Tree Algorithm</vt:lpstr>
      <vt:lpstr>Basic idea of Kruskal’s algorithm</vt:lpstr>
      <vt:lpstr>Kruskal’s Minimum Spanning Tree Algorithm</vt:lpstr>
      <vt:lpstr>Kruskal’s MST Example</vt:lpstr>
      <vt:lpstr>Kruskal’s Minimum Spanning Tree Algorithm</vt:lpstr>
      <vt:lpstr>Shortest Path</vt:lpstr>
      <vt:lpstr>Dijkstra’s Shortest Path Algorithm</vt:lpstr>
      <vt:lpstr>Dijkstra’s Shortest Path Algorithm</vt:lpstr>
      <vt:lpstr>Shortest Path Example (Paths from A)</vt:lpstr>
      <vt:lpstr>Dijkstra’s Shortest Path Algorithm</vt:lpstr>
      <vt:lpstr>Floyd-Warshall’s Algorithm</vt:lpstr>
      <vt:lpstr>Multi-machine scheduling problem</vt:lpstr>
      <vt:lpstr>PowerPoint 演示文稿</vt:lpstr>
      <vt:lpstr>Multi-machine scheduling problem</vt:lpstr>
      <vt:lpstr>PowerPoint 演示文稿</vt:lpstr>
      <vt:lpstr>PowerPoint 演示文稿</vt:lpstr>
      <vt:lpstr>PowerPoint 演示文稿</vt:lpstr>
      <vt:lpstr>Complexity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User</dc:creator>
  <cp:lastModifiedBy>Gabriel Mr.</cp:lastModifiedBy>
  <cp:revision>52</cp:revision>
  <dcterms:created xsi:type="dcterms:W3CDTF">2013-05-05T06:41:01Z</dcterms:created>
  <dcterms:modified xsi:type="dcterms:W3CDTF">2020-06-17T00:24:02Z</dcterms:modified>
</cp:coreProperties>
</file>