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sldIdLst>
    <p:sldId id="270" r:id="rId3"/>
    <p:sldId id="277" r:id="rId4"/>
    <p:sldId id="322" r:id="rId5"/>
    <p:sldId id="428" r:id="rId6"/>
    <p:sldId id="454" r:id="rId7"/>
    <p:sldId id="44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64651" y="6453189"/>
            <a:ext cx="2639483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58ED-9F21-43E3-90C5-B20ABBF072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56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7"/>
          <p:cNvSpPr txBox="1">
            <a:spLocks/>
          </p:cNvSpPr>
          <p:nvPr userDrawn="1"/>
        </p:nvSpPr>
        <p:spPr bwMode="auto">
          <a:xfrm>
            <a:off x="431801" y="6497638"/>
            <a:ext cx="1065741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660066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1400" dirty="0"/>
              <a:t>zhangl@swc.neu.edu.cn                     Software College, NEU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59624-B253-45FB-96F2-A3283BC75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19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33DC5-B201-4A40-A373-1F32D7E4D4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</p:spTree>
    <p:extLst>
      <p:ext uri="{BB962C8B-B14F-4D97-AF65-F5344CB8AC3E}">
        <p14:creationId xmlns:p14="http://schemas.microsoft.com/office/powerpoint/2010/main" val="25819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A3974-A28E-4A52-AA03-4A17883870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</p:spTree>
    <p:extLst>
      <p:ext uri="{BB962C8B-B14F-4D97-AF65-F5344CB8AC3E}">
        <p14:creationId xmlns:p14="http://schemas.microsoft.com/office/powerpoint/2010/main" val="690477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8843-BCAE-41CB-B1B9-7E8298DD5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19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02924-3952-42AE-8070-A2BFCB8380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4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4D2D3-9032-4E37-8BD4-FA75D9255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624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75A97-7CEC-4260-A99D-D5B09017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B9242-C21D-4902-B93A-E048B07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Northeast University            neuzl@163.com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A5B79-8878-4A48-AA63-4B713478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6BB8C-2815-441C-871B-6FC263544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026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DCADD-A381-454F-86A8-C93F9F60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52C04-C667-4E46-A450-BDC9B607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79912-2364-4CFD-B8A9-C4270D21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21F55-FFEB-4C05-8860-4DF8ACE093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68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C4806-6CB7-4F26-89B2-9A4C1F0C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7A56C-6016-4E76-A927-8AB614E1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123A8-B66B-4A1D-BB52-B1A91FA6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4D37A-C06D-4317-913A-E54DE37639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96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44BCB0F-D9EA-438A-AA6B-B7E767C5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0A59008-0B50-4D41-BBD0-41D393EB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41173F4-4A2C-43EA-8095-4CE801F1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3FE72-1E18-49A3-B7FA-50D4BE2115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71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2EA2-1D06-40F9-9A0D-145D9D3C0D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</p:spTree>
    <p:extLst>
      <p:ext uri="{BB962C8B-B14F-4D97-AF65-F5344CB8AC3E}">
        <p14:creationId xmlns:p14="http://schemas.microsoft.com/office/powerpoint/2010/main" val="231396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0E67D4A-2B46-4156-9017-BF8F004F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B84EE1B-14D8-41B6-8308-C48A03AC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F3A2C7A-8884-4A23-B49A-57EE665D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2CE9B-F3FC-4A4C-88FA-DB085F43E4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72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D88A076-CD5D-4FB9-AAAB-2E3FDA05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3F69468-8DD1-4159-8A27-1E3CA24B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4FE6DE2-EAC9-4179-81A8-65418ABB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0D8A-2BAD-487F-A77B-2D39FBC627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127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8E0A955-EF2F-4172-883F-A2C3E883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F517973-3B7B-43A9-AD12-E6ECACF3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2E606AA-BE93-4A3C-A04B-CF130C5D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22014-951B-436F-AAA6-8F0E1C821E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035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4BD211C-7F4F-4500-BE01-CD197049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0C4CF79-E65C-4495-9511-8B51389E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0AC8C3C-8A7E-4CCC-87B1-1344EB01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FDD2F-55FC-4EED-956A-D10D740EB2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363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122CE09-158D-4319-93BD-63E469F5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41EB687-CDFC-406D-B792-C1D2BA9C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01CA47F-1802-4106-85E4-312B85D3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70AA2-653B-4796-A73C-65C0DBB1BC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649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FCEE0-F986-4860-96EC-E6E4D7C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A48EA-525C-44C9-BD7B-29B0E5BA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046E7-251C-4FD3-BBDE-A6871DE4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B3257-145A-4C1B-87BA-DA3A8A7671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823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A8518-5B3F-4A88-8BC6-E5E724AB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DAB29-8E92-47D3-A28A-0DCAE20B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CA7CD-1104-44BF-9608-AC3A9FDB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A7991-A187-4828-B28F-E70F15610B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93373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71" y="228600"/>
            <a:ext cx="10363603" cy="762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8796" y="1371600"/>
            <a:ext cx="10905873" cy="46863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7C66-F93D-4408-B39F-E28B8339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5733" y="6229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 Structure</a:t>
            </a: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3976-6ED5-49DD-8E88-31F935E6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29350"/>
            <a:ext cx="531706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Software College Northeastern University</a:t>
            </a: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6714-A9AF-42B7-A958-F510190F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4667" y="6229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78BAE5A-F218-4824-8E25-CF76324A78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65633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C447-E083-4279-9BE0-D04D354A8F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</p:spTree>
    <p:extLst>
      <p:ext uri="{BB962C8B-B14F-4D97-AF65-F5344CB8AC3E}">
        <p14:creationId xmlns:p14="http://schemas.microsoft.com/office/powerpoint/2010/main" val="77923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41C62-0A89-4E9A-9CB7-695895B18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</p:spTree>
    <p:extLst>
      <p:ext uri="{BB962C8B-B14F-4D97-AF65-F5344CB8AC3E}">
        <p14:creationId xmlns:p14="http://schemas.microsoft.com/office/powerpoint/2010/main" val="287711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F23D1-8A0C-4C64-8EB7-D2EDB0489F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</p:spTree>
    <p:extLst>
      <p:ext uri="{BB962C8B-B14F-4D97-AF65-F5344CB8AC3E}">
        <p14:creationId xmlns:p14="http://schemas.microsoft.com/office/powerpoint/2010/main" val="38475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527E-5007-41D2-8509-FB5A1BAF76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</p:spTree>
    <p:extLst>
      <p:ext uri="{BB962C8B-B14F-4D97-AF65-F5344CB8AC3E}">
        <p14:creationId xmlns:p14="http://schemas.microsoft.com/office/powerpoint/2010/main" val="10143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E223-39BD-4CA7-A13F-5C2AB162C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</p:spTree>
    <p:extLst>
      <p:ext uri="{BB962C8B-B14F-4D97-AF65-F5344CB8AC3E}">
        <p14:creationId xmlns:p14="http://schemas.microsoft.com/office/powerpoint/2010/main" val="146621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82F16-3209-4727-A2BF-3A3052DF06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</p:spTree>
    <p:extLst>
      <p:ext uri="{BB962C8B-B14F-4D97-AF65-F5344CB8AC3E}">
        <p14:creationId xmlns:p14="http://schemas.microsoft.com/office/powerpoint/2010/main" val="42465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5A06-20A4-48FF-8C4F-89A520D86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2"/>
          </p:nvPr>
        </p:nvSpPr>
        <p:spPr>
          <a:xfrm>
            <a:off x="431801" y="6453188"/>
            <a:ext cx="10657417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zhangl@swc.neu.edu.cn                     Software College, NEU</a:t>
            </a:r>
          </a:p>
        </p:txBody>
      </p:sp>
    </p:spTree>
    <p:extLst>
      <p:ext uri="{BB962C8B-B14F-4D97-AF65-F5344CB8AC3E}">
        <p14:creationId xmlns:p14="http://schemas.microsoft.com/office/powerpoint/2010/main" val="281998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D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800" y="6453188"/>
            <a:ext cx="38608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660066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93D1B4-5674-4D8D-90B7-E979F15EB2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11533" y="6453188"/>
            <a:ext cx="3860800" cy="196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b="1">
                <a:solidFill>
                  <a:srgbClr val="660066"/>
                </a:solidFill>
              </a:rPr>
              <a:t>neuzl@163.com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24418" y="6453188"/>
            <a:ext cx="10943167" cy="0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7232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D39211D-51C7-4605-B4CE-DFE9039471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10A81F4B-55EA-45C2-982B-7DCE02ACEF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021F2-49EA-4F64-8695-7BAEB05CD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24046-A4E6-4B46-B345-0F1484AC9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Software College, NEU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5A87A-333B-44FC-8C15-5E4E2186C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6E3A766-C39A-40B6-9F17-18B1802636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23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/>
          <p:cNvSpPr>
            <a:spLocks noGrp="1"/>
          </p:cNvSpPr>
          <p:nvPr>
            <p:ph type="ftr" sz="quarter" idx="12"/>
          </p:nvPr>
        </p:nvSpPr>
        <p:spPr>
          <a:xfrm>
            <a:off x="1847850" y="6453188"/>
            <a:ext cx="2895600" cy="196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660066"/>
                </a:solidFill>
              </a:rPr>
              <a:t>Software College, NEU</a:t>
            </a: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88AC11-EA90-4D99-B7E2-34B91E2513C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1792" y="120248"/>
            <a:ext cx="8229600" cy="385762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Recursive Computing </a:t>
            </a:r>
            <a:r>
              <a:rPr lang="zh-CN" altLang="en-US" sz="4000" b="1" dirty="0"/>
              <a:t>只求最优值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484314"/>
            <a:ext cx="7993062" cy="5184775"/>
          </a:xfrm>
          <a:solidFill>
            <a:schemeClr val="bg1"/>
          </a:solidFill>
          <a:ln w="28575">
            <a:solidFill>
              <a:srgbClr val="871B2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int </a:t>
            </a:r>
            <a:r>
              <a:rPr lang="en-US" altLang="zh-CN" sz="2000" b="1" dirty="0" err="1">
                <a:latin typeface="Tahoma" pitchFamily="34" charset="0"/>
              </a:rPr>
              <a:t>RecurMatrixChain</a:t>
            </a:r>
            <a:r>
              <a:rPr lang="en-US" altLang="zh-CN" sz="2000" b="1" dirty="0">
                <a:latin typeface="Tahoma" pitchFamily="34" charset="0"/>
              </a:rPr>
              <a:t>( int </a:t>
            </a:r>
            <a:r>
              <a:rPr lang="en-US" altLang="zh-CN" sz="2000" b="1" dirty="0" err="1">
                <a:latin typeface="Tahoma" pitchFamily="34" charset="0"/>
              </a:rPr>
              <a:t>i</a:t>
            </a:r>
            <a:r>
              <a:rPr lang="en-US" altLang="zh-CN" sz="2000" b="1" dirty="0">
                <a:latin typeface="Tahoma" pitchFamily="34" charset="0"/>
              </a:rPr>
              <a:t>, int, j, int p[])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if </a:t>
            </a:r>
            <a:r>
              <a:rPr lang="en-US" altLang="zh-CN" sz="2000" b="1" u="sng" dirty="0">
                <a:latin typeface="Tahoma" pitchFamily="34" charset="0"/>
              </a:rPr>
              <a:t>(                )</a:t>
            </a:r>
            <a:r>
              <a:rPr lang="en-US" altLang="zh-CN" sz="2000" b="1" dirty="0">
                <a:latin typeface="Tahoma" pitchFamily="34" charset="0"/>
              </a:rPr>
              <a:t>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int u=</a:t>
            </a:r>
            <a:r>
              <a:rPr lang="en-US" altLang="zh-CN" sz="2000" b="1" dirty="0" err="1">
                <a:latin typeface="Tahoma" pitchFamily="34" charset="0"/>
              </a:rPr>
              <a:t>RecurMatrixChain</a:t>
            </a:r>
            <a:r>
              <a:rPr lang="en-US" altLang="zh-CN" sz="2000" b="1" dirty="0">
                <a:latin typeface="Tahoma" pitchFamily="34" charset="0"/>
              </a:rPr>
              <a:t>(</a:t>
            </a:r>
            <a:r>
              <a:rPr lang="en-US" altLang="zh-CN" sz="2000" b="1" dirty="0" err="1">
                <a:latin typeface="Tahoma" pitchFamily="34" charset="0"/>
              </a:rPr>
              <a:t>i</a:t>
            </a:r>
            <a:r>
              <a:rPr lang="en-US" altLang="zh-CN" sz="2000" b="1" dirty="0">
                <a:latin typeface="Tahoma" pitchFamily="34" charset="0"/>
              </a:rPr>
              <a:t>, </a:t>
            </a:r>
            <a:r>
              <a:rPr lang="en-US" altLang="zh-CN" sz="2000" b="1" dirty="0" err="1">
                <a:latin typeface="Tahoma" pitchFamily="34" charset="0"/>
              </a:rPr>
              <a:t>i</a:t>
            </a:r>
            <a:r>
              <a:rPr lang="en-US" altLang="zh-CN" sz="2000" b="1" dirty="0">
                <a:latin typeface="Tahoma" pitchFamily="34" charset="0"/>
              </a:rPr>
              <a:t>)+</a:t>
            </a:r>
            <a:r>
              <a:rPr lang="en-US" altLang="zh-CN" sz="2000" b="1" dirty="0" err="1">
                <a:latin typeface="Tahoma" pitchFamily="34" charset="0"/>
              </a:rPr>
              <a:t>RecurMatrixChain</a:t>
            </a:r>
            <a:r>
              <a:rPr lang="en-US" altLang="zh-CN" sz="2000" b="1" dirty="0">
                <a:latin typeface="Tahoma" pitchFamily="34" charset="0"/>
              </a:rPr>
              <a:t>(i+1,j,p)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+p[i-1]*p[</a:t>
            </a:r>
            <a:r>
              <a:rPr lang="en-US" altLang="zh-CN" sz="2000" b="1" dirty="0" err="1">
                <a:latin typeface="Tahoma" pitchFamily="34" charset="0"/>
              </a:rPr>
              <a:t>i</a:t>
            </a:r>
            <a:r>
              <a:rPr lang="en-US" altLang="zh-CN" sz="2000" b="1" dirty="0">
                <a:latin typeface="Tahoma" pitchFamily="34" charset="0"/>
              </a:rPr>
              <a:t>]*p[j];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s[</a:t>
            </a:r>
            <a:r>
              <a:rPr lang="en-US" altLang="zh-CN" sz="2000" b="1" dirty="0" err="1">
                <a:latin typeface="Tahoma" pitchFamily="34" charset="0"/>
              </a:rPr>
              <a:t>i</a:t>
            </a:r>
            <a:r>
              <a:rPr lang="en-US" altLang="zh-CN" sz="2000" b="1" dirty="0">
                <a:latin typeface="Tahoma" pitchFamily="34" charset="0"/>
              </a:rPr>
              <a:t>][j]=</a:t>
            </a:r>
            <a:r>
              <a:rPr lang="en-US" altLang="zh-CN" sz="2000" b="1" dirty="0" err="1">
                <a:latin typeface="Tahoma" pitchFamily="34" charset="0"/>
              </a:rPr>
              <a:t>i</a:t>
            </a:r>
            <a:r>
              <a:rPr lang="en-US" altLang="zh-CN" sz="2000" b="1" dirty="0">
                <a:latin typeface="Tahoma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for(int k=i+1; k&lt;j; k++){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int t=</a:t>
            </a:r>
            <a:r>
              <a:rPr lang="en-US" altLang="zh-CN" sz="2000" b="1" dirty="0" err="1">
                <a:latin typeface="Tahoma" pitchFamily="34" charset="0"/>
              </a:rPr>
              <a:t>RecurMatrixChain</a:t>
            </a:r>
            <a:r>
              <a:rPr lang="en-US" altLang="zh-CN" sz="2000" b="1" dirty="0">
                <a:latin typeface="Tahoma" pitchFamily="34" charset="0"/>
              </a:rPr>
              <a:t>(</a:t>
            </a:r>
            <a:r>
              <a:rPr lang="en-US" altLang="zh-CN" sz="2000" b="1" dirty="0" err="1">
                <a:latin typeface="Tahoma" pitchFamily="34" charset="0"/>
              </a:rPr>
              <a:t>i,k</a:t>
            </a:r>
            <a:r>
              <a:rPr lang="en-US" altLang="zh-CN" sz="2000" b="1" dirty="0">
                <a:latin typeface="Tahoma" pitchFamily="34" charset="0"/>
              </a:rPr>
              <a:t>)+</a:t>
            </a:r>
            <a:r>
              <a:rPr lang="en-US" altLang="zh-CN" sz="2000" b="1" dirty="0" err="1">
                <a:latin typeface="Tahoma" pitchFamily="34" charset="0"/>
              </a:rPr>
              <a:t>RecurMatrixChain</a:t>
            </a:r>
            <a:r>
              <a:rPr lang="en-US" altLang="zh-CN" sz="2000" b="1" dirty="0">
                <a:latin typeface="Tahoma" pitchFamily="34" charset="0"/>
              </a:rPr>
              <a:t>(k+1,j,p)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+p[i-1]*p[</a:t>
            </a:r>
            <a:r>
              <a:rPr lang="en-US" altLang="zh-CN" sz="2000" b="1" dirty="0" err="1">
                <a:latin typeface="Tahoma" pitchFamily="34" charset="0"/>
              </a:rPr>
              <a:t>i</a:t>
            </a:r>
            <a:r>
              <a:rPr lang="en-US" altLang="zh-CN" sz="2000" b="1" dirty="0">
                <a:latin typeface="Tahoma" pitchFamily="34" charset="0"/>
              </a:rPr>
              <a:t>]*p[j];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if (t&lt;u)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u=t;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s[</a:t>
            </a:r>
            <a:r>
              <a:rPr lang="en-US" altLang="zh-CN" sz="2000" b="1" dirty="0" err="1">
                <a:latin typeface="Tahoma" pitchFamily="34" charset="0"/>
              </a:rPr>
              <a:t>i</a:t>
            </a:r>
            <a:r>
              <a:rPr lang="en-US" altLang="zh-CN" sz="2000" b="1" dirty="0">
                <a:latin typeface="Tahoma" pitchFamily="34" charset="0"/>
              </a:rPr>
              <a:t>][j]=k;}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return u;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latin typeface="Tahoma" pitchFamily="34" charset="0"/>
            </a:endParaRPr>
          </a:p>
        </p:txBody>
      </p:sp>
      <p:sp>
        <p:nvSpPr>
          <p:cNvPr id="16388" name="AutoShape 4"/>
          <p:cNvSpPr>
            <a:spLocks/>
          </p:cNvSpPr>
          <p:nvPr/>
        </p:nvSpPr>
        <p:spPr bwMode="auto">
          <a:xfrm>
            <a:off x="6388100" y="722314"/>
            <a:ext cx="2876550" cy="403225"/>
          </a:xfrm>
          <a:prstGeom prst="borderCallout1">
            <a:avLst>
              <a:gd name="adj1" fmla="val 28347"/>
              <a:gd name="adj2" fmla="val -2648"/>
              <a:gd name="adj3" fmla="val 207088"/>
              <a:gd name="adj4" fmla="val -30190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参加运算矩阵链起始位置</a:t>
            </a:r>
          </a:p>
        </p:txBody>
      </p:sp>
      <p:sp>
        <p:nvSpPr>
          <p:cNvPr id="16389" name="AutoShape 5"/>
          <p:cNvSpPr>
            <a:spLocks/>
          </p:cNvSpPr>
          <p:nvPr/>
        </p:nvSpPr>
        <p:spPr bwMode="auto">
          <a:xfrm>
            <a:off x="7751764" y="1268413"/>
            <a:ext cx="2232025" cy="360362"/>
          </a:xfrm>
          <a:prstGeom prst="borderCallout2">
            <a:avLst>
              <a:gd name="adj1" fmla="val 31718"/>
              <a:gd name="adj2" fmla="val -3412"/>
              <a:gd name="adj3" fmla="val 31718"/>
              <a:gd name="adj4" fmla="val -34991"/>
              <a:gd name="adj5" fmla="val 140088"/>
              <a:gd name="adj6" fmla="val -67708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矩阵链终止位置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000376" y="2060576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871B28"/>
                </a:solidFill>
                <a:latin typeface="Arial" pitchFamily="34" charset="0"/>
                <a:ea typeface="宋体" pitchFamily="2" charset="-122"/>
              </a:rPr>
              <a:t>i==j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279651" y="2420938"/>
            <a:ext cx="7345363" cy="57626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1524000" y="650875"/>
            <a:ext cx="1835150" cy="609600"/>
          </a:xfrm>
          <a:prstGeom prst="borderCallout2">
            <a:avLst>
              <a:gd name="adj1" fmla="val 18750"/>
              <a:gd name="adj2" fmla="val 104153"/>
              <a:gd name="adj3" fmla="val 18750"/>
              <a:gd name="adj4" fmla="val 111852"/>
              <a:gd name="adj5" fmla="val 290366"/>
              <a:gd name="adj6" fmla="val 119898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取第一个断开位置时计算量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2424114" y="3357563"/>
            <a:ext cx="11509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1524000" y="4005263"/>
            <a:ext cx="611188" cy="2087562"/>
          </a:xfrm>
          <a:prstGeom prst="borderCallout2">
            <a:avLst>
              <a:gd name="adj1" fmla="val 5477"/>
              <a:gd name="adj2" fmla="val 112468"/>
              <a:gd name="adj3" fmla="val 5477"/>
              <a:gd name="adj4" fmla="val 139741"/>
              <a:gd name="adj5" fmla="val -40000"/>
              <a:gd name="adj6" fmla="val 158699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记录当前断开位置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640014" y="3644900"/>
            <a:ext cx="7272337" cy="6477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8332788" y="4899025"/>
            <a:ext cx="1795462" cy="609600"/>
          </a:xfrm>
          <a:prstGeom prst="borderCallout2">
            <a:avLst>
              <a:gd name="adj1" fmla="val 18750"/>
              <a:gd name="adj2" fmla="val -4245"/>
              <a:gd name="adj3" fmla="val 18750"/>
              <a:gd name="adj4" fmla="val -35722"/>
              <a:gd name="adj5" fmla="val -99481"/>
              <a:gd name="adj6" fmla="val -68435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循环取</a:t>
            </a:r>
            <a:r>
              <a:rPr lang="en-US" altLang="zh-CN" b="1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的可取断开位置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/>
          <p:cNvSpPr>
            <a:spLocks noGrp="1"/>
          </p:cNvSpPr>
          <p:nvPr>
            <p:ph type="ftr" sz="quarter" idx="12"/>
          </p:nvPr>
        </p:nvSpPr>
        <p:spPr>
          <a:xfrm>
            <a:off x="1847850" y="6453188"/>
            <a:ext cx="2895600" cy="196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660066"/>
                </a:solidFill>
              </a:rPr>
              <a:t>Software College, NEU</a:t>
            </a: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410A5A8-4A47-4ACD-BBF3-C0C294B4996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23937"/>
            <a:ext cx="8458200" cy="514032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void </a:t>
            </a:r>
            <a:r>
              <a:rPr lang="en-US" altLang="zh-CN" sz="2000" b="1" dirty="0" err="1">
                <a:latin typeface="Tahoma" pitchFamily="34" charset="0"/>
              </a:rPr>
              <a:t>MatrixChain</a:t>
            </a:r>
            <a:r>
              <a:rPr lang="en-US" altLang="zh-CN" sz="2000" b="1" dirty="0">
                <a:latin typeface="Tahoma" pitchFamily="34" charset="0"/>
              </a:rPr>
              <a:t>(</a:t>
            </a:r>
            <a:r>
              <a:rPr lang="en-US" altLang="zh-CN" sz="2000" b="1" dirty="0" err="1">
                <a:latin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</a:rPr>
              <a:t> p, </a:t>
            </a:r>
            <a:r>
              <a:rPr lang="en-US" altLang="zh-CN" sz="2000" b="1" dirty="0" err="1">
                <a:latin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</a:rPr>
              <a:t> n, </a:t>
            </a:r>
            <a:r>
              <a:rPr lang="en-US" altLang="zh-CN" sz="2000" b="1" dirty="0" err="1">
                <a:latin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</a:rPr>
              <a:t> * *m, </a:t>
            </a:r>
            <a:r>
              <a:rPr lang="en-US" altLang="zh-CN" sz="2000" b="1" dirty="0" err="1">
                <a:latin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</a:rPr>
              <a:t> * *s)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for (</a:t>
            </a:r>
            <a:r>
              <a:rPr lang="en-US" altLang="zh-CN" sz="2000" b="1" dirty="0" err="1">
                <a:latin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</a:rPr>
              <a:t> i=1; i&lt;=n; i++) m[i][i]= </a:t>
            </a:r>
            <a:r>
              <a:rPr lang="en-US" altLang="zh-CN" sz="2000" b="1" u="sng" dirty="0">
                <a:latin typeface="Tahoma" pitchFamily="34" charset="0"/>
              </a:rPr>
              <a:t>      </a:t>
            </a:r>
            <a:r>
              <a:rPr lang="en-US" altLang="zh-CN" sz="2000" b="1" dirty="0">
                <a:latin typeface="Tahoma" pitchFamily="34" charset="0"/>
              </a:rPr>
              <a:t> ;//</a:t>
            </a:r>
            <a:r>
              <a:rPr lang="zh-CN" altLang="en-US" sz="2000" b="1" dirty="0">
                <a:latin typeface="Tahoma" pitchFamily="34" charset="0"/>
              </a:rPr>
              <a:t>单个矩阵的计算量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latin typeface="Tahoma" pitchFamily="34" charset="0"/>
              </a:rPr>
              <a:t>          </a:t>
            </a:r>
            <a:r>
              <a:rPr lang="en-US" altLang="zh-CN" sz="2000" b="1" dirty="0">
                <a:latin typeface="Tahoma" pitchFamily="34" charset="0"/>
              </a:rPr>
              <a:t>for (</a:t>
            </a:r>
            <a:r>
              <a:rPr lang="en-US" altLang="zh-CN" sz="2000" b="1" dirty="0" err="1">
                <a:latin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</a:rPr>
              <a:t> r=2; r&lt;=n; r++){//r</a:t>
            </a:r>
            <a:r>
              <a:rPr lang="zh-CN" altLang="en-US" sz="2000" b="1" dirty="0">
                <a:latin typeface="Tahoma" pitchFamily="34" charset="0"/>
              </a:rPr>
              <a:t>为每次循环矩阵链的长度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latin typeface="Tahoma" pitchFamily="34" charset="0"/>
              </a:rPr>
              <a:t>               </a:t>
            </a:r>
            <a:r>
              <a:rPr lang="en-US" altLang="zh-CN" sz="2000" b="1" dirty="0">
                <a:latin typeface="Tahoma" pitchFamily="34" charset="0"/>
              </a:rPr>
              <a:t>for (</a:t>
            </a:r>
            <a:r>
              <a:rPr lang="en-US" altLang="zh-CN" sz="2000" b="1" dirty="0" err="1">
                <a:latin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</a:rPr>
              <a:t> i=1; i&lt;= </a:t>
            </a:r>
            <a:r>
              <a:rPr lang="en-US" altLang="zh-CN" sz="2000" b="1" u="sng" dirty="0">
                <a:latin typeface="Tahoma" pitchFamily="34" charset="0"/>
              </a:rPr>
              <a:t>           </a:t>
            </a:r>
            <a:r>
              <a:rPr lang="en-US" altLang="zh-CN" sz="2000" b="1" dirty="0">
                <a:latin typeface="Tahoma" pitchFamily="34" charset="0"/>
              </a:rPr>
              <a:t> 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     </a:t>
            </a:r>
            <a:r>
              <a:rPr lang="en-US" altLang="zh-CN" sz="2000" b="1" dirty="0" err="1">
                <a:latin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</a:rPr>
              <a:t> j=i+r-1;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     m[i][j]= m[i+1][j]+p[i-1]*p[i]*p[j];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     s[i][j]=i;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     for (</a:t>
            </a:r>
            <a:r>
              <a:rPr lang="en-US" altLang="zh-CN" sz="2000" b="1" dirty="0" err="1">
                <a:latin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</a:rPr>
              <a:t> k=i+1; k&lt;j; k++){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          </a:t>
            </a:r>
            <a:r>
              <a:rPr lang="en-US" altLang="zh-CN" sz="2000" b="1" dirty="0" err="1">
                <a:latin typeface="Tahoma" pitchFamily="34" charset="0"/>
              </a:rPr>
              <a:t>int</a:t>
            </a:r>
            <a:r>
              <a:rPr lang="en-US" altLang="zh-CN" sz="2000" b="1" dirty="0">
                <a:latin typeface="Tahoma" pitchFamily="34" charset="0"/>
              </a:rPr>
              <a:t> t= m[i][k]+ m[k+1][j]+ </a:t>
            </a:r>
            <a:r>
              <a:rPr lang="en-US" altLang="zh-CN" sz="2000" b="1" u="sng" dirty="0">
                <a:latin typeface="Tahoma" pitchFamily="34" charset="0"/>
              </a:rPr>
              <a:t>                        </a:t>
            </a:r>
            <a:r>
              <a:rPr lang="en-US" altLang="zh-CN" sz="2000" b="1" dirty="0">
                <a:latin typeface="Tahoma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          if (t&lt; m[i][j])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              m[i][j]=t;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              s[i][j]=k;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ahoma" pitchFamily="34" charset="0"/>
              </a:rPr>
              <a:t>     }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b="1" dirty="0">
              <a:latin typeface="Tahoma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32625" y="14843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A50021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159375" y="2060576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A50021"/>
                </a:solidFill>
              </a:rPr>
              <a:t>n – r + 1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143250" y="2998789"/>
            <a:ext cx="5329238" cy="7191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>
            <a:off x="8975725" y="2422525"/>
            <a:ext cx="1512888" cy="979488"/>
          </a:xfrm>
          <a:prstGeom prst="borderCallout2">
            <a:avLst>
              <a:gd name="adj1" fmla="val 11671"/>
              <a:gd name="adj2" fmla="val -5037"/>
              <a:gd name="adj3" fmla="val 11671"/>
              <a:gd name="adj4" fmla="val -16579"/>
              <a:gd name="adj5" fmla="val 70505"/>
              <a:gd name="adj6" fmla="val -28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b="1"/>
              <a:t>取第一个可取位置，即断开位置为</a:t>
            </a:r>
            <a:r>
              <a:rPr lang="en-US" altLang="zh-CN" b="1"/>
              <a:t>i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036094" y="3956879"/>
            <a:ext cx="6696075" cy="7191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3562" name="AutoShape 10"/>
          <p:cNvSpPr>
            <a:spLocks/>
          </p:cNvSpPr>
          <p:nvPr/>
        </p:nvSpPr>
        <p:spPr bwMode="auto">
          <a:xfrm>
            <a:off x="1649414" y="3387726"/>
            <a:ext cx="1062037" cy="1122363"/>
          </a:xfrm>
          <a:prstGeom prst="borderCallout2">
            <a:avLst>
              <a:gd name="adj1" fmla="val 10185"/>
              <a:gd name="adj2" fmla="val 107176"/>
              <a:gd name="adj3" fmla="val 10185"/>
              <a:gd name="adj4" fmla="val 117042"/>
              <a:gd name="adj5" fmla="val 100000"/>
              <a:gd name="adj6" fmla="val 1272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b="1"/>
              <a:t>循环取</a:t>
            </a:r>
            <a:r>
              <a:rPr lang="en-US" altLang="zh-CN" b="1"/>
              <a:t>k</a:t>
            </a:r>
            <a:r>
              <a:rPr lang="zh-CN" altLang="en-US" b="1"/>
              <a:t>的可取位置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496176" y="4124326"/>
            <a:ext cx="1858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990033"/>
                </a:solidFill>
              </a:rPr>
              <a:t>p[i-1]*p[k]*p[j]</a:t>
            </a:r>
          </a:p>
        </p:txBody>
      </p:sp>
      <p:sp>
        <p:nvSpPr>
          <p:cNvPr id="51213" name="Rectangle 33"/>
          <p:cNvSpPr>
            <a:spLocks noChangeArrowheads="1"/>
          </p:cNvSpPr>
          <p:nvPr/>
        </p:nvSpPr>
        <p:spPr bwMode="auto">
          <a:xfrm>
            <a:off x="1919288" y="104774"/>
            <a:ext cx="7815263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3600" b="1" dirty="0">
                <a:solidFill>
                  <a:schemeClr val="hlink"/>
                </a:solidFill>
              </a:rPr>
              <a:t>Step 3. Computing </a:t>
            </a:r>
            <a:r>
              <a:rPr lang="en-US" altLang="zh-CN" sz="3600" b="1" dirty="0">
                <a:solidFill>
                  <a:srgbClr val="FF0000"/>
                </a:solidFill>
              </a:rPr>
              <a:t>optimal value </a:t>
            </a:r>
            <a:r>
              <a:rPr lang="zh-CN" altLang="en-US" sz="3600" b="1" dirty="0">
                <a:solidFill>
                  <a:srgbClr val="FF0000"/>
                </a:solidFill>
              </a:rPr>
              <a:t>保存最优解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 animBg="1"/>
      <p:bldP spid="23560" grpId="0" animBg="1"/>
      <p:bldP spid="23561" grpId="0" animBg="1"/>
      <p:bldP spid="235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847850" y="6617097"/>
            <a:ext cx="2895600" cy="196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660066"/>
                </a:solidFill>
              </a:rPr>
              <a:t>Software College, NEU</a:t>
            </a:r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77200" y="6409134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D2B19C5-18AE-4E29-B1B1-ADFD9525DD1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4342" name="Text Box 2"/>
          <p:cNvSpPr txBox="1">
            <a:spLocks noChangeArrowheads="1"/>
          </p:cNvSpPr>
          <p:nvPr/>
        </p:nvSpPr>
        <p:spPr bwMode="auto">
          <a:xfrm>
            <a:off x="1703027" y="-109610"/>
            <a:ext cx="8424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Example : there are four items. Bag capacity is 5. w[4]={2, 1, 3, 2}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v[4]={12, 10, 20, 15}.  To compute m[1][c] and the solution</a:t>
            </a:r>
            <a:endParaRPr lang="zh-CN" altLang="en-US" sz="2400" b="1" dirty="0"/>
          </a:p>
        </p:txBody>
      </p:sp>
      <p:sp>
        <p:nvSpPr>
          <p:cNvPr id="14343" name="Line 3"/>
          <p:cNvSpPr>
            <a:spLocks noChangeShapeType="1"/>
          </p:cNvSpPr>
          <p:nvPr/>
        </p:nvSpPr>
        <p:spPr bwMode="auto">
          <a:xfrm>
            <a:off x="1847850" y="1771230"/>
            <a:ext cx="42481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4"/>
          <p:cNvSpPr>
            <a:spLocks noChangeShapeType="1"/>
          </p:cNvSpPr>
          <p:nvPr/>
        </p:nvSpPr>
        <p:spPr bwMode="auto">
          <a:xfrm>
            <a:off x="2424113" y="1124446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992313" y="364311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4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992313" y="299541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3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992313" y="2419152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2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992313" y="184289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 dirty="0"/>
              <a:t>1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4654551" y="133806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4</a:t>
            </a:r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4081463" y="133806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3</a:t>
            </a:r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3503613" y="133806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2</a:t>
            </a:r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3000376" y="133806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1</a:t>
            </a:r>
          </a:p>
        </p:txBody>
      </p:sp>
      <p:sp>
        <p:nvSpPr>
          <p:cNvPr id="202765" name="Rectangle 13"/>
          <p:cNvSpPr>
            <a:spLocks noChangeArrowheads="1"/>
          </p:cNvSpPr>
          <p:nvPr/>
        </p:nvSpPr>
        <p:spPr bwMode="auto">
          <a:xfrm>
            <a:off x="2495551" y="133806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0</a:t>
            </a:r>
          </a:p>
        </p:txBody>
      </p: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5303838" y="133806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5</a:t>
            </a: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2495551" y="3644702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0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2497138" y="299541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0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2495551" y="2419152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3000376" y="3644702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0</a:t>
            </a: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3001963" y="299541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0</a:t>
            </a: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000376" y="2419152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10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3575051" y="2419152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 dirty="0"/>
              <a:t>15</a:t>
            </a: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3503613" y="3644702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15</a:t>
            </a: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4079876" y="3644702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15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654551" y="3644702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15</a:t>
            </a: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5303838" y="3644702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15</a:t>
            </a:r>
          </a:p>
        </p:txBody>
      </p:sp>
      <p:sp>
        <p:nvSpPr>
          <p:cNvPr id="202778" name="Rectangle 26"/>
          <p:cNvSpPr>
            <a:spLocks noChangeArrowheads="1"/>
          </p:cNvSpPr>
          <p:nvPr/>
        </p:nvSpPr>
        <p:spPr bwMode="auto">
          <a:xfrm>
            <a:off x="3505201" y="299541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15</a:t>
            </a:r>
          </a:p>
        </p:txBody>
      </p:sp>
      <p:sp>
        <p:nvSpPr>
          <p:cNvPr id="202779" name="Rectangle 27"/>
          <p:cNvSpPr>
            <a:spLocks noChangeArrowheads="1"/>
          </p:cNvSpPr>
          <p:nvPr/>
        </p:nvSpPr>
        <p:spPr bwMode="auto">
          <a:xfrm>
            <a:off x="4081463" y="299541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20</a:t>
            </a:r>
          </a:p>
        </p:txBody>
      </p:sp>
      <p:sp>
        <p:nvSpPr>
          <p:cNvPr id="202780" name="Rectangle 28"/>
          <p:cNvSpPr>
            <a:spLocks noChangeArrowheads="1"/>
          </p:cNvSpPr>
          <p:nvPr/>
        </p:nvSpPr>
        <p:spPr bwMode="auto">
          <a:xfrm>
            <a:off x="4727576" y="299541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20</a:t>
            </a:r>
          </a:p>
        </p:txBody>
      </p:sp>
      <p:sp>
        <p:nvSpPr>
          <p:cNvPr id="202781" name="Rectangle 29"/>
          <p:cNvSpPr>
            <a:spLocks noChangeArrowheads="1"/>
          </p:cNvSpPr>
          <p:nvPr/>
        </p:nvSpPr>
        <p:spPr bwMode="auto">
          <a:xfrm>
            <a:off x="5305426" y="299541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35</a:t>
            </a:r>
          </a:p>
        </p:txBody>
      </p:sp>
      <p:sp>
        <p:nvSpPr>
          <p:cNvPr id="202782" name="Rectangle 30"/>
          <p:cNvSpPr>
            <a:spLocks noChangeArrowheads="1"/>
          </p:cNvSpPr>
          <p:nvPr/>
        </p:nvSpPr>
        <p:spPr bwMode="auto">
          <a:xfrm>
            <a:off x="5303838" y="2419152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35</a:t>
            </a:r>
          </a:p>
        </p:txBody>
      </p:sp>
      <p:sp>
        <p:nvSpPr>
          <p:cNvPr id="202783" name="Rectangle 31"/>
          <p:cNvSpPr>
            <a:spLocks noChangeArrowheads="1"/>
          </p:cNvSpPr>
          <p:nvPr/>
        </p:nvSpPr>
        <p:spPr bwMode="auto">
          <a:xfrm>
            <a:off x="4727576" y="2419152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30</a:t>
            </a:r>
          </a:p>
        </p:txBody>
      </p:sp>
      <p:sp>
        <p:nvSpPr>
          <p:cNvPr id="202784" name="Rectangle 32"/>
          <p:cNvSpPr>
            <a:spLocks noChangeArrowheads="1"/>
          </p:cNvSpPr>
          <p:nvPr/>
        </p:nvSpPr>
        <p:spPr bwMode="auto">
          <a:xfrm>
            <a:off x="4152901" y="2419152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25</a:t>
            </a:r>
          </a:p>
        </p:txBody>
      </p:sp>
      <p:sp>
        <p:nvSpPr>
          <p:cNvPr id="202785" name="Rectangle 33"/>
          <p:cNvSpPr>
            <a:spLocks noChangeArrowheads="1"/>
          </p:cNvSpPr>
          <p:nvPr/>
        </p:nvSpPr>
        <p:spPr bwMode="auto">
          <a:xfrm>
            <a:off x="5303838" y="184289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37</a:t>
            </a:r>
          </a:p>
        </p:txBody>
      </p:sp>
      <p:sp>
        <p:nvSpPr>
          <p:cNvPr id="14374" name="Line 34"/>
          <p:cNvSpPr>
            <a:spLocks noChangeShapeType="1"/>
          </p:cNvSpPr>
          <p:nvPr/>
        </p:nvSpPr>
        <p:spPr bwMode="auto">
          <a:xfrm>
            <a:off x="1776413" y="1193602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5"/>
          <p:cNvSpPr>
            <a:spLocks noChangeArrowheads="1"/>
          </p:cNvSpPr>
          <p:nvPr/>
        </p:nvSpPr>
        <p:spPr bwMode="auto">
          <a:xfrm>
            <a:off x="1703388" y="141109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i</a:t>
            </a:r>
          </a:p>
        </p:txBody>
      </p:sp>
      <p:sp>
        <p:nvSpPr>
          <p:cNvPr id="14376" name="Rectangle 36"/>
          <p:cNvSpPr>
            <a:spLocks noChangeArrowheads="1"/>
          </p:cNvSpPr>
          <p:nvPr/>
        </p:nvSpPr>
        <p:spPr bwMode="auto">
          <a:xfrm>
            <a:off x="2063230" y="1052414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/>
              <a:t>j</a:t>
            </a:r>
          </a:p>
        </p:txBody>
      </p:sp>
      <p:graphicFrame>
        <p:nvGraphicFramePr>
          <p:cNvPr id="14338" name="Object 37"/>
          <p:cNvGraphicFramePr>
            <a:graphicFrameLocks noChangeAspect="1"/>
          </p:cNvGraphicFramePr>
          <p:nvPr/>
        </p:nvGraphicFramePr>
        <p:xfrm>
          <a:off x="6456364" y="1989138"/>
          <a:ext cx="28797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3" imgW="1625600" imgH="482600" progId="Equation.3">
                  <p:embed/>
                </p:oleObj>
              </mc:Choice>
              <mc:Fallback>
                <p:oleObj name="公式" r:id="rId3" imgW="1625600" imgH="482600" progId="Equation.3">
                  <p:embed/>
                  <p:pic>
                    <p:nvPicPr>
                      <p:cNvPr id="143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4" y="1989138"/>
                        <a:ext cx="28797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8"/>
          <p:cNvGraphicFramePr>
            <a:graphicFrameLocks noGrp="1" noChangeAspect="1"/>
          </p:cNvGraphicFramePr>
          <p:nvPr>
            <p:ph/>
          </p:nvPr>
        </p:nvGraphicFramePr>
        <p:xfrm>
          <a:off x="6096001" y="992189"/>
          <a:ext cx="43735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5" imgW="3289300" imgH="685800" progId="Equation.3">
                  <p:embed/>
                </p:oleObj>
              </mc:Choice>
              <mc:Fallback>
                <p:oleObj name="公式" r:id="rId5" imgW="3289300" imgH="685800" progId="Equation.3">
                  <p:embed/>
                  <p:pic>
                    <p:nvPicPr>
                      <p:cNvPr id="143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992189"/>
                        <a:ext cx="437356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91" name="Rectangle 39"/>
          <p:cNvSpPr>
            <a:spLocks noChangeArrowheads="1"/>
          </p:cNvSpPr>
          <p:nvPr/>
        </p:nvSpPr>
        <p:spPr bwMode="auto">
          <a:xfrm>
            <a:off x="4367214" y="4385072"/>
            <a:ext cx="43195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zh-CN" sz="2400" b="1" dirty="0"/>
              <a:t>x</a:t>
            </a:r>
            <a:r>
              <a:rPr lang="en-US" altLang="zh-CN" sz="2400" b="1" baseline="-25000" dirty="0"/>
              <a:t>4             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            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          X</a:t>
            </a:r>
            <a:r>
              <a:rPr lang="en-US" altLang="zh-CN" b="1" baseline="-25000" dirty="0"/>
              <a:t>1</a:t>
            </a:r>
            <a:endParaRPr lang="en-US" altLang="zh-CN" b="1" dirty="0"/>
          </a:p>
        </p:txBody>
      </p:sp>
      <p:sp>
        <p:nvSpPr>
          <p:cNvPr id="202792" name="Rectangle 40"/>
          <p:cNvSpPr>
            <a:spLocks noChangeArrowheads="1"/>
          </p:cNvSpPr>
          <p:nvPr/>
        </p:nvSpPr>
        <p:spPr bwMode="auto">
          <a:xfrm>
            <a:off x="7391400" y="496133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1</a:t>
            </a:r>
          </a:p>
        </p:txBody>
      </p:sp>
      <p:sp>
        <p:nvSpPr>
          <p:cNvPr id="202793" name="AutoShape 41"/>
          <p:cNvSpPr>
            <a:spLocks noChangeArrowheads="1"/>
          </p:cNvSpPr>
          <p:nvPr/>
        </p:nvSpPr>
        <p:spPr bwMode="auto">
          <a:xfrm>
            <a:off x="8871465" y="4534296"/>
            <a:ext cx="1800225" cy="719138"/>
          </a:xfrm>
          <a:prstGeom prst="wedgeRectCallout">
            <a:avLst>
              <a:gd name="adj1" fmla="val -109558"/>
              <a:gd name="adj2" fmla="val -3551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b="1"/>
              <a:t>m[1][5]&gt;m[2][5]</a:t>
            </a:r>
          </a:p>
          <a:p>
            <a:pPr algn="ctr" eaLnBrk="1" hangingPunct="1"/>
            <a:r>
              <a:rPr lang="zh-CN" altLang="en-US" b="1"/>
              <a:t>所以物品</a:t>
            </a:r>
            <a:r>
              <a:rPr lang="en-US" altLang="zh-CN" b="1"/>
              <a:t>1</a:t>
            </a:r>
            <a:r>
              <a:rPr lang="zh-CN" altLang="en-US" b="1"/>
              <a:t>被选</a:t>
            </a:r>
          </a:p>
        </p:txBody>
      </p:sp>
      <p:sp>
        <p:nvSpPr>
          <p:cNvPr id="202794" name="AutoShape 42"/>
          <p:cNvSpPr>
            <a:spLocks noChangeArrowheads="1"/>
          </p:cNvSpPr>
          <p:nvPr/>
        </p:nvSpPr>
        <p:spPr bwMode="auto">
          <a:xfrm>
            <a:off x="6526212" y="5680472"/>
            <a:ext cx="2160588" cy="576263"/>
          </a:xfrm>
          <a:prstGeom prst="wedgeRectCallout">
            <a:avLst>
              <a:gd name="adj1" fmla="val -37318"/>
              <a:gd name="adj2" fmla="val -127538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b="1" dirty="0"/>
              <a:t>c – w[1]= 3,</a:t>
            </a:r>
            <a:r>
              <a:rPr lang="zh-CN" altLang="en-US" b="1" dirty="0"/>
              <a:t>查看</a:t>
            </a:r>
            <a:r>
              <a:rPr lang="en-US" altLang="zh-CN" b="1" dirty="0"/>
              <a:t>m[2][3]&gt;m[3][3]</a:t>
            </a:r>
          </a:p>
        </p:txBody>
      </p:sp>
      <p:sp>
        <p:nvSpPr>
          <p:cNvPr id="202795" name="Rectangle 43"/>
          <p:cNvSpPr>
            <a:spLocks noChangeArrowheads="1"/>
          </p:cNvSpPr>
          <p:nvPr/>
        </p:nvSpPr>
        <p:spPr bwMode="auto">
          <a:xfrm>
            <a:off x="6456363" y="496133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1</a:t>
            </a:r>
          </a:p>
        </p:txBody>
      </p:sp>
      <p:sp>
        <p:nvSpPr>
          <p:cNvPr id="202796" name="AutoShape 44"/>
          <p:cNvSpPr>
            <a:spLocks noChangeArrowheads="1"/>
          </p:cNvSpPr>
          <p:nvPr/>
        </p:nvSpPr>
        <p:spPr bwMode="auto">
          <a:xfrm>
            <a:off x="3359150" y="6256735"/>
            <a:ext cx="2160588" cy="576263"/>
          </a:xfrm>
          <a:prstGeom prst="wedgeRectCallout">
            <a:avLst>
              <a:gd name="adj1" fmla="val 48824"/>
              <a:gd name="adj2" fmla="val -304546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b="1" dirty="0"/>
              <a:t>j – w[2]= 2,</a:t>
            </a:r>
            <a:r>
              <a:rPr lang="zh-CN" altLang="en-US" b="1" dirty="0"/>
              <a:t>查看</a:t>
            </a:r>
            <a:r>
              <a:rPr lang="en-US" altLang="zh-CN" b="1" dirty="0"/>
              <a:t>m[3][2]=m[4][2]</a:t>
            </a:r>
          </a:p>
        </p:txBody>
      </p:sp>
      <p:sp>
        <p:nvSpPr>
          <p:cNvPr id="202797" name="Rectangle 45"/>
          <p:cNvSpPr>
            <a:spLocks noChangeArrowheads="1"/>
          </p:cNvSpPr>
          <p:nvPr/>
        </p:nvSpPr>
        <p:spPr bwMode="auto">
          <a:xfrm>
            <a:off x="5375275" y="488831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0</a:t>
            </a:r>
          </a:p>
        </p:txBody>
      </p:sp>
      <p:sp>
        <p:nvSpPr>
          <p:cNvPr id="202798" name="AutoShape 46"/>
          <p:cNvSpPr>
            <a:spLocks noChangeArrowheads="1"/>
          </p:cNvSpPr>
          <p:nvPr/>
        </p:nvSpPr>
        <p:spPr bwMode="auto">
          <a:xfrm>
            <a:off x="1919289" y="4672409"/>
            <a:ext cx="1944687" cy="433388"/>
          </a:xfrm>
          <a:prstGeom prst="wedgeRectCallout">
            <a:avLst>
              <a:gd name="adj1" fmla="val 78083"/>
              <a:gd name="adj2" fmla="val -60625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b="1"/>
              <a:t>查看</a:t>
            </a:r>
            <a:r>
              <a:rPr lang="en-US" altLang="zh-CN" b="1"/>
              <a:t>m[4][2]&gt;0</a:t>
            </a:r>
          </a:p>
        </p:txBody>
      </p:sp>
      <p:sp>
        <p:nvSpPr>
          <p:cNvPr id="202799" name="Rectangle 47"/>
          <p:cNvSpPr>
            <a:spLocks noChangeArrowheads="1"/>
          </p:cNvSpPr>
          <p:nvPr/>
        </p:nvSpPr>
        <p:spPr bwMode="auto">
          <a:xfrm>
            <a:off x="4440238" y="488831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  <p:bldP spid="202758" grpId="0"/>
      <p:bldP spid="202759" grpId="0"/>
      <p:bldP spid="202760" grpId="0"/>
      <p:bldP spid="202761" grpId="0"/>
      <p:bldP spid="202762" grpId="0"/>
      <p:bldP spid="202763" grpId="0"/>
      <p:bldP spid="202764" grpId="0"/>
      <p:bldP spid="202765" grpId="0"/>
      <p:bldP spid="202766" grpId="0"/>
      <p:bldP spid="202767" grpId="0"/>
      <p:bldP spid="202768" grpId="0"/>
      <p:bldP spid="202769" grpId="0"/>
      <p:bldP spid="202770" grpId="0"/>
      <p:bldP spid="202771" grpId="0"/>
      <p:bldP spid="202772" grpId="0"/>
      <p:bldP spid="202773" grpId="0"/>
      <p:bldP spid="202774" grpId="0"/>
      <p:bldP spid="202775" grpId="0"/>
      <p:bldP spid="202776" grpId="0"/>
      <p:bldP spid="202777" grpId="0"/>
      <p:bldP spid="202778" grpId="0"/>
      <p:bldP spid="202779" grpId="0"/>
      <p:bldP spid="202780" grpId="0"/>
      <p:bldP spid="202781" grpId="0"/>
      <p:bldP spid="202782" grpId="0"/>
      <p:bldP spid="202783" grpId="0"/>
      <p:bldP spid="202784" grpId="0"/>
      <p:bldP spid="202785" grpId="0"/>
      <p:bldP spid="202791" grpId="0" animBg="1"/>
      <p:bldP spid="202792" grpId="0"/>
      <p:bldP spid="202793" grpId="0" animBg="1"/>
      <p:bldP spid="202794" grpId="0" animBg="1"/>
      <p:bldP spid="202795" grpId="0"/>
      <p:bldP spid="202796" grpId="0" animBg="1"/>
      <p:bldP spid="202797" grpId="0"/>
      <p:bldP spid="202798" grpId="0" animBg="1"/>
      <p:bldP spid="2027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>
            <a:extLst>
              <a:ext uri="{FF2B5EF4-FFF2-40B4-BE49-F238E27FC236}">
                <a16:creationId xmlns:a16="http://schemas.microsoft.com/office/drawing/2014/main" id="{C9A6263C-13ED-4950-9961-3738D9B5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Substitution method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12BD5-3574-4F94-86C3-DD4B2577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i="1" dirty="0"/>
              <a:t>The most general method: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</a:rPr>
              <a:t>1. Guess </a:t>
            </a:r>
            <a:r>
              <a:rPr lang="en-US" altLang="zh-CN" b="1" i="1" dirty="0"/>
              <a:t>the form of the solution.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</a:rPr>
              <a:t>2. Verify </a:t>
            </a:r>
            <a:r>
              <a:rPr lang="en-US" altLang="zh-CN" b="1" i="1" dirty="0"/>
              <a:t>by induction.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</a:rPr>
              <a:t>3. Solve </a:t>
            </a:r>
            <a:r>
              <a:rPr lang="en-US" altLang="zh-CN" b="1" i="1" dirty="0"/>
              <a:t>for constants.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i="1" dirty="0"/>
              <a:t>Example: </a:t>
            </a:r>
            <a:r>
              <a:rPr lang="en-US" altLang="zh-CN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T(n) = 4T(n/2) + n</a:t>
            </a:r>
          </a:p>
          <a:p>
            <a:pPr>
              <a:defRPr/>
            </a:pPr>
            <a:r>
              <a:rPr lang="en-US" altLang="zh-CN" dirty="0"/>
              <a:t> [Assume that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T(1) = </a:t>
            </a:r>
            <a:r>
              <a:rPr lang="el-GR" altLang="zh-CN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Θ(1).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defRPr/>
            </a:pPr>
            <a:r>
              <a:rPr lang="en-US" altLang="zh-CN" dirty="0"/>
              <a:t> Guess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i="1" dirty="0"/>
              <a:t>. (Prove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en-US" altLang="zh-CN" i="1" dirty="0"/>
              <a:t> and </a:t>
            </a:r>
            <a:r>
              <a:rPr lang="el-GR" altLang="zh-CN" i="1" dirty="0">
                <a:solidFill>
                  <a:schemeClr val="accent5">
                    <a:lumMod val="50000"/>
                  </a:schemeClr>
                </a:solidFill>
              </a:rPr>
              <a:t>Ω</a:t>
            </a:r>
            <a:r>
              <a:rPr lang="el-GR" altLang="zh-CN" i="1" dirty="0"/>
              <a:t> </a:t>
            </a:r>
            <a:r>
              <a:rPr lang="en-US" altLang="zh-CN" i="1" dirty="0"/>
              <a:t>separately.)</a:t>
            </a:r>
          </a:p>
          <a:p>
            <a:pPr>
              <a:defRPr/>
            </a:pPr>
            <a:r>
              <a:rPr lang="en-US" altLang="zh-CN" dirty="0"/>
              <a:t> Assume that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T(k) ≤ ck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/>
              <a:t>for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 &lt; n </a:t>
            </a:r>
            <a:r>
              <a:rPr lang="en-US" altLang="zh-CN" i="1" dirty="0"/>
              <a:t>.</a:t>
            </a:r>
          </a:p>
          <a:p>
            <a:pPr>
              <a:defRPr/>
            </a:pPr>
            <a:r>
              <a:rPr lang="en-US" altLang="zh-CN" dirty="0"/>
              <a:t> Prove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T(n) ≤ cn</a:t>
            </a:r>
            <a:r>
              <a:rPr lang="en-US" altLang="zh-CN" i="1" baseline="30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/>
              <a:t>by induction.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b="1" i="1" dirty="0"/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CEC4DB-473D-4F57-9523-AF1AFC84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Software College, NEU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9812" name="灯片编号占位符 4">
            <a:extLst>
              <a:ext uri="{FF2B5EF4-FFF2-40B4-BE49-F238E27FC236}">
                <a16:creationId xmlns:a16="http://schemas.microsoft.com/office/drawing/2014/main" id="{76606A9E-E662-4729-9E72-81561ED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E5EB1238-3B42-4B73-BE40-DA318AD6E4F1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>
            <a:extLst>
              <a:ext uri="{FF2B5EF4-FFF2-40B4-BE49-F238E27FC236}">
                <a16:creationId xmlns:a16="http://schemas.microsoft.com/office/drawing/2014/main" id="{E8BF109D-2F67-42A2-B865-CC154785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0834" name="内容占位符 2">
            <a:extLst>
              <a:ext uri="{FF2B5EF4-FFF2-40B4-BE49-F238E27FC236}">
                <a16:creationId xmlns:a16="http://schemas.microsoft.com/office/drawing/2014/main" id="{6FED5B02-92A8-4199-8194-8DDD6C98F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81FCB-F5A6-4C2C-98EB-B01309DB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Software College, NEU</a:t>
            </a:r>
          </a:p>
        </p:txBody>
      </p:sp>
      <p:sp>
        <p:nvSpPr>
          <p:cNvPr id="120836" name="灯片编号占位符 4">
            <a:extLst>
              <a:ext uri="{FF2B5EF4-FFF2-40B4-BE49-F238E27FC236}">
                <a16:creationId xmlns:a16="http://schemas.microsoft.com/office/drawing/2014/main" id="{26C20D19-82B3-4060-A7FB-225BCF3D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27169C49-7604-4528-BB63-2AAD7E76C052}" type="slidenum"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0837" name="Picture 2">
            <a:extLst>
              <a:ext uri="{FF2B5EF4-FFF2-40B4-BE49-F238E27FC236}">
                <a16:creationId xmlns:a16="http://schemas.microsoft.com/office/drawing/2014/main" id="{D9DC8BF8-D526-4CBE-B0D0-FEC05DCE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571500"/>
            <a:ext cx="80946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标题 1">
            <a:extLst>
              <a:ext uri="{FF2B5EF4-FFF2-40B4-BE49-F238E27FC236}">
                <a16:creationId xmlns:a16="http://schemas.microsoft.com/office/drawing/2014/main" id="{B908DEA6-3EE3-4D31-B371-4F137375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The master method(</a:t>
            </a:r>
            <a:r>
              <a:rPr lang="zh-CN" altLang="en-US" b="1"/>
              <a:t>主方法</a:t>
            </a:r>
            <a:r>
              <a:rPr lang="en-US" altLang="zh-CN" b="1"/>
              <a:t>)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E59C99-28DF-4DEF-856C-F72CD1A3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Software College, NEU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5955" name="灯片编号占位符 4">
            <a:extLst>
              <a:ext uri="{FF2B5EF4-FFF2-40B4-BE49-F238E27FC236}">
                <a16:creationId xmlns:a16="http://schemas.microsoft.com/office/drawing/2014/main" id="{9A533171-62EF-45A0-A880-5E419C9E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D7ACDCB1-1FF5-4486-BA04-2653C2E5E5B6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751D89-3D5C-4CDA-853D-79BBE430795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91544" y="1412776"/>
            <a:ext cx="8229600" cy="3384376"/>
          </a:xfrm>
          <a:prstGeom prst="rect">
            <a:avLst/>
          </a:prstGeom>
          <a:blipFill rotWithShape="1">
            <a:blip r:embed="rId2"/>
            <a:stretch>
              <a:fillRect l="-1926" b="-234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noFill/>
                <a:latin typeface="Arial" charset="0"/>
                <a:ea typeface="宋体" charset="-122"/>
              </a:rPr>
              <a:t> </a:t>
            </a:r>
          </a:p>
        </p:txBody>
      </p:sp>
      <p:sp>
        <p:nvSpPr>
          <p:cNvPr id="8" name="Left Brace 3">
            <a:extLst>
              <a:ext uri="{FF2B5EF4-FFF2-40B4-BE49-F238E27FC236}">
                <a16:creationId xmlns:a16="http://schemas.microsoft.com/office/drawing/2014/main" id="{64A34D53-4558-4356-A511-3E9B7A50E8E3}"/>
              </a:ext>
            </a:extLst>
          </p:cNvPr>
          <p:cNvSpPr/>
          <p:nvPr/>
        </p:nvSpPr>
        <p:spPr>
          <a:xfrm>
            <a:off x="3535364" y="3033713"/>
            <a:ext cx="274637" cy="1524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958" name="文本框 6">
            <a:extLst>
              <a:ext uri="{FF2B5EF4-FFF2-40B4-BE49-F238E27FC236}">
                <a16:creationId xmlns:a16="http://schemas.microsoft.com/office/drawing/2014/main" id="{EB103CA3-2551-443F-AB5F-C9A5920E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992688"/>
            <a:ext cx="77866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prstClr val="black"/>
                </a:solidFill>
              </a:rPr>
              <a:t>a = number of recursive calls &gt;=1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prstClr val="black"/>
                </a:solidFill>
              </a:rPr>
              <a:t>b = input size shrink factor &gt;1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prstClr val="black"/>
                </a:solidFill>
              </a:rPr>
              <a:t>d = exponent in summing time of combine step &gt;=0</a:t>
            </a:r>
            <a:endParaRPr kumimoji="1" lang="zh-CN" altLang="en-US" sz="280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729</Words>
  <Application>Microsoft Office PowerPoint</Application>
  <PresentationFormat>宽屏</PresentationFormat>
  <Paragraphs>115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宋体</vt:lpstr>
      <vt:lpstr>Arial</vt:lpstr>
      <vt:lpstr>Calibri</vt:lpstr>
      <vt:lpstr>Comic Sans MS</vt:lpstr>
      <vt:lpstr>Tahoma</vt:lpstr>
      <vt:lpstr>Times New Roman</vt:lpstr>
      <vt:lpstr>默认设计模板</vt:lpstr>
      <vt:lpstr>Office 主题</vt:lpstr>
      <vt:lpstr>公式</vt:lpstr>
      <vt:lpstr>Recursive Computing 只求最优值</vt:lpstr>
      <vt:lpstr>PowerPoint 演示文稿</vt:lpstr>
      <vt:lpstr>PowerPoint 演示文稿</vt:lpstr>
      <vt:lpstr>Substitution method</vt:lpstr>
      <vt:lpstr>PowerPoint 演示文稿</vt:lpstr>
      <vt:lpstr>The master method(主方法)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Computing</dc:title>
  <dc:creator>Gabriel Mr.</dc:creator>
  <cp:lastModifiedBy>Gabriel Mr.</cp:lastModifiedBy>
  <cp:revision>5</cp:revision>
  <dcterms:created xsi:type="dcterms:W3CDTF">2020-06-16T07:14:14Z</dcterms:created>
  <dcterms:modified xsi:type="dcterms:W3CDTF">2020-06-17T00:27:52Z</dcterms:modified>
</cp:coreProperties>
</file>