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 varScale="1">
        <p:scale>
          <a:sx n="120" d="100"/>
          <a:sy n="120" d="100"/>
        </p:scale>
        <p:origin x="200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1631" y="1901444"/>
            <a:ext cx="284073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65656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87423" y="2998977"/>
            <a:ext cx="516915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1717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1717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1717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4048" y="141731"/>
            <a:ext cx="249935" cy="594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34842" y="174403"/>
            <a:ext cx="1613685" cy="3986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161925"/>
            <a:ext cx="18542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1717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335786"/>
            <a:ext cx="4211955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hyperlink" Target="http://archive.ics.uci.edu/ml/datasets/Optical%2BRecognition%2Bof%2BHandwritten%2BDigit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06594"/>
            <a:ext cx="9144000" cy="32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6046" y="2225420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支持向量机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输入数据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842" y="710793"/>
            <a:ext cx="754824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17780" indent="-228600">
              <a:lnSpc>
                <a:spcPct val="13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假设给定一个特征空间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上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的训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练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数据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集T={(</a:t>
            </a:r>
            <a:r>
              <a:rPr sz="26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,y</a:t>
            </a:r>
            <a:r>
              <a:rPr sz="2550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),  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600" b="1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,y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)…(</a:t>
            </a:r>
            <a:r>
              <a:rPr sz="2600" b="1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N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,y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N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)}</a:t>
            </a:r>
            <a:endParaRPr sz="2600">
              <a:latin typeface="Microsoft YaHei"/>
              <a:cs typeface="Microsoft YaHei"/>
            </a:endParaRPr>
          </a:p>
          <a:p>
            <a:pPr marL="710565" lvl="1" indent="-323215">
              <a:lnSpc>
                <a:spcPct val="100000"/>
              </a:lnSpc>
              <a:spcBef>
                <a:spcPts val="865"/>
              </a:spcBef>
              <a:buClr>
                <a:srgbClr val="6FAC46"/>
              </a:buClr>
              <a:buFont typeface="Wingdings"/>
              <a:buChar char=""/>
              <a:tabLst>
                <a:tab pos="7112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其中，</a:t>
            </a:r>
            <a:r>
              <a:rPr sz="22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175" b="1" spc="-7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∈R</a:t>
            </a:r>
            <a:r>
              <a:rPr sz="2175" spc="-7" baseline="24904" dirty="0">
                <a:solidFill>
                  <a:srgbClr val="171717"/>
                </a:solidFill>
                <a:latin typeface="Microsoft YaHei"/>
                <a:cs typeface="Microsoft YaHei"/>
              </a:rPr>
              <a:t>n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，y</a:t>
            </a:r>
            <a:r>
              <a:rPr sz="2175" spc="-7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∈{+1,-1}，i=1,2,…N。</a:t>
            </a:r>
            <a:endParaRPr sz="2200">
              <a:latin typeface="Microsoft YaHei"/>
              <a:cs typeface="Microsoft YaHei"/>
            </a:endParaRPr>
          </a:p>
          <a:p>
            <a:pPr marL="349885" indent="-325120">
              <a:lnSpc>
                <a:spcPct val="100000"/>
              </a:lnSpc>
              <a:spcBef>
                <a:spcPts val="86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b="1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为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第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i个实例</a:t>
            </a:r>
            <a:r>
              <a:rPr sz="2600" spc="-10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若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n&gt;1，</a:t>
            </a:r>
            <a:r>
              <a:rPr sz="2600" spc="-2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600" b="1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为向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量)；</a:t>
            </a:r>
            <a:endParaRPr sz="2600">
              <a:latin typeface="Microsoft YaHei"/>
              <a:cs typeface="Microsoft YaHei"/>
            </a:endParaRPr>
          </a:p>
          <a:p>
            <a:pPr marL="349885" indent="-325120">
              <a:lnSpc>
                <a:spcPct val="100000"/>
              </a:lnSpc>
              <a:spcBef>
                <a:spcPts val="94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y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为</a:t>
            </a:r>
            <a:r>
              <a:rPr sz="2600" b="1" spc="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的类标记；</a:t>
            </a:r>
            <a:endParaRPr sz="2600">
              <a:latin typeface="Microsoft YaHei"/>
              <a:cs typeface="Microsoft YaHei"/>
            </a:endParaRPr>
          </a:p>
          <a:p>
            <a:pPr marL="710565" lvl="1" indent="-323215">
              <a:lnSpc>
                <a:spcPct val="100000"/>
              </a:lnSpc>
              <a:spcBef>
                <a:spcPts val="865"/>
              </a:spcBef>
              <a:buClr>
                <a:srgbClr val="6FAC46"/>
              </a:buClr>
              <a:buFont typeface="Wingdings"/>
              <a:buChar char=""/>
              <a:tabLst>
                <a:tab pos="7112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当y</a:t>
            </a:r>
            <a:r>
              <a:rPr sz="2175" spc="-7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=+1时，称</a:t>
            </a:r>
            <a:r>
              <a:rPr sz="22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175" b="1" spc="-7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为正例；</a:t>
            </a:r>
            <a:endParaRPr sz="2200">
              <a:latin typeface="Microsoft YaHei"/>
              <a:cs typeface="Microsoft YaHei"/>
            </a:endParaRPr>
          </a:p>
          <a:p>
            <a:pPr marL="710565" lvl="1" indent="-323215">
              <a:lnSpc>
                <a:spcPct val="100000"/>
              </a:lnSpc>
              <a:spcBef>
                <a:spcPts val="795"/>
              </a:spcBef>
              <a:buClr>
                <a:srgbClr val="6FAC46"/>
              </a:buClr>
              <a:buFont typeface="Wingdings"/>
              <a:buChar char=""/>
              <a:tabLst>
                <a:tab pos="7112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当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y</a:t>
            </a:r>
            <a:r>
              <a:rPr sz="2175" spc="-15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=-1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时，称</a:t>
            </a:r>
            <a:r>
              <a:rPr sz="22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175" b="1" spc="-7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为负例；</a:t>
            </a:r>
            <a:endParaRPr sz="2200">
              <a:latin typeface="Microsoft YaHei"/>
              <a:cs typeface="Microsoft YaHei"/>
            </a:endParaRPr>
          </a:p>
          <a:p>
            <a:pPr marL="349885" indent="-325120">
              <a:lnSpc>
                <a:spcPct val="100000"/>
              </a:lnSpc>
              <a:spcBef>
                <a:spcPts val="86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6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550" b="1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,y</a:t>
            </a:r>
            <a:r>
              <a:rPr sz="2550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)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称为样本点。</a:t>
            </a:r>
            <a:endParaRPr sz="2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线性可分支持向量机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54" y="3225800"/>
            <a:ext cx="2303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"/>
              <a:tabLst>
                <a:tab pos="335915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最简单直接的：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518103"/>
            <a:ext cx="7619365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稍后会看到，求解分离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超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平面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问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题可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以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等价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为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求解 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相应的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凸二次规划问题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。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2244" y="3204582"/>
            <a:ext cx="1092835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260" dirty="0">
                <a:latin typeface="Symbol"/>
                <a:cs typeface="Symbol"/>
              </a:rPr>
              <a:t></a:t>
            </a:r>
            <a:r>
              <a:rPr sz="2400" spc="260" dirty="0">
                <a:latin typeface="Symbol"/>
                <a:cs typeface="Symbol"/>
              </a:rPr>
              <a:t></a:t>
            </a:r>
            <a:r>
              <a:rPr sz="1850" i="1" spc="260" dirty="0">
                <a:latin typeface="Times New Roman"/>
                <a:cs typeface="Times New Roman"/>
              </a:rPr>
              <a:t>x</a:t>
            </a:r>
            <a:r>
              <a:rPr sz="2400" spc="260" dirty="0">
                <a:latin typeface="Symbol"/>
                <a:cs typeface="Symbol"/>
              </a:rPr>
              <a:t>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1850" spc="380" dirty="0">
                <a:latin typeface="Symbol"/>
                <a:cs typeface="Symbol"/>
              </a:rPr>
              <a:t></a:t>
            </a:r>
            <a:r>
              <a:rPr sz="1850" spc="125" dirty="0">
                <a:latin typeface="Times New Roman"/>
                <a:cs typeface="Times New Roman"/>
              </a:rPr>
              <a:t> </a:t>
            </a:r>
            <a:r>
              <a:rPr sz="1850" i="1" spc="310" dirty="0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552" y="33528"/>
            <a:ext cx="3009900" cy="221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842" y="719708"/>
            <a:ext cx="7620634" cy="25628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54000" marR="2633980" indent="-228600">
              <a:lnSpc>
                <a:spcPts val="2810"/>
              </a:lnSpc>
              <a:spcBef>
                <a:spcPts val="455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给定线性可分训练数据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集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，通过 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间隔最大</a:t>
            </a:r>
            <a:r>
              <a:rPr sz="2600" spc="5" dirty="0">
                <a:solidFill>
                  <a:srgbClr val="FF0000"/>
                </a:solidFill>
                <a:latin typeface="Microsoft YaHei"/>
                <a:cs typeface="Microsoft YaHei"/>
              </a:rPr>
              <a:t>化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得到的</a:t>
            </a:r>
            <a:r>
              <a:rPr sz="2600" spc="-10" dirty="0">
                <a:solidFill>
                  <a:srgbClr val="171717"/>
                </a:solidFill>
                <a:latin typeface="Microsoft YaHei"/>
                <a:cs typeface="Microsoft YaHei"/>
              </a:rPr>
              <a:t>分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离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超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平面为</a:t>
            </a:r>
            <a:endParaRPr sz="2600">
              <a:latin typeface="Microsoft YaHei"/>
              <a:cs typeface="Microsoft YaHei"/>
            </a:endParaRPr>
          </a:p>
          <a:p>
            <a:pPr marL="1720214">
              <a:lnSpc>
                <a:spcPts val="2210"/>
              </a:lnSpc>
            </a:pPr>
            <a:r>
              <a:rPr sz="1800" i="1" spc="220" dirty="0">
                <a:latin typeface="Times New Roman"/>
                <a:cs typeface="Times New Roman"/>
              </a:rPr>
              <a:t>y</a:t>
            </a:r>
            <a:r>
              <a:rPr sz="2400" spc="220" dirty="0">
                <a:latin typeface="Symbol"/>
                <a:cs typeface="Symbol"/>
              </a:rPr>
              <a:t></a:t>
            </a:r>
            <a:r>
              <a:rPr sz="1800" i="1" spc="220" dirty="0">
                <a:latin typeface="Times New Roman"/>
                <a:cs typeface="Times New Roman"/>
              </a:rPr>
              <a:t>x</a:t>
            </a:r>
            <a:r>
              <a:rPr sz="2400" spc="220" dirty="0">
                <a:latin typeface="Symbol"/>
                <a:cs typeface="Symbol"/>
              </a:rPr>
              <a:t>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1800" spc="390" dirty="0">
                <a:latin typeface="Symbol"/>
                <a:cs typeface="Symbol"/>
              </a:rPr>
              <a:t>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i="1" spc="315" dirty="0">
                <a:latin typeface="Times New Roman"/>
                <a:cs typeface="Times New Roman"/>
              </a:rPr>
              <a:t>w</a:t>
            </a:r>
            <a:r>
              <a:rPr sz="1575" i="1" spc="472" baseline="42328" dirty="0">
                <a:latin typeface="Times New Roman"/>
                <a:cs typeface="Times New Roman"/>
              </a:rPr>
              <a:t>T</a:t>
            </a:r>
            <a:r>
              <a:rPr sz="1575" i="1" spc="-22" baseline="42328" dirty="0">
                <a:latin typeface="Times New Roman"/>
                <a:cs typeface="Times New Roman"/>
              </a:rPr>
              <a:t> </a:t>
            </a:r>
            <a:r>
              <a:rPr sz="1800" spc="330" dirty="0">
                <a:latin typeface="Symbol"/>
                <a:cs typeface="Symbol"/>
              </a:rPr>
              <a:t></a:t>
            </a:r>
            <a:r>
              <a:rPr sz="2400" spc="330" dirty="0">
                <a:latin typeface="Symbol"/>
                <a:cs typeface="Symbol"/>
              </a:rPr>
              <a:t></a:t>
            </a:r>
            <a:r>
              <a:rPr sz="1800" i="1" spc="330" dirty="0">
                <a:latin typeface="Times New Roman"/>
                <a:cs typeface="Times New Roman"/>
              </a:rPr>
              <a:t>x</a:t>
            </a:r>
            <a:r>
              <a:rPr sz="2400" spc="330" dirty="0">
                <a:latin typeface="Symbol"/>
                <a:cs typeface="Symbol"/>
              </a:rPr>
              <a:t></a:t>
            </a:r>
            <a:r>
              <a:rPr sz="1800" spc="330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35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254000">
              <a:lnSpc>
                <a:spcPts val="2995"/>
              </a:lnSpc>
            </a:pPr>
            <a:r>
              <a:rPr sz="3900" baseline="-8547" dirty="0">
                <a:solidFill>
                  <a:srgbClr val="171717"/>
                </a:solidFill>
                <a:latin typeface="Microsoft YaHei"/>
                <a:cs typeface="Microsoft YaHei"/>
              </a:rPr>
              <a:t>相应的分类决策函数</a:t>
            </a:r>
            <a:r>
              <a:rPr sz="3900" spc="-22" baseline="-8547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650" i="1" spc="190" dirty="0">
                <a:latin typeface="Times New Roman"/>
                <a:cs typeface="Times New Roman"/>
              </a:rPr>
              <a:t>f</a:t>
            </a:r>
            <a:r>
              <a:rPr sz="1650" i="1" spc="10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Symbol"/>
                <a:cs typeface="Symbol"/>
              </a:rPr>
              <a:t></a:t>
            </a:r>
            <a:r>
              <a:rPr sz="1650" i="1" spc="390" dirty="0">
                <a:latin typeface="Times New Roman"/>
                <a:cs typeface="Times New Roman"/>
              </a:rPr>
              <a:t>x</a:t>
            </a:r>
            <a:r>
              <a:rPr sz="2200" spc="30" dirty="0">
                <a:latin typeface="Symbol"/>
                <a:cs typeface="Symbol"/>
              </a:rPr>
              <a:t>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1650" spc="375" dirty="0">
                <a:latin typeface="Symbol"/>
                <a:cs typeface="Symbol"/>
              </a:rPr>
              <a:t></a:t>
            </a:r>
            <a:r>
              <a:rPr sz="1650" spc="110" dirty="0">
                <a:latin typeface="Times New Roman"/>
                <a:cs typeface="Times New Roman"/>
              </a:rPr>
              <a:t> </a:t>
            </a:r>
            <a:r>
              <a:rPr sz="1650" i="1" spc="235" dirty="0">
                <a:latin typeface="Times New Roman"/>
                <a:cs typeface="Times New Roman"/>
              </a:rPr>
              <a:t>s</a:t>
            </a:r>
            <a:r>
              <a:rPr sz="1650" i="1" spc="130" dirty="0">
                <a:latin typeface="Times New Roman"/>
                <a:cs typeface="Times New Roman"/>
              </a:rPr>
              <a:t>i</a:t>
            </a:r>
            <a:r>
              <a:rPr sz="1650" i="1" spc="340" dirty="0">
                <a:latin typeface="Times New Roman"/>
                <a:cs typeface="Times New Roman"/>
              </a:rPr>
              <a:t>g</a:t>
            </a:r>
            <a:r>
              <a:rPr sz="1650" i="1" spc="350" dirty="0">
                <a:latin typeface="Times New Roman"/>
                <a:cs typeface="Times New Roman"/>
              </a:rPr>
              <a:t>n</a:t>
            </a:r>
            <a:r>
              <a:rPr sz="2700" spc="-260" dirty="0">
                <a:latin typeface="Symbol"/>
                <a:cs typeface="Symbol"/>
              </a:rPr>
              <a:t></a:t>
            </a:r>
            <a:r>
              <a:rPr sz="1650" i="1" spc="390" dirty="0">
                <a:latin typeface="Times New Roman"/>
                <a:cs typeface="Times New Roman"/>
              </a:rPr>
              <a:t>w</a:t>
            </a:r>
            <a:r>
              <a:rPr sz="1425" i="1" spc="345" baseline="43859" dirty="0">
                <a:latin typeface="Times New Roman"/>
                <a:cs typeface="Times New Roman"/>
              </a:rPr>
              <a:t>T</a:t>
            </a:r>
            <a:r>
              <a:rPr sz="1425" i="1" spc="-22" baseline="43859" dirty="0">
                <a:latin typeface="Times New Roman"/>
                <a:cs typeface="Times New Roman"/>
              </a:rPr>
              <a:t> </a:t>
            </a:r>
            <a:r>
              <a:rPr sz="1650" spc="530" dirty="0">
                <a:latin typeface="Symbol"/>
                <a:cs typeface="Symbol"/>
              </a:rPr>
              <a:t></a:t>
            </a:r>
            <a:r>
              <a:rPr sz="2200" spc="75" dirty="0">
                <a:latin typeface="Symbol"/>
                <a:cs typeface="Symbol"/>
              </a:rPr>
              <a:t></a:t>
            </a:r>
            <a:r>
              <a:rPr sz="1650" i="1" spc="390" dirty="0">
                <a:latin typeface="Times New Roman"/>
                <a:cs typeface="Times New Roman"/>
              </a:rPr>
              <a:t>x</a:t>
            </a:r>
            <a:r>
              <a:rPr sz="2200" spc="204" dirty="0">
                <a:latin typeface="Symbol"/>
                <a:cs typeface="Symbol"/>
              </a:rPr>
              <a:t></a:t>
            </a:r>
            <a:r>
              <a:rPr sz="1650" spc="375" dirty="0">
                <a:latin typeface="Symbol"/>
                <a:cs typeface="Symbol"/>
              </a:rPr>
              <a:t>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i="1" spc="405" dirty="0">
                <a:latin typeface="Times New Roman"/>
                <a:cs typeface="Times New Roman"/>
              </a:rPr>
              <a:t>b</a:t>
            </a:r>
            <a:r>
              <a:rPr sz="2700" spc="-135" dirty="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  <a:p>
            <a:pPr marL="254000">
              <a:lnSpc>
                <a:spcPts val="2965"/>
              </a:lnSpc>
              <a:spcBef>
                <a:spcPts val="55"/>
              </a:spcBef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该决策函数称为线性可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分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支持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向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量机。</a:t>
            </a:r>
            <a:endParaRPr sz="2600">
              <a:latin typeface="Microsoft YaHei"/>
              <a:cs typeface="Microsoft YaHei"/>
            </a:endParaRPr>
          </a:p>
          <a:p>
            <a:pPr marL="254000" marR="17780" indent="-228600">
              <a:lnSpc>
                <a:spcPts val="2810"/>
              </a:lnSpc>
              <a:spcBef>
                <a:spcPts val="195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φ(x)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是某个确定的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特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征空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间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转换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函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数，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它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的作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用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是 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将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x映射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到</a:t>
            </a:r>
            <a:r>
              <a:rPr sz="2600" spc="-10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更高的</a:t>
            </a:r>
            <a:r>
              <a:rPr sz="2600" spc="-10" dirty="0">
                <a:solidFill>
                  <a:srgbClr val="171717"/>
                </a:solidFill>
                <a:latin typeface="Microsoft YaHei"/>
                <a:cs typeface="Microsoft YaHei"/>
              </a:rPr>
              <a:t>)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维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度。</a:t>
            </a:r>
            <a:endParaRPr sz="2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整理符号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842" y="628999"/>
            <a:ext cx="4745355" cy="132905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49885" indent="-325120">
              <a:lnSpc>
                <a:spcPct val="100000"/>
              </a:lnSpc>
              <a:spcBef>
                <a:spcPts val="1689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分割平面</a:t>
            </a:r>
            <a:r>
              <a:rPr sz="2800" spc="35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r>
              <a:rPr sz="2550" i="1" spc="355" dirty="0">
                <a:latin typeface="Times New Roman"/>
                <a:cs typeface="Times New Roman"/>
              </a:rPr>
              <a:t>w</a:t>
            </a:r>
            <a:r>
              <a:rPr sz="2250" i="1" spc="532" baseline="42592" dirty="0">
                <a:latin typeface="Times New Roman"/>
                <a:cs typeface="Times New Roman"/>
              </a:rPr>
              <a:t>T</a:t>
            </a:r>
            <a:r>
              <a:rPr sz="2250" i="1" spc="-60" baseline="42592" dirty="0">
                <a:latin typeface="Times New Roman"/>
                <a:cs typeface="Times New Roman"/>
              </a:rPr>
              <a:t> </a:t>
            </a:r>
            <a:r>
              <a:rPr sz="2550" spc="465" dirty="0">
                <a:latin typeface="Symbol"/>
                <a:cs typeface="Symbol"/>
              </a:rPr>
              <a:t></a:t>
            </a:r>
            <a:r>
              <a:rPr sz="3350" spc="465" dirty="0">
                <a:latin typeface="Symbol"/>
                <a:cs typeface="Symbol"/>
              </a:rPr>
              <a:t></a:t>
            </a:r>
            <a:r>
              <a:rPr sz="2550" i="1" spc="465" dirty="0">
                <a:latin typeface="Times New Roman"/>
                <a:cs typeface="Times New Roman"/>
              </a:rPr>
              <a:t>x</a:t>
            </a:r>
            <a:r>
              <a:rPr sz="3350" spc="465" dirty="0">
                <a:latin typeface="Symbol"/>
                <a:cs typeface="Symbol"/>
              </a:rPr>
              <a:t></a:t>
            </a:r>
            <a:r>
              <a:rPr sz="2550" spc="465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i="1" spc="484" dirty="0">
                <a:latin typeface="Times New Roman"/>
                <a:cs typeface="Times New Roman"/>
              </a:rPr>
              <a:t>b</a:t>
            </a:r>
            <a:r>
              <a:rPr sz="2550" i="1" spc="100" dirty="0">
                <a:latin typeface="Times New Roman"/>
                <a:cs typeface="Times New Roman"/>
              </a:rPr>
              <a:t> </a:t>
            </a:r>
            <a:r>
              <a:rPr sz="2550" spc="535" dirty="0">
                <a:latin typeface="Symbol"/>
                <a:cs typeface="Symbol"/>
              </a:rPr>
              <a:t>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484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349885" indent="-325120">
              <a:lnSpc>
                <a:spcPct val="100000"/>
              </a:lnSpc>
              <a:spcBef>
                <a:spcPts val="1295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  <a:tab pos="1943100" algn="l"/>
              </a:tabLst>
            </a:pPr>
            <a:r>
              <a:rPr sz="4200" spc="-7" baseline="-4960" dirty="0">
                <a:solidFill>
                  <a:srgbClr val="171717"/>
                </a:solidFill>
                <a:latin typeface="Microsoft YaHei"/>
                <a:cs typeface="Microsoft YaHei"/>
              </a:rPr>
              <a:t>训练集：	</a:t>
            </a:r>
            <a:r>
              <a:rPr sz="2450" i="1" spc="220" dirty="0">
                <a:latin typeface="Times New Roman"/>
                <a:cs typeface="Times New Roman"/>
              </a:rPr>
              <a:t>x</a:t>
            </a:r>
            <a:r>
              <a:rPr sz="2100" spc="330" baseline="-23809" dirty="0">
                <a:latin typeface="Times New Roman"/>
                <a:cs typeface="Times New Roman"/>
              </a:rPr>
              <a:t>1</a:t>
            </a:r>
            <a:r>
              <a:rPr sz="2100" spc="-292" baseline="-23809" dirty="0">
                <a:latin typeface="Times New Roman"/>
                <a:cs typeface="Times New Roman"/>
              </a:rPr>
              <a:t> </a:t>
            </a:r>
            <a:r>
              <a:rPr sz="2450" spc="215" dirty="0">
                <a:latin typeface="Times New Roman"/>
                <a:cs typeface="Times New Roman"/>
              </a:rPr>
              <a:t>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330" dirty="0">
                <a:latin typeface="Times New Roman"/>
                <a:cs typeface="Times New Roman"/>
              </a:rPr>
              <a:t>x</a:t>
            </a:r>
            <a:r>
              <a:rPr sz="2100" spc="494" baseline="-23809" dirty="0">
                <a:latin typeface="Times New Roman"/>
                <a:cs typeface="Times New Roman"/>
              </a:rPr>
              <a:t>2</a:t>
            </a:r>
            <a:r>
              <a:rPr sz="2100" spc="-67" baseline="-23809" dirty="0">
                <a:latin typeface="Times New Roman"/>
                <a:cs typeface="Times New Roman"/>
              </a:rPr>
              <a:t> </a:t>
            </a:r>
            <a:r>
              <a:rPr sz="2450" spc="490" dirty="0">
                <a:latin typeface="Times New Roman"/>
                <a:cs typeface="Times New Roman"/>
              </a:rPr>
              <a:t>,</a:t>
            </a:r>
            <a:r>
              <a:rPr sz="2450" spc="490" dirty="0">
                <a:latin typeface="MT Extra"/>
                <a:cs typeface="MT Extra"/>
              </a:rPr>
              <a:t></a:t>
            </a:r>
            <a:r>
              <a:rPr sz="2450" spc="490" dirty="0">
                <a:latin typeface="Times New Roman"/>
                <a:cs typeface="Times New Roman"/>
              </a:rPr>
              <a:t>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330" dirty="0">
                <a:latin typeface="Times New Roman"/>
                <a:cs typeface="Times New Roman"/>
              </a:rPr>
              <a:t>x</a:t>
            </a:r>
            <a:r>
              <a:rPr sz="2100" i="1" spc="494" baseline="-23809" dirty="0">
                <a:latin typeface="Times New Roman"/>
                <a:cs typeface="Times New Roman"/>
              </a:rPr>
              <a:t>n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948" y="2100105"/>
            <a:ext cx="1837689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265" dirty="0">
                <a:latin typeface="Times New Roman"/>
                <a:cs typeface="Times New Roman"/>
              </a:rPr>
              <a:t>y</a:t>
            </a:r>
            <a:r>
              <a:rPr sz="2100" i="1" spc="397" baseline="-23809" dirty="0">
                <a:latin typeface="Times New Roman"/>
                <a:cs typeface="Times New Roman"/>
              </a:rPr>
              <a:t>i </a:t>
            </a:r>
            <a:r>
              <a:rPr sz="2450" spc="285" dirty="0">
                <a:latin typeface="Symbol"/>
                <a:cs typeface="Symbol"/>
              </a:rPr>
              <a:t></a:t>
            </a:r>
            <a:r>
              <a:rPr sz="3200" spc="285" dirty="0">
                <a:latin typeface="Symbol"/>
                <a:cs typeface="Symbol"/>
              </a:rPr>
              <a:t></a:t>
            </a:r>
            <a:r>
              <a:rPr sz="2450" spc="285" dirty="0">
                <a:latin typeface="Symbol"/>
                <a:cs typeface="Symbol"/>
              </a:rPr>
              <a:t></a:t>
            </a:r>
            <a:r>
              <a:rPr sz="2450" spc="285" dirty="0">
                <a:latin typeface="Times New Roman"/>
                <a:cs typeface="Times New Roman"/>
              </a:rPr>
              <a:t>1,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1</a:t>
            </a:r>
            <a:r>
              <a:rPr sz="3200" spc="40" dirty="0">
                <a:latin typeface="Symbol"/>
                <a:cs typeface="Symbol"/>
              </a:rPr>
              <a:t>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142" y="2153920"/>
            <a:ext cx="4074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  <a:tab pos="1974850" algn="l"/>
              </a:tabLst>
            </a:pPr>
            <a:r>
              <a:rPr sz="4200" spc="-15" baseline="-3968" dirty="0">
                <a:solidFill>
                  <a:srgbClr val="171717"/>
                </a:solidFill>
                <a:latin typeface="Microsoft YaHei"/>
                <a:cs typeface="Microsoft YaHei"/>
              </a:rPr>
              <a:t>目标值</a:t>
            </a:r>
            <a:r>
              <a:rPr sz="4200" spc="-7" baseline="-3968" dirty="0">
                <a:solidFill>
                  <a:srgbClr val="171717"/>
                </a:solidFill>
                <a:latin typeface="Microsoft YaHei"/>
                <a:cs typeface="Microsoft YaHei"/>
              </a:rPr>
              <a:t>：	</a:t>
            </a:r>
            <a:r>
              <a:rPr sz="2450" i="1" spc="285" dirty="0">
                <a:latin typeface="Times New Roman"/>
                <a:cs typeface="Times New Roman"/>
              </a:rPr>
              <a:t>y</a:t>
            </a:r>
            <a:r>
              <a:rPr sz="2100" spc="427" baseline="-23809" dirty="0">
                <a:latin typeface="Times New Roman"/>
                <a:cs typeface="Times New Roman"/>
              </a:rPr>
              <a:t>1</a:t>
            </a:r>
            <a:r>
              <a:rPr sz="2450" spc="285" dirty="0">
                <a:latin typeface="Times New Roman"/>
                <a:cs typeface="Times New Roman"/>
              </a:rPr>
              <a:t>,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2450" i="1" spc="355" dirty="0">
                <a:latin typeface="Times New Roman"/>
                <a:cs typeface="Times New Roman"/>
              </a:rPr>
              <a:t>y</a:t>
            </a:r>
            <a:r>
              <a:rPr sz="2100" spc="532" baseline="-23809" dirty="0">
                <a:latin typeface="Times New Roman"/>
                <a:cs typeface="Times New Roman"/>
              </a:rPr>
              <a:t>2</a:t>
            </a:r>
            <a:r>
              <a:rPr sz="2100" spc="-112" baseline="-23809" dirty="0">
                <a:latin typeface="Times New Roman"/>
                <a:cs typeface="Times New Roman"/>
              </a:rPr>
              <a:t> </a:t>
            </a:r>
            <a:r>
              <a:rPr sz="2450" spc="480" dirty="0">
                <a:latin typeface="Times New Roman"/>
                <a:cs typeface="Times New Roman"/>
              </a:rPr>
              <a:t>,</a:t>
            </a:r>
            <a:r>
              <a:rPr sz="2450" spc="480" dirty="0">
                <a:latin typeface="MT Extra"/>
                <a:cs typeface="MT Extra"/>
              </a:rPr>
              <a:t></a:t>
            </a:r>
            <a:r>
              <a:rPr sz="2450" spc="480" dirty="0">
                <a:latin typeface="Times New Roman"/>
                <a:cs typeface="Times New Roman"/>
              </a:rPr>
              <a:t>,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i="1" spc="355" dirty="0">
                <a:latin typeface="Times New Roman"/>
                <a:cs typeface="Times New Roman"/>
              </a:rPr>
              <a:t>y</a:t>
            </a:r>
            <a:r>
              <a:rPr sz="2100" i="1" spc="532" baseline="-23809" dirty="0">
                <a:latin typeface="Times New Roman"/>
                <a:cs typeface="Times New Roman"/>
              </a:rPr>
              <a:t>n</a:t>
            </a:r>
            <a:r>
              <a:rPr sz="2100" i="1" spc="-67" baseline="-23809" dirty="0">
                <a:latin typeface="Times New Roman"/>
                <a:cs typeface="Times New Roman"/>
              </a:rPr>
              <a:t> </a:t>
            </a:r>
            <a:r>
              <a:rPr sz="2450" spc="225" dirty="0">
                <a:latin typeface="Times New Roman"/>
                <a:cs typeface="Times New Roman"/>
              </a:rPr>
              <a:t>,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142" y="2698837"/>
            <a:ext cx="6149975" cy="1002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2585" indent="-325120">
              <a:lnSpc>
                <a:spcPts val="3890"/>
              </a:lnSpc>
              <a:spcBef>
                <a:spcPts val="130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  <a:tab pos="3058795" algn="l"/>
              </a:tabLst>
            </a:pPr>
            <a:r>
              <a:rPr sz="4200" spc="-7" baseline="-6944" dirty="0">
                <a:solidFill>
                  <a:srgbClr val="171717"/>
                </a:solidFill>
                <a:latin typeface="Microsoft YaHei"/>
                <a:cs typeface="Microsoft YaHei"/>
              </a:rPr>
              <a:t>新数据的分类：	</a:t>
            </a:r>
            <a:r>
              <a:rPr sz="2550" i="1" spc="315" dirty="0">
                <a:latin typeface="Times New Roman"/>
                <a:cs typeface="Times New Roman"/>
              </a:rPr>
              <a:t>y</a:t>
            </a:r>
            <a:r>
              <a:rPr sz="3350" spc="315" dirty="0">
                <a:latin typeface="Symbol"/>
                <a:cs typeface="Symbol"/>
              </a:rPr>
              <a:t></a:t>
            </a:r>
            <a:r>
              <a:rPr sz="2550" i="1" spc="315" dirty="0">
                <a:latin typeface="Times New Roman"/>
                <a:cs typeface="Times New Roman"/>
              </a:rPr>
              <a:t>x</a:t>
            </a:r>
            <a:r>
              <a:rPr sz="3350" spc="315" dirty="0">
                <a:latin typeface="Symbol"/>
                <a:cs typeface="Symbol"/>
              </a:rPr>
              <a:t></a:t>
            </a:r>
            <a:r>
              <a:rPr sz="3350" spc="-375" dirty="0">
                <a:latin typeface="Times New Roman"/>
                <a:cs typeface="Times New Roman"/>
              </a:rPr>
              <a:t> </a:t>
            </a:r>
            <a:r>
              <a:rPr sz="2550" spc="540" dirty="0">
                <a:latin typeface="Symbol"/>
                <a:cs typeface="Symbol"/>
              </a:rPr>
              <a:t></a:t>
            </a:r>
            <a:r>
              <a:rPr sz="2550" spc="135" dirty="0">
                <a:latin typeface="Times New Roman"/>
                <a:cs typeface="Times New Roman"/>
              </a:rPr>
              <a:t> </a:t>
            </a:r>
            <a:r>
              <a:rPr sz="2550" i="1" spc="430" dirty="0">
                <a:latin typeface="Times New Roman"/>
                <a:cs typeface="Times New Roman"/>
              </a:rPr>
              <a:t>w</a:t>
            </a:r>
            <a:r>
              <a:rPr sz="2250" i="1" spc="644" baseline="42592" dirty="0">
                <a:latin typeface="Times New Roman"/>
                <a:cs typeface="Times New Roman"/>
              </a:rPr>
              <a:t>T</a:t>
            </a:r>
            <a:r>
              <a:rPr sz="2250" i="1" spc="-60" baseline="42592" dirty="0">
                <a:latin typeface="Times New Roman"/>
                <a:cs typeface="Times New Roman"/>
              </a:rPr>
              <a:t> </a:t>
            </a:r>
            <a:r>
              <a:rPr sz="2550" spc="465" dirty="0">
                <a:latin typeface="Symbol"/>
                <a:cs typeface="Symbol"/>
              </a:rPr>
              <a:t></a:t>
            </a:r>
            <a:r>
              <a:rPr sz="3350" spc="465" dirty="0">
                <a:latin typeface="Symbol"/>
                <a:cs typeface="Symbol"/>
              </a:rPr>
              <a:t></a:t>
            </a:r>
            <a:r>
              <a:rPr sz="2550" i="1" spc="465" dirty="0">
                <a:latin typeface="Times New Roman"/>
                <a:cs typeface="Times New Roman"/>
              </a:rPr>
              <a:t>x</a:t>
            </a:r>
            <a:r>
              <a:rPr sz="3350" spc="465" dirty="0">
                <a:latin typeface="Symbol"/>
                <a:cs typeface="Symbol"/>
              </a:rPr>
              <a:t></a:t>
            </a:r>
            <a:r>
              <a:rPr sz="2550" spc="465" dirty="0">
                <a:latin typeface="Symbol"/>
                <a:cs typeface="Symbol"/>
              </a:rPr>
              <a:t></a:t>
            </a:r>
            <a:r>
              <a:rPr sz="2550" spc="-190" dirty="0">
                <a:latin typeface="Times New Roman"/>
                <a:cs typeface="Times New Roman"/>
              </a:rPr>
              <a:t> </a:t>
            </a:r>
            <a:r>
              <a:rPr sz="2550" i="1" spc="495" dirty="0">
                <a:latin typeface="Times New Roman"/>
                <a:cs typeface="Times New Roman"/>
              </a:rPr>
              <a:t>b</a:t>
            </a:r>
            <a:endParaRPr sz="2550">
              <a:latin typeface="Times New Roman"/>
              <a:cs typeface="Times New Roman"/>
            </a:endParaRPr>
          </a:p>
          <a:p>
            <a:pPr marL="3094990">
              <a:lnSpc>
                <a:spcPts val="3770"/>
              </a:lnSpc>
            </a:pPr>
            <a:r>
              <a:rPr sz="2450" i="1" spc="315" dirty="0">
                <a:latin typeface="Times New Roman"/>
                <a:cs typeface="Times New Roman"/>
              </a:rPr>
              <a:t>sign</a:t>
            </a:r>
            <a:r>
              <a:rPr sz="3250" spc="315" dirty="0">
                <a:latin typeface="Symbol"/>
                <a:cs typeface="Symbol"/>
              </a:rPr>
              <a:t></a:t>
            </a:r>
            <a:r>
              <a:rPr sz="2450" i="1" spc="315" dirty="0">
                <a:latin typeface="Times New Roman"/>
                <a:cs typeface="Times New Roman"/>
              </a:rPr>
              <a:t>y</a:t>
            </a:r>
            <a:r>
              <a:rPr sz="3250" spc="315" dirty="0">
                <a:latin typeface="Symbol"/>
                <a:cs typeface="Symbol"/>
              </a:rPr>
              <a:t></a:t>
            </a:r>
            <a:r>
              <a:rPr sz="2450" i="1" spc="315" dirty="0">
                <a:latin typeface="Times New Roman"/>
                <a:cs typeface="Times New Roman"/>
              </a:rPr>
              <a:t>x</a:t>
            </a:r>
            <a:r>
              <a:rPr sz="3250" b="1" spc="315" dirty="0">
                <a:latin typeface="Symbol"/>
                <a:cs typeface="Symbol"/>
              </a:rPr>
              <a:t></a:t>
            </a:r>
            <a:endParaRPr sz="3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推导目标函数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177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根据题设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538478"/>
            <a:ext cx="1060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有：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818891"/>
            <a:ext cx="748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b="1" spc="-10" dirty="0">
                <a:solidFill>
                  <a:srgbClr val="171717"/>
                </a:solidFill>
                <a:latin typeface="Microsoft YaHei"/>
                <a:cs typeface="Microsoft YaHei"/>
              </a:rPr>
              <a:t>w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,b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等比例缩放，则t*y的值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样缩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放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，从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6358" y="837498"/>
            <a:ext cx="271716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00" i="1" spc="270" dirty="0">
                <a:latin typeface="Times New Roman"/>
                <a:cs typeface="Times New Roman"/>
              </a:rPr>
              <a:t>y</a:t>
            </a:r>
            <a:r>
              <a:rPr sz="2900" spc="270" dirty="0">
                <a:latin typeface="Symbol"/>
                <a:cs typeface="Symbol"/>
              </a:rPr>
              <a:t></a:t>
            </a:r>
            <a:r>
              <a:rPr sz="2200" i="1" spc="270" dirty="0">
                <a:latin typeface="Times New Roman"/>
                <a:cs typeface="Times New Roman"/>
              </a:rPr>
              <a:t>x</a:t>
            </a:r>
            <a:r>
              <a:rPr sz="2900" spc="270" dirty="0">
                <a:latin typeface="Symbol"/>
                <a:cs typeface="Symbol"/>
              </a:rPr>
              <a:t>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200" spc="470" dirty="0">
                <a:latin typeface="Symbol"/>
                <a:cs typeface="Symbol"/>
              </a:rPr>
              <a:t>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i="1" spc="375" dirty="0">
                <a:latin typeface="Times New Roman"/>
                <a:cs typeface="Times New Roman"/>
              </a:rPr>
              <a:t>w</a:t>
            </a:r>
            <a:r>
              <a:rPr sz="1950" i="1" spc="562" baseline="42735" dirty="0">
                <a:latin typeface="Times New Roman"/>
                <a:cs typeface="Times New Roman"/>
              </a:rPr>
              <a:t>T</a:t>
            </a:r>
            <a:r>
              <a:rPr sz="1950" i="1" spc="-52" baseline="42735" dirty="0">
                <a:latin typeface="Times New Roman"/>
                <a:cs typeface="Times New Roman"/>
              </a:rPr>
              <a:t> </a:t>
            </a:r>
            <a:r>
              <a:rPr sz="2200" spc="400" dirty="0">
                <a:latin typeface="Symbol"/>
                <a:cs typeface="Symbol"/>
              </a:rPr>
              <a:t></a:t>
            </a:r>
            <a:r>
              <a:rPr sz="2900" spc="400" dirty="0">
                <a:latin typeface="Symbol"/>
                <a:cs typeface="Symbol"/>
              </a:rPr>
              <a:t></a:t>
            </a:r>
            <a:r>
              <a:rPr sz="2200" i="1" spc="400" dirty="0">
                <a:latin typeface="Times New Roman"/>
                <a:cs typeface="Times New Roman"/>
              </a:rPr>
              <a:t>x</a:t>
            </a:r>
            <a:r>
              <a:rPr sz="2900" spc="400" dirty="0">
                <a:latin typeface="Symbol"/>
                <a:cs typeface="Symbol"/>
              </a:rPr>
              <a:t></a:t>
            </a:r>
            <a:r>
              <a:rPr sz="2200" spc="400" dirty="0">
                <a:latin typeface="Symbol"/>
                <a:cs typeface="Symbol"/>
              </a:rPr>
              <a:t>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i="1" spc="43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205" y="1881892"/>
            <a:ext cx="216535" cy="850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25"/>
              </a:spcBef>
            </a:pPr>
            <a:r>
              <a:rPr sz="2200" spc="415" dirty="0">
                <a:latin typeface="Symbol"/>
                <a:cs typeface="Symbol"/>
              </a:rPr>
              <a:t>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ts val="1910"/>
              </a:lnSpc>
            </a:pPr>
            <a:r>
              <a:rPr sz="2200" spc="415" dirty="0">
                <a:latin typeface="Symbol"/>
                <a:cs typeface="Symbol"/>
              </a:rPr>
              <a:t>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ts val="2275"/>
              </a:lnSpc>
            </a:pPr>
            <a:r>
              <a:rPr sz="2200" spc="415" dirty="0">
                <a:latin typeface="Symbol"/>
                <a:cs typeface="Symbol"/>
              </a:rPr>
              <a:t>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9276" y="2482272"/>
            <a:ext cx="16313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5115" algn="l"/>
              </a:tabLst>
            </a:pPr>
            <a:r>
              <a:rPr sz="1300" i="1" spc="130" dirty="0">
                <a:latin typeface="Times New Roman"/>
                <a:cs typeface="Times New Roman"/>
              </a:rPr>
              <a:t>i	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9275" y="2050236"/>
            <a:ext cx="1637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1465" algn="l"/>
              </a:tabLst>
            </a:pPr>
            <a:r>
              <a:rPr sz="1300" i="1" spc="130" dirty="0">
                <a:latin typeface="Times New Roman"/>
                <a:cs typeface="Times New Roman"/>
              </a:rPr>
              <a:t>i	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1818" y="1985323"/>
            <a:ext cx="232473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200" spc="825" dirty="0">
                <a:latin typeface="Symbol"/>
                <a:cs typeface="Symbol"/>
              </a:rPr>
              <a:t></a:t>
            </a:r>
            <a:r>
              <a:rPr sz="2200" spc="825" dirty="0">
                <a:latin typeface="Times New Roman"/>
                <a:cs typeface="Times New Roman"/>
              </a:rPr>
              <a:t> 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i="1" spc="340" dirty="0">
                <a:latin typeface="Times New Roman"/>
                <a:cs typeface="Times New Roman"/>
              </a:rPr>
              <a:t>y</a:t>
            </a:r>
            <a:r>
              <a:rPr sz="1950" i="1" spc="195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67" baseline="-23504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Symbol"/>
                <a:cs typeface="Symbol"/>
              </a:rPr>
              <a:t>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i="1" spc="440" dirty="0">
                <a:latin typeface="Times New Roman"/>
                <a:cs typeface="Times New Roman"/>
              </a:rPr>
              <a:t>y</a:t>
            </a:r>
            <a:r>
              <a:rPr sz="2950" spc="75" dirty="0">
                <a:latin typeface="Symbol"/>
                <a:cs typeface="Symbol"/>
              </a:rPr>
              <a:t></a:t>
            </a:r>
            <a:r>
              <a:rPr sz="2200" i="1" spc="295" dirty="0">
                <a:latin typeface="Times New Roman"/>
                <a:cs typeface="Times New Roman"/>
              </a:rPr>
              <a:t>x</a:t>
            </a:r>
            <a:r>
              <a:rPr sz="1950" i="1" spc="195" baseline="-23504" dirty="0">
                <a:latin typeface="Times New Roman"/>
                <a:cs typeface="Times New Roman"/>
              </a:rPr>
              <a:t>i</a:t>
            </a:r>
            <a:r>
              <a:rPr sz="1950" i="1" spc="217" baseline="-23504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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200" spc="459" dirty="0">
                <a:latin typeface="Symbol"/>
                <a:cs typeface="Symbol"/>
              </a:rPr>
              <a:t>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42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1918" y="2202461"/>
            <a:ext cx="292989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5040" algn="l"/>
              </a:tabLst>
            </a:pPr>
            <a:r>
              <a:rPr sz="2200" i="1" spc="295" dirty="0">
                <a:latin typeface="Times New Roman"/>
                <a:cs typeface="Times New Roman"/>
              </a:rPr>
              <a:t>y</a:t>
            </a:r>
            <a:r>
              <a:rPr sz="2950" spc="295" dirty="0">
                <a:latin typeface="Symbol"/>
                <a:cs typeface="Symbol"/>
              </a:rPr>
              <a:t></a:t>
            </a:r>
            <a:r>
              <a:rPr sz="2200" i="1" spc="295" dirty="0">
                <a:latin typeface="Times New Roman"/>
                <a:cs typeface="Times New Roman"/>
              </a:rPr>
              <a:t>x </a:t>
            </a:r>
            <a:r>
              <a:rPr sz="2950" spc="420" dirty="0">
                <a:latin typeface="Symbol"/>
                <a:cs typeface="Symbol"/>
              </a:rPr>
              <a:t></a:t>
            </a:r>
            <a:r>
              <a:rPr sz="2200" spc="420" dirty="0">
                <a:latin typeface="Symbol"/>
                <a:cs typeface="Symbol"/>
              </a:rPr>
              <a:t></a:t>
            </a:r>
            <a:r>
              <a:rPr sz="2200" spc="420" dirty="0">
                <a:latin typeface="Times New Roman"/>
                <a:cs typeface="Times New Roman"/>
              </a:rPr>
              <a:t> 0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875" dirty="0">
                <a:latin typeface="Symbol"/>
                <a:cs typeface="Symbol"/>
              </a:rPr>
              <a:t>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i="1" spc="370" dirty="0">
                <a:latin typeface="Times New Roman"/>
                <a:cs typeface="Times New Roman"/>
              </a:rPr>
              <a:t>y	</a:t>
            </a:r>
            <a:r>
              <a:rPr sz="2200" spc="459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409" dirty="0">
                <a:latin typeface="Symbol"/>
                <a:cs typeface="Symbol"/>
              </a:rPr>
              <a:t></a:t>
            </a:r>
            <a:r>
              <a:rPr sz="2200" spc="409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1918" y="1769868"/>
            <a:ext cx="293560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31390" algn="l"/>
              </a:tabLst>
            </a:pPr>
            <a:r>
              <a:rPr sz="2200" i="1" spc="295" dirty="0">
                <a:latin typeface="Times New Roman"/>
                <a:cs typeface="Times New Roman"/>
              </a:rPr>
              <a:t>y</a:t>
            </a:r>
            <a:r>
              <a:rPr sz="2950" spc="295" dirty="0">
                <a:latin typeface="Symbol"/>
                <a:cs typeface="Symbol"/>
              </a:rPr>
              <a:t></a:t>
            </a:r>
            <a:r>
              <a:rPr sz="2200" i="1" spc="295" dirty="0">
                <a:latin typeface="Times New Roman"/>
                <a:cs typeface="Times New Roman"/>
              </a:rPr>
              <a:t>x</a:t>
            </a:r>
            <a:r>
              <a:rPr sz="2200" i="1" spc="33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</a:t>
            </a:r>
            <a:r>
              <a:rPr sz="2950" spc="-325" dirty="0">
                <a:latin typeface="Times New Roman"/>
                <a:cs typeface="Times New Roman"/>
              </a:rPr>
              <a:t> </a:t>
            </a:r>
            <a:r>
              <a:rPr sz="2200" spc="459" dirty="0">
                <a:latin typeface="Symbol"/>
                <a:cs typeface="Symbol"/>
              </a:rPr>
              <a:t>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420" dirty="0">
                <a:latin typeface="Times New Roman"/>
                <a:cs typeface="Times New Roman"/>
              </a:rPr>
              <a:t>0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875" dirty="0">
                <a:latin typeface="Symbol"/>
                <a:cs typeface="Symbol"/>
              </a:rPr>
              <a:t>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i="1" spc="370" dirty="0">
                <a:latin typeface="Times New Roman"/>
                <a:cs typeface="Times New Roman"/>
              </a:rPr>
              <a:t>y	</a:t>
            </a:r>
            <a:r>
              <a:rPr sz="2200" spc="459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409" dirty="0">
                <a:latin typeface="Symbol"/>
                <a:cs typeface="Symbol"/>
              </a:rPr>
              <a:t></a:t>
            </a:r>
            <a:r>
              <a:rPr sz="2200" spc="409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24274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0735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84514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0975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8149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4610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9143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5668" y="3940759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4">
                <a:moveTo>
                  <a:pt x="0" y="0"/>
                </a:moveTo>
                <a:lnTo>
                  <a:pt x="0" y="338329"/>
                </a:lnTo>
              </a:path>
            </a:pathLst>
          </a:custGeom>
          <a:ln w="16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5063" y="3889222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444" y="0"/>
                </a:lnTo>
              </a:path>
            </a:pathLst>
          </a:custGeom>
          <a:ln w="11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3700" y="3886218"/>
            <a:ext cx="27749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509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9039" y="3886218"/>
            <a:ext cx="27749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509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3460" y="3477258"/>
            <a:ext cx="1479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24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4103" y="3674757"/>
            <a:ext cx="171386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8935" algn="l"/>
              </a:tabLst>
            </a:pPr>
            <a:r>
              <a:rPr sz="1300" i="1" spc="120" dirty="0">
                <a:latin typeface="Times New Roman"/>
                <a:cs typeface="Times New Roman"/>
              </a:rPr>
              <a:t>i	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0651" y="3674757"/>
            <a:ext cx="869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12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4581" y="3674757"/>
            <a:ext cx="869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12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3546" y="3316925"/>
            <a:ext cx="270510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5915" algn="l"/>
                <a:tab pos="1069340" algn="l"/>
              </a:tabLst>
            </a:pPr>
            <a:r>
              <a:rPr sz="2200" i="1" spc="340" dirty="0">
                <a:latin typeface="Times New Roman"/>
                <a:cs typeface="Times New Roman"/>
              </a:rPr>
              <a:t>y	</a:t>
            </a:r>
            <a:r>
              <a:rPr sz="2200" spc="190" dirty="0">
                <a:latin typeface="Symbol"/>
                <a:cs typeface="Symbol"/>
              </a:rPr>
              <a:t>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3550" spc="90" dirty="0">
                <a:latin typeface="Symbol"/>
                <a:cs typeface="Symbol"/>
              </a:rPr>
              <a:t></a:t>
            </a:r>
            <a:r>
              <a:rPr sz="2200" i="1" spc="90" dirty="0">
                <a:latin typeface="Times New Roman"/>
                <a:cs typeface="Times New Roman"/>
              </a:rPr>
              <a:t>w	</a:t>
            </a:r>
            <a:r>
              <a:rPr sz="2200" spc="190" dirty="0">
                <a:latin typeface="Symbol"/>
                <a:cs typeface="Symbol"/>
              </a:rPr>
              <a:t>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380" dirty="0">
                <a:latin typeface="Symbol"/>
                <a:cs typeface="Symbol"/>
              </a:rPr>
              <a:t></a:t>
            </a:r>
            <a:r>
              <a:rPr sz="2900" spc="380" dirty="0">
                <a:latin typeface="Symbol"/>
                <a:cs typeface="Symbol"/>
              </a:rPr>
              <a:t></a:t>
            </a:r>
            <a:r>
              <a:rPr sz="2200" i="1" spc="380" dirty="0">
                <a:latin typeface="Times New Roman"/>
                <a:cs typeface="Times New Roman"/>
              </a:rPr>
              <a:t>x</a:t>
            </a:r>
            <a:r>
              <a:rPr sz="2200" i="1" spc="355" dirty="0">
                <a:latin typeface="Times New Roman"/>
                <a:cs typeface="Times New Roman"/>
              </a:rPr>
              <a:t> </a:t>
            </a:r>
            <a:r>
              <a:rPr sz="2900" spc="350" dirty="0">
                <a:latin typeface="Symbol"/>
                <a:cs typeface="Symbol"/>
              </a:rPr>
              <a:t></a:t>
            </a:r>
            <a:r>
              <a:rPr sz="2200" spc="350" dirty="0">
                <a:latin typeface="Symbol"/>
                <a:cs typeface="Symbol"/>
              </a:rPr>
              <a:t>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165" dirty="0">
                <a:latin typeface="Times New Roman"/>
                <a:cs typeface="Times New Roman"/>
              </a:rPr>
              <a:t>b</a:t>
            </a:r>
            <a:r>
              <a:rPr sz="3550" spc="165" dirty="0">
                <a:latin typeface="Symbol"/>
                <a:cs typeface="Symbol"/>
              </a:rPr>
              <a:t>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8714" y="3665251"/>
            <a:ext cx="23241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4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2838" y="3396357"/>
            <a:ext cx="13214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7510" algn="l"/>
              </a:tabLst>
            </a:pPr>
            <a:r>
              <a:rPr sz="2200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u="sng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	</a:t>
            </a:r>
            <a:r>
              <a:rPr sz="2200" u="sng" spc="19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220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u="sng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900" u="sng" spc="3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200" i="1" u="sng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200" i="1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900" u="sng" spc="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最大间隔分离超平面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2125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目标函数：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7668" y="2241454"/>
            <a:ext cx="3948986" cy="2110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6246" y="2207332"/>
            <a:ext cx="2971800" cy="2194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1864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1282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919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4337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51410" y="589082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955" y="0"/>
                </a:lnTo>
              </a:path>
            </a:pathLst>
          </a:custGeom>
          <a:ln w="9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3957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03375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7585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77051" y="628114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237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2040" y="589082"/>
            <a:ext cx="2058035" cy="0"/>
          </a:xfrm>
          <a:custGeom>
            <a:avLst/>
            <a:gdLst/>
            <a:ahLst/>
            <a:cxnLst/>
            <a:rect l="l" t="t" r="r" b="b"/>
            <a:pathLst>
              <a:path w="2058034">
                <a:moveTo>
                  <a:pt x="0" y="0"/>
                </a:moveTo>
                <a:lnTo>
                  <a:pt x="2057500" y="0"/>
                </a:lnTo>
              </a:path>
            </a:pathLst>
          </a:custGeom>
          <a:ln w="9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46988" y="152565"/>
            <a:ext cx="3413125" cy="713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575"/>
              </a:lnSpc>
              <a:spcBef>
                <a:spcPts val="90"/>
              </a:spcBef>
              <a:tabLst>
                <a:tab pos="2132330" algn="l"/>
              </a:tabLst>
            </a:pPr>
            <a:r>
              <a:rPr sz="1650" i="1" spc="280" dirty="0">
                <a:latin typeface="Times New Roman"/>
                <a:cs typeface="Times New Roman"/>
              </a:rPr>
              <a:t>y</a:t>
            </a:r>
            <a:r>
              <a:rPr sz="1425" i="1" spc="150" baseline="-23391" dirty="0">
                <a:latin typeface="Times New Roman"/>
                <a:cs typeface="Times New Roman"/>
              </a:rPr>
              <a:t>i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425" i="1" spc="112" baseline="-23391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</a:t>
            </a:r>
            <a:r>
              <a:rPr sz="1650" spc="85" dirty="0">
                <a:latin typeface="Times New Roman"/>
                <a:cs typeface="Times New Roman"/>
              </a:rPr>
              <a:t> </a:t>
            </a:r>
            <a:r>
              <a:rPr sz="1650" i="1" spc="360" dirty="0">
                <a:latin typeface="Times New Roman"/>
                <a:cs typeface="Times New Roman"/>
              </a:rPr>
              <a:t>y</a:t>
            </a:r>
            <a:r>
              <a:rPr sz="2200" spc="75" dirty="0">
                <a:latin typeface="Symbol"/>
                <a:cs typeface="Symbol"/>
              </a:rPr>
              <a:t></a:t>
            </a:r>
            <a:r>
              <a:rPr sz="1650" i="1" spc="245" dirty="0">
                <a:latin typeface="Times New Roman"/>
                <a:cs typeface="Times New Roman"/>
              </a:rPr>
              <a:t>x</a:t>
            </a:r>
            <a:r>
              <a:rPr sz="1425" i="1" spc="150" baseline="-23391" dirty="0">
                <a:latin typeface="Times New Roman"/>
                <a:cs typeface="Times New Roman"/>
              </a:rPr>
              <a:t>i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425" i="1" spc="-157" baseline="-23391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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475" spc="487" baseline="-35353" dirty="0">
                <a:latin typeface="Symbol"/>
                <a:cs typeface="Symbol"/>
              </a:rPr>
              <a:t></a:t>
            </a:r>
            <a:r>
              <a:rPr sz="2475" baseline="-35353" dirty="0">
                <a:latin typeface="Times New Roman"/>
                <a:cs typeface="Times New Roman"/>
              </a:rPr>
              <a:t> </a:t>
            </a:r>
            <a:r>
              <a:rPr sz="2475" spc="172" baseline="-35353" dirty="0">
                <a:latin typeface="Times New Roman"/>
                <a:cs typeface="Times New Roman"/>
              </a:rPr>
              <a:t> </a:t>
            </a:r>
            <a:r>
              <a:rPr sz="1650" i="1" spc="280" dirty="0">
                <a:latin typeface="Times New Roman"/>
                <a:cs typeface="Times New Roman"/>
              </a:rPr>
              <a:t>y</a:t>
            </a:r>
            <a:r>
              <a:rPr sz="1425" i="1" spc="150" baseline="-23391" dirty="0">
                <a:latin typeface="Times New Roman"/>
                <a:cs typeface="Times New Roman"/>
              </a:rPr>
              <a:t>i</a:t>
            </a:r>
            <a:r>
              <a:rPr sz="1425" i="1" baseline="-23391" dirty="0">
                <a:latin typeface="Times New Roman"/>
                <a:cs typeface="Times New Roman"/>
              </a:rPr>
              <a:t> </a:t>
            </a:r>
            <a:r>
              <a:rPr sz="1425" i="1" spc="104" baseline="-23391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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2700" spc="-260" dirty="0">
                <a:latin typeface="Symbol"/>
                <a:cs typeface="Symbol"/>
              </a:rPr>
              <a:t></a:t>
            </a:r>
            <a:r>
              <a:rPr sz="1650" i="1" spc="400" dirty="0">
                <a:latin typeface="Times New Roman"/>
                <a:cs typeface="Times New Roman"/>
              </a:rPr>
              <a:t>w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spc="150" dirty="0">
                <a:latin typeface="Symbol"/>
                <a:cs typeface="Symbol"/>
              </a:rPr>
              <a:t>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540" dirty="0">
                <a:latin typeface="Symbol"/>
                <a:cs typeface="Symbol"/>
              </a:rPr>
              <a:t></a:t>
            </a:r>
            <a:r>
              <a:rPr sz="2200" spc="80" dirty="0">
                <a:latin typeface="Symbol"/>
                <a:cs typeface="Symbol"/>
              </a:rPr>
              <a:t></a:t>
            </a:r>
            <a:r>
              <a:rPr sz="1650" i="1" spc="265" dirty="0">
                <a:latin typeface="Times New Roman"/>
                <a:cs typeface="Times New Roman"/>
              </a:rPr>
              <a:t>x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-105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Symbol"/>
                <a:cs typeface="Symbol"/>
              </a:rPr>
              <a:t></a:t>
            </a:r>
            <a:r>
              <a:rPr sz="1650" spc="325" dirty="0">
                <a:latin typeface="Symbol"/>
                <a:cs typeface="Symbol"/>
              </a:rPr>
              <a:t>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i="1" spc="415" dirty="0">
                <a:latin typeface="Times New Roman"/>
                <a:cs typeface="Times New Roman"/>
              </a:rPr>
              <a:t>b</a:t>
            </a:r>
            <a:r>
              <a:rPr sz="2700" spc="-165" dirty="0">
                <a:latin typeface="Symbol"/>
                <a:cs typeface="Symbol"/>
              </a:rPr>
              <a:t></a:t>
            </a:r>
            <a:endParaRPr sz="2700">
              <a:latin typeface="Symbol"/>
              <a:cs typeface="Symbol"/>
            </a:endParaRPr>
          </a:p>
          <a:p>
            <a:pPr marL="585470" algn="ctr">
              <a:lnSpc>
                <a:spcPts val="560"/>
              </a:lnSpc>
            </a:pPr>
            <a:r>
              <a:rPr sz="950" i="1" spc="200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R="664845" algn="r">
              <a:lnSpc>
                <a:spcPct val="100000"/>
              </a:lnSpc>
              <a:spcBef>
                <a:spcPts val="40"/>
              </a:spcBef>
            </a:pPr>
            <a:r>
              <a:rPr sz="950" i="1" spc="100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120"/>
              </a:spcBef>
              <a:tabLst>
                <a:tab pos="2225675" algn="l"/>
              </a:tabLst>
            </a:pPr>
            <a:r>
              <a:rPr sz="1650" i="1" spc="400" dirty="0">
                <a:latin typeface="Times New Roman"/>
                <a:cs typeface="Times New Roman"/>
              </a:rPr>
              <a:t>w	w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69224" y="1613572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43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9778" y="1613572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43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9801" y="1613572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43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1053" y="1613572"/>
            <a:ext cx="0" cy="312420"/>
          </a:xfrm>
          <a:custGeom>
            <a:avLst/>
            <a:gdLst/>
            <a:ahLst/>
            <a:cxnLst/>
            <a:rect l="l" t="t" r="r" b="b"/>
            <a:pathLst>
              <a:path h="312419">
                <a:moveTo>
                  <a:pt x="0" y="0"/>
                </a:moveTo>
                <a:lnTo>
                  <a:pt x="0" y="312243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25782" y="1578793"/>
            <a:ext cx="249554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335" dirty="0">
                <a:latin typeface="Symbol"/>
                <a:cs typeface="Symbol"/>
              </a:rPr>
              <a:t></a:t>
            </a:r>
            <a:r>
              <a:rPr sz="3075" spc="-502" baseline="-16260" dirty="0">
                <a:latin typeface="Symbol"/>
                <a:cs typeface="Symbol"/>
              </a:rPr>
              <a:t></a:t>
            </a:r>
            <a:endParaRPr sz="3075" baseline="-1626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1182" y="1403520"/>
            <a:ext cx="19875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350" dirty="0">
                <a:latin typeface="Symbol"/>
                <a:cs typeface="Symbol"/>
              </a:rPr>
              <a:t>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9973" y="1532414"/>
            <a:ext cx="8255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3734" y="1350831"/>
            <a:ext cx="13906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i="1" spc="22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25435" y="1619532"/>
            <a:ext cx="8255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45772" y="1187620"/>
            <a:ext cx="3455035" cy="55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395"/>
              </a:lnSpc>
              <a:spcBef>
                <a:spcPts val="95"/>
              </a:spcBef>
              <a:tabLst>
                <a:tab pos="1014730" algn="l"/>
                <a:tab pos="1687830" algn="l"/>
              </a:tabLst>
            </a:pPr>
            <a:r>
              <a:rPr sz="2050" spc="225" dirty="0">
                <a:latin typeface="Times New Roman"/>
                <a:cs typeface="Times New Roman"/>
              </a:rPr>
              <a:t>min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Symbol"/>
                <a:cs typeface="Symbol"/>
              </a:rPr>
              <a:t></a:t>
            </a:r>
            <a:r>
              <a:rPr sz="2050" i="1" spc="45" dirty="0">
                <a:latin typeface="Times New Roman"/>
                <a:cs typeface="Times New Roman"/>
              </a:rPr>
              <a:t>y	</a:t>
            </a:r>
            <a:r>
              <a:rPr sz="2050" spc="175" dirty="0">
                <a:latin typeface="Symbol"/>
                <a:cs typeface="Symbol"/>
              </a:rPr>
              <a:t>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3250" spc="80" dirty="0">
                <a:latin typeface="Symbol"/>
                <a:cs typeface="Symbol"/>
              </a:rPr>
              <a:t></a:t>
            </a:r>
            <a:r>
              <a:rPr sz="2050" i="1" spc="80" dirty="0">
                <a:latin typeface="Times New Roman"/>
                <a:cs typeface="Times New Roman"/>
              </a:rPr>
              <a:t>w	</a:t>
            </a:r>
            <a:r>
              <a:rPr sz="2050" spc="370" dirty="0">
                <a:latin typeface="Symbol"/>
                <a:cs typeface="Symbol"/>
              </a:rPr>
              <a:t></a:t>
            </a:r>
            <a:r>
              <a:rPr sz="2700" spc="370" dirty="0">
                <a:latin typeface="Symbol"/>
                <a:cs typeface="Symbol"/>
              </a:rPr>
              <a:t></a:t>
            </a:r>
            <a:r>
              <a:rPr sz="2050" i="1" spc="370" dirty="0">
                <a:latin typeface="Times New Roman"/>
                <a:cs typeface="Times New Roman"/>
              </a:rPr>
              <a:t>x </a:t>
            </a:r>
            <a:r>
              <a:rPr sz="2700" spc="315" dirty="0">
                <a:latin typeface="Symbol"/>
                <a:cs typeface="Symbol"/>
              </a:rPr>
              <a:t></a:t>
            </a:r>
            <a:r>
              <a:rPr sz="2050" spc="315" dirty="0">
                <a:latin typeface="Symbol"/>
                <a:cs typeface="Symbol"/>
              </a:rPr>
              <a:t>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050" i="1" spc="-240" dirty="0">
                <a:latin typeface="Times New Roman"/>
                <a:cs typeface="Times New Roman"/>
              </a:rPr>
              <a:t>b</a:t>
            </a:r>
            <a:r>
              <a:rPr sz="3250" spc="-240" dirty="0">
                <a:latin typeface="Symbol"/>
                <a:cs typeface="Symbol"/>
              </a:rPr>
              <a:t></a:t>
            </a:r>
            <a:r>
              <a:rPr sz="3400" spc="-240" dirty="0">
                <a:latin typeface="Symbol"/>
                <a:cs typeface="Symbol"/>
              </a:rPr>
              <a:t></a:t>
            </a:r>
            <a:r>
              <a:rPr sz="3075" spc="-359" baseline="43360" dirty="0">
                <a:latin typeface="Symbol"/>
                <a:cs typeface="Symbol"/>
              </a:rPr>
              <a:t></a:t>
            </a:r>
            <a:r>
              <a:rPr sz="3075" spc="-359" baseline="32520" dirty="0">
                <a:latin typeface="Symbol"/>
                <a:cs typeface="Symbol"/>
              </a:rPr>
              <a:t></a:t>
            </a:r>
            <a:endParaRPr sz="3075" baseline="32520">
              <a:latin typeface="Symbol"/>
              <a:cs typeface="Symbol"/>
            </a:endParaRPr>
          </a:p>
          <a:p>
            <a:pPr marL="874394">
              <a:lnSpc>
                <a:spcPts val="755"/>
              </a:lnSpc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5535" y="1194642"/>
            <a:ext cx="70929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0560" algn="l"/>
              </a:tabLst>
            </a:pPr>
            <a:r>
              <a:rPr sz="3075" spc="-457" baseline="9485" dirty="0">
                <a:latin typeface="Symbol"/>
                <a:cs typeface="Symbol"/>
              </a:rPr>
              <a:t></a:t>
            </a:r>
            <a:r>
              <a:rPr sz="3075" spc="-457" baseline="-2710" dirty="0">
                <a:latin typeface="Symbol"/>
                <a:cs typeface="Symbol"/>
              </a:rPr>
              <a:t></a:t>
            </a:r>
            <a:r>
              <a:rPr sz="2050" u="sng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205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3008" y="1358905"/>
            <a:ext cx="136207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300" dirty="0">
                <a:latin typeface="Times New Roman"/>
                <a:cs typeface="Times New Roman"/>
              </a:rPr>
              <a:t>arg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350" dirty="0">
                <a:latin typeface="Times New Roman"/>
                <a:cs typeface="Times New Roman"/>
              </a:rPr>
              <a:t>max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3075" spc="525" baseline="-9485" dirty="0">
                <a:latin typeface="Symbol"/>
                <a:cs typeface="Symbol"/>
              </a:rPr>
              <a:t></a:t>
            </a:r>
            <a:endParaRPr sz="3075" baseline="-948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58451" y="1578793"/>
            <a:ext cx="133032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4855" algn="l"/>
                <a:tab pos="1045210" algn="l"/>
              </a:tabLst>
            </a:pPr>
            <a:r>
              <a:rPr sz="1800" i="1" spc="315" baseline="4629" dirty="0">
                <a:latin typeface="Times New Roman"/>
                <a:cs typeface="Times New Roman"/>
              </a:rPr>
              <a:t>w</a:t>
            </a:r>
            <a:r>
              <a:rPr sz="1800" spc="315" baseline="4629" dirty="0">
                <a:latin typeface="Times New Roman"/>
                <a:cs typeface="Times New Roman"/>
              </a:rPr>
              <a:t>,</a:t>
            </a:r>
            <a:r>
              <a:rPr sz="1800" i="1" spc="315" baseline="4629" dirty="0">
                <a:latin typeface="Times New Roman"/>
                <a:cs typeface="Times New Roman"/>
              </a:rPr>
              <a:t>b	</a:t>
            </a:r>
            <a:r>
              <a:rPr sz="2050" spc="-335" dirty="0">
                <a:latin typeface="Symbol"/>
                <a:cs typeface="Symbol"/>
              </a:rPr>
              <a:t></a:t>
            </a:r>
            <a:r>
              <a:rPr sz="3075" spc="-502" baseline="-16260" dirty="0">
                <a:latin typeface="Symbol"/>
                <a:cs typeface="Symbol"/>
              </a:rPr>
              <a:t></a:t>
            </a:r>
            <a:r>
              <a:rPr sz="3075" spc="-502" baseline="-16260" dirty="0">
                <a:latin typeface="Times New Roman"/>
                <a:cs typeface="Times New Roman"/>
              </a:rPr>
              <a:t>	</a:t>
            </a:r>
            <a:r>
              <a:rPr sz="3075" i="1" spc="705" baseline="4065" dirty="0">
                <a:latin typeface="Times New Roman"/>
                <a:cs typeface="Times New Roman"/>
              </a:rPr>
              <a:t>w</a:t>
            </a:r>
            <a:endParaRPr sz="3075" baseline="406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函数间隔和几何间隔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24996"/>
            <a:ext cx="73825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总可以通过等比例缩放w的方法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800" spc="5" dirty="0">
                <a:solidFill>
                  <a:srgbClr val="171717"/>
                </a:solidFill>
                <a:latin typeface="Microsoft YaHei"/>
                <a:cs typeface="Microsoft YaHei"/>
              </a:rPr>
              <a:t>使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得两</a:t>
            </a:r>
            <a:r>
              <a:rPr sz="2800" spc="10" dirty="0">
                <a:solidFill>
                  <a:srgbClr val="171717"/>
                </a:solidFill>
                <a:latin typeface="Microsoft YaHei"/>
                <a:cs typeface="Microsoft YaHei"/>
              </a:rPr>
              <a:t>类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点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的函数值都满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足|</a:t>
            </a:r>
            <a:r>
              <a:rPr sz="2800" spc="1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y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|≥1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3964" y="2517648"/>
            <a:ext cx="3672840" cy="2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8675" y="616173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446"/>
                </a:lnTo>
              </a:path>
            </a:pathLst>
          </a:custGeom>
          <a:ln w="11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9979" y="616173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446"/>
                </a:lnTo>
              </a:path>
            </a:pathLst>
          </a:custGeom>
          <a:ln w="11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2188" y="616173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446"/>
                </a:lnTo>
              </a:path>
            </a:pathLst>
          </a:custGeom>
          <a:ln w="11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2939" y="616173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446"/>
                </a:lnTo>
              </a:path>
            </a:pathLst>
          </a:custGeom>
          <a:ln w="11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4610" y="578498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>
                <a:moveTo>
                  <a:pt x="0" y="0"/>
                </a:moveTo>
                <a:lnTo>
                  <a:pt x="1472949" y="0"/>
                </a:lnTo>
              </a:path>
            </a:pathLst>
          </a:custGeom>
          <a:ln w="8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33440" y="572467"/>
            <a:ext cx="2101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385" dirty="0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0343" y="417805"/>
            <a:ext cx="704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8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7678" y="273361"/>
            <a:ext cx="11557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17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4897" y="214193"/>
            <a:ext cx="146113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665" algn="l"/>
              </a:tabLst>
            </a:pPr>
            <a:r>
              <a:rPr sz="1600" i="1" spc="385" dirty="0">
                <a:latin typeface="Times New Roman"/>
                <a:cs typeface="Times New Roman"/>
              </a:rPr>
              <a:t>w	</a:t>
            </a:r>
            <a:r>
              <a:rPr sz="1600" spc="145" dirty="0">
                <a:latin typeface="Symbol"/>
                <a:cs typeface="Symbol"/>
              </a:rPr>
              <a:t>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280" dirty="0">
                <a:latin typeface="Symbol"/>
                <a:cs typeface="Symbol"/>
              </a:rPr>
              <a:t></a:t>
            </a:r>
            <a:r>
              <a:rPr sz="2150" spc="280" dirty="0">
                <a:latin typeface="Symbol"/>
                <a:cs typeface="Symbol"/>
              </a:rPr>
              <a:t></a:t>
            </a:r>
            <a:r>
              <a:rPr sz="1600" i="1" spc="280" dirty="0">
                <a:latin typeface="Times New Roman"/>
                <a:cs typeface="Times New Roman"/>
              </a:rPr>
              <a:t>x</a:t>
            </a:r>
            <a:r>
              <a:rPr sz="1600" i="1" spc="240" dirty="0">
                <a:latin typeface="Times New Roman"/>
                <a:cs typeface="Times New Roman"/>
              </a:rPr>
              <a:t> </a:t>
            </a:r>
            <a:r>
              <a:rPr sz="2150" spc="254" dirty="0">
                <a:latin typeface="Symbol"/>
                <a:cs typeface="Symbol"/>
              </a:rPr>
              <a:t></a:t>
            </a:r>
            <a:r>
              <a:rPr sz="1600" spc="254" dirty="0">
                <a:latin typeface="Symbol"/>
                <a:cs typeface="Symbol"/>
              </a:rPr>
              <a:t>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i="1" spc="29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4391" y="835746"/>
            <a:ext cx="143129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430" dirty="0">
                <a:latin typeface="Symbol"/>
                <a:cs typeface="Symbol"/>
              </a:rPr>
              <a:t></a:t>
            </a:r>
            <a:r>
              <a:rPr sz="2950" spc="430" dirty="0">
                <a:latin typeface="Symbol"/>
                <a:cs typeface="Symbol"/>
              </a:rPr>
              <a:t></a:t>
            </a:r>
            <a:r>
              <a:rPr sz="2250" i="1" spc="430" dirty="0">
                <a:latin typeface="Times New Roman"/>
                <a:cs typeface="Times New Roman"/>
              </a:rPr>
              <a:t>x</a:t>
            </a:r>
            <a:r>
              <a:rPr sz="2950" spc="430" dirty="0">
                <a:latin typeface="Symbol"/>
                <a:cs typeface="Symbol"/>
              </a:rPr>
              <a:t></a:t>
            </a:r>
            <a:r>
              <a:rPr sz="2250" spc="430" dirty="0">
                <a:latin typeface="Symbol"/>
                <a:cs typeface="Symbol"/>
              </a:rPr>
              <a:t>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44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142" y="897712"/>
            <a:ext cx="3182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分割平面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r>
              <a:rPr sz="2800" spc="-484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3375" i="1" spc="585" baseline="7407" dirty="0">
                <a:latin typeface="Times New Roman"/>
                <a:cs typeface="Times New Roman"/>
              </a:rPr>
              <a:t>y</a:t>
            </a:r>
            <a:r>
              <a:rPr sz="3375" i="1" spc="232" baseline="7407" dirty="0">
                <a:latin typeface="Times New Roman"/>
                <a:cs typeface="Times New Roman"/>
              </a:rPr>
              <a:t> </a:t>
            </a:r>
            <a:r>
              <a:rPr sz="3375" spc="719" baseline="7407" dirty="0">
                <a:latin typeface="Symbol"/>
                <a:cs typeface="Symbol"/>
              </a:rPr>
              <a:t></a:t>
            </a:r>
            <a:r>
              <a:rPr sz="3375" spc="157" baseline="7407" dirty="0">
                <a:latin typeface="Times New Roman"/>
                <a:cs typeface="Times New Roman"/>
              </a:rPr>
              <a:t> </a:t>
            </a:r>
            <a:r>
              <a:rPr sz="3375" i="1" spc="585" baseline="7407" dirty="0">
                <a:latin typeface="Times New Roman"/>
                <a:cs typeface="Times New Roman"/>
              </a:rPr>
              <a:t>w</a:t>
            </a:r>
            <a:r>
              <a:rPr sz="1950" i="1" spc="585" baseline="55555" dirty="0">
                <a:latin typeface="Times New Roman"/>
                <a:cs typeface="Times New Roman"/>
              </a:rPr>
              <a:t>T</a:t>
            </a:r>
            <a:endParaRPr sz="1950" baseline="555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建立目标函数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3238"/>
            <a:ext cx="73831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总可以通过等比例缩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放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w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的方法，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使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得两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类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点 的函数值都满足|</a:t>
            </a:r>
            <a:r>
              <a:rPr sz="2800" spc="1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y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|≥1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178253"/>
            <a:ext cx="2125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约束条件：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818891"/>
            <a:ext cx="248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原目标函数：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552" y="1339596"/>
            <a:ext cx="2304288" cy="126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4455" y="1333500"/>
            <a:ext cx="2316480" cy="1277620"/>
          </a:xfrm>
          <a:custGeom>
            <a:avLst/>
            <a:gdLst/>
            <a:ahLst/>
            <a:cxnLst/>
            <a:rect l="l" t="t" r="r" b="b"/>
            <a:pathLst>
              <a:path w="2316479" h="1277620">
                <a:moveTo>
                  <a:pt x="0" y="1277112"/>
                </a:moveTo>
                <a:lnTo>
                  <a:pt x="2316479" y="1277112"/>
                </a:lnTo>
                <a:lnTo>
                  <a:pt x="2316479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9592" y="2076582"/>
            <a:ext cx="2755265" cy="49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100" algn="l"/>
                <a:tab pos="925194" algn="l"/>
              </a:tabLst>
            </a:pPr>
            <a:r>
              <a:rPr sz="1900" i="1" spc="295" dirty="0">
                <a:latin typeface="Times New Roman"/>
                <a:cs typeface="Times New Roman"/>
              </a:rPr>
              <a:t>y	</a:t>
            </a:r>
            <a:r>
              <a:rPr sz="1900" spc="165" dirty="0">
                <a:latin typeface="Symbol"/>
                <a:cs typeface="Symbol"/>
              </a:rPr>
              <a:t>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3050" spc="80" dirty="0">
                <a:latin typeface="Symbol"/>
                <a:cs typeface="Symbol"/>
              </a:rPr>
              <a:t></a:t>
            </a:r>
            <a:r>
              <a:rPr sz="1900" i="1" spc="80" dirty="0">
                <a:latin typeface="Times New Roman"/>
                <a:cs typeface="Times New Roman"/>
              </a:rPr>
              <a:t>w	</a:t>
            </a:r>
            <a:r>
              <a:rPr sz="1900" spc="360" dirty="0">
                <a:latin typeface="Symbol"/>
                <a:cs typeface="Symbol"/>
              </a:rPr>
              <a:t></a:t>
            </a:r>
            <a:r>
              <a:rPr sz="2500" spc="360" dirty="0">
                <a:latin typeface="Symbol"/>
                <a:cs typeface="Symbol"/>
              </a:rPr>
              <a:t></a:t>
            </a:r>
            <a:r>
              <a:rPr sz="1900" i="1" spc="360" dirty="0">
                <a:latin typeface="Times New Roman"/>
                <a:cs typeface="Times New Roman"/>
              </a:rPr>
              <a:t>x</a:t>
            </a:r>
            <a:r>
              <a:rPr sz="1900" i="1" spc="300" dirty="0">
                <a:latin typeface="Times New Roman"/>
                <a:cs typeface="Times New Roman"/>
              </a:rPr>
              <a:t> </a:t>
            </a:r>
            <a:r>
              <a:rPr sz="2500" spc="300" dirty="0">
                <a:latin typeface="Symbol"/>
                <a:cs typeface="Symbol"/>
              </a:rPr>
              <a:t></a:t>
            </a:r>
            <a:r>
              <a:rPr sz="1900" spc="30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i="1" spc="300" dirty="0">
                <a:latin typeface="Times New Roman"/>
                <a:cs typeface="Times New Roman"/>
              </a:rPr>
              <a:t>b</a:t>
            </a:r>
            <a:r>
              <a:rPr sz="3050" spc="300" dirty="0">
                <a:latin typeface="Symbol"/>
                <a:cs typeface="Symbol"/>
              </a:rPr>
              <a:t></a:t>
            </a:r>
            <a:r>
              <a:rPr sz="1900" spc="300" dirty="0">
                <a:latin typeface="Symbol"/>
                <a:cs typeface="Symbol"/>
              </a:rPr>
              <a:t>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spc="33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7692" y="2214622"/>
            <a:ext cx="13208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22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6730" y="2384334"/>
            <a:ext cx="14833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16685" algn="l"/>
              </a:tabLst>
            </a:pPr>
            <a:r>
              <a:rPr sz="1100" i="1" spc="110" dirty="0">
                <a:latin typeface="Times New Roman"/>
                <a:cs typeface="Times New Roman"/>
              </a:rPr>
              <a:t>i	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4343" y="31491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82"/>
                </a:lnTo>
              </a:path>
            </a:pathLst>
          </a:custGeom>
          <a:ln w="13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9855" y="31491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82"/>
                </a:lnTo>
              </a:path>
            </a:pathLst>
          </a:custGeom>
          <a:ln w="13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1776" y="31491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82"/>
                </a:lnTo>
              </a:path>
            </a:pathLst>
          </a:custGeom>
          <a:ln w="13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915" y="314913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82"/>
                </a:lnTo>
              </a:path>
            </a:pathLst>
          </a:custGeom>
          <a:ln w="13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10495" y="3116553"/>
            <a:ext cx="2324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50" spc="-305" dirty="0">
                <a:latin typeface="Symbol"/>
                <a:cs typeface="Symbol"/>
              </a:rPr>
              <a:t></a:t>
            </a:r>
            <a:r>
              <a:rPr sz="2775" spc="-457" baseline="-16516" dirty="0">
                <a:latin typeface="Symbol"/>
                <a:cs typeface="Symbol"/>
              </a:rPr>
              <a:t></a:t>
            </a:r>
            <a:endParaRPr sz="2775" baseline="-16516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5895" y="2958716"/>
            <a:ext cx="1816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310" dirty="0">
                <a:latin typeface="Symbol"/>
                <a:cs typeface="Symbol"/>
              </a:rPr>
              <a:t>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2683" y="2958716"/>
            <a:ext cx="1816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310" dirty="0">
                <a:latin typeface="Symbol"/>
                <a:cs typeface="Symbol"/>
              </a:rPr>
              <a:t>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2683" y="2732826"/>
            <a:ext cx="16891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-919" dirty="0">
                <a:latin typeface="Symbol"/>
                <a:cs typeface="Symbol"/>
              </a:rPr>
              <a:t>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8263" y="2764292"/>
            <a:ext cx="222694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3255" algn="l"/>
              </a:tabLst>
            </a:pPr>
            <a:r>
              <a:rPr sz="1850" spc="155" dirty="0">
                <a:latin typeface="Symbol"/>
                <a:cs typeface="Symbol"/>
              </a:rPr>
              <a:t></a:t>
            </a:r>
            <a:r>
              <a:rPr sz="1850" spc="-190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Symbol"/>
                <a:cs typeface="Symbol"/>
              </a:rPr>
              <a:t></a:t>
            </a:r>
            <a:r>
              <a:rPr sz="1850" i="1" spc="65" dirty="0">
                <a:latin typeface="Times New Roman"/>
                <a:cs typeface="Times New Roman"/>
              </a:rPr>
              <a:t>w	</a:t>
            </a:r>
            <a:r>
              <a:rPr sz="1850" spc="330" dirty="0">
                <a:latin typeface="Symbol"/>
                <a:cs typeface="Symbol"/>
              </a:rPr>
              <a:t></a:t>
            </a:r>
            <a:r>
              <a:rPr sz="2400" spc="330" dirty="0">
                <a:latin typeface="Symbol"/>
                <a:cs typeface="Symbol"/>
              </a:rPr>
              <a:t></a:t>
            </a:r>
            <a:r>
              <a:rPr sz="1850" i="1" spc="330" dirty="0">
                <a:latin typeface="Times New Roman"/>
                <a:cs typeface="Times New Roman"/>
              </a:rPr>
              <a:t>x </a:t>
            </a:r>
            <a:r>
              <a:rPr sz="2400" spc="285" dirty="0">
                <a:latin typeface="Symbol"/>
                <a:cs typeface="Symbol"/>
              </a:rPr>
              <a:t></a:t>
            </a:r>
            <a:r>
              <a:rPr sz="1850" spc="285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i="1" spc="-220" dirty="0">
                <a:latin typeface="Times New Roman"/>
                <a:cs typeface="Times New Roman"/>
              </a:rPr>
              <a:t>b</a:t>
            </a:r>
            <a:r>
              <a:rPr sz="2950" spc="-220" dirty="0">
                <a:latin typeface="Symbol"/>
                <a:cs typeface="Symbol"/>
              </a:rPr>
              <a:t></a:t>
            </a:r>
            <a:r>
              <a:rPr sz="3050" spc="-220" dirty="0">
                <a:latin typeface="Symbol"/>
                <a:cs typeface="Symbol"/>
              </a:rPr>
              <a:t></a:t>
            </a:r>
            <a:r>
              <a:rPr sz="2775" spc="-330" baseline="43543" dirty="0">
                <a:latin typeface="Symbol"/>
                <a:cs typeface="Symbol"/>
              </a:rPr>
              <a:t></a:t>
            </a:r>
            <a:r>
              <a:rPr sz="2775" spc="-330" baseline="31531" dirty="0">
                <a:latin typeface="Symbol"/>
                <a:cs typeface="Symbol"/>
              </a:rPr>
              <a:t></a:t>
            </a:r>
            <a:endParaRPr sz="2775" baseline="31531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7283" y="3101903"/>
            <a:ext cx="5568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775" spc="-457" baseline="-3003" dirty="0">
                <a:latin typeface="Symbol"/>
                <a:cs typeface="Symbol"/>
              </a:rPr>
              <a:t></a:t>
            </a:r>
            <a:r>
              <a:rPr sz="2775" spc="-457" baseline="-19519" dirty="0">
                <a:latin typeface="Symbol"/>
                <a:cs typeface="Symbol"/>
              </a:rPr>
              <a:t></a:t>
            </a:r>
            <a:r>
              <a:rPr sz="2775" spc="-390" baseline="-19519" dirty="0">
                <a:latin typeface="Times New Roman"/>
                <a:cs typeface="Times New Roman"/>
              </a:rPr>
              <a:t> </a:t>
            </a:r>
            <a:r>
              <a:rPr sz="1850" i="1" spc="420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0030" y="3074788"/>
            <a:ext cx="7683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11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3649" y="2911268"/>
            <a:ext cx="12763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22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7178" y="3074788"/>
            <a:ext cx="7683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11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03488" y="3153240"/>
            <a:ext cx="7683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11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6144" y="2764292"/>
            <a:ext cx="765810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00" dirty="0">
                <a:latin typeface="Times New Roman"/>
                <a:cs typeface="Times New Roman"/>
              </a:rPr>
              <a:t>min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3050" spc="40" dirty="0">
                <a:latin typeface="Symbol"/>
                <a:cs typeface="Symbol"/>
              </a:rPr>
              <a:t></a:t>
            </a:r>
            <a:r>
              <a:rPr sz="1850" i="1" spc="40" dirty="0">
                <a:latin typeface="Times New Roman"/>
                <a:cs typeface="Times New Roman"/>
              </a:rPr>
              <a:t>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2683" y="2782916"/>
            <a:ext cx="59499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355" dirty="0">
                <a:latin typeface="Symbol"/>
                <a:cs typeface="Symbol"/>
              </a:rPr>
              <a:t></a:t>
            </a:r>
            <a:r>
              <a:rPr sz="2775" u="sng" spc="705" baseline="300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75" u="sng" spc="472" baseline="300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75" u="sng" spc="82" baseline="300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775" baseline="300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1699" y="2918539"/>
            <a:ext cx="9975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spc="265" dirty="0">
                <a:latin typeface="Times New Roman"/>
                <a:cs typeface="Times New Roman"/>
              </a:rPr>
              <a:t>arg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spc="310" dirty="0">
                <a:latin typeface="Times New Roman"/>
                <a:cs typeface="Times New Roman"/>
              </a:rPr>
              <a:t>max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26492" y="3204271"/>
            <a:ext cx="29337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300" dirty="0">
                <a:latin typeface="Times New Roman"/>
                <a:cs typeface="Times New Roman"/>
              </a:rPr>
              <a:t>w</a:t>
            </a:r>
            <a:r>
              <a:rPr sz="1050" spc="110" dirty="0">
                <a:latin typeface="Times New Roman"/>
                <a:cs typeface="Times New Roman"/>
              </a:rPr>
              <a:t>,</a:t>
            </a:r>
            <a:r>
              <a:rPr sz="1050" i="1" spc="195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09961" y="4455956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625"/>
                </a:lnTo>
              </a:path>
            </a:pathLst>
          </a:custGeom>
          <a:ln w="1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3815" y="4455956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625"/>
                </a:lnTo>
              </a:path>
            </a:pathLst>
          </a:custGeom>
          <a:ln w="1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9376" y="4455956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625"/>
                </a:lnTo>
              </a:path>
            </a:pathLst>
          </a:custGeom>
          <a:ln w="1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3898" y="4455956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625"/>
                </a:lnTo>
              </a:path>
            </a:pathLst>
          </a:custGeom>
          <a:ln w="13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29994" y="441138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845" y="0"/>
                </a:lnTo>
              </a:path>
            </a:pathLst>
          </a:custGeom>
          <a:ln w="10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9772" y="4406895"/>
            <a:ext cx="2451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459" dirty="0">
                <a:latin typeface="Times New Roman"/>
                <a:cs typeface="Times New Roman"/>
              </a:rPr>
              <a:t>w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7311" y="4060448"/>
            <a:ext cx="18986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34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542" y="4104633"/>
            <a:ext cx="3562350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ts val="3304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新目标函数：</a:t>
            </a:r>
            <a:r>
              <a:rPr sz="2800" spc="-30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285" dirty="0">
                <a:latin typeface="Times New Roman"/>
                <a:cs typeface="Times New Roman"/>
              </a:rPr>
              <a:t>arg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1900" spc="335" dirty="0">
                <a:latin typeface="Times New Roman"/>
                <a:cs typeface="Times New Roman"/>
              </a:rPr>
              <a:t>max</a:t>
            </a:r>
            <a:endParaRPr sz="1900">
              <a:latin typeface="Times New Roman"/>
              <a:cs typeface="Times New Roman"/>
            </a:endParaRPr>
          </a:p>
          <a:p>
            <a:pPr marR="356235" algn="r">
              <a:lnSpc>
                <a:spcPts val="1265"/>
              </a:lnSpc>
            </a:pPr>
            <a:r>
              <a:rPr sz="1100" i="1" spc="305" dirty="0">
                <a:latin typeface="Times New Roman"/>
                <a:cs typeface="Times New Roman"/>
              </a:rPr>
              <a:t>w</a:t>
            </a:r>
            <a:r>
              <a:rPr sz="1100" spc="114" dirty="0">
                <a:latin typeface="Times New Roman"/>
                <a:cs typeface="Times New Roman"/>
              </a:rPr>
              <a:t>,</a:t>
            </a:r>
            <a:r>
              <a:rPr sz="1100" i="1" spc="204" dirty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1717"/>
                </a:solidFill>
                <a:latin typeface="Microsoft YaHei"/>
                <a:cs typeface="Microsoft YaHei"/>
              </a:rPr>
              <a:t>建立目标函数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66092" y="1742947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44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4850" y="1742947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44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6353" y="1742947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44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4521" y="1742947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440"/>
                </a:lnTo>
              </a:path>
            </a:pathLst>
          </a:custGeom>
          <a:ln w="12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3784" y="1689213"/>
            <a:ext cx="383540" cy="0"/>
          </a:xfrm>
          <a:custGeom>
            <a:avLst/>
            <a:gdLst/>
            <a:ahLst/>
            <a:cxnLst/>
            <a:rect l="l" t="t" r="r" b="b"/>
            <a:pathLst>
              <a:path w="383539">
                <a:moveTo>
                  <a:pt x="0" y="0"/>
                </a:moveTo>
                <a:lnTo>
                  <a:pt x="383044" y="0"/>
                </a:lnTo>
              </a:path>
            </a:pathLst>
          </a:custGeom>
          <a:ln w="12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2664" y="1685917"/>
            <a:ext cx="22606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40" dirty="0"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6478" y="2399523"/>
            <a:ext cx="7429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8155" y="2192865"/>
            <a:ext cx="12318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1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1823" y="2399523"/>
            <a:ext cx="7429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7271" y="2202546"/>
            <a:ext cx="35496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-25" dirty="0">
                <a:latin typeface="Times New Roman"/>
                <a:cs typeface="Times New Roman"/>
              </a:rPr>
              <a:t>s</a:t>
            </a:r>
            <a:r>
              <a:rPr sz="2300" spc="-145" dirty="0">
                <a:latin typeface="Times New Roman"/>
                <a:cs typeface="Times New Roman"/>
              </a:rPr>
              <a:t>.</a:t>
            </a:r>
            <a:r>
              <a:rPr sz="2300" i="1" spc="50" dirty="0">
                <a:latin typeface="Times New Roman"/>
                <a:cs typeface="Times New Roman"/>
              </a:rPr>
              <a:t>t</a:t>
            </a:r>
            <a:r>
              <a:rPr sz="2300" spc="1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7522" y="1454475"/>
            <a:ext cx="90233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3740" algn="l"/>
              </a:tabLst>
            </a:pPr>
            <a:r>
              <a:rPr sz="2300" spc="-25" dirty="0">
                <a:latin typeface="Times New Roman"/>
                <a:cs typeface="Times New Roman"/>
              </a:rPr>
              <a:t>max	</a:t>
            </a:r>
            <a:r>
              <a:rPr sz="3450" spc="44" baseline="35024" dirty="0">
                <a:latin typeface="Times New Roman"/>
                <a:cs typeface="Times New Roman"/>
              </a:rPr>
              <a:t>1</a:t>
            </a:r>
            <a:endParaRPr sz="3450" baseline="350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3799" y="1755357"/>
            <a:ext cx="2781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35" dirty="0">
                <a:latin typeface="Times New Roman"/>
                <a:cs typeface="Times New Roman"/>
              </a:rPr>
              <a:t>w</a:t>
            </a:r>
            <a:r>
              <a:rPr sz="1350" spc="15" dirty="0">
                <a:latin typeface="Times New Roman"/>
                <a:cs typeface="Times New Roman"/>
              </a:rPr>
              <a:t>,</a:t>
            </a:r>
            <a:r>
              <a:rPr sz="1350" i="1" spc="1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3148" y="2024571"/>
            <a:ext cx="227203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3765" algn="l"/>
              </a:tabLst>
            </a:pPr>
            <a:r>
              <a:rPr sz="2300" i="1" spc="-35" dirty="0">
                <a:latin typeface="Times New Roman"/>
                <a:cs typeface="Times New Roman"/>
              </a:rPr>
              <a:t>b</a:t>
            </a:r>
            <a:r>
              <a:rPr sz="3700" spc="-35" dirty="0">
                <a:latin typeface="Symbol"/>
                <a:cs typeface="Symbol"/>
              </a:rPr>
              <a:t></a:t>
            </a:r>
            <a:r>
              <a:rPr sz="2300" spc="-35" dirty="0">
                <a:latin typeface="Symbol"/>
                <a:cs typeface="Symbol"/>
              </a:rPr>
              <a:t></a:t>
            </a:r>
            <a:r>
              <a:rPr sz="2300" spc="-310" dirty="0">
                <a:latin typeface="Times New Roman"/>
                <a:cs typeface="Times New Roman"/>
              </a:rPr>
              <a:t> </a:t>
            </a:r>
            <a:r>
              <a:rPr sz="2300" spc="-100" dirty="0">
                <a:latin typeface="Times New Roman"/>
                <a:cs typeface="Times New Roman"/>
              </a:rPr>
              <a:t>1,	</a:t>
            </a:r>
            <a:r>
              <a:rPr sz="2300" i="1" spc="15" dirty="0">
                <a:latin typeface="Times New Roman"/>
                <a:cs typeface="Times New Roman"/>
              </a:rPr>
              <a:t>i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1,2,</a:t>
            </a:r>
            <a:r>
              <a:rPr sz="2300" spc="-5" dirty="0">
                <a:latin typeface="MT Extra"/>
                <a:cs typeface="MT Extra"/>
              </a:rPr>
              <a:t></a:t>
            </a:r>
            <a:r>
              <a:rPr sz="2300" spc="-5" dirty="0">
                <a:latin typeface="Times New Roman"/>
                <a:cs typeface="Times New Roman"/>
              </a:rPr>
              <a:t>,</a:t>
            </a:r>
            <a:r>
              <a:rPr sz="2300" spc="-315" dirty="0">
                <a:latin typeface="Times New Roman"/>
                <a:cs typeface="Times New Roman"/>
              </a:rPr>
              <a:t> </a:t>
            </a:r>
            <a:r>
              <a:rPr sz="2300" i="1" spc="3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9766" y="2024571"/>
            <a:ext cx="1666239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4690" algn="l"/>
              </a:tabLst>
            </a:pPr>
            <a:r>
              <a:rPr sz="2300" i="1" spc="25" dirty="0">
                <a:latin typeface="Times New Roman"/>
                <a:cs typeface="Times New Roman"/>
              </a:rPr>
              <a:t>y</a:t>
            </a:r>
            <a:r>
              <a:rPr sz="2300" i="1" spc="105" dirty="0">
                <a:latin typeface="Times New Roman"/>
                <a:cs typeface="Times New Roman"/>
              </a:rPr>
              <a:t> </a:t>
            </a:r>
            <a:r>
              <a:rPr sz="3700" spc="-270" dirty="0">
                <a:latin typeface="Symbol"/>
                <a:cs typeface="Symbol"/>
              </a:rPr>
              <a:t></a:t>
            </a:r>
            <a:r>
              <a:rPr sz="2300" i="1" spc="-270" dirty="0">
                <a:latin typeface="Times New Roman"/>
                <a:cs typeface="Times New Roman"/>
              </a:rPr>
              <a:t>w	</a:t>
            </a:r>
            <a:r>
              <a:rPr sz="2300" spc="45" dirty="0">
                <a:latin typeface="Symbol"/>
                <a:cs typeface="Symbol"/>
              </a:rPr>
              <a:t></a:t>
            </a:r>
            <a:r>
              <a:rPr sz="3050" spc="45" dirty="0">
                <a:latin typeface="Symbol"/>
                <a:cs typeface="Symbol"/>
              </a:rPr>
              <a:t></a:t>
            </a:r>
            <a:r>
              <a:rPr sz="2300" i="1" spc="45" dirty="0">
                <a:latin typeface="Times New Roman"/>
                <a:cs typeface="Times New Roman"/>
              </a:rPr>
              <a:t>x</a:t>
            </a:r>
            <a:r>
              <a:rPr sz="2300" i="1" spc="6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Symbol"/>
                <a:cs typeface="Symbol"/>
              </a:rPr>
              <a:t></a:t>
            </a:r>
            <a:r>
              <a:rPr sz="2300" spc="-10" dirty="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0758" y="3215453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288" y="0"/>
                </a:lnTo>
              </a:path>
            </a:pathLst>
          </a:custGeom>
          <a:ln w="1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3925" y="3020667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89"/>
                </a:lnTo>
              </a:path>
            </a:pathLst>
          </a:custGeom>
          <a:ln w="1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3386" y="3020667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89"/>
                </a:lnTo>
              </a:path>
            </a:pathLst>
          </a:custGeom>
          <a:ln w="1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5324" y="3020667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89"/>
                </a:lnTo>
              </a:path>
            </a:pathLst>
          </a:custGeom>
          <a:ln w="1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919" y="3020667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89"/>
                </a:lnTo>
              </a:path>
            </a:pathLst>
          </a:custGeom>
          <a:ln w="18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19262" y="3656679"/>
            <a:ext cx="16764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28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1517" y="3884141"/>
            <a:ext cx="174752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</a:tabLst>
            </a:pPr>
            <a:r>
              <a:rPr sz="1500" i="1" spc="140" dirty="0">
                <a:latin typeface="Times New Roman"/>
                <a:cs typeface="Times New Roman"/>
              </a:rPr>
              <a:t>i	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6428" y="3668071"/>
            <a:ext cx="50800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spc="290" dirty="0">
                <a:latin typeface="Times New Roman"/>
                <a:cs typeface="Times New Roman"/>
              </a:rPr>
              <a:t>s</a:t>
            </a:r>
            <a:r>
              <a:rPr sz="2550" dirty="0">
                <a:latin typeface="Times New Roman"/>
                <a:cs typeface="Times New Roman"/>
              </a:rPr>
              <a:t>.</a:t>
            </a:r>
            <a:r>
              <a:rPr sz="2550" i="1" spc="295" dirty="0">
                <a:latin typeface="Times New Roman"/>
                <a:cs typeface="Times New Roman"/>
              </a:rPr>
              <a:t>t</a:t>
            </a:r>
            <a:r>
              <a:rPr sz="2550" spc="220" dirty="0"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6993" y="3213834"/>
            <a:ext cx="2438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44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87295" y="2959592"/>
            <a:ext cx="158940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26135" algn="l"/>
                <a:tab pos="1259205" algn="l"/>
              </a:tabLst>
            </a:pPr>
            <a:r>
              <a:rPr sz="2550" spc="280" dirty="0">
                <a:latin typeface="Times New Roman"/>
                <a:cs typeface="Times New Roman"/>
              </a:rPr>
              <a:t>min	</a:t>
            </a:r>
            <a:r>
              <a:rPr sz="3825" spc="660" baseline="34858" dirty="0">
                <a:latin typeface="Times New Roman"/>
                <a:cs typeface="Times New Roman"/>
              </a:rPr>
              <a:t>1	</a:t>
            </a:r>
            <a:r>
              <a:rPr sz="2550" i="1" spc="590" dirty="0">
                <a:latin typeface="Times New Roman"/>
                <a:cs typeface="Times New Roman"/>
              </a:rPr>
              <a:t>w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48227" y="2897872"/>
            <a:ext cx="15303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254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4175" y="3284815"/>
            <a:ext cx="39560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380" dirty="0">
                <a:latin typeface="Times New Roman"/>
                <a:cs typeface="Times New Roman"/>
              </a:rPr>
              <a:t>w</a:t>
            </a:r>
            <a:r>
              <a:rPr sz="1500" spc="145" dirty="0">
                <a:latin typeface="Times New Roman"/>
                <a:cs typeface="Times New Roman"/>
              </a:rPr>
              <a:t>,</a:t>
            </a:r>
            <a:r>
              <a:rPr sz="1500" i="1" spc="254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81612" y="3668071"/>
            <a:ext cx="1999614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spc="245" dirty="0">
                <a:latin typeface="Times New Roman"/>
                <a:cs typeface="Times New Roman"/>
              </a:rPr>
              <a:t>i</a:t>
            </a:r>
            <a:r>
              <a:rPr sz="2550" i="1" spc="185" dirty="0">
                <a:latin typeface="Times New Roman"/>
                <a:cs typeface="Times New Roman"/>
              </a:rPr>
              <a:t> </a:t>
            </a:r>
            <a:r>
              <a:rPr sz="2550" spc="484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spc="375" dirty="0">
                <a:latin typeface="Times New Roman"/>
                <a:cs typeface="Times New Roman"/>
              </a:rPr>
              <a:t>1,2,</a:t>
            </a:r>
            <a:r>
              <a:rPr sz="2550" spc="375" dirty="0">
                <a:latin typeface="MT Extra"/>
                <a:cs typeface="MT Extra"/>
              </a:rPr>
              <a:t></a:t>
            </a:r>
            <a:r>
              <a:rPr sz="2550" spc="375" dirty="0">
                <a:latin typeface="Times New Roman"/>
                <a:cs typeface="Times New Roman"/>
              </a:rPr>
              <a:t>,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i="1" spc="44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6804" y="3472346"/>
            <a:ext cx="349631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  <a:tab pos="1014094" algn="l"/>
                <a:tab pos="1998980" algn="l"/>
              </a:tabLst>
            </a:pPr>
            <a:r>
              <a:rPr sz="2550" i="1" spc="390" dirty="0">
                <a:latin typeface="Times New Roman"/>
                <a:cs typeface="Times New Roman"/>
              </a:rPr>
              <a:t>y	</a:t>
            </a:r>
            <a:r>
              <a:rPr sz="4100" spc="95" dirty="0">
                <a:latin typeface="Symbol"/>
                <a:cs typeface="Symbol"/>
              </a:rPr>
              <a:t></a:t>
            </a:r>
            <a:r>
              <a:rPr sz="2550" i="1" spc="95" dirty="0">
                <a:latin typeface="Times New Roman"/>
                <a:cs typeface="Times New Roman"/>
              </a:rPr>
              <a:t>w	</a:t>
            </a:r>
            <a:r>
              <a:rPr sz="2550" spc="459" dirty="0">
                <a:latin typeface="Symbol"/>
                <a:cs typeface="Symbol"/>
              </a:rPr>
              <a:t></a:t>
            </a:r>
            <a:r>
              <a:rPr sz="3350" spc="459" dirty="0">
                <a:latin typeface="Symbol"/>
                <a:cs typeface="Symbol"/>
              </a:rPr>
              <a:t></a:t>
            </a:r>
            <a:r>
              <a:rPr sz="2550" i="1" spc="459" dirty="0">
                <a:latin typeface="Times New Roman"/>
                <a:cs typeface="Times New Roman"/>
              </a:rPr>
              <a:t>x	</a:t>
            </a:r>
            <a:r>
              <a:rPr sz="3350" spc="395" dirty="0">
                <a:latin typeface="Symbol"/>
                <a:cs typeface="Symbol"/>
              </a:rPr>
              <a:t></a:t>
            </a:r>
            <a:r>
              <a:rPr sz="2550" spc="395" dirty="0">
                <a:latin typeface="Symbol"/>
                <a:cs typeface="Symbol"/>
              </a:rPr>
              <a:t>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385" dirty="0">
                <a:latin typeface="Times New Roman"/>
                <a:cs typeface="Times New Roman"/>
              </a:rPr>
              <a:t>b</a:t>
            </a:r>
            <a:r>
              <a:rPr sz="4100" spc="385" dirty="0">
                <a:latin typeface="Symbol"/>
                <a:cs typeface="Symbol"/>
              </a:rPr>
              <a:t></a:t>
            </a:r>
            <a:r>
              <a:rPr sz="2550" spc="385" dirty="0">
                <a:latin typeface="Symbol"/>
                <a:cs typeface="Symbol"/>
              </a:rPr>
              <a:t></a:t>
            </a:r>
            <a:r>
              <a:rPr sz="2550" spc="-270" dirty="0">
                <a:latin typeface="Times New Roman"/>
                <a:cs typeface="Times New Roman"/>
              </a:rPr>
              <a:t> </a:t>
            </a:r>
            <a:r>
              <a:rPr sz="2550" spc="165" dirty="0">
                <a:latin typeface="Times New Roman"/>
                <a:cs typeface="Times New Roman"/>
              </a:rPr>
              <a:t>1,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拉格朗日乘子法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630" y="4318246"/>
            <a:ext cx="18986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i="1" spc="250" dirty="0">
                <a:latin typeface="Symbol"/>
                <a:cs typeface="Symbol"/>
              </a:rPr>
              <a:t>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458667"/>
            <a:ext cx="6388100" cy="985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原始问题的对偶问题，是极大极小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问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题</a:t>
            </a:r>
            <a:endParaRPr sz="2800">
              <a:latin typeface="Microsoft YaHei"/>
              <a:cs typeface="Microsoft YaHei"/>
            </a:endParaRPr>
          </a:p>
          <a:p>
            <a:pPr marL="492759" algn="ctr">
              <a:lnSpc>
                <a:spcPct val="100000"/>
              </a:lnSpc>
              <a:spcBef>
                <a:spcPts val="65"/>
              </a:spcBef>
              <a:tabLst>
                <a:tab pos="2124710" algn="l"/>
              </a:tabLst>
            </a:pPr>
            <a:r>
              <a:rPr sz="2600" spc="470" dirty="0">
                <a:latin typeface="Times New Roman"/>
                <a:cs typeface="Times New Roman"/>
              </a:rPr>
              <a:t>max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310" dirty="0">
                <a:latin typeface="Times New Roman"/>
                <a:cs typeface="Times New Roman"/>
              </a:rPr>
              <a:t>min	</a:t>
            </a:r>
            <a:r>
              <a:rPr sz="2600" i="1" spc="340" dirty="0">
                <a:latin typeface="Times New Roman"/>
                <a:cs typeface="Times New Roman"/>
              </a:rPr>
              <a:t>L</a:t>
            </a:r>
            <a:r>
              <a:rPr sz="3450" spc="340" dirty="0">
                <a:latin typeface="Symbol"/>
                <a:cs typeface="Symbol"/>
              </a:rPr>
              <a:t></a:t>
            </a:r>
            <a:r>
              <a:rPr sz="2600" i="1" spc="340" dirty="0">
                <a:latin typeface="Times New Roman"/>
                <a:cs typeface="Times New Roman"/>
              </a:rPr>
              <a:t>w</a:t>
            </a:r>
            <a:r>
              <a:rPr sz="2600" spc="340" dirty="0">
                <a:latin typeface="Times New Roman"/>
                <a:cs typeface="Times New Roman"/>
              </a:rPr>
              <a:t>,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i="1" spc="430" dirty="0">
                <a:latin typeface="Times New Roman"/>
                <a:cs typeface="Times New Roman"/>
              </a:rPr>
              <a:t>b</a:t>
            </a:r>
            <a:r>
              <a:rPr sz="2600" spc="430" dirty="0">
                <a:latin typeface="Times New Roman"/>
                <a:cs typeface="Times New Roman"/>
              </a:rPr>
              <a:t>,</a:t>
            </a:r>
            <a:r>
              <a:rPr sz="2850" i="1" spc="430" dirty="0">
                <a:latin typeface="Symbol"/>
                <a:cs typeface="Symbol"/>
              </a:rPr>
              <a:t></a:t>
            </a:r>
            <a:r>
              <a:rPr sz="2850" i="1" spc="-175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792" y="4331458"/>
            <a:ext cx="40767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430" dirty="0">
                <a:latin typeface="Times New Roman"/>
                <a:cs typeface="Times New Roman"/>
              </a:rPr>
              <a:t>w</a:t>
            </a:r>
            <a:r>
              <a:rPr sz="1500" spc="165" dirty="0">
                <a:latin typeface="Times New Roman"/>
                <a:cs typeface="Times New Roman"/>
              </a:rPr>
              <a:t>,</a:t>
            </a:r>
            <a:r>
              <a:rPr sz="1500" i="1" spc="275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162" y="3094505"/>
            <a:ext cx="18986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i="1" spc="250" dirty="0">
                <a:latin typeface="Symbol"/>
                <a:cs typeface="Symbol"/>
              </a:rPr>
              <a:t>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542" y="2125572"/>
            <a:ext cx="4977765" cy="1094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509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原问题是极小极大问题</a:t>
            </a:r>
            <a:endParaRPr sz="2800">
              <a:latin typeface="Microsoft YaHei"/>
              <a:cs typeface="Microsoft YaHei"/>
            </a:endParaRPr>
          </a:p>
          <a:p>
            <a:pPr marL="1629410">
              <a:lnSpc>
                <a:spcPct val="100000"/>
              </a:lnSpc>
              <a:spcBef>
                <a:spcPts val="509"/>
              </a:spcBef>
              <a:tabLst>
                <a:tab pos="2402205" algn="l"/>
              </a:tabLst>
            </a:pPr>
            <a:r>
              <a:rPr sz="2600" spc="310" dirty="0">
                <a:latin typeface="Times New Roman"/>
                <a:cs typeface="Times New Roman"/>
              </a:rPr>
              <a:t>min	</a:t>
            </a:r>
            <a:r>
              <a:rPr sz="2600" spc="470" dirty="0">
                <a:latin typeface="Times New Roman"/>
                <a:cs typeface="Times New Roman"/>
              </a:rPr>
              <a:t>max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i="1" spc="335" dirty="0">
                <a:latin typeface="Times New Roman"/>
                <a:cs typeface="Times New Roman"/>
              </a:rPr>
              <a:t>L</a:t>
            </a:r>
            <a:r>
              <a:rPr sz="3450" spc="335" dirty="0">
                <a:latin typeface="Symbol"/>
                <a:cs typeface="Symbol"/>
              </a:rPr>
              <a:t></a:t>
            </a:r>
            <a:r>
              <a:rPr sz="2600" i="1" spc="335" dirty="0">
                <a:latin typeface="Times New Roman"/>
                <a:cs typeface="Times New Roman"/>
              </a:rPr>
              <a:t>w</a:t>
            </a:r>
            <a:r>
              <a:rPr sz="2600" spc="335" dirty="0">
                <a:latin typeface="Times New Roman"/>
                <a:cs typeface="Times New Roman"/>
              </a:rPr>
              <a:t>,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i="1" spc="425" dirty="0">
                <a:latin typeface="Times New Roman"/>
                <a:cs typeface="Times New Roman"/>
              </a:rPr>
              <a:t>b</a:t>
            </a:r>
            <a:r>
              <a:rPr sz="2600" spc="425" dirty="0">
                <a:latin typeface="Times New Roman"/>
                <a:cs typeface="Times New Roman"/>
              </a:rPr>
              <a:t>,</a:t>
            </a:r>
            <a:r>
              <a:rPr sz="2850" i="1" spc="425" dirty="0">
                <a:latin typeface="Symbol"/>
                <a:cs typeface="Symbol"/>
              </a:rPr>
              <a:t></a:t>
            </a:r>
            <a:r>
              <a:rPr sz="2850" i="1" spc="-190" dirty="0">
                <a:latin typeface="Times New Roman"/>
                <a:cs typeface="Times New Roman"/>
              </a:rPr>
              <a:t> </a:t>
            </a:r>
            <a:r>
              <a:rPr sz="3450" spc="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8698" y="3107686"/>
            <a:ext cx="407034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430" dirty="0">
                <a:latin typeface="Times New Roman"/>
                <a:cs typeface="Times New Roman"/>
              </a:rPr>
              <a:t>w</a:t>
            </a:r>
            <a:r>
              <a:rPr sz="1500" spc="165" dirty="0">
                <a:latin typeface="Times New Roman"/>
                <a:cs typeface="Times New Roman"/>
              </a:rPr>
              <a:t>,</a:t>
            </a:r>
            <a:r>
              <a:rPr sz="1500" i="1" spc="270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2153" y="777505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91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4095" y="777505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91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0785" y="777505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91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2182" y="777505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091"/>
                </a:lnTo>
              </a:path>
            </a:pathLst>
          </a:custGeom>
          <a:ln w="11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30772" y="871451"/>
            <a:ext cx="71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9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0473" y="727549"/>
            <a:ext cx="116839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190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435" y="871451"/>
            <a:ext cx="7112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9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63196" y="610262"/>
            <a:ext cx="81597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0" dirty="0">
                <a:latin typeface="Times New Roman"/>
                <a:cs typeface="Times New Roman"/>
              </a:rPr>
              <a:t>, </a:t>
            </a:r>
            <a:r>
              <a:rPr sz="1600" i="1" spc="130" dirty="0">
                <a:latin typeface="Times New Roman"/>
                <a:cs typeface="Times New Roman"/>
              </a:rPr>
              <a:t>s</a:t>
            </a:r>
            <a:r>
              <a:rPr sz="1600" spc="130" dirty="0">
                <a:latin typeface="Times New Roman"/>
                <a:cs typeface="Times New Roman"/>
              </a:rPr>
              <a:t>.</a:t>
            </a:r>
            <a:r>
              <a:rPr sz="1600" i="1" spc="130" dirty="0">
                <a:latin typeface="Times New Roman"/>
                <a:cs typeface="Times New Roman"/>
              </a:rPr>
              <a:t>t</a:t>
            </a:r>
            <a:r>
              <a:rPr sz="1600" spc="130" dirty="0">
                <a:latin typeface="Times New Roman"/>
                <a:cs typeface="Times New Roman"/>
              </a:rPr>
              <a:t>. </a:t>
            </a:r>
            <a:r>
              <a:rPr sz="1600" i="1" spc="270" dirty="0">
                <a:latin typeface="Times New Roman"/>
                <a:cs typeface="Times New Roman"/>
              </a:rPr>
              <a:t>y</a:t>
            </a:r>
            <a:r>
              <a:rPr sz="1600" i="1" spc="8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Symbol"/>
                <a:cs typeface="Symbol"/>
              </a:rPr>
              <a:t>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7900" y="895387"/>
            <a:ext cx="16637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30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8452" y="734161"/>
            <a:ext cx="103695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810260" algn="l"/>
              </a:tabLst>
            </a:pPr>
            <a:r>
              <a:rPr sz="1600" spc="185" dirty="0">
                <a:latin typeface="Times New Roman"/>
                <a:cs typeface="Times New Roman"/>
              </a:rPr>
              <a:t>min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2400" u="sng" spc="45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spc="457" baseline="34722" dirty="0">
                <a:latin typeface="Times New Roman"/>
                <a:cs typeface="Times New Roman"/>
              </a:rPr>
              <a:t>	</a:t>
            </a:r>
            <a:r>
              <a:rPr sz="1600" i="1" spc="409" dirty="0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7321" y="695714"/>
            <a:ext cx="10795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7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816" y="939974"/>
            <a:ext cx="26035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229" dirty="0">
                <a:latin typeface="Times New Roman"/>
                <a:cs typeface="Times New Roman"/>
              </a:rPr>
              <a:t>w</a:t>
            </a:r>
            <a:r>
              <a:rPr sz="950" spc="90" dirty="0">
                <a:latin typeface="Times New Roman"/>
                <a:cs typeface="Times New Roman"/>
              </a:rPr>
              <a:t>,</a:t>
            </a:r>
            <a:r>
              <a:rPr sz="950" i="1" spc="170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0703" y="610262"/>
            <a:ext cx="31254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" algn="l"/>
              </a:tabLst>
            </a:pPr>
            <a:r>
              <a:rPr sz="1600" i="1" spc="409" dirty="0">
                <a:latin typeface="Times New Roman"/>
                <a:cs typeface="Times New Roman"/>
              </a:rPr>
              <a:t>w	</a:t>
            </a:r>
            <a:r>
              <a:rPr sz="1600" spc="295" dirty="0">
                <a:latin typeface="Symbol"/>
                <a:cs typeface="Symbol"/>
              </a:rPr>
              <a:t></a:t>
            </a:r>
            <a:r>
              <a:rPr sz="2100" spc="295" dirty="0">
                <a:latin typeface="Symbol"/>
                <a:cs typeface="Symbol"/>
              </a:rPr>
              <a:t></a:t>
            </a:r>
            <a:r>
              <a:rPr sz="1600" i="1" spc="295" dirty="0">
                <a:latin typeface="Times New Roman"/>
                <a:cs typeface="Times New Roman"/>
              </a:rPr>
              <a:t>x</a:t>
            </a:r>
            <a:r>
              <a:rPr sz="1600" i="1" spc="225" dirty="0">
                <a:latin typeface="Times New Roman"/>
                <a:cs typeface="Times New Roman"/>
              </a:rPr>
              <a:t> </a:t>
            </a:r>
            <a:r>
              <a:rPr sz="2100" spc="265" dirty="0">
                <a:latin typeface="Symbol"/>
                <a:cs typeface="Symbol"/>
              </a:rPr>
              <a:t></a:t>
            </a:r>
            <a:r>
              <a:rPr sz="1600" spc="265" dirty="0">
                <a:latin typeface="Symbol"/>
                <a:cs typeface="Symbol"/>
              </a:rPr>
              <a:t>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i="1" spc="250" dirty="0">
                <a:latin typeface="Times New Roman"/>
                <a:cs typeface="Times New Roman"/>
              </a:rPr>
              <a:t>b</a:t>
            </a:r>
            <a:r>
              <a:rPr sz="2600" spc="250" dirty="0">
                <a:latin typeface="Symbol"/>
                <a:cs typeface="Symbol"/>
              </a:rPr>
              <a:t></a:t>
            </a:r>
            <a:r>
              <a:rPr sz="1600" spc="250" dirty="0">
                <a:latin typeface="Symbol"/>
                <a:cs typeface="Symbol"/>
              </a:rPr>
              <a:t>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1,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i="1" spc="170" dirty="0">
                <a:latin typeface="Times New Roman"/>
                <a:cs typeface="Times New Roman"/>
              </a:rPr>
              <a:t>i</a:t>
            </a:r>
            <a:r>
              <a:rPr sz="1600" i="1" spc="114" dirty="0">
                <a:latin typeface="Times New Roman"/>
                <a:cs typeface="Times New Roman"/>
              </a:rPr>
              <a:t> </a:t>
            </a:r>
            <a:r>
              <a:rPr sz="1600" spc="335" dirty="0">
                <a:latin typeface="Symbol"/>
                <a:cs typeface="Symbol"/>
              </a:rPr>
              <a:t>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350" dirty="0">
                <a:latin typeface="Times New Roman"/>
                <a:cs typeface="Times New Roman"/>
              </a:rPr>
              <a:t>1,2</a:t>
            </a:r>
            <a:r>
              <a:rPr sz="1600" spc="350" dirty="0">
                <a:latin typeface="MT Extra"/>
                <a:cs typeface="MT Extra"/>
              </a:rPr>
              <a:t></a:t>
            </a:r>
            <a:r>
              <a:rPr sz="1600" i="1" spc="35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8407" y="15379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608"/>
                </a:lnTo>
              </a:path>
            </a:pathLst>
          </a:custGeom>
          <a:ln w="1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1611" y="15379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608"/>
                </a:lnTo>
              </a:path>
            </a:pathLst>
          </a:custGeom>
          <a:ln w="1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6421" y="15379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608"/>
                </a:lnTo>
              </a:path>
            </a:pathLst>
          </a:custGeom>
          <a:ln w="1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9652" y="1537984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608"/>
                </a:lnTo>
              </a:path>
            </a:pathLst>
          </a:custGeom>
          <a:ln w="1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82383" y="1479499"/>
            <a:ext cx="13843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24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5925" y="1656815"/>
            <a:ext cx="8191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12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8432" y="1836119"/>
            <a:ext cx="29400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225" dirty="0">
                <a:latin typeface="Times New Roman"/>
                <a:cs typeface="Times New Roman"/>
              </a:rPr>
              <a:t>i</a:t>
            </a:r>
            <a:r>
              <a:rPr sz="1150" spc="130" dirty="0">
                <a:latin typeface="Symbol"/>
                <a:cs typeface="Symbol"/>
              </a:rPr>
              <a:t></a:t>
            </a:r>
            <a:r>
              <a:rPr sz="1150" spc="22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59669" y="1439892"/>
            <a:ext cx="1270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2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3108" y="1487630"/>
            <a:ext cx="1993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6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9399" y="1335363"/>
            <a:ext cx="3863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720"/>
              </a:lnSpc>
              <a:spcBef>
                <a:spcPts val="95"/>
              </a:spcBef>
              <a:tabLst>
                <a:tab pos="1369060" algn="l"/>
                <a:tab pos="1894205" algn="l"/>
                <a:tab pos="2656205" algn="l"/>
                <a:tab pos="3215005" algn="l"/>
                <a:tab pos="3697604" algn="l"/>
              </a:tabLst>
            </a:pPr>
            <a:r>
              <a:rPr sz="2000" spc="405" dirty="0">
                <a:latin typeface="Symbol"/>
                <a:cs typeface="Symbol"/>
              </a:rPr>
              <a:t>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4500" spc="869" baseline="-8333" dirty="0">
                <a:latin typeface="Symbol"/>
                <a:cs typeface="Symbol"/>
              </a:rPr>
              <a:t></a:t>
            </a:r>
            <a:r>
              <a:rPr sz="2200" i="1" spc="580" dirty="0">
                <a:latin typeface="Symbol"/>
                <a:cs typeface="Symbol"/>
              </a:rPr>
              <a:t></a:t>
            </a:r>
            <a:r>
              <a:rPr sz="2200" i="1" spc="33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Symbol"/>
                <a:cs typeface="Symbol"/>
              </a:rPr>
              <a:t></a:t>
            </a:r>
            <a:r>
              <a:rPr sz="3200" spc="-170" dirty="0">
                <a:latin typeface="Times New Roman"/>
                <a:cs typeface="Times New Roman"/>
              </a:rPr>
              <a:t>	</a:t>
            </a:r>
            <a:r>
              <a:rPr sz="3200" spc="-170" dirty="0">
                <a:latin typeface="Symbol"/>
                <a:cs typeface="Symbol"/>
              </a:rPr>
              <a:t></a:t>
            </a:r>
            <a:r>
              <a:rPr sz="3200" spc="-170" dirty="0">
                <a:latin typeface="Times New Roman"/>
                <a:cs typeface="Times New Roman"/>
              </a:rPr>
              <a:t>	</a:t>
            </a:r>
            <a:r>
              <a:rPr sz="2000" spc="350" dirty="0">
                <a:latin typeface="Symbol"/>
                <a:cs typeface="Symbol"/>
              </a:rPr>
              <a:t></a:t>
            </a:r>
            <a:r>
              <a:rPr sz="2600" spc="350" dirty="0">
                <a:latin typeface="Symbol"/>
                <a:cs typeface="Symbol"/>
              </a:rPr>
              <a:t></a:t>
            </a:r>
            <a:r>
              <a:rPr sz="2600" spc="350" dirty="0">
                <a:latin typeface="Times New Roman"/>
                <a:cs typeface="Times New Roman"/>
              </a:rPr>
              <a:t>	</a:t>
            </a:r>
            <a:r>
              <a:rPr sz="2600" spc="315" dirty="0">
                <a:latin typeface="Symbol"/>
                <a:cs typeface="Symbol"/>
              </a:rPr>
              <a:t></a:t>
            </a:r>
            <a:r>
              <a:rPr sz="2000" spc="315" dirty="0">
                <a:latin typeface="Symbol"/>
                <a:cs typeface="Symbol"/>
              </a:rPr>
              <a:t></a:t>
            </a:r>
            <a:r>
              <a:rPr sz="2000" spc="315" dirty="0">
                <a:latin typeface="Times New Roman"/>
                <a:cs typeface="Times New Roman"/>
              </a:rPr>
              <a:t>	</a:t>
            </a:r>
            <a:r>
              <a:rPr sz="3200" spc="165" dirty="0">
                <a:latin typeface="Symbol"/>
                <a:cs typeface="Symbol"/>
              </a:rPr>
              <a:t></a:t>
            </a:r>
            <a:r>
              <a:rPr sz="2000" spc="165" dirty="0">
                <a:latin typeface="Symbol"/>
                <a:cs typeface="Symbol"/>
              </a:rPr>
              <a:t></a:t>
            </a:r>
            <a:r>
              <a:rPr sz="2000" spc="165" dirty="0">
                <a:latin typeface="Times New Roman"/>
                <a:cs typeface="Times New Roman"/>
              </a:rPr>
              <a:t>	</a:t>
            </a:r>
            <a:r>
              <a:rPr sz="3200" spc="-170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  <a:p>
            <a:pPr marL="417830">
              <a:lnSpc>
                <a:spcPts val="580"/>
              </a:lnSpc>
            </a:pPr>
            <a:r>
              <a:rPr sz="1150" i="1" spc="22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1119505">
              <a:lnSpc>
                <a:spcPts val="2300"/>
              </a:lnSpc>
              <a:tabLst>
                <a:tab pos="1464945" algn="l"/>
                <a:tab pos="2402205" algn="l"/>
                <a:tab pos="3031490" algn="l"/>
              </a:tabLst>
            </a:pPr>
            <a:r>
              <a:rPr sz="2000" i="1" spc="204" dirty="0">
                <a:latin typeface="Times New Roman"/>
                <a:cs typeface="Times New Roman"/>
              </a:rPr>
              <a:t>y</a:t>
            </a:r>
            <a:r>
              <a:rPr sz="1725" i="1" spc="307" baseline="-24154" dirty="0">
                <a:latin typeface="Times New Roman"/>
                <a:cs typeface="Times New Roman"/>
              </a:rPr>
              <a:t>i	</a:t>
            </a:r>
            <a:r>
              <a:rPr sz="2000" i="1" spc="490" dirty="0">
                <a:latin typeface="Times New Roman"/>
                <a:cs typeface="Times New Roman"/>
              </a:rPr>
              <a:t>w	</a:t>
            </a:r>
            <a:r>
              <a:rPr sz="2000" i="1" spc="185" dirty="0">
                <a:latin typeface="Times New Roman"/>
                <a:cs typeface="Times New Roman"/>
              </a:rPr>
              <a:t>x</a:t>
            </a:r>
            <a:r>
              <a:rPr sz="1725" i="1" spc="277" baseline="-24154" dirty="0">
                <a:latin typeface="Times New Roman"/>
                <a:cs typeface="Times New Roman"/>
              </a:rPr>
              <a:t>i	</a:t>
            </a:r>
            <a:r>
              <a:rPr sz="2000" i="1" spc="36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0144" y="1406545"/>
            <a:ext cx="226441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640"/>
              </a:lnSpc>
              <a:spcBef>
                <a:spcPts val="135"/>
              </a:spcBef>
              <a:tabLst>
                <a:tab pos="1981200" algn="l"/>
              </a:tabLst>
            </a:pPr>
            <a:r>
              <a:rPr sz="2000" i="1" spc="235" dirty="0">
                <a:latin typeface="Times New Roman"/>
                <a:cs typeface="Times New Roman"/>
              </a:rPr>
              <a:t>L</a:t>
            </a:r>
            <a:r>
              <a:rPr sz="2600" spc="235" dirty="0">
                <a:latin typeface="Symbol"/>
                <a:cs typeface="Symbol"/>
              </a:rPr>
              <a:t></a:t>
            </a:r>
            <a:r>
              <a:rPr sz="2000" i="1" spc="235" dirty="0">
                <a:latin typeface="Times New Roman"/>
                <a:cs typeface="Times New Roman"/>
              </a:rPr>
              <a:t>w</a:t>
            </a:r>
            <a:r>
              <a:rPr sz="2000" spc="235" dirty="0">
                <a:latin typeface="Times New Roman"/>
                <a:cs typeface="Times New Roman"/>
              </a:rPr>
              <a:t>,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i="1" spc="310" dirty="0">
                <a:latin typeface="Times New Roman"/>
                <a:cs typeface="Times New Roman"/>
              </a:rPr>
              <a:t>b</a:t>
            </a:r>
            <a:r>
              <a:rPr sz="2000" spc="310" dirty="0">
                <a:latin typeface="Times New Roman"/>
                <a:cs typeface="Times New Roman"/>
              </a:rPr>
              <a:t>,</a:t>
            </a:r>
            <a:r>
              <a:rPr sz="2200" i="1" spc="310" dirty="0">
                <a:latin typeface="Symbol"/>
                <a:cs typeface="Symbol"/>
              </a:rPr>
              <a:t></a:t>
            </a:r>
            <a:r>
              <a:rPr sz="2200" i="1" spc="-21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Symbol"/>
                <a:cs typeface="Symbol"/>
              </a:rPr>
              <a:t>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000" spc="405" dirty="0">
                <a:latin typeface="Symbol"/>
                <a:cs typeface="Symbol"/>
              </a:rPr>
              <a:t>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3000" u="sng" spc="54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000" spc="547" baseline="34722" dirty="0">
                <a:latin typeface="Times New Roman"/>
                <a:cs typeface="Times New Roman"/>
              </a:rPr>
              <a:t>	</a:t>
            </a:r>
            <a:r>
              <a:rPr sz="2000" i="1" spc="490" dirty="0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  <a:p>
            <a:pPr marR="431165" algn="r">
              <a:lnSpc>
                <a:spcPts val="1920"/>
              </a:lnSpc>
            </a:pPr>
            <a:r>
              <a:rPr sz="2000" spc="36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拉格朗日函数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3238"/>
            <a:ext cx="753554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将拉格朗日函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数L(</a:t>
            </a:r>
            <a:r>
              <a:rPr sz="28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w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,b,</a:t>
            </a:r>
            <a:r>
              <a:rPr sz="28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a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)分别</a:t>
            </a:r>
            <a:r>
              <a:rPr sz="2800" spc="-15" dirty="0">
                <a:solidFill>
                  <a:srgbClr val="171717"/>
                </a:solidFill>
                <a:latin typeface="Microsoft YaHei"/>
                <a:cs typeface="Microsoft YaHei"/>
              </a:rPr>
              <a:t>对</a:t>
            </a:r>
            <a:r>
              <a:rPr sz="2800" b="1" spc="-5" dirty="0">
                <a:solidFill>
                  <a:srgbClr val="171717"/>
                </a:solidFill>
                <a:latin typeface="Microsoft YaHei"/>
                <a:cs typeface="Microsoft YaHei"/>
              </a:rPr>
              <a:t>w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，b求偏导并 令其为0：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1296" y="3567160"/>
            <a:ext cx="41148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0835" algn="l"/>
              </a:tabLst>
            </a:pPr>
            <a:r>
              <a:rPr sz="1400" i="1" spc="140" dirty="0">
                <a:latin typeface="Times New Roman"/>
                <a:cs typeface="Times New Roman"/>
              </a:rPr>
              <a:t>i	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452" y="3603351"/>
            <a:ext cx="43307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375" dirty="0">
                <a:latin typeface="Symbol"/>
                <a:cs typeface="Symbol"/>
              </a:rPr>
              <a:t></a:t>
            </a:r>
            <a:r>
              <a:rPr sz="2400" i="1" spc="44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955" y="2696195"/>
            <a:ext cx="50292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375" dirty="0">
                <a:latin typeface="Symbol"/>
                <a:cs typeface="Symbol"/>
              </a:rPr>
              <a:t></a:t>
            </a:r>
            <a:r>
              <a:rPr sz="2400" i="1" spc="585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8129" y="3785904"/>
            <a:ext cx="35179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280" dirty="0">
                <a:latin typeface="Times New Roman"/>
                <a:cs typeface="Times New Roman"/>
              </a:rPr>
              <a:t>i</a:t>
            </a:r>
            <a:r>
              <a:rPr sz="1400" spc="160" dirty="0">
                <a:latin typeface="Symbol"/>
                <a:cs typeface="Symbol"/>
              </a:rPr>
              <a:t></a:t>
            </a:r>
            <a:r>
              <a:rPr sz="1400" spc="254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7267" y="2879348"/>
            <a:ext cx="35242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280" dirty="0">
                <a:latin typeface="Times New Roman"/>
                <a:cs typeface="Times New Roman"/>
              </a:rPr>
              <a:t>i</a:t>
            </a:r>
            <a:r>
              <a:rPr sz="1400" spc="165" dirty="0">
                <a:latin typeface="Symbol"/>
                <a:cs typeface="Symbol"/>
              </a:rPr>
              <a:t></a:t>
            </a:r>
            <a:r>
              <a:rPr sz="1400" spc="254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386" y="2267770"/>
            <a:ext cx="2870200" cy="614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ts val="625"/>
              </a:lnSpc>
              <a:spcBef>
                <a:spcPts val="350"/>
              </a:spcBef>
              <a:tabLst>
                <a:tab pos="615315" algn="l"/>
              </a:tabLst>
            </a:pPr>
            <a:r>
              <a:rPr sz="3600" u="heavy" spc="644" baseline="3587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600" i="1" u="heavy" spc="644" baseline="358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600" i="1" spc="644" baseline="35879" dirty="0">
                <a:latin typeface="Times New Roman"/>
                <a:cs typeface="Times New Roman"/>
              </a:rPr>
              <a:t>	</a:t>
            </a:r>
            <a:r>
              <a:rPr sz="2400" spc="480" dirty="0">
                <a:latin typeface="Symbol"/>
                <a:cs typeface="Symbol"/>
              </a:rPr>
              <a:t>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440" dirty="0">
                <a:latin typeface="Times New Roman"/>
                <a:cs typeface="Times New Roman"/>
              </a:rPr>
              <a:t>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65" dirty="0">
                <a:latin typeface="Symbol"/>
                <a:cs typeface="Symbol"/>
              </a:rPr>
              <a:t>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i="1" spc="585" dirty="0">
                <a:latin typeface="Times New Roman"/>
                <a:cs typeface="Times New Roman"/>
              </a:rPr>
              <a:t>w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spc="480" dirty="0">
                <a:latin typeface="Symbol"/>
                <a:cs typeface="Symbol"/>
              </a:rPr>
              <a:t>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5475" spc="-2039" baseline="-8371" dirty="0">
                <a:latin typeface="Symbol"/>
                <a:cs typeface="Symbol"/>
              </a:rPr>
              <a:t></a:t>
            </a:r>
            <a:endParaRPr sz="5475" baseline="-8371">
              <a:latin typeface="Symbol"/>
              <a:cs typeface="Symbol"/>
            </a:endParaRPr>
          </a:p>
          <a:p>
            <a:pPr marR="183515" algn="r">
              <a:lnSpc>
                <a:spcPts val="825"/>
              </a:lnSpc>
            </a:pPr>
            <a:r>
              <a:rPr sz="1400" i="1" spc="254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1555" y="3174924"/>
            <a:ext cx="3409950" cy="6140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ts val="625"/>
              </a:lnSpc>
              <a:spcBef>
                <a:spcPts val="350"/>
              </a:spcBef>
              <a:tabLst>
                <a:tab pos="598170" algn="l"/>
              </a:tabLst>
            </a:pPr>
            <a:r>
              <a:rPr sz="3600" u="heavy" spc="644" baseline="3587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600" i="1" u="heavy" spc="644" baseline="358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600" i="1" spc="644" baseline="35879" dirty="0">
                <a:latin typeface="Times New Roman"/>
                <a:cs typeface="Times New Roman"/>
              </a:rPr>
              <a:t>	</a:t>
            </a:r>
            <a:r>
              <a:rPr sz="2400" spc="480" dirty="0">
                <a:latin typeface="Symbol"/>
                <a:cs typeface="Symbol"/>
              </a:rPr>
              <a:t>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40" dirty="0">
                <a:latin typeface="Times New Roman"/>
                <a:cs typeface="Times New Roman"/>
              </a:rPr>
              <a:t>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865" dirty="0">
                <a:latin typeface="Symbol"/>
                <a:cs typeface="Symbol"/>
              </a:rPr>
              <a:t>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440" dirty="0">
                <a:latin typeface="Times New Roman"/>
                <a:cs typeface="Times New Roman"/>
              </a:rPr>
              <a:t>0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480" dirty="0">
                <a:latin typeface="Symbol"/>
                <a:cs typeface="Symbol"/>
              </a:rPr>
              <a:t>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5475" spc="1072" baseline="-8371" dirty="0">
                <a:latin typeface="Symbol"/>
                <a:cs typeface="Symbol"/>
              </a:rPr>
              <a:t></a:t>
            </a:r>
            <a:r>
              <a:rPr sz="2650" i="1" spc="715" dirty="0">
                <a:latin typeface="Symbol"/>
                <a:cs typeface="Symbol"/>
              </a:rPr>
              <a:t></a:t>
            </a:r>
            <a:endParaRPr sz="2650">
              <a:latin typeface="Symbol"/>
              <a:cs typeface="Symbol"/>
            </a:endParaRPr>
          </a:p>
          <a:p>
            <a:pPr marR="816610" algn="r">
              <a:lnSpc>
                <a:spcPts val="725"/>
              </a:lnSpc>
            </a:pPr>
            <a:r>
              <a:rPr sz="1400" i="1" spc="254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R="30480" algn="r">
              <a:lnSpc>
                <a:spcPts val="2780"/>
              </a:lnSpc>
            </a:pPr>
            <a:r>
              <a:rPr sz="2400" i="1" spc="39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0110" y="2354324"/>
            <a:ext cx="174815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spc="565" dirty="0">
                <a:latin typeface="Symbol"/>
                <a:cs typeface="Symbol"/>
              </a:rPr>
              <a:t></a:t>
            </a:r>
            <a:r>
              <a:rPr sz="2100" i="1" spc="209" baseline="-23809" dirty="0">
                <a:latin typeface="Times New Roman"/>
                <a:cs typeface="Times New Roman"/>
              </a:rPr>
              <a:t>i</a:t>
            </a:r>
            <a:r>
              <a:rPr sz="2100" i="1" spc="254" baseline="-23809" dirty="0">
                <a:latin typeface="Times New Roman"/>
                <a:cs typeface="Times New Roman"/>
              </a:rPr>
              <a:t> </a:t>
            </a:r>
            <a:r>
              <a:rPr sz="2400" i="1" spc="380" dirty="0">
                <a:latin typeface="Times New Roman"/>
                <a:cs typeface="Times New Roman"/>
              </a:rPr>
              <a:t>y</a:t>
            </a:r>
            <a:r>
              <a:rPr sz="2100" i="1" spc="209" baseline="-23809" dirty="0">
                <a:latin typeface="Times New Roman"/>
                <a:cs typeface="Times New Roman"/>
              </a:rPr>
              <a:t>i</a:t>
            </a:r>
            <a:r>
              <a:rPr sz="2100" i="1" spc="-284" baseline="-23809" dirty="0">
                <a:latin typeface="Times New Roman"/>
                <a:cs typeface="Times New Roman"/>
              </a:rPr>
              <a:t> </a:t>
            </a:r>
            <a:r>
              <a:rPr sz="2400" spc="740" dirty="0">
                <a:latin typeface="Symbol"/>
                <a:cs typeface="Symbol"/>
              </a:rPr>
              <a:t></a:t>
            </a:r>
            <a:r>
              <a:rPr sz="3200" spc="95" dirty="0">
                <a:latin typeface="Symbol"/>
                <a:cs typeface="Symbol"/>
              </a:rPr>
              <a:t></a:t>
            </a:r>
            <a:r>
              <a:rPr sz="2400" i="1" spc="390" dirty="0">
                <a:latin typeface="Times New Roman"/>
                <a:cs typeface="Times New Roman"/>
              </a:rPr>
              <a:t>x</a:t>
            </a:r>
            <a:r>
              <a:rPr sz="2100" i="1" spc="382" baseline="-23809" dirty="0">
                <a:latin typeface="Times New Roman"/>
                <a:cs typeface="Times New Roman"/>
              </a:rPr>
              <a:t>n</a:t>
            </a:r>
            <a:r>
              <a:rPr sz="2100" i="1" spc="202" baseline="-23809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主要内容和目标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700125"/>
            <a:ext cx="6856095" cy="37395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35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理解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支持向量机</a:t>
            </a:r>
            <a:r>
              <a:rPr sz="2600" spc="-5" dirty="0">
                <a:solidFill>
                  <a:srgbClr val="FF0000"/>
                </a:solidFill>
                <a:latin typeface="Microsoft YaHei"/>
                <a:cs typeface="Microsoft YaHei"/>
              </a:rPr>
              <a:t>SVM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原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理和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目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标</a:t>
            </a:r>
            <a:endParaRPr sz="26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25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掌握支持向量机的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计算</a:t>
            </a:r>
            <a:r>
              <a:rPr sz="2600" spc="-15" dirty="0">
                <a:solidFill>
                  <a:srgbClr val="FF0000"/>
                </a:solidFill>
                <a:latin typeface="Microsoft YaHei"/>
                <a:cs typeface="Microsoft YaHei"/>
              </a:rPr>
              <a:t>过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程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和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算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法步骤</a:t>
            </a:r>
            <a:endParaRPr sz="26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25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理解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软间隔最大化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的含义</a:t>
            </a:r>
            <a:endParaRPr sz="26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1145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对线性不可分的数据给</a:t>
            </a:r>
            <a:r>
              <a:rPr sz="2200" spc="-25" dirty="0">
                <a:solidFill>
                  <a:srgbClr val="171717"/>
                </a:solidFill>
                <a:latin typeface="Microsoft YaHei"/>
                <a:cs typeface="Microsoft YaHei"/>
              </a:rPr>
              <a:t>出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略有错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误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)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的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分割面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1055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线性可分的数据需要使用“软间隔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”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目标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函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数吗？</a:t>
            </a:r>
            <a:endParaRPr sz="22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16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了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解</a:t>
            </a:r>
            <a:r>
              <a:rPr sz="2600" dirty="0">
                <a:solidFill>
                  <a:srgbClr val="FF0000"/>
                </a:solidFill>
                <a:latin typeface="Microsoft YaHei"/>
                <a:cs typeface="Microsoft YaHei"/>
              </a:rPr>
              <a:t>核函数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的思想</a:t>
            </a:r>
            <a:endParaRPr sz="26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25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了解</a:t>
            </a:r>
            <a:r>
              <a:rPr sz="2600" spc="-5" dirty="0">
                <a:solidFill>
                  <a:srgbClr val="FF0000"/>
                </a:solidFill>
                <a:latin typeface="Microsoft YaHei"/>
                <a:cs typeface="Microsoft YaHei"/>
              </a:rPr>
              <a:t>SMO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算法的过程</a:t>
            </a:r>
            <a:endParaRPr sz="2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计算拉格朗日函数的对偶函数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391" y="2804942"/>
            <a:ext cx="9334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15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06" y="2201935"/>
            <a:ext cx="93345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i="1" spc="15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486" y="2182626"/>
            <a:ext cx="1942464" cy="1198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45"/>
              </a:spcBef>
            </a:pPr>
            <a:r>
              <a:rPr sz="1600" i="1" spc="380" dirty="0">
                <a:latin typeface="Times New Roman"/>
                <a:cs typeface="Times New Roman"/>
              </a:rPr>
              <a:t>w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spc="310" dirty="0">
                <a:latin typeface="Symbol"/>
                <a:cs typeface="Symbol"/>
              </a:rPr>
              <a:t>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3600" spc="1057" baseline="-9259" dirty="0">
                <a:latin typeface="Symbol"/>
                <a:cs typeface="Symbol"/>
              </a:rPr>
              <a:t></a:t>
            </a:r>
            <a:r>
              <a:rPr sz="1750" i="1" spc="385" dirty="0">
                <a:latin typeface="Symbol"/>
                <a:cs typeface="Symbol"/>
              </a:rPr>
              <a:t></a:t>
            </a:r>
            <a:r>
              <a:rPr sz="1425" i="1" spc="127" baseline="-23391" dirty="0">
                <a:latin typeface="Times New Roman"/>
                <a:cs typeface="Times New Roman"/>
              </a:rPr>
              <a:t>i</a:t>
            </a:r>
            <a:r>
              <a:rPr sz="1425" i="1" spc="157" baseline="-23391" dirty="0">
                <a:latin typeface="Times New Roman"/>
                <a:cs typeface="Times New Roman"/>
              </a:rPr>
              <a:t> </a:t>
            </a:r>
            <a:r>
              <a:rPr sz="1600" i="1" spc="250" dirty="0">
                <a:latin typeface="Times New Roman"/>
                <a:cs typeface="Times New Roman"/>
              </a:rPr>
              <a:t>y</a:t>
            </a:r>
            <a:r>
              <a:rPr sz="1425" i="1" spc="127" baseline="-23391" dirty="0">
                <a:latin typeface="Times New Roman"/>
                <a:cs typeface="Times New Roman"/>
              </a:rPr>
              <a:t>i</a:t>
            </a:r>
            <a:r>
              <a:rPr sz="1425" i="1" spc="-195" baseline="-23391" dirty="0">
                <a:latin typeface="Times New Roman"/>
                <a:cs typeface="Times New Roman"/>
              </a:rPr>
              <a:t> </a:t>
            </a:r>
            <a:r>
              <a:rPr sz="1600" spc="484" dirty="0">
                <a:latin typeface="Symbol"/>
                <a:cs typeface="Symbol"/>
              </a:rPr>
              <a:t></a:t>
            </a:r>
            <a:r>
              <a:rPr sz="2100" spc="65" dirty="0">
                <a:latin typeface="Symbol"/>
                <a:cs typeface="Symbol"/>
              </a:rPr>
              <a:t></a:t>
            </a:r>
            <a:r>
              <a:rPr sz="1600" i="1" spc="254" dirty="0">
                <a:latin typeface="Times New Roman"/>
                <a:cs typeface="Times New Roman"/>
              </a:rPr>
              <a:t>x</a:t>
            </a:r>
            <a:r>
              <a:rPr sz="1425" i="1" spc="232" baseline="-23391" dirty="0">
                <a:latin typeface="Times New Roman"/>
                <a:cs typeface="Times New Roman"/>
              </a:rPr>
              <a:t>n</a:t>
            </a:r>
            <a:r>
              <a:rPr sz="1425" i="1" spc="127" baseline="-23391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  <a:p>
            <a:pPr marL="527685">
              <a:lnSpc>
                <a:spcPct val="100000"/>
              </a:lnSpc>
              <a:spcBef>
                <a:spcPts val="120"/>
              </a:spcBef>
            </a:pPr>
            <a:r>
              <a:rPr sz="950" i="1" spc="145" dirty="0">
                <a:latin typeface="Times New Roman"/>
                <a:cs typeface="Times New Roman"/>
              </a:rPr>
              <a:t>i</a:t>
            </a:r>
            <a:r>
              <a:rPr sz="950" spc="145" dirty="0">
                <a:latin typeface="Symbol"/>
                <a:cs typeface="Symbol"/>
              </a:rPr>
              <a:t></a:t>
            </a:r>
            <a:r>
              <a:rPr sz="950" spc="14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5"/>
              </a:spcBef>
            </a:pPr>
            <a:r>
              <a:rPr sz="1600" spc="285" dirty="0">
                <a:latin typeface="Times New Roman"/>
                <a:cs typeface="Times New Roman"/>
              </a:rPr>
              <a:t>0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310" dirty="0">
                <a:latin typeface="Symbol"/>
                <a:cs typeface="Symbol"/>
              </a:rPr>
              <a:t>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3600" spc="1057" baseline="-9259" dirty="0">
                <a:latin typeface="Symbol"/>
                <a:cs typeface="Symbol"/>
              </a:rPr>
              <a:t></a:t>
            </a:r>
            <a:r>
              <a:rPr sz="1750" i="1" spc="385" dirty="0">
                <a:latin typeface="Symbol"/>
                <a:cs typeface="Symbol"/>
              </a:rPr>
              <a:t></a:t>
            </a:r>
            <a:r>
              <a:rPr sz="1425" i="1" spc="127" baseline="-23391" dirty="0">
                <a:latin typeface="Times New Roman"/>
                <a:cs typeface="Times New Roman"/>
              </a:rPr>
              <a:t>i</a:t>
            </a:r>
            <a:r>
              <a:rPr sz="1425" i="1" spc="157" baseline="-23391" dirty="0">
                <a:latin typeface="Times New Roman"/>
                <a:cs typeface="Times New Roman"/>
              </a:rPr>
              <a:t> </a:t>
            </a:r>
            <a:r>
              <a:rPr sz="1600" i="1" spc="250" dirty="0">
                <a:latin typeface="Times New Roman"/>
                <a:cs typeface="Times New Roman"/>
              </a:rPr>
              <a:t>y</a:t>
            </a:r>
            <a:r>
              <a:rPr sz="1425" i="1" spc="127" baseline="-23391" dirty="0">
                <a:latin typeface="Times New Roman"/>
                <a:cs typeface="Times New Roman"/>
              </a:rPr>
              <a:t>i</a:t>
            </a:r>
            <a:endParaRPr sz="1425" baseline="-23391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120"/>
              </a:spcBef>
            </a:pPr>
            <a:r>
              <a:rPr sz="950" i="1" spc="145" dirty="0">
                <a:latin typeface="Times New Roman"/>
                <a:cs typeface="Times New Roman"/>
              </a:rPr>
              <a:t>i</a:t>
            </a:r>
            <a:r>
              <a:rPr sz="950" spc="145" dirty="0">
                <a:latin typeface="Symbol"/>
                <a:cs typeface="Symbol"/>
              </a:rPr>
              <a:t></a:t>
            </a:r>
            <a:r>
              <a:rPr sz="950" spc="14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311" y="2185416"/>
            <a:ext cx="1957070" cy="1214755"/>
          </a:xfrm>
          <a:custGeom>
            <a:avLst/>
            <a:gdLst/>
            <a:ahLst/>
            <a:cxnLst/>
            <a:rect l="l" t="t" r="r" b="b"/>
            <a:pathLst>
              <a:path w="1957070" h="1214754">
                <a:moveTo>
                  <a:pt x="0" y="1214628"/>
                </a:moveTo>
                <a:lnTo>
                  <a:pt x="1956816" y="1214628"/>
                </a:lnTo>
                <a:lnTo>
                  <a:pt x="1956816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ln w="15240">
            <a:solidFill>
              <a:srgbClr val="FF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5215" y="1416341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607"/>
                </a:lnTo>
              </a:path>
            </a:pathLst>
          </a:custGeom>
          <a:ln w="1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1813" y="1416341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607"/>
                </a:lnTo>
              </a:path>
            </a:pathLst>
          </a:custGeom>
          <a:ln w="1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9462" y="1416341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607"/>
                </a:lnTo>
              </a:path>
            </a:pathLst>
          </a:custGeom>
          <a:ln w="1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6062" y="1416341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607"/>
                </a:lnTo>
              </a:path>
            </a:pathLst>
          </a:custGeom>
          <a:ln w="10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4276" y="3130679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>
                <a:moveTo>
                  <a:pt x="0" y="0"/>
                </a:moveTo>
                <a:lnTo>
                  <a:pt x="142669" y="0"/>
                </a:lnTo>
              </a:path>
            </a:pathLst>
          </a:custGeom>
          <a:ln w="7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9742" y="2367599"/>
            <a:ext cx="2654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85" dirty="0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1497" y="3636803"/>
            <a:ext cx="6413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4001" y="2754162"/>
            <a:ext cx="2463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262" baseline="-37698" dirty="0">
                <a:latin typeface="Symbol"/>
                <a:cs typeface="Symbol"/>
              </a:rPr>
              <a:t></a:t>
            </a:r>
            <a:r>
              <a:rPr sz="800" i="1" spc="17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5214" y="2878390"/>
            <a:ext cx="150622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23670" algn="l"/>
              </a:tabLst>
            </a:pPr>
            <a:r>
              <a:rPr sz="800" i="1" spc="140" dirty="0">
                <a:latin typeface="Times New Roman"/>
                <a:cs typeface="Times New Roman"/>
              </a:rPr>
              <a:t>n	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4078" y="2940712"/>
            <a:ext cx="110236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1959" algn="l"/>
                <a:tab pos="624205" algn="l"/>
                <a:tab pos="1050925" algn="l"/>
              </a:tabLst>
            </a:pPr>
            <a:r>
              <a:rPr sz="3150" spc="735" baseline="1322" dirty="0">
                <a:latin typeface="Symbol"/>
                <a:cs typeface="Symbol"/>
              </a:rPr>
              <a:t></a:t>
            </a:r>
            <a:r>
              <a:rPr sz="3150" spc="735" baseline="1322" dirty="0">
                <a:latin typeface="Times New Roman"/>
                <a:cs typeface="Times New Roman"/>
              </a:rPr>
              <a:t>	</a:t>
            </a:r>
            <a:r>
              <a:rPr sz="800" i="1" spc="75" dirty="0">
                <a:latin typeface="Times New Roman"/>
                <a:cs typeface="Times New Roman"/>
              </a:rPr>
              <a:t>i	i	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721" y="2878390"/>
            <a:ext cx="9461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7140" y="2308852"/>
            <a:ext cx="9461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5886" y="2370821"/>
            <a:ext cx="4940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2595" algn="l"/>
              </a:tabLst>
            </a:pPr>
            <a:r>
              <a:rPr sz="3150" spc="735" baseline="1322" dirty="0">
                <a:latin typeface="Symbol"/>
                <a:cs typeface="Symbol"/>
              </a:rPr>
              <a:t></a:t>
            </a:r>
            <a:r>
              <a:rPr sz="3150" spc="735" baseline="1322" dirty="0">
                <a:latin typeface="Times New Roman"/>
                <a:cs typeface="Times New Roman"/>
              </a:rPr>
              <a:t>	</a:t>
            </a:r>
            <a:r>
              <a:rPr sz="800" i="1" spc="7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0800" y="2308852"/>
            <a:ext cx="9461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6501" y="2409579"/>
            <a:ext cx="10223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5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2914" y="2533230"/>
            <a:ext cx="67310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94945" algn="l"/>
                <a:tab pos="621030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	i	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85760" y="2014291"/>
            <a:ext cx="6413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6487" y="1789913"/>
            <a:ext cx="9461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65430" y="1851883"/>
            <a:ext cx="6762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1959" algn="l"/>
                <a:tab pos="624205" algn="l"/>
              </a:tabLst>
            </a:pPr>
            <a:r>
              <a:rPr sz="3150" spc="735" baseline="1322" dirty="0">
                <a:latin typeface="Symbol"/>
                <a:cs typeface="Symbol"/>
              </a:rPr>
              <a:t></a:t>
            </a:r>
            <a:r>
              <a:rPr sz="3150" spc="735" baseline="1322" dirty="0">
                <a:latin typeface="Times New Roman"/>
                <a:cs typeface="Times New Roman"/>
              </a:rPr>
              <a:t>	</a:t>
            </a:r>
            <a:r>
              <a:rPr sz="800" i="1" spc="75" dirty="0">
                <a:latin typeface="Times New Roman"/>
                <a:cs typeface="Times New Roman"/>
              </a:rPr>
              <a:t>i	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6495" y="1371613"/>
            <a:ext cx="10223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155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2106" y="1495205"/>
            <a:ext cx="6413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6643" y="3418498"/>
            <a:ext cx="1289685" cy="368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140"/>
              </a:lnSpc>
              <a:spcBef>
                <a:spcPts val="135"/>
              </a:spcBef>
            </a:pPr>
            <a:r>
              <a:rPr sz="1400" spc="285" dirty="0">
                <a:latin typeface="Symbol"/>
                <a:cs typeface="Symbol"/>
              </a:rPr>
              <a:t></a:t>
            </a:r>
            <a:r>
              <a:rPr sz="1200" i="1" spc="427" baseline="45138" dirty="0">
                <a:latin typeface="Times New Roman"/>
                <a:cs typeface="Times New Roman"/>
              </a:rPr>
              <a:t>T </a:t>
            </a:r>
            <a:r>
              <a:rPr sz="1850" spc="125" dirty="0">
                <a:latin typeface="Symbol"/>
                <a:cs typeface="Symbol"/>
              </a:rPr>
              <a:t></a:t>
            </a:r>
            <a:r>
              <a:rPr sz="1400" i="1" spc="125" dirty="0">
                <a:latin typeface="Times New Roman"/>
                <a:cs typeface="Times New Roman"/>
              </a:rPr>
              <a:t>x </a:t>
            </a:r>
            <a:r>
              <a:rPr sz="1850" spc="85" dirty="0">
                <a:latin typeface="Symbol"/>
                <a:cs typeface="Symbol"/>
              </a:rPr>
              <a:t></a:t>
            </a:r>
            <a:r>
              <a:rPr sz="1400" spc="85" dirty="0">
                <a:latin typeface="Symbol"/>
                <a:cs typeface="Symbol"/>
              </a:rPr>
              <a:t></a:t>
            </a:r>
            <a:r>
              <a:rPr sz="2150" spc="85" dirty="0">
                <a:latin typeface="Symbol"/>
                <a:cs typeface="Symbol"/>
              </a:rPr>
              <a:t></a:t>
            </a:r>
            <a:r>
              <a:rPr sz="1400" i="1" spc="85" dirty="0">
                <a:latin typeface="Times New Roman"/>
                <a:cs typeface="Times New Roman"/>
              </a:rPr>
              <a:t>x</a:t>
            </a:r>
            <a:r>
              <a:rPr sz="1400" i="1" spc="380" dirty="0">
                <a:latin typeface="Times New Roman"/>
                <a:cs typeface="Times New Roman"/>
              </a:rPr>
              <a:t> </a:t>
            </a:r>
            <a:r>
              <a:rPr sz="2150" spc="-110" dirty="0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  <a:p>
            <a:pPr marL="547370">
              <a:lnSpc>
                <a:spcPts val="520"/>
              </a:lnSpc>
              <a:tabLst>
                <a:tab pos="1081405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	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8396" y="3563115"/>
            <a:ext cx="74231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67335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	j </a:t>
            </a:r>
            <a:r>
              <a:rPr sz="2100" i="1" spc="209" baseline="13888" dirty="0">
                <a:latin typeface="Times New Roman"/>
                <a:cs typeface="Times New Roman"/>
              </a:rPr>
              <a:t>y</a:t>
            </a:r>
            <a:r>
              <a:rPr sz="800" i="1" spc="140" dirty="0">
                <a:latin typeface="Times New Roman"/>
                <a:cs typeface="Times New Roman"/>
              </a:rPr>
              <a:t>i </a:t>
            </a:r>
            <a:r>
              <a:rPr sz="2100" i="1" spc="300" baseline="13888" dirty="0">
                <a:latin typeface="Times New Roman"/>
                <a:cs typeface="Times New Roman"/>
              </a:rPr>
              <a:t>y</a:t>
            </a:r>
            <a:r>
              <a:rPr sz="2100" i="1" spc="-240" baseline="13888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98322" y="3762250"/>
            <a:ext cx="118364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66140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14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	</a:t>
            </a:r>
            <a:r>
              <a:rPr sz="800" i="1" spc="114" dirty="0">
                <a:latin typeface="Times New Roman"/>
                <a:cs typeface="Times New Roman"/>
              </a:rPr>
              <a:t>i</a:t>
            </a:r>
            <a:r>
              <a:rPr sz="800" spc="114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latin typeface="Times New Roman"/>
                <a:cs typeface="Times New Roman"/>
              </a:rPr>
              <a:t>j</a:t>
            </a:r>
            <a:r>
              <a:rPr sz="800" i="1" spc="-120" dirty="0">
                <a:latin typeface="Times New Roman"/>
                <a:cs typeface="Times New Roman"/>
              </a:rPr>
              <a:t> </a:t>
            </a:r>
            <a:r>
              <a:rPr sz="800" spc="120" dirty="0">
                <a:latin typeface="Symbol"/>
                <a:cs typeface="Symbol"/>
              </a:rPr>
              <a:t></a:t>
            </a:r>
            <a:r>
              <a:rPr sz="800" spc="12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59401" y="3157028"/>
            <a:ext cx="4654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5430" algn="l"/>
              </a:tabLst>
            </a:pPr>
            <a:r>
              <a:rPr sz="1400" spc="175" dirty="0">
                <a:latin typeface="Symbol"/>
                <a:cs typeface="Symbol"/>
              </a:rPr>
              <a:t></a:t>
            </a:r>
            <a:r>
              <a:rPr sz="1400" spc="175" dirty="0">
                <a:latin typeface="Times New Roman"/>
                <a:cs typeface="Times New Roman"/>
              </a:rPr>
              <a:t>	</a:t>
            </a: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60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98322" y="3228567"/>
            <a:ext cx="21272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72780" y="2658676"/>
            <a:ext cx="21209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0230" y="2658676"/>
            <a:ext cx="1878964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678939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14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	</a:t>
            </a: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2127" y="2139649"/>
            <a:ext cx="110299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02969" algn="l"/>
              </a:tabLst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20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	</a:t>
            </a: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01979" y="2139649"/>
            <a:ext cx="21209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9421" y="1620710"/>
            <a:ext cx="21209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60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82058" y="1343658"/>
            <a:ext cx="94615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14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87335" y="3657379"/>
            <a:ext cx="1435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2500" y="3318477"/>
            <a:ext cx="692785" cy="3448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Times New Roman"/>
              <a:cs typeface="Times New Roman"/>
            </a:endParaRPr>
          </a:p>
          <a:p>
            <a:pPr marR="109855" algn="r">
              <a:lnSpc>
                <a:spcPts val="100"/>
              </a:lnSpc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1660"/>
              </a:lnSpc>
            </a:pPr>
            <a:r>
              <a:rPr sz="2100" spc="375" baseline="-35714" dirty="0">
                <a:latin typeface="Symbol"/>
                <a:cs typeface="Symbol"/>
              </a:rPr>
              <a:t></a:t>
            </a:r>
            <a:r>
              <a:rPr sz="2100" spc="375" baseline="-35714" dirty="0">
                <a:latin typeface="Times New Roman"/>
                <a:cs typeface="Times New Roman"/>
              </a:rPr>
              <a:t> </a:t>
            </a:r>
            <a:r>
              <a:rPr sz="140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3150" spc="-1177" baseline="-31746" dirty="0">
                <a:latin typeface="Symbol"/>
                <a:cs typeface="Symbol"/>
              </a:rPr>
              <a:t></a:t>
            </a:r>
            <a:endParaRPr sz="3150" baseline="-31746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61935" y="3157028"/>
            <a:ext cx="5765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337" baseline="9920" dirty="0">
                <a:latin typeface="Times New Roman"/>
                <a:cs typeface="Times New Roman"/>
              </a:rPr>
              <a:t>2</a:t>
            </a:r>
            <a:r>
              <a:rPr sz="2100" spc="-67" baseline="9920" dirty="0">
                <a:latin typeface="Times New Roman"/>
                <a:cs typeface="Times New Roman"/>
              </a:rPr>
              <a:t> </a:t>
            </a:r>
            <a:r>
              <a:rPr sz="1400" spc="175" dirty="0">
                <a:latin typeface="Symbol"/>
                <a:cs typeface="Symbol"/>
              </a:rPr>
              <a:t>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latin typeface="Times New Roman"/>
                <a:cs typeface="Times New Roman"/>
              </a:rPr>
              <a:t>i</a:t>
            </a:r>
            <a:r>
              <a:rPr sz="800" i="1" spc="-120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Symbol"/>
                <a:cs typeface="Symbol"/>
              </a:rPr>
              <a:t></a:t>
            </a:r>
            <a:r>
              <a:rPr sz="800" spc="114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83979" y="2874238"/>
            <a:ext cx="2800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1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75" dirty="0">
                <a:latin typeface="Symbol"/>
                <a:cs typeface="Symbol"/>
              </a:rPr>
              <a:t>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3054" y="2553811"/>
            <a:ext cx="1435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83054" y="2034769"/>
            <a:ext cx="1435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53435" y="1789913"/>
            <a:ext cx="1602740" cy="362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109855" algn="r">
              <a:lnSpc>
                <a:spcPts val="54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2100"/>
              </a:lnSpc>
            </a:pPr>
            <a:r>
              <a:rPr sz="1400" spc="250" dirty="0">
                <a:latin typeface="Symbol"/>
                <a:cs typeface="Symbol"/>
              </a:rPr>
              <a:t>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2100" u="sng" spc="337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127" baseline="35714" dirty="0">
                <a:latin typeface="Times New Roman"/>
                <a:cs typeface="Times New Roman"/>
              </a:rPr>
              <a:t> </a:t>
            </a:r>
            <a:r>
              <a:rPr sz="1400" i="1" spc="220" dirty="0">
                <a:latin typeface="Times New Roman"/>
                <a:cs typeface="Times New Roman"/>
              </a:rPr>
              <a:t>w</a:t>
            </a:r>
            <a:r>
              <a:rPr sz="1200" i="1" spc="330" baseline="45138" dirty="0">
                <a:latin typeface="Times New Roman"/>
                <a:cs typeface="Times New Roman"/>
              </a:rPr>
              <a:t>T</a:t>
            </a:r>
            <a:r>
              <a:rPr sz="1200" i="1" spc="82" baseline="45138" dirty="0">
                <a:latin typeface="Times New Roman"/>
                <a:cs typeface="Times New Roman"/>
              </a:rPr>
              <a:t> </a:t>
            </a:r>
            <a:r>
              <a:rPr sz="1400" i="1" spc="305" dirty="0">
                <a:latin typeface="Times New Roman"/>
                <a:cs typeface="Times New Roman"/>
              </a:rPr>
              <a:t>w</a:t>
            </a:r>
            <a:r>
              <a:rPr sz="1400" i="1" spc="-85" dirty="0">
                <a:latin typeface="Times New Roman"/>
                <a:cs typeface="Times New Roman"/>
              </a:rPr>
              <a:t> </a:t>
            </a:r>
            <a:r>
              <a:rPr sz="1400" spc="250" dirty="0">
                <a:latin typeface="Symbol"/>
                <a:cs typeface="Symbol"/>
              </a:rPr>
              <a:t>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i="1" spc="220" dirty="0">
                <a:latin typeface="Times New Roman"/>
                <a:cs typeface="Times New Roman"/>
              </a:rPr>
              <a:t>w</a:t>
            </a:r>
            <a:r>
              <a:rPr sz="1200" i="1" spc="330" baseline="45138" dirty="0">
                <a:latin typeface="Times New Roman"/>
                <a:cs typeface="Times New Roman"/>
              </a:rPr>
              <a:t>T</a:t>
            </a:r>
            <a:r>
              <a:rPr sz="1200" i="1" spc="240" baseline="45138" dirty="0">
                <a:latin typeface="Times New Roman"/>
                <a:cs typeface="Times New Roman"/>
              </a:rPr>
              <a:t> </a:t>
            </a:r>
            <a:r>
              <a:rPr sz="3150" spc="-1177" baseline="-7936" dirty="0">
                <a:latin typeface="Symbol"/>
                <a:cs typeface="Symbol"/>
              </a:rPr>
              <a:t></a:t>
            </a:r>
            <a:endParaRPr sz="3150" baseline="-7936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78190" y="1377525"/>
            <a:ext cx="1435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3044" y="1515830"/>
            <a:ext cx="1435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85992" y="1377525"/>
            <a:ext cx="6496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254" dirty="0">
                <a:latin typeface="Times New Roman"/>
                <a:cs typeface="Times New Roman"/>
              </a:rPr>
              <a:t>L </a:t>
            </a:r>
            <a:r>
              <a:rPr sz="1400" i="1" spc="185" dirty="0">
                <a:latin typeface="Times New Roman"/>
                <a:cs typeface="Times New Roman"/>
              </a:rPr>
              <a:t>w</a:t>
            </a:r>
            <a:r>
              <a:rPr sz="1400" spc="185" dirty="0">
                <a:latin typeface="Times New Roman"/>
                <a:cs typeface="Times New Roman"/>
              </a:rPr>
              <a:t>,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i="1" spc="170" dirty="0">
                <a:latin typeface="Times New Roman"/>
                <a:cs typeface="Times New Roman"/>
              </a:rPr>
              <a:t>b</a:t>
            </a:r>
            <a:r>
              <a:rPr sz="1400" spc="170" dirty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40148" y="3502325"/>
            <a:ext cx="37465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225" dirty="0">
                <a:latin typeface="Symbol"/>
                <a:cs typeface="Symbol"/>
              </a:rPr>
              <a:t></a:t>
            </a:r>
            <a:r>
              <a:rPr sz="1500" i="1" spc="-55" dirty="0">
                <a:latin typeface="Times New Roman"/>
                <a:cs typeface="Times New Roman"/>
              </a:rPr>
              <a:t> </a:t>
            </a:r>
            <a:r>
              <a:rPr sz="1500" i="1" spc="225" dirty="0">
                <a:latin typeface="Symbol"/>
                <a:cs typeface="Symbol"/>
              </a:rPr>
              <a:t>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40735" y="3412425"/>
            <a:ext cx="686435" cy="362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750" algn="ctr">
              <a:lnSpc>
                <a:spcPts val="54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 algn="ctr">
              <a:lnSpc>
                <a:spcPts val="2100"/>
              </a:lnSpc>
            </a:pPr>
            <a:r>
              <a:rPr sz="1400" spc="25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3150" spc="607" baseline="-7936" dirty="0">
                <a:latin typeface="Symbol"/>
                <a:cs typeface="Symbol"/>
              </a:rPr>
              <a:t></a:t>
            </a:r>
            <a:r>
              <a:rPr sz="1500" i="1" spc="405" dirty="0">
                <a:latin typeface="Symbol"/>
                <a:cs typeface="Symbol"/>
              </a:rPr>
              <a:t>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53435" y="2899133"/>
            <a:ext cx="386651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06805" algn="l"/>
                <a:tab pos="1488440" algn="l"/>
              </a:tabLst>
            </a:pPr>
            <a:r>
              <a:rPr sz="1400" spc="250" dirty="0">
                <a:latin typeface="Symbol"/>
                <a:cs typeface="Symbol"/>
              </a:rPr>
              <a:t>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3150" spc="885" baseline="-7936" dirty="0">
                <a:latin typeface="Symbol"/>
                <a:cs typeface="Symbol"/>
              </a:rPr>
              <a:t></a:t>
            </a:r>
            <a:r>
              <a:rPr sz="1500" i="1" spc="340" dirty="0">
                <a:latin typeface="Symbol"/>
                <a:cs typeface="Symbol"/>
              </a:rPr>
              <a:t>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 </a:t>
            </a:r>
            <a:r>
              <a:rPr sz="1200" i="1" spc="-97" baseline="-24305" dirty="0">
                <a:latin typeface="Times New Roman"/>
                <a:cs typeface="Times New Roman"/>
              </a:rPr>
              <a:t> </a:t>
            </a:r>
            <a:r>
              <a:rPr sz="1400" spc="250" dirty="0">
                <a:latin typeface="Symbol"/>
                <a:cs typeface="Symbol"/>
              </a:rPr>
              <a:t>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75" dirty="0">
                <a:latin typeface="Symbol"/>
                <a:cs typeface="Symbol"/>
              </a:rPr>
              <a:t>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500" i="1" spc="225" dirty="0">
                <a:latin typeface="Symbol"/>
                <a:cs typeface="Symbol"/>
              </a:rPr>
              <a:t>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400" i="1" spc="200" dirty="0">
                <a:latin typeface="Times New Roman"/>
                <a:cs typeface="Times New Roman"/>
              </a:rPr>
              <a:t>y</a:t>
            </a:r>
            <a:r>
              <a:rPr sz="1400" i="1" spc="60" dirty="0">
                <a:latin typeface="Times New Roman"/>
                <a:cs typeface="Times New Roman"/>
              </a:rPr>
              <a:t> </a:t>
            </a:r>
            <a:r>
              <a:rPr sz="1400" spc="405" dirty="0">
                <a:latin typeface="Symbol"/>
                <a:cs typeface="Symbol"/>
              </a:rPr>
              <a:t></a:t>
            </a:r>
            <a:r>
              <a:rPr sz="2775" spc="67" baseline="1501" dirty="0">
                <a:latin typeface="Symbol"/>
                <a:cs typeface="Symbol"/>
              </a:rPr>
              <a:t></a:t>
            </a:r>
            <a:r>
              <a:rPr sz="1400" i="1" spc="200" dirty="0">
                <a:latin typeface="Times New Roman"/>
                <a:cs typeface="Times New Roman"/>
              </a:rPr>
              <a:t>x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-114" dirty="0">
                <a:latin typeface="Times New Roman"/>
                <a:cs typeface="Times New Roman"/>
              </a:rPr>
              <a:t> </a:t>
            </a:r>
            <a:r>
              <a:rPr sz="2775" spc="7" baseline="1501" dirty="0">
                <a:latin typeface="Symbol"/>
                <a:cs typeface="Symbol"/>
              </a:rPr>
              <a:t></a:t>
            </a:r>
            <a:r>
              <a:rPr sz="1400" spc="175" dirty="0">
                <a:latin typeface="Symbol"/>
                <a:cs typeface="Symbol"/>
              </a:rPr>
              <a:t></a:t>
            </a:r>
            <a:r>
              <a:rPr sz="1400" dirty="0">
                <a:latin typeface="Times New Roman"/>
                <a:cs typeface="Times New Roman"/>
              </a:rPr>
              <a:t> 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3150" spc="892" baseline="-7936" dirty="0">
                <a:latin typeface="Symbol"/>
                <a:cs typeface="Symbol"/>
              </a:rPr>
              <a:t></a:t>
            </a:r>
            <a:r>
              <a:rPr sz="1500" i="1" spc="340" dirty="0">
                <a:latin typeface="Symbol"/>
                <a:cs typeface="Symbol"/>
              </a:rPr>
              <a:t>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i="1" spc="204" dirty="0">
                <a:latin typeface="Times New Roman"/>
                <a:cs typeface="Times New Roman"/>
              </a:rPr>
              <a:t>y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spc="409" dirty="0">
                <a:latin typeface="Symbol"/>
                <a:cs typeface="Symbol"/>
              </a:rPr>
              <a:t></a:t>
            </a:r>
            <a:r>
              <a:rPr sz="2775" spc="67" baseline="1501" dirty="0">
                <a:latin typeface="Symbol"/>
                <a:cs typeface="Symbol"/>
              </a:rPr>
              <a:t></a:t>
            </a:r>
            <a:r>
              <a:rPr sz="1400" i="1" spc="175" dirty="0">
                <a:latin typeface="Times New Roman"/>
                <a:cs typeface="Times New Roman"/>
              </a:rPr>
              <a:t>x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2775" spc="-15" baseline="1501" dirty="0">
                <a:latin typeface="Symbol"/>
                <a:cs typeface="Symbol"/>
              </a:rPr>
              <a:t></a:t>
            </a:r>
            <a:endParaRPr sz="2775" baseline="1501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01797" y="2398385"/>
            <a:ext cx="17462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225" dirty="0">
                <a:latin typeface="Symbol"/>
                <a:cs typeface="Symbol"/>
              </a:rPr>
              <a:t>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40449" y="2358212"/>
            <a:ext cx="1704339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i="1" spc="340" dirty="0">
                <a:latin typeface="Symbol"/>
                <a:cs typeface="Symbol"/>
              </a:rPr>
              <a:t>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i="1" spc="204" dirty="0">
                <a:latin typeface="Times New Roman"/>
                <a:cs typeface="Times New Roman"/>
              </a:rPr>
              <a:t>y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spc="409" dirty="0">
                <a:latin typeface="Symbol"/>
                <a:cs typeface="Symbol"/>
              </a:rPr>
              <a:t></a:t>
            </a:r>
            <a:r>
              <a:rPr sz="1850" spc="45" dirty="0">
                <a:latin typeface="Symbol"/>
                <a:cs typeface="Symbol"/>
              </a:rPr>
              <a:t></a:t>
            </a:r>
            <a:r>
              <a:rPr sz="1400" i="1" spc="175" dirty="0">
                <a:latin typeface="Times New Roman"/>
                <a:cs typeface="Times New Roman"/>
              </a:rPr>
              <a:t>x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</a:t>
            </a:r>
            <a:r>
              <a:rPr sz="1400" spc="250" dirty="0">
                <a:latin typeface="Symbol"/>
                <a:cs typeface="Symbol"/>
              </a:rPr>
              <a:t>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i="1" spc="225" dirty="0">
                <a:latin typeface="Times New Roman"/>
                <a:cs typeface="Times New Roman"/>
              </a:rPr>
              <a:t>b</a:t>
            </a:r>
            <a:r>
              <a:rPr sz="1400" i="1" spc="-114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Symbol"/>
                <a:cs typeface="Symbol"/>
              </a:rPr>
              <a:t>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225" dirty="0">
                <a:latin typeface="Times New Roman"/>
                <a:cs typeface="Times New Roman"/>
              </a:rPr>
              <a:t>0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0" dirty="0">
                <a:latin typeface="Symbol"/>
                <a:cs typeface="Symbol"/>
              </a:rPr>
              <a:t>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0735" y="2308852"/>
            <a:ext cx="2289175" cy="3619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619760" algn="ctr">
              <a:lnSpc>
                <a:spcPts val="54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50800">
              <a:lnSpc>
                <a:spcPts val="2100"/>
              </a:lnSpc>
            </a:pPr>
            <a:r>
              <a:rPr sz="1400" spc="250" dirty="0">
                <a:latin typeface="Symbol"/>
                <a:cs typeface="Symbol"/>
              </a:rPr>
              <a:t>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2100" u="sng" spc="337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135" baseline="35714" dirty="0">
                <a:latin typeface="Times New Roman"/>
                <a:cs typeface="Times New Roman"/>
              </a:rPr>
              <a:t> </a:t>
            </a:r>
            <a:r>
              <a:rPr sz="1400" i="1" spc="220" dirty="0">
                <a:latin typeface="Times New Roman"/>
                <a:cs typeface="Times New Roman"/>
              </a:rPr>
              <a:t>w</a:t>
            </a:r>
            <a:r>
              <a:rPr sz="1200" i="1" spc="330" baseline="41666" dirty="0">
                <a:latin typeface="Times New Roman"/>
                <a:cs typeface="Times New Roman"/>
              </a:rPr>
              <a:t>T</a:t>
            </a:r>
            <a:r>
              <a:rPr sz="1200" i="1" spc="232" baseline="41666" dirty="0">
                <a:latin typeface="Times New Roman"/>
                <a:cs typeface="Times New Roman"/>
              </a:rPr>
              <a:t> </a:t>
            </a:r>
            <a:r>
              <a:rPr sz="3150" spc="615" baseline="-7936" dirty="0">
                <a:latin typeface="Symbol"/>
                <a:cs typeface="Symbol"/>
              </a:rPr>
              <a:t></a:t>
            </a:r>
            <a:r>
              <a:rPr sz="1500" i="1" spc="409" dirty="0">
                <a:latin typeface="Symbol"/>
                <a:cs typeface="Symbol"/>
              </a:rPr>
              <a:t></a:t>
            </a:r>
            <a:r>
              <a:rPr sz="1500" i="1" spc="335" dirty="0">
                <a:latin typeface="Times New Roman"/>
                <a:cs typeface="Times New Roman"/>
              </a:rPr>
              <a:t> </a:t>
            </a:r>
            <a:r>
              <a:rPr sz="1400" i="1" spc="200" dirty="0">
                <a:latin typeface="Times New Roman"/>
                <a:cs typeface="Times New Roman"/>
              </a:rPr>
              <a:t>y</a:t>
            </a:r>
            <a:r>
              <a:rPr sz="1400" i="1" spc="50" dirty="0">
                <a:latin typeface="Times New Roman"/>
                <a:cs typeface="Times New Roman"/>
              </a:rPr>
              <a:t> </a:t>
            </a:r>
            <a:r>
              <a:rPr sz="1400" spc="220" dirty="0">
                <a:latin typeface="Symbol"/>
                <a:cs typeface="Symbol"/>
              </a:rPr>
              <a:t></a:t>
            </a:r>
            <a:r>
              <a:rPr sz="1850" spc="220" dirty="0">
                <a:latin typeface="Symbol"/>
                <a:cs typeface="Symbol"/>
              </a:rPr>
              <a:t></a:t>
            </a:r>
            <a:r>
              <a:rPr sz="1400" i="1" spc="220" dirty="0">
                <a:latin typeface="Times New Roman"/>
                <a:cs typeface="Times New Roman"/>
              </a:rPr>
              <a:t>x </a:t>
            </a:r>
            <a:r>
              <a:rPr sz="1850" spc="204" dirty="0">
                <a:latin typeface="Symbol"/>
                <a:cs typeface="Symbol"/>
              </a:rPr>
              <a:t></a:t>
            </a:r>
            <a:r>
              <a:rPr sz="1400" spc="204" dirty="0">
                <a:latin typeface="Symbol"/>
                <a:cs typeface="Symbol"/>
              </a:rPr>
              <a:t>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i="1" spc="305" dirty="0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46368" y="1789913"/>
            <a:ext cx="675640" cy="3625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0955" algn="ctr">
              <a:lnSpc>
                <a:spcPts val="540"/>
              </a:lnSpc>
              <a:spcBef>
                <a:spcPts val="115"/>
              </a:spcBef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 algn="ctr">
              <a:lnSpc>
                <a:spcPts val="2100"/>
              </a:lnSpc>
            </a:pPr>
            <a:r>
              <a:rPr sz="1400" spc="250" dirty="0">
                <a:latin typeface="Symbol"/>
                <a:cs typeface="Symbol"/>
              </a:rPr>
              <a:t>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3150" spc="607" baseline="-7936" dirty="0">
                <a:latin typeface="Symbol"/>
                <a:cs typeface="Symbol"/>
              </a:rPr>
              <a:t></a:t>
            </a:r>
            <a:r>
              <a:rPr sz="1500" i="1" spc="405" dirty="0">
                <a:latin typeface="Symbol"/>
                <a:cs typeface="Symbol"/>
              </a:rPr>
              <a:t>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92895" y="1839582"/>
            <a:ext cx="193484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550670" algn="l"/>
              </a:tabLst>
            </a:pPr>
            <a:r>
              <a:rPr sz="1500" i="1" spc="340" dirty="0">
                <a:latin typeface="Symbol"/>
                <a:cs typeface="Symbol"/>
              </a:rPr>
              <a:t>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i="1" spc="204" dirty="0">
                <a:latin typeface="Times New Roman"/>
                <a:cs typeface="Times New Roman"/>
              </a:rPr>
              <a:t>y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400" spc="409" dirty="0">
                <a:latin typeface="Symbol"/>
                <a:cs typeface="Symbol"/>
              </a:rPr>
              <a:t></a:t>
            </a:r>
            <a:r>
              <a:rPr sz="1850" spc="45" dirty="0">
                <a:latin typeface="Symbol"/>
                <a:cs typeface="Symbol"/>
              </a:rPr>
              <a:t></a:t>
            </a:r>
            <a:r>
              <a:rPr sz="1400" i="1" spc="175" dirty="0">
                <a:latin typeface="Times New Roman"/>
                <a:cs typeface="Times New Roman"/>
              </a:rPr>
              <a:t>x</a:t>
            </a:r>
            <a:r>
              <a:rPr sz="1200" i="1" spc="112" baseline="-24305" dirty="0">
                <a:latin typeface="Times New Roman"/>
                <a:cs typeface="Times New Roman"/>
              </a:rPr>
              <a:t>i</a:t>
            </a:r>
            <a:r>
              <a:rPr sz="1200" i="1" baseline="-24305" dirty="0">
                <a:latin typeface="Times New Roman"/>
                <a:cs typeface="Times New Roman"/>
              </a:rPr>
              <a:t> </a:t>
            </a:r>
            <a:r>
              <a:rPr sz="1200" i="1" spc="-150" baseline="-24305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Symbol"/>
                <a:cs typeface="Symbol"/>
              </a:rPr>
              <a:t></a:t>
            </a:r>
            <a:r>
              <a:rPr sz="1400" spc="250" dirty="0">
                <a:latin typeface="Symbol"/>
                <a:cs typeface="Symbol"/>
              </a:rPr>
              <a:t>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i="1" spc="225" dirty="0">
                <a:latin typeface="Times New Roman"/>
                <a:cs typeface="Times New Roman"/>
              </a:rPr>
              <a:t>b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500" i="1" spc="225" dirty="0">
                <a:latin typeface="Symbol"/>
                <a:cs typeface="Symbol"/>
              </a:rPr>
              <a:t>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400" i="1" spc="200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6129" y="1270827"/>
            <a:ext cx="275018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470"/>
              </a:lnSpc>
              <a:spcBef>
                <a:spcPts val="135"/>
              </a:spcBef>
              <a:tabLst>
                <a:tab pos="979805" algn="l"/>
                <a:tab pos="1350010" algn="l"/>
                <a:tab pos="1887220" algn="l"/>
                <a:tab pos="2280920" algn="l"/>
              </a:tabLst>
            </a:pPr>
            <a:r>
              <a:rPr sz="1400" spc="250" dirty="0">
                <a:latin typeface="Symbol"/>
                <a:cs typeface="Symbol"/>
              </a:rPr>
              <a:t>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3150" spc="615" baseline="-7936" dirty="0">
                <a:latin typeface="Symbol"/>
                <a:cs typeface="Symbol"/>
              </a:rPr>
              <a:t></a:t>
            </a:r>
            <a:r>
              <a:rPr sz="1500" i="1" spc="409" dirty="0">
                <a:latin typeface="Symbol"/>
                <a:cs typeface="Symbol"/>
              </a:rPr>
              <a:t></a:t>
            </a:r>
            <a:r>
              <a:rPr sz="1500" i="1" spc="29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Symbol"/>
                <a:cs typeface="Symbol"/>
              </a:rPr>
              <a:t></a:t>
            </a:r>
            <a:r>
              <a:rPr sz="2200" spc="-125" dirty="0">
                <a:latin typeface="Times New Roman"/>
                <a:cs typeface="Times New Roman"/>
              </a:rPr>
              <a:t>	</a:t>
            </a:r>
            <a:r>
              <a:rPr sz="2200" spc="-125" dirty="0">
                <a:latin typeface="Symbol"/>
                <a:cs typeface="Symbol"/>
              </a:rPr>
              <a:t></a:t>
            </a:r>
            <a:r>
              <a:rPr sz="2200" spc="-125" dirty="0">
                <a:latin typeface="Times New Roman"/>
                <a:cs typeface="Times New Roman"/>
              </a:rPr>
              <a:t>	</a:t>
            </a:r>
            <a:r>
              <a:rPr sz="1400" spc="235" dirty="0">
                <a:latin typeface="Symbol"/>
                <a:cs typeface="Symbol"/>
              </a:rPr>
              <a:t></a:t>
            </a:r>
            <a:r>
              <a:rPr sz="1850" spc="235" dirty="0">
                <a:latin typeface="Symbol"/>
                <a:cs typeface="Symbol"/>
              </a:rPr>
              <a:t></a:t>
            </a:r>
            <a:r>
              <a:rPr sz="1850" spc="235" dirty="0">
                <a:latin typeface="Times New Roman"/>
                <a:cs typeface="Times New Roman"/>
              </a:rPr>
              <a:t>	</a:t>
            </a:r>
            <a:r>
              <a:rPr sz="1850" spc="200" dirty="0">
                <a:latin typeface="Symbol"/>
                <a:cs typeface="Symbol"/>
              </a:rPr>
              <a:t></a:t>
            </a:r>
            <a:r>
              <a:rPr sz="1400" spc="200" dirty="0">
                <a:latin typeface="Symbol"/>
                <a:cs typeface="Symbol"/>
              </a:rPr>
              <a:t></a:t>
            </a:r>
            <a:r>
              <a:rPr sz="1400" spc="200" dirty="0">
                <a:latin typeface="Times New Roman"/>
                <a:cs typeface="Times New Roman"/>
              </a:rPr>
              <a:t>	</a:t>
            </a:r>
            <a:r>
              <a:rPr sz="2200" spc="110" dirty="0">
                <a:latin typeface="Symbol"/>
                <a:cs typeface="Symbol"/>
              </a:rPr>
              <a:t></a:t>
            </a:r>
            <a:r>
              <a:rPr sz="1400" spc="110" dirty="0">
                <a:latin typeface="Symbol"/>
                <a:cs typeface="Symbol"/>
              </a:rPr>
              <a:t></a:t>
            </a:r>
            <a:r>
              <a:rPr sz="1400" spc="54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  <a:p>
            <a:pPr marL="309880">
              <a:lnSpc>
                <a:spcPts val="400"/>
              </a:lnSpc>
            </a:pPr>
            <a:r>
              <a:rPr sz="800" i="1" spc="14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803910">
              <a:lnSpc>
                <a:spcPts val="1610"/>
              </a:lnSpc>
              <a:tabLst>
                <a:tab pos="1707514" algn="l"/>
                <a:tab pos="2152015" algn="l"/>
              </a:tabLst>
            </a:pPr>
            <a:r>
              <a:rPr sz="1400" i="1" spc="140" dirty="0">
                <a:latin typeface="Times New Roman"/>
                <a:cs typeface="Times New Roman"/>
              </a:rPr>
              <a:t>y</a:t>
            </a:r>
            <a:r>
              <a:rPr sz="1200" i="1" spc="209" baseline="-24305" dirty="0">
                <a:latin typeface="Times New Roman"/>
                <a:cs typeface="Times New Roman"/>
              </a:rPr>
              <a:t>i </a:t>
            </a:r>
            <a:r>
              <a:rPr sz="1200" i="1" spc="359" baseline="-24305" dirty="0">
                <a:latin typeface="Times New Roman"/>
                <a:cs typeface="Times New Roman"/>
              </a:rPr>
              <a:t> </a:t>
            </a:r>
            <a:r>
              <a:rPr sz="1400" i="1" spc="305" dirty="0">
                <a:latin typeface="Times New Roman"/>
                <a:cs typeface="Times New Roman"/>
              </a:rPr>
              <a:t>w	</a:t>
            </a:r>
            <a:r>
              <a:rPr sz="1400" i="1" spc="130" dirty="0">
                <a:latin typeface="Times New Roman"/>
                <a:cs typeface="Times New Roman"/>
              </a:rPr>
              <a:t>x</a:t>
            </a:r>
            <a:r>
              <a:rPr sz="1200" i="1" spc="195" baseline="-24305" dirty="0">
                <a:latin typeface="Times New Roman"/>
                <a:cs typeface="Times New Roman"/>
              </a:rPr>
              <a:t>i	</a:t>
            </a:r>
            <a:r>
              <a:rPr sz="1400" i="1" spc="225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83879" y="1320643"/>
            <a:ext cx="148082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49275" algn="l"/>
              </a:tabLst>
            </a:pPr>
            <a:r>
              <a:rPr sz="1850" spc="-10" dirty="0">
                <a:latin typeface="Symbol"/>
                <a:cs typeface="Symbol"/>
              </a:rPr>
              <a:t></a:t>
            </a:r>
            <a:r>
              <a:rPr sz="1850" spc="-10" dirty="0">
                <a:latin typeface="Times New Roman"/>
                <a:cs typeface="Times New Roman"/>
              </a:rPr>
              <a:t>	</a:t>
            </a:r>
            <a:r>
              <a:rPr sz="1500" i="1" spc="225" dirty="0">
                <a:latin typeface="Symbol"/>
                <a:cs typeface="Symbol"/>
              </a:rPr>
              <a:t></a:t>
            </a:r>
            <a:r>
              <a:rPr sz="1500" i="1" spc="22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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400" spc="250" dirty="0">
                <a:latin typeface="Symbol"/>
                <a:cs typeface="Symbol"/>
              </a:rPr>
              <a:t>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2100" u="sng" spc="337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-52" baseline="35714" dirty="0">
                <a:latin typeface="Times New Roman"/>
                <a:cs typeface="Times New Roman"/>
              </a:rPr>
              <a:t> </a:t>
            </a:r>
            <a:r>
              <a:rPr sz="1400" i="1" spc="305" dirty="0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43440" y="426322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68" y="0"/>
                </a:lnTo>
              </a:path>
            </a:pathLst>
          </a:custGeom>
          <a:ln w="8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34108" y="4185781"/>
            <a:ext cx="13779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45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34108" y="4067362"/>
            <a:ext cx="12509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4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34108" y="4323655"/>
            <a:ext cx="13779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45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34108" y="3929499"/>
            <a:ext cx="13779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45" dirty="0">
                <a:latin typeface="Symbol"/>
                <a:cs typeface="Symbol"/>
              </a:rPr>
              <a:t>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36433" y="3929499"/>
            <a:ext cx="13779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45" dirty="0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83994" y="3961044"/>
            <a:ext cx="110489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9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52050" y="4232985"/>
            <a:ext cx="7302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05" dirty="0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09061" y="4232985"/>
            <a:ext cx="7302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0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38097" y="4082848"/>
            <a:ext cx="120014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215" dirty="0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86166" y="3961044"/>
            <a:ext cx="110489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9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01625" y="3967797"/>
            <a:ext cx="76708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0" dirty="0">
                <a:latin typeface="Symbol"/>
                <a:cs typeface="Symbol"/>
              </a:rPr>
              <a:t></a:t>
            </a:r>
            <a:r>
              <a:rPr sz="1650" spc="120" dirty="0">
                <a:latin typeface="Symbol"/>
                <a:cs typeface="Symbol"/>
              </a:rPr>
              <a:t></a:t>
            </a:r>
            <a:r>
              <a:rPr sz="3975" spc="179" baseline="1048" dirty="0">
                <a:latin typeface="Symbol"/>
                <a:cs typeface="Symbol"/>
              </a:rPr>
              <a:t></a:t>
            </a:r>
            <a:r>
              <a:rPr sz="1650" i="1" spc="120" dirty="0">
                <a:latin typeface="Times New Roman"/>
                <a:cs typeface="Times New Roman"/>
              </a:rPr>
              <a:t>x</a:t>
            </a:r>
            <a:r>
              <a:rPr sz="1650" i="1" spc="480" dirty="0">
                <a:latin typeface="Times New Roman"/>
                <a:cs typeface="Times New Roman"/>
              </a:rPr>
              <a:t> </a:t>
            </a:r>
            <a:r>
              <a:rPr sz="3975" spc="-195" baseline="1048" dirty="0">
                <a:latin typeface="Symbol"/>
                <a:cs typeface="Symbol"/>
              </a:rPr>
              <a:t></a:t>
            </a:r>
            <a:endParaRPr sz="3975" baseline="1048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8453" y="4036286"/>
            <a:ext cx="1370965" cy="5238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 indent="25400">
              <a:lnSpc>
                <a:spcPct val="82200"/>
              </a:lnSpc>
              <a:spcBef>
                <a:spcPts val="665"/>
              </a:spcBef>
              <a:tabLst>
                <a:tab pos="555625" algn="l"/>
                <a:tab pos="831850" algn="l"/>
                <a:tab pos="1054735" algn="l"/>
                <a:tab pos="1310640" algn="l"/>
              </a:tabLst>
            </a:pPr>
            <a:r>
              <a:rPr sz="3750" spc="1005" baseline="1111" dirty="0">
                <a:latin typeface="Symbol"/>
                <a:cs typeface="Symbol"/>
              </a:rPr>
              <a:t></a:t>
            </a:r>
            <a:r>
              <a:rPr sz="3750" spc="1005" baseline="1111" dirty="0">
                <a:latin typeface="Times New Roman"/>
                <a:cs typeface="Times New Roman"/>
              </a:rPr>
              <a:t>	</a:t>
            </a:r>
            <a:r>
              <a:rPr sz="950" i="1" spc="105" dirty="0">
                <a:latin typeface="Times New Roman"/>
                <a:cs typeface="Times New Roman"/>
              </a:rPr>
              <a:t>i	j	i	</a:t>
            </a:r>
            <a:r>
              <a:rPr sz="950" i="1" spc="100" dirty="0">
                <a:latin typeface="Times New Roman"/>
                <a:cs typeface="Times New Roman"/>
              </a:rPr>
              <a:t>j </a:t>
            </a:r>
            <a:r>
              <a:rPr sz="950" i="1" spc="95" dirty="0">
                <a:latin typeface="Times New Roman"/>
                <a:cs typeface="Times New Roman"/>
              </a:rPr>
              <a:t> </a:t>
            </a:r>
            <a:r>
              <a:rPr sz="950" i="1" spc="140" dirty="0">
                <a:latin typeface="Times New Roman"/>
                <a:cs typeface="Times New Roman"/>
              </a:rPr>
              <a:t>i</a:t>
            </a:r>
            <a:r>
              <a:rPr sz="950" spc="140" dirty="0">
                <a:latin typeface="Times New Roman"/>
                <a:cs typeface="Times New Roman"/>
              </a:rPr>
              <a:t>,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i="1" spc="105" dirty="0">
                <a:latin typeface="Times New Roman"/>
                <a:cs typeface="Times New Roman"/>
              </a:rPr>
              <a:t>j</a:t>
            </a:r>
            <a:r>
              <a:rPr sz="950" i="1" spc="-120" dirty="0">
                <a:latin typeface="Times New Roman"/>
                <a:cs typeface="Times New Roman"/>
              </a:rPr>
              <a:t> </a:t>
            </a:r>
            <a:r>
              <a:rPr sz="950" spc="155" dirty="0">
                <a:latin typeface="Symbol"/>
                <a:cs typeface="Symbol"/>
              </a:rPr>
              <a:t></a:t>
            </a:r>
            <a:r>
              <a:rPr sz="950" spc="15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11033" y="4294896"/>
            <a:ext cx="48768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75" spc="367" baseline="-8417" dirty="0">
                <a:latin typeface="Symbol"/>
                <a:cs typeface="Symbol"/>
              </a:rPr>
              <a:t></a:t>
            </a:r>
            <a:r>
              <a:rPr sz="2475" spc="150" baseline="-8417" dirty="0">
                <a:latin typeface="Times New Roman"/>
                <a:cs typeface="Times New Roman"/>
              </a:rPr>
              <a:t> </a:t>
            </a:r>
            <a:r>
              <a:rPr sz="950" i="1" spc="170" dirty="0">
                <a:latin typeface="Times New Roman"/>
                <a:cs typeface="Times New Roman"/>
              </a:rPr>
              <a:t>i</a:t>
            </a:r>
            <a:r>
              <a:rPr sz="950" spc="170" dirty="0">
                <a:latin typeface="Symbol"/>
                <a:cs typeface="Symbol"/>
              </a:rPr>
              <a:t></a:t>
            </a:r>
            <a:r>
              <a:rPr sz="950" spc="17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50940" y="4082848"/>
            <a:ext cx="110489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90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45852" y="3908135"/>
            <a:ext cx="175260" cy="632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50" spc="32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405"/>
              </a:spcBef>
            </a:pPr>
            <a:r>
              <a:rPr sz="1650" spc="32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94624" y="4020973"/>
            <a:ext cx="16459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81660" algn="l"/>
                <a:tab pos="1401445" algn="l"/>
              </a:tabLst>
            </a:pPr>
            <a:r>
              <a:rPr sz="1850" i="1" spc="280" dirty="0">
                <a:latin typeface="Symbol"/>
                <a:cs typeface="Symbol"/>
              </a:rPr>
              <a:t>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Symbol"/>
                <a:cs typeface="Symbol"/>
              </a:rPr>
              <a:t>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650" i="1" spc="285" dirty="0">
                <a:latin typeface="Times New Roman"/>
                <a:cs typeface="Times New Roman"/>
              </a:rPr>
              <a:t>y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-114" dirty="0">
                <a:latin typeface="Times New Roman"/>
                <a:cs typeface="Times New Roman"/>
              </a:rPr>
              <a:t> </a:t>
            </a:r>
            <a:r>
              <a:rPr sz="1650" i="1" spc="285" dirty="0">
                <a:latin typeface="Times New Roman"/>
                <a:cs typeface="Times New Roman"/>
              </a:rPr>
              <a:t>y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-55" dirty="0">
                <a:latin typeface="Times New Roman"/>
                <a:cs typeface="Times New Roman"/>
              </a:rPr>
              <a:t> </a:t>
            </a:r>
            <a:r>
              <a:rPr sz="1650" spc="490" dirty="0">
                <a:latin typeface="Symbol"/>
                <a:cs typeface="Symbol"/>
              </a:rPr>
              <a:t>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2200" spc="65" dirty="0">
                <a:latin typeface="Symbol"/>
                <a:cs typeface="Symbol"/>
              </a:rPr>
              <a:t></a:t>
            </a:r>
            <a:r>
              <a:rPr sz="1650" i="1" spc="28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73969" y="3982571"/>
            <a:ext cx="24593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59410" algn="l"/>
              </a:tabLst>
            </a:pPr>
            <a:r>
              <a:rPr sz="1650" i="1" spc="320" dirty="0">
                <a:latin typeface="Times New Roman"/>
                <a:cs typeface="Times New Roman"/>
              </a:rPr>
              <a:t>a	</a:t>
            </a:r>
            <a:r>
              <a:rPr sz="1650" spc="350" dirty="0">
                <a:latin typeface="Symbol"/>
                <a:cs typeface="Symbol"/>
              </a:rPr>
              <a:t></a:t>
            </a:r>
            <a:r>
              <a:rPr sz="1650" spc="40" dirty="0">
                <a:latin typeface="Times New Roman"/>
                <a:cs typeface="Times New Roman"/>
              </a:rPr>
              <a:t> </a:t>
            </a:r>
            <a:r>
              <a:rPr sz="1650" spc="285" dirty="0">
                <a:latin typeface="Times New Roman"/>
                <a:cs typeface="Times New Roman"/>
              </a:rPr>
              <a:t>a</a:t>
            </a:r>
            <a:r>
              <a:rPr sz="1650" spc="175" dirty="0">
                <a:latin typeface="Times New Roman"/>
                <a:cs typeface="Times New Roman"/>
              </a:rPr>
              <a:t>r</a:t>
            </a:r>
            <a:r>
              <a:rPr sz="1650" spc="320" dirty="0">
                <a:latin typeface="Times New Roman"/>
                <a:cs typeface="Times New Roman"/>
              </a:rPr>
              <a:t>g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spc="310" dirty="0">
                <a:latin typeface="Times New Roman"/>
                <a:cs typeface="Times New Roman"/>
              </a:rPr>
              <a:t>m</a:t>
            </a:r>
            <a:r>
              <a:rPr sz="1650" spc="285" dirty="0">
                <a:latin typeface="Times New Roman"/>
                <a:cs typeface="Times New Roman"/>
              </a:rPr>
              <a:t>a</a:t>
            </a:r>
            <a:r>
              <a:rPr sz="1650" spc="434" dirty="0">
                <a:latin typeface="Times New Roman"/>
                <a:cs typeface="Times New Roman"/>
              </a:rPr>
              <a:t>x</a:t>
            </a:r>
            <a:r>
              <a:rPr sz="2475" spc="-960" baseline="6734" dirty="0">
                <a:latin typeface="Symbol"/>
                <a:cs typeface="Symbol"/>
              </a:rPr>
              <a:t></a:t>
            </a:r>
            <a:r>
              <a:rPr sz="2475" spc="367" baseline="-25252" dirty="0">
                <a:latin typeface="Symbol"/>
                <a:cs typeface="Symbol"/>
              </a:rPr>
              <a:t></a:t>
            </a:r>
            <a:r>
              <a:rPr sz="2475" spc="-292" baseline="-25252" dirty="0">
                <a:latin typeface="Times New Roman"/>
                <a:cs typeface="Times New Roman"/>
              </a:rPr>
              <a:t> </a:t>
            </a:r>
            <a:r>
              <a:rPr sz="3750" spc="1102" baseline="-8888" dirty="0">
                <a:latin typeface="Symbol"/>
                <a:cs typeface="Symbol"/>
              </a:rPr>
              <a:t></a:t>
            </a:r>
            <a:r>
              <a:rPr sz="1850" i="1" spc="380" dirty="0">
                <a:latin typeface="Symbol"/>
                <a:cs typeface="Symbol"/>
              </a:rPr>
              <a:t></a:t>
            </a:r>
            <a:r>
              <a:rPr sz="1425" i="1" spc="157" baseline="-23391" dirty="0">
                <a:latin typeface="Times New Roman"/>
                <a:cs typeface="Times New Roman"/>
              </a:rPr>
              <a:t>i</a:t>
            </a:r>
            <a:r>
              <a:rPr sz="1425" i="1" baseline="-23391" dirty="0">
                <a:latin typeface="Times New Roman"/>
                <a:cs typeface="Times New Roman"/>
              </a:rPr>
              <a:t>  </a:t>
            </a:r>
            <a:r>
              <a:rPr sz="1425" i="1" spc="-120" baseline="-23391" dirty="0">
                <a:latin typeface="Times New Roman"/>
                <a:cs typeface="Times New Roman"/>
              </a:rPr>
              <a:t> </a:t>
            </a:r>
            <a:r>
              <a:rPr sz="1650" spc="350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21428" y="4339164"/>
            <a:ext cx="1327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180" dirty="0">
                <a:latin typeface="Symbol"/>
                <a:cs typeface="Symbol"/>
              </a:rPr>
              <a:t></a:t>
            </a:r>
            <a:endParaRPr sz="1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142" y="161925"/>
            <a:ext cx="660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继续求</a:t>
            </a:r>
            <a:r>
              <a:rPr spc="-25" dirty="0"/>
              <a:t>min</a:t>
            </a:r>
            <a:r>
              <a:rPr sz="3600" spc="-37" baseline="-20833" dirty="0"/>
              <a:t>w,b</a:t>
            </a:r>
            <a:r>
              <a:rPr sz="3600" spc="-25" dirty="0"/>
              <a:t>L(w,b,α)</a:t>
            </a:r>
            <a:r>
              <a:rPr sz="3600" dirty="0"/>
              <a:t>对α的极大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34863" y="2390900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6775" y="1563505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6859" y="1907279"/>
            <a:ext cx="8445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2590" y="1938202"/>
            <a:ext cx="2070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7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847" y="1726013"/>
            <a:ext cx="63055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95" dirty="0">
                <a:latin typeface="Times New Roman"/>
                <a:cs typeface="Times New Roman"/>
              </a:rPr>
              <a:t>m</a:t>
            </a:r>
            <a:r>
              <a:rPr sz="2100" spc="365" dirty="0">
                <a:latin typeface="Times New Roman"/>
                <a:cs typeface="Times New Roman"/>
              </a:rPr>
              <a:t>a</a:t>
            </a:r>
            <a:r>
              <a:rPr sz="2100" spc="37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9179" y="3159304"/>
            <a:ext cx="167767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210" dirty="0">
                <a:latin typeface="Times New Roman"/>
                <a:cs typeface="Times New Roman"/>
              </a:rPr>
              <a:t>i</a:t>
            </a:r>
            <a:r>
              <a:rPr sz="2100" i="1" spc="155" dirty="0">
                <a:latin typeface="Times New Roman"/>
                <a:cs typeface="Times New Roman"/>
              </a:rPr>
              <a:t> 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330" dirty="0">
                <a:latin typeface="Times New Roman"/>
                <a:cs typeface="Times New Roman"/>
              </a:rPr>
              <a:t>1,2,</a:t>
            </a:r>
            <a:r>
              <a:rPr sz="2100" spc="330" dirty="0">
                <a:latin typeface="MT Extra"/>
                <a:cs typeface="MT Extra"/>
              </a:rPr>
              <a:t></a:t>
            </a:r>
            <a:r>
              <a:rPr sz="2100" spc="330" dirty="0">
                <a:latin typeface="Times New Roman"/>
                <a:cs typeface="Times New Roman"/>
              </a:rPr>
              <a:t>,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i="1" spc="37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6307" y="1653895"/>
            <a:ext cx="400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8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3379" y="2099188"/>
            <a:ext cx="214185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2395" algn="l"/>
                <a:tab pos="1837689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	</a:t>
            </a: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	</a:t>
            </a:r>
            <a:r>
              <a:rPr sz="1250" i="1" spc="114" dirty="0">
                <a:latin typeface="Times New Roman"/>
                <a:cs typeface="Times New Roman"/>
              </a:rPr>
              <a:t>j</a:t>
            </a:r>
            <a:r>
              <a:rPr sz="1250" i="1" spc="-204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1237" y="3133586"/>
            <a:ext cx="105410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300" i="1" spc="320" dirty="0">
                <a:latin typeface="Symbol"/>
                <a:cs typeface="Symbol"/>
              </a:rPr>
              <a:t></a:t>
            </a:r>
            <a:r>
              <a:rPr sz="1875" i="1" spc="480" baseline="-24444" dirty="0">
                <a:latin typeface="Times New Roman"/>
                <a:cs typeface="Times New Roman"/>
              </a:rPr>
              <a:t>i </a:t>
            </a:r>
            <a:r>
              <a:rPr sz="2100" spc="415" dirty="0">
                <a:latin typeface="Symbol"/>
                <a:cs typeface="Symbol"/>
              </a:rPr>
              <a:t></a:t>
            </a:r>
            <a:r>
              <a:rPr sz="2100" spc="-295" dirty="0">
                <a:latin typeface="Times New Roman"/>
                <a:cs typeface="Times New Roman"/>
              </a:rPr>
              <a:t> </a:t>
            </a:r>
            <a:r>
              <a:rPr sz="2100" spc="260" dirty="0">
                <a:latin typeface="Times New Roman"/>
                <a:cs typeface="Times New Roman"/>
              </a:rPr>
              <a:t>0,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298" y="2367135"/>
            <a:ext cx="2229485" cy="774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602615" algn="l"/>
                <a:tab pos="1730375" algn="l"/>
              </a:tabLst>
            </a:pPr>
            <a:r>
              <a:rPr sz="2100" i="1" spc="250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.</a:t>
            </a:r>
            <a:r>
              <a:rPr sz="2100" i="1" spc="265" dirty="0">
                <a:latin typeface="Times New Roman"/>
                <a:cs typeface="Times New Roman"/>
              </a:rPr>
              <a:t>t</a:t>
            </a:r>
            <a:r>
              <a:rPr sz="2100" spc="185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1395" baseline="-8680" dirty="0">
                <a:latin typeface="Symbol"/>
                <a:cs typeface="Symbol"/>
              </a:rPr>
              <a:t></a:t>
            </a:r>
            <a:r>
              <a:rPr sz="2300" i="1" spc="525" dirty="0">
                <a:latin typeface="Symbol"/>
                <a:cs typeface="Symbol"/>
              </a:rPr>
              <a:t>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232" baseline="-24444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y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	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37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  <a:spcBef>
                <a:spcPts val="150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826" y="1572234"/>
            <a:ext cx="5123815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329"/>
              </a:lnSpc>
              <a:spcBef>
                <a:spcPts val="95"/>
              </a:spcBef>
              <a:tabLst>
                <a:tab pos="453390" algn="l"/>
                <a:tab pos="1433195" algn="l"/>
                <a:tab pos="1842135" algn="l"/>
                <a:tab pos="2569210" algn="l"/>
                <a:tab pos="3169920" algn="l"/>
                <a:tab pos="4953635" algn="l"/>
              </a:tabLst>
            </a:pPr>
            <a:r>
              <a:rPr sz="2300" i="1" spc="350" dirty="0">
                <a:latin typeface="Symbol"/>
                <a:cs typeface="Symbol"/>
              </a:rPr>
              <a:t></a:t>
            </a:r>
            <a:r>
              <a:rPr sz="2300" spc="350" dirty="0">
                <a:latin typeface="Times New Roman"/>
                <a:cs typeface="Times New Roman"/>
              </a:rPr>
              <a:t>	</a:t>
            </a:r>
            <a:r>
              <a:rPr sz="2100" spc="415" dirty="0">
                <a:latin typeface="Symbol"/>
                <a:cs typeface="Symbol"/>
              </a:rPr>
              <a:t>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3150" u="sng" spc="562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142" baseline="35714" dirty="0">
                <a:latin typeface="Times New Roman"/>
                <a:cs typeface="Times New Roman"/>
              </a:rPr>
              <a:t> </a:t>
            </a:r>
            <a:r>
              <a:rPr sz="4800" spc="-1785" baseline="-8680" dirty="0">
                <a:latin typeface="Symbol"/>
                <a:cs typeface="Symbol"/>
              </a:rPr>
              <a:t></a:t>
            </a:r>
            <a:r>
              <a:rPr sz="1875" i="1" spc="307" baseline="95555" dirty="0">
                <a:latin typeface="Times New Roman"/>
                <a:cs typeface="Times New Roman"/>
              </a:rPr>
              <a:t>n</a:t>
            </a:r>
            <a:r>
              <a:rPr sz="1875" i="1" baseline="95555" dirty="0">
                <a:latin typeface="Times New Roman"/>
                <a:cs typeface="Times New Roman"/>
              </a:rPr>
              <a:t>	</a:t>
            </a:r>
            <a:r>
              <a:rPr sz="4800" spc="-1770" baseline="-8680" dirty="0">
                <a:latin typeface="Symbol"/>
                <a:cs typeface="Symbol"/>
              </a:rPr>
              <a:t></a:t>
            </a:r>
            <a:r>
              <a:rPr sz="1875" i="1" spc="307" baseline="95555" dirty="0">
                <a:latin typeface="Times New Roman"/>
                <a:cs typeface="Times New Roman"/>
              </a:rPr>
              <a:t>n</a:t>
            </a:r>
            <a:r>
              <a:rPr sz="1875" i="1" baseline="95555" dirty="0">
                <a:latin typeface="Times New Roman"/>
                <a:cs typeface="Times New Roman"/>
              </a:rPr>
              <a:t>	</a:t>
            </a:r>
            <a:r>
              <a:rPr sz="2300" i="1" spc="350" dirty="0">
                <a:latin typeface="Symbol"/>
                <a:cs typeface="Symbol"/>
              </a:rPr>
              <a:t>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i="1" spc="350" dirty="0">
                <a:latin typeface="Symbol"/>
                <a:cs typeface="Symbol"/>
              </a:rPr>
              <a:t>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100" i="1" spc="335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i="1" spc="335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350" spc="-390" dirty="0">
                <a:latin typeface="Symbol"/>
                <a:cs typeface="Symbol"/>
              </a:rPr>
              <a:t></a:t>
            </a:r>
            <a:r>
              <a:rPr sz="2100" spc="665" dirty="0">
                <a:latin typeface="Symbol"/>
                <a:cs typeface="Symbol"/>
              </a:rPr>
              <a:t></a:t>
            </a:r>
            <a:r>
              <a:rPr sz="2800" spc="85" dirty="0">
                <a:latin typeface="Symbol"/>
                <a:cs typeface="Symbol"/>
              </a:rPr>
              <a:t></a:t>
            </a:r>
            <a:r>
              <a:rPr sz="2100" i="1" spc="335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5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Symbol"/>
                <a:cs typeface="Symbol"/>
              </a:rPr>
              <a:t></a:t>
            </a:r>
            <a:r>
              <a:rPr sz="2100" spc="185" dirty="0">
                <a:latin typeface="Symbol"/>
                <a:cs typeface="Symbol"/>
              </a:rPr>
              <a:t>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spc="680" dirty="0">
                <a:latin typeface="Symbol"/>
                <a:cs typeface="Symbol"/>
              </a:rPr>
              <a:t></a:t>
            </a:r>
            <a:r>
              <a:rPr sz="3350" spc="-210" dirty="0">
                <a:latin typeface="Symbol"/>
                <a:cs typeface="Symbol"/>
              </a:rPr>
              <a:t></a:t>
            </a:r>
            <a:r>
              <a:rPr sz="2100" i="1" spc="335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350" b="1" spc="-185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  <a:p>
            <a:pPr marL="2093595">
              <a:lnSpc>
                <a:spcPts val="810"/>
              </a:lnSpc>
              <a:tabLst>
                <a:tab pos="2447290" algn="l"/>
                <a:tab pos="2731770" algn="l"/>
                <a:tab pos="3058795" algn="l"/>
                <a:tab pos="3839210" algn="l"/>
                <a:tab pos="4831080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	j	i	j	i	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2073" y="1987168"/>
            <a:ext cx="15938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195" dirty="0">
                <a:latin typeface="Symbol"/>
                <a:cs typeface="Symbol"/>
              </a:rPr>
              <a:t>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整理目标函数：添加负号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1347" y="2227832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722" y="1400437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0787" y="1744211"/>
            <a:ext cx="182626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  <a:tab pos="648970" algn="l"/>
                <a:tab pos="974725" algn="l"/>
                <a:tab pos="1754505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	j	i	j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734" y="1775134"/>
            <a:ext cx="20764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8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274" y="1562945"/>
            <a:ext cx="5372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400" dirty="0">
                <a:latin typeface="Times New Roman"/>
                <a:cs typeface="Times New Roman"/>
              </a:rPr>
              <a:t>m</a:t>
            </a:r>
            <a:r>
              <a:rPr sz="2100" spc="-25" dirty="0">
                <a:latin typeface="Times New Roman"/>
                <a:cs typeface="Times New Roman"/>
              </a:rPr>
              <a:t>i</a:t>
            </a:r>
            <a:r>
              <a:rPr sz="2100" spc="38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3535" y="2996236"/>
            <a:ext cx="167513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210" dirty="0">
                <a:latin typeface="Times New Roman"/>
                <a:cs typeface="Times New Roman"/>
              </a:rPr>
              <a:t>i</a:t>
            </a:r>
            <a:r>
              <a:rPr sz="2100" i="1" spc="150" dirty="0">
                <a:latin typeface="Times New Roman"/>
                <a:cs typeface="Times New Roman"/>
              </a:rPr>
              <a:t> 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330" dirty="0">
                <a:latin typeface="Times New Roman"/>
                <a:cs typeface="Times New Roman"/>
              </a:rPr>
              <a:t>1,2,</a:t>
            </a:r>
            <a:r>
              <a:rPr sz="2100" spc="330" dirty="0">
                <a:latin typeface="MT Extra"/>
                <a:cs typeface="MT Extra"/>
              </a:rPr>
              <a:t></a:t>
            </a:r>
            <a:r>
              <a:rPr sz="2100" spc="330" dirty="0">
                <a:latin typeface="Times New Roman"/>
                <a:cs typeface="Times New Roman"/>
              </a:rPr>
              <a:t>,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i="1" spc="38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3063" y="1495757"/>
            <a:ext cx="1355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1283335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j	</a:t>
            </a:r>
            <a:r>
              <a:rPr sz="3200" spc="770" dirty="0">
                <a:latin typeface="Symbol"/>
                <a:cs typeface="Symbol"/>
              </a:rPr>
              <a:t></a:t>
            </a:r>
            <a:r>
              <a:rPr sz="3200" spc="770" dirty="0">
                <a:latin typeface="Times New Roman"/>
                <a:cs typeface="Times New Roman"/>
              </a:rPr>
              <a:t>	</a:t>
            </a:r>
            <a:r>
              <a:rPr sz="1250" i="1" spc="114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2459" y="1400437"/>
            <a:ext cx="114554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ts val="1110"/>
              </a:lnSpc>
              <a:spcBef>
                <a:spcPts val="95"/>
              </a:spcBef>
              <a:tabLst>
                <a:tab pos="871219" algn="l"/>
              </a:tabLst>
            </a:pPr>
            <a:r>
              <a:rPr sz="1250" i="1" spc="204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450"/>
              </a:lnSpc>
            </a:pPr>
            <a:r>
              <a:rPr sz="3150" u="sng" spc="569" baseline="489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104" baseline="48941" dirty="0">
                <a:latin typeface="Times New Roman"/>
                <a:cs typeface="Times New Roman"/>
              </a:rPr>
              <a:t> </a:t>
            </a:r>
            <a:r>
              <a:rPr sz="3200" spc="770" dirty="0">
                <a:latin typeface="Symbol"/>
                <a:cs typeface="Symbol"/>
              </a:rPr>
              <a:t></a:t>
            </a:r>
            <a:r>
              <a:rPr sz="3200" spc="-455" dirty="0">
                <a:latin typeface="Times New Roman"/>
                <a:cs typeface="Times New Roman"/>
              </a:rPr>
              <a:t> </a:t>
            </a:r>
            <a:r>
              <a:rPr sz="3200" spc="-118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874" y="1936120"/>
            <a:ext cx="31178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4309" y="1936120"/>
            <a:ext cx="77025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	</a:t>
            </a:r>
            <a:r>
              <a:rPr sz="1250" i="1" spc="114" dirty="0">
                <a:latin typeface="Times New Roman"/>
                <a:cs typeface="Times New Roman"/>
              </a:rPr>
              <a:t>j</a:t>
            </a:r>
            <a:r>
              <a:rPr sz="1250" i="1" spc="-21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8853" y="2970450"/>
            <a:ext cx="105219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i="1" spc="300" dirty="0">
                <a:latin typeface="Symbol"/>
                <a:cs typeface="Symbol"/>
              </a:rPr>
              <a:t></a:t>
            </a:r>
            <a:r>
              <a:rPr sz="1875" i="1" spc="450" baseline="-24444" dirty="0">
                <a:latin typeface="Times New Roman"/>
                <a:cs typeface="Times New Roman"/>
              </a:rPr>
              <a:t>i </a:t>
            </a:r>
            <a:r>
              <a:rPr sz="2100" spc="415" dirty="0">
                <a:latin typeface="Symbol"/>
                <a:cs typeface="Symbol"/>
              </a:rPr>
              <a:t>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260" dirty="0">
                <a:latin typeface="Times New Roman"/>
                <a:cs typeface="Times New Roman"/>
              </a:rPr>
              <a:t>0,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2734" y="2204067"/>
            <a:ext cx="2225675" cy="774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601345" algn="l"/>
                <a:tab pos="1727835" algn="l"/>
              </a:tabLst>
            </a:pPr>
            <a:r>
              <a:rPr sz="2100" i="1" spc="245" dirty="0">
                <a:latin typeface="Times New Roman"/>
                <a:cs typeface="Times New Roman"/>
              </a:rPr>
              <a:t>s</a:t>
            </a:r>
            <a:r>
              <a:rPr sz="2100" spc="10" dirty="0">
                <a:latin typeface="Times New Roman"/>
                <a:cs typeface="Times New Roman"/>
              </a:rPr>
              <a:t>.</a:t>
            </a:r>
            <a:r>
              <a:rPr sz="2100" i="1" spc="260" dirty="0">
                <a:latin typeface="Times New Roman"/>
                <a:cs typeface="Times New Roman"/>
              </a:rPr>
              <a:t>t</a:t>
            </a:r>
            <a:r>
              <a:rPr sz="2100" spc="190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1395" baseline="-8680" dirty="0">
                <a:latin typeface="Symbol"/>
                <a:cs typeface="Symbol"/>
              </a:rPr>
              <a:t></a:t>
            </a:r>
            <a:r>
              <a:rPr sz="2350" i="1" spc="490" dirty="0">
                <a:latin typeface="Symbol"/>
                <a:cs typeface="Symbol"/>
              </a:rPr>
              <a:t>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spc="225" baseline="-24444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y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	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38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  <a:spcBef>
                <a:spcPts val="150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2549" y="1537158"/>
            <a:ext cx="2546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320" dirty="0">
                <a:latin typeface="Symbol"/>
                <a:cs typeface="Symbol"/>
              </a:rPr>
              <a:t>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9561" y="1409166"/>
            <a:ext cx="356235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7235" algn="l"/>
                <a:tab pos="1337310" algn="l"/>
                <a:tab pos="3117850" algn="l"/>
              </a:tabLst>
            </a:pPr>
            <a:r>
              <a:rPr sz="2350" i="1" spc="320" dirty="0">
                <a:latin typeface="Symbol"/>
                <a:cs typeface="Symbol"/>
              </a:rPr>
              <a:t></a:t>
            </a:r>
            <a:r>
              <a:rPr sz="2350" i="1" spc="20" dirty="0">
                <a:latin typeface="Times New Roman"/>
                <a:cs typeface="Times New Roman"/>
              </a:rPr>
              <a:t> </a:t>
            </a:r>
            <a:r>
              <a:rPr sz="2350" i="1" spc="320" dirty="0">
                <a:latin typeface="Symbol"/>
                <a:cs typeface="Symbol"/>
              </a:rPr>
              <a:t></a:t>
            </a:r>
            <a:r>
              <a:rPr sz="2350" spc="320" dirty="0">
                <a:latin typeface="Times New Roman"/>
                <a:cs typeface="Times New Roman"/>
              </a:rPr>
              <a:t>	</a:t>
            </a:r>
            <a:r>
              <a:rPr sz="2100" i="1" spc="335" dirty="0">
                <a:latin typeface="Times New Roman"/>
                <a:cs typeface="Times New Roman"/>
              </a:rPr>
              <a:t>y</a:t>
            </a:r>
            <a:r>
              <a:rPr sz="2100" i="1" spc="420" dirty="0">
                <a:latin typeface="Times New Roman"/>
                <a:cs typeface="Times New Roman"/>
              </a:rPr>
              <a:t> </a:t>
            </a:r>
            <a:r>
              <a:rPr sz="2100" i="1" spc="335" dirty="0">
                <a:latin typeface="Times New Roman"/>
                <a:cs typeface="Times New Roman"/>
              </a:rPr>
              <a:t>y	</a:t>
            </a:r>
            <a:r>
              <a:rPr sz="3350" spc="175" dirty="0">
                <a:latin typeface="Symbol"/>
                <a:cs typeface="Symbol"/>
              </a:rPr>
              <a:t></a:t>
            </a:r>
            <a:r>
              <a:rPr sz="2100" spc="175" dirty="0">
                <a:latin typeface="Symbol"/>
                <a:cs typeface="Symbol"/>
              </a:rPr>
              <a:t></a:t>
            </a:r>
            <a:r>
              <a:rPr sz="2800" spc="175" dirty="0">
                <a:latin typeface="Symbol"/>
                <a:cs typeface="Symbol"/>
              </a:rPr>
              <a:t></a:t>
            </a:r>
            <a:r>
              <a:rPr sz="2100" i="1" spc="175" dirty="0">
                <a:latin typeface="Times New Roman"/>
                <a:cs typeface="Times New Roman"/>
              </a:rPr>
              <a:t>x</a:t>
            </a:r>
            <a:r>
              <a:rPr sz="2100" i="1" spc="37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Symbol"/>
                <a:cs typeface="Symbol"/>
              </a:rPr>
              <a:t></a:t>
            </a:r>
            <a:r>
              <a:rPr sz="2100" spc="285" dirty="0">
                <a:latin typeface="Symbol"/>
                <a:cs typeface="Symbol"/>
              </a:rPr>
              <a:t></a:t>
            </a:r>
            <a:r>
              <a:rPr sz="3350" spc="285" dirty="0">
                <a:latin typeface="Symbol"/>
                <a:cs typeface="Symbol"/>
              </a:rPr>
              <a:t></a:t>
            </a:r>
            <a:r>
              <a:rPr sz="2100" i="1" spc="285" dirty="0">
                <a:latin typeface="Times New Roman"/>
                <a:cs typeface="Times New Roman"/>
              </a:rPr>
              <a:t>x	</a:t>
            </a:r>
            <a:r>
              <a:rPr sz="3350" b="1" spc="-180" dirty="0">
                <a:latin typeface="Symbol"/>
                <a:cs typeface="Symbol"/>
              </a:rPr>
              <a:t></a:t>
            </a:r>
            <a:r>
              <a:rPr sz="3350" b="1" spc="-35" dirty="0">
                <a:latin typeface="Times New Roman"/>
                <a:cs typeface="Times New Roman"/>
              </a:rPr>
              <a:t> </a:t>
            </a:r>
            <a:r>
              <a:rPr sz="2100" spc="415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1514" y="1819672"/>
            <a:ext cx="15938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195" dirty="0">
                <a:latin typeface="Symbol"/>
                <a:cs typeface="Symbol"/>
              </a:rPr>
              <a:t>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线性可分支持向量机学习算法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58393"/>
            <a:ext cx="43173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构造并求解约束最优化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问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187748"/>
            <a:ext cx="2376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求得最优解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α*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347" y="2605784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4722" y="1778389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734" y="2153086"/>
            <a:ext cx="20764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8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74" y="1940897"/>
            <a:ext cx="5372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400" dirty="0">
                <a:latin typeface="Times New Roman"/>
                <a:cs typeface="Times New Roman"/>
              </a:rPr>
              <a:t>m</a:t>
            </a:r>
            <a:r>
              <a:rPr sz="2100" spc="-25" dirty="0">
                <a:latin typeface="Times New Roman"/>
                <a:cs typeface="Times New Roman"/>
              </a:rPr>
              <a:t>i</a:t>
            </a:r>
            <a:r>
              <a:rPr sz="2100" spc="38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3535" y="3374188"/>
            <a:ext cx="167513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210" dirty="0">
                <a:latin typeface="Times New Roman"/>
                <a:cs typeface="Times New Roman"/>
              </a:rPr>
              <a:t>i</a:t>
            </a:r>
            <a:r>
              <a:rPr sz="2100" i="1" spc="150" dirty="0">
                <a:latin typeface="Times New Roman"/>
                <a:cs typeface="Times New Roman"/>
              </a:rPr>
              <a:t> 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330" dirty="0">
                <a:latin typeface="Times New Roman"/>
                <a:cs typeface="Times New Roman"/>
              </a:rPr>
              <a:t>1,2,</a:t>
            </a:r>
            <a:r>
              <a:rPr sz="2100" spc="330" dirty="0">
                <a:latin typeface="MT Extra"/>
                <a:cs typeface="MT Extra"/>
              </a:rPr>
              <a:t></a:t>
            </a:r>
            <a:r>
              <a:rPr sz="2100" spc="330" dirty="0">
                <a:latin typeface="Times New Roman"/>
                <a:cs typeface="Times New Roman"/>
              </a:rPr>
              <a:t>,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i="1" spc="38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0787" y="1873709"/>
            <a:ext cx="4087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648970" algn="l"/>
                <a:tab pos="974725" algn="l"/>
                <a:tab pos="1754505" algn="l"/>
                <a:tab pos="2744470" algn="l"/>
                <a:tab pos="3355975" algn="l"/>
                <a:tab pos="4015104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	j	i	j	i	j	</a:t>
            </a:r>
            <a:r>
              <a:rPr sz="3200" spc="770" dirty="0">
                <a:latin typeface="Symbol"/>
                <a:cs typeface="Symbol"/>
              </a:rPr>
              <a:t></a:t>
            </a:r>
            <a:r>
              <a:rPr sz="3200" spc="770" dirty="0">
                <a:latin typeface="Times New Roman"/>
                <a:cs typeface="Times New Roman"/>
              </a:rPr>
              <a:t>	</a:t>
            </a:r>
            <a:r>
              <a:rPr sz="1250" i="1" spc="114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2459" y="1778389"/>
            <a:ext cx="114554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ts val="1110"/>
              </a:lnSpc>
              <a:spcBef>
                <a:spcPts val="95"/>
              </a:spcBef>
              <a:tabLst>
                <a:tab pos="871219" algn="l"/>
              </a:tabLst>
            </a:pPr>
            <a:r>
              <a:rPr sz="1250" i="1" spc="204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450"/>
              </a:lnSpc>
            </a:pPr>
            <a:r>
              <a:rPr sz="3150" u="sng" spc="569" baseline="489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104" baseline="48941" dirty="0">
                <a:latin typeface="Times New Roman"/>
                <a:cs typeface="Times New Roman"/>
              </a:rPr>
              <a:t> </a:t>
            </a:r>
            <a:r>
              <a:rPr sz="3200" spc="770" dirty="0">
                <a:latin typeface="Symbol"/>
                <a:cs typeface="Symbol"/>
              </a:rPr>
              <a:t></a:t>
            </a:r>
            <a:r>
              <a:rPr sz="3200" spc="-455" dirty="0">
                <a:latin typeface="Times New Roman"/>
                <a:cs typeface="Times New Roman"/>
              </a:rPr>
              <a:t> </a:t>
            </a:r>
            <a:r>
              <a:rPr sz="3200" spc="-1185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874" y="2314072"/>
            <a:ext cx="31178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24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4309" y="2314072"/>
            <a:ext cx="77025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7359" algn="l"/>
              </a:tabLst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	</a:t>
            </a:r>
            <a:r>
              <a:rPr sz="1250" i="1" spc="114" dirty="0">
                <a:latin typeface="Times New Roman"/>
                <a:cs typeface="Times New Roman"/>
              </a:rPr>
              <a:t>j</a:t>
            </a:r>
            <a:r>
              <a:rPr sz="1250" i="1" spc="-21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8853" y="3348402"/>
            <a:ext cx="105219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i="1" spc="300" dirty="0">
                <a:latin typeface="Symbol"/>
                <a:cs typeface="Symbol"/>
              </a:rPr>
              <a:t></a:t>
            </a:r>
            <a:r>
              <a:rPr sz="1875" i="1" spc="450" baseline="-24444" dirty="0">
                <a:latin typeface="Times New Roman"/>
                <a:cs typeface="Times New Roman"/>
              </a:rPr>
              <a:t>i </a:t>
            </a:r>
            <a:r>
              <a:rPr sz="2100" spc="415" dirty="0">
                <a:latin typeface="Symbol"/>
                <a:cs typeface="Symbol"/>
              </a:rPr>
              <a:t>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260" dirty="0">
                <a:latin typeface="Times New Roman"/>
                <a:cs typeface="Times New Roman"/>
              </a:rPr>
              <a:t>0,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2734" y="2582019"/>
            <a:ext cx="2225675" cy="7747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601345" algn="l"/>
                <a:tab pos="1727835" algn="l"/>
              </a:tabLst>
            </a:pPr>
            <a:r>
              <a:rPr sz="2100" i="1" spc="245" dirty="0">
                <a:latin typeface="Times New Roman"/>
                <a:cs typeface="Times New Roman"/>
              </a:rPr>
              <a:t>s</a:t>
            </a:r>
            <a:r>
              <a:rPr sz="2100" spc="10" dirty="0">
                <a:latin typeface="Times New Roman"/>
                <a:cs typeface="Times New Roman"/>
              </a:rPr>
              <a:t>.</a:t>
            </a:r>
            <a:r>
              <a:rPr sz="2100" i="1" spc="260" dirty="0">
                <a:latin typeface="Times New Roman"/>
                <a:cs typeface="Times New Roman"/>
              </a:rPr>
              <a:t>t</a:t>
            </a:r>
            <a:r>
              <a:rPr sz="2100" spc="190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1395" baseline="-8680" dirty="0">
                <a:latin typeface="Symbol"/>
                <a:cs typeface="Symbol"/>
              </a:rPr>
              <a:t></a:t>
            </a:r>
            <a:r>
              <a:rPr sz="2350" i="1" spc="490" dirty="0">
                <a:latin typeface="Symbol"/>
                <a:cs typeface="Symbol"/>
              </a:rPr>
              <a:t>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spc="225" baseline="-24444" dirty="0">
                <a:latin typeface="Times New Roman"/>
                <a:cs typeface="Times New Roman"/>
              </a:rPr>
              <a:t> </a:t>
            </a:r>
            <a:r>
              <a:rPr sz="2100" i="1" spc="345" dirty="0">
                <a:latin typeface="Times New Roman"/>
                <a:cs typeface="Times New Roman"/>
              </a:rPr>
              <a:t>y</a:t>
            </a:r>
            <a:r>
              <a:rPr sz="1875" i="1" spc="172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	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38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  <a:spcBef>
                <a:spcPts val="150"/>
              </a:spcBef>
            </a:pPr>
            <a:r>
              <a:rPr sz="1250" i="1" spc="114" dirty="0">
                <a:latin typeface="Times New Roman"/>
                <a:cs typeface="Times New Roman"/>
              </a:rPr>
              <a:t>i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2549" y="1915111"/>
            <a:ext cx="2546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320" dirty="0">
                <a:latin typeface="Symbol"/>
                <a:cs typeface="Symbol"/>
              </a:rPr>
              <a:t>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9561" y="1787118"/>
            <a:ext cx="356235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7235" algn="l"/>
                <a:tab pos="1337310" algn="l"/>
                <a:tab pos="3117850" algn="l"/>
              </a:tabLst>
            </a:pPr>
            <a:r>
              <a:rPr sz="2350" i="1" spc="320" dirty="0">
                <a:latin typeface="Symbol"/>
                <a:cs typeface="Symbol"/>
              </a:rPr>
              <a:t></a:t>
            </a:r>
            <a:r>
              <a:rPr sz="2350" i="1" spc="20" dirty="0">
                <a:latin typeface="Times New Roman"/>
                <a:cs typeface="Times New Roman"/>
              </a:rPr>
              <a:t> </a:t>
            </a:r>
            <a:r>
              <a:rPr sz="2350" i="1" spc="320" dirty="0">
                <a:latin typeface="Symbol"/>
                <a:cs typeface="Symbol"/>
              </a:rPr>
              <a:t></a:t>
            </a:r>
            <a:r>
              <a:rPr sz="2350" spc="320" dirty="0">
                <a:latin typeface="Times New Roman"/>
                <a:cs typeface="Times New Roman"/>
              </a:rPr>
              <a:t>	</a:t>
            </a:r>
            <a:r>
              <a:rPr sz="2100" i="1" spc="335" dirty="0">
                <a:latin typeface="Times New Roman"/>
                <a:cs typeface="Times New Roman"/>
              </a:rPr>
              <a:t>y</a:t>
            </a:r>
            <a:r>
              <a:rPr sz="2100" i="1" spc="420" dirty="0">
                <a:latin typeface="Times New Roman"/>
                <a:cs typeface="Times New Roman"/>
              </a:rPr>
              <a:t> </a:t>
            </a:r>
            <a:r>
              <a:rPr sz="2100" i="1" spc="335" dirty="0">
                <a:latin typeface="Times New Roman"/>
                <a:cs typeface="Times New Roman"/>
              </a:rPr>
              <a:t>y	</a:t>
            </a:r>
            <a:r>
              <a:rPr sz="3350" spc="175" dirty="0">
                <a:latin typeface="Symbol"/>
                <a:cs typeface="Symbol"/>
              </a:rPr>
              <a:t></a:t>
            </a:r>
            <a:r>
              <a:rPr sz="2100" spc="175" dirty="0">
                <a:latin typeface="Symbol"/>
                <a:cs typeface="Symbol"/>
              </a:rPr>
              <a:t></a:t>
            </a:r>
            <a:r>
              <a:rPr sz="2800" spc="175" dirty="0">
                <a:latin typeface="Symbol"/>
                <a:cs typeface="Symbol"/>
              </a:rPr>
              <a:t></a:t>
            </a:r>
            <a:r>
              <a:rPr sz="2100" i="1" spc="175" dirty="0">
                <a:latin typeface="Times New Roman"/>
                <a:cs typeface="Times New Roman"/>
              </a:rPr>
              <a:t>x</a:t>
            </a:r>
            <a:r>
              <a:rPr sz="2100" i="1" spc="37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Symbol"/>
                <a:cs typeface="Symbol"/>
              </a:rPr>
              <a:t></a:t>
            </a:r>
            <a:r>
              <a:rPr sz="2100" spc="285" dirty="0">
                <a:latin typeface="Symbol"/>
                <a:cs typeface="Symbol"/>
              </a:rPr>
              <a:t></a:t>
            </a:r>
            <a:r>
              <a:rPr sz="3350" spc="285" dirty="0">
                <a:latin typeface="Symbol"/>
                <a:cs typeface="Symbol"/>
              </a:rPr>
              <a:t></a:t>
            </a:r>
            <a:r>
              <a:rPr sz="2100" i="1" spc="285" dirty="0">
                <a:latin typeface="Times New Roman"/>
                <a:cs typeface="Times New Roman"/>
              </a:rPr>
              <a:t>x	</a:t>
            </a:r>
            <a:r>
              <a:rPr sz="3350" b="1" spc="-180" dirty="0">
                <a:latin typeface="Symbol"/>
                <a:cs typeface="Symbol"/>
              </a:rPr>
              <a:t></a:t>
            </a:r>
            <a:r>
              <a:rPr sz="3350" b="1" spc="-35" dirty="0">
                <a:latin typeface="Times New Roman"/>
                <a:cs typeface="Times New Roman"/>
              </a:rPr>
              <a:t> </a:t>
            </a:r>
            <a:r>
              <a:rPr sz="2100" spc="415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1514" y="2197623"/>
            <a:ext cx="15938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195" dirty="0">
                <a:latin typeface="Symbol"/>
                <a:cs typeface="Symbol"/>
              </a:rPr>
              <a:t>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线性可分支持向量机学习算法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6180" y="1542939"/>
            <a:ext cx="10858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1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003" y="925405"/>
            <a:ext cx="10858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1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383" y="999166"/>
            <a:ext cx="101536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94970" algn="l"/>
                <a:tab pos="588010" algn="l"/>
                <a:tab pos="967105" algn="l"/>
              </a:tabLst>
            </a:pPr>
            <a:r>
              <a:rPr sz="3675" spc="67" baseline="1133" dirty="0">
                <a:latin typeface="Symbol"/>
                <a:cs typeface="Symbol"/>
              </a:rPr>
              <a:t></a:t>
            </a:r>
            <a:r>
              <a:rPr sz="3675" spc="67" baseline="1133" dirty="0">
                <a:latin typeface="Times New Roman"/>
                <a:cs typeface="Times New Roman"/>
              </a:rPr>
              <a:t>	</a:t>
            </a:r>
            <a:r>
              <a:rPr sz="950" i="1" spc="5" dirty="0">
                <a:latin typeface="Times New Roman"/>
                <a:cs typeface="Times New Roman"/>
              </a:rPr>
              <a:t>i	i	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5" y="1669651"/>
            <a:ext cx="8020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98805" algn="l"/>
              </a:tabLst>
            </a:pPr>
            <a:r>
              <a:rPr sz="1650" i="1" spc="-10" dirty="0">
                <a:latin typeface="Times New Roman"/>
                <a:cs typeface="Times New Roman"/>
              </a:rPr>
              <a:t>x</a:t>
            </a:r>
            <a:r>
              <a:rPr sz="1425" i="1" spc="-15" baseline="-23391" dirty="0">
                <a:latin typeface="Times New Roman"/>
                <a:cs typeface="Times New Roman"/>
              </a:rPr>
              <a:t>i	</a:t>
            </a:r>
            <a:r>
              <a:rPr sz="1650" i="1" spc="10" dirty="0">
                <a:latin typeface="Times New Roman"/>
                <a:cs typeface="Times New Roman"/>
              </a:rPr>
              <a:t>x</a:t>
            </a:r>
            <a:r>
              <a:rPr sz="1650" i="1" spc="-265" dirty="0">
                <a:latin typeface="Times New Roman"/>
                <a:cs typeface="Times New Roman"/>
              </a:rPr>
              <a:t> </a:t>
            </a:r>
            <a:r>
              <a:rPr sz="1425" i="1" spc="7" baseline="-23391" dirty="0">
                <a:latin typeface="Times New Roman"/>
                <a:cs typeface="Times New Roman"/>
              </a:rPr>
              <a:t>j</a:t>
            </a:r>
            <a:endParaRPr sz="1425" baseline="-233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2706" y="1616699"/>
            <a:ext cx="68643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420370" algn="l"/>
              </a:tabLst>
            </a:pPr>
            <a:r>
              <a:rPr sz="3675" spc="67" baseline="1133" dirty="0">
                <a:latin typeface="Symbol"/>
                <a:cs typeface="Symbol"/>
              </a:rPr>
              <a:t></a:t>
            </a:r>
            <a:r>
              <a:rPr sz="3675" spc="67" baseline="1133" dirty="0">
                <a:latin typeface="Times New Roman"/>
                <a:cs typeface="Times New Roman"/>
              </a:rPr>
              <a:t>	</a:t>
            </a:r>
            <a:r>
              <a:rPr sz="950" i="1" spc="5" dirty="0">
                <a:latin typeface="Times New Roman"/>
                <a:cs typeface="Times New Roman"/>
              </a:rPr>
              <a:t>i</a:t>
            </a:r>
            <a:r>
              <a:rPr sz="950" i="1" spc="204" dirty="0">
                <a:latin typeface="Times New Roman"/>
                <a:cs typeface="Times New Roman"/>
              </a:rPr>
              <a:t> </a:t>
            </a:r>
            <a:r>
              <a:rPr sz="2475" i="1" spc="7" baseline="13468" dirty="0">
                <a:latin typeface="Times New Roman"/>
                <a:cs typeface="Times New Roman"/>
              </a:rPr>
              <a:t>y</a:t>
            </a:r>
            <a:r>
              <a:rPr sz="950" i="1" spc="5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0875" y="1958856"/>
            <a:ext cx="19240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75" dirty="0">
                <a:latin typeface="Times New Roman"/>
                <a:cs typeface="Times New Roman"/>
              </a:rPr>
              <a:t>i</a:t>
            </a:r>
            <a:r>
              <a:rPr sz="950" spc="-45" dirty="0">
                <a:latin typeface="Symbol"/>
                <a:cs typeface="Symbol"/>
              </a:rPr>
              <a:t></a:t>
            </a:r>
            <a:r>
              <a:rPr sz="950" spc="1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3289" y="1662747"/>
            <a:ext cx="8763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0135" y="1341730"/>
            <a:ext cx="19240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75" dirty="0">
                <a:latin typeface="Times New Roman"/>
                <a:cs typeface="Times New Roman"/>
              </a:rPr>
              <a:t>i</a:t>
            </a:r>
            <a:r>
              <a:rPr sz="950" spc="-45" dirty="0">
                <a:latin typeface="Symbol"/>
                <a:cs typeface="Symbol"/>
              </a:rPr>
              <a:t></a:t>
            </a:r>
            <a:r>
              <a:rPr sz="950" spc="1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549" y="1045196"/>
            <a:ext cx="8763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0" dirty="0"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9152" y="1549652"/>
            <a:ext cx="25812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38225" algn="l"/>
                <a:tab pos="1439545" algn="l"/>
                <a:tab pos="1896110" algn="l"/>
                <a:tab pos="2472690" algn="l"/>
              </a:tabLst>
            </a:pPr>
            <a:r>
              <a:rPr sz="1650" i="1" spc="-25" dirty="0">
                <a:latin typeface="Times New Roman"/>
                <a:cs typeface="Times New Roman"/>
              </a:rPr>
              <a:t>b</a:t>
            </a:r>
            <a:r>
              <a:rPr sz="1650" spc="-25" dirty="0">
                <a:latin typeface="Times New Roman"/>
                <a:cs typeface="Times New Roman"/>
              </a:rPr>
              <a:t>* 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 </a:t>
            </a:r>
            <a:r>
              <a:rPr sz="1650" i="1" spc="5" dirty="0">
                <a:latin typeface="Times New Roman"/>
                <a:cs typeface="Times New Roman"/>
              </a:rPr>
              <a:t>y</a:t>
            </a:r>
            <a:r>
              <a:rPr sz="1425" i="1" spc="7" baseline="-23391" dirty="0">
                <a:latin typeface="Times New Roman"/>
                <a:cs typeface="Times New Roman"/>
              </a:rPr>
              <a:t>i</a:t>
            </a:r>
            <a:r>
              <a:rPr sz="1425" i="1" spc="359" baseline="-23391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spc="10" dirty="0">
                <a:latin typeface="Times New Roman"/>
                <a:cs typeface="Times New Roman"/>
              </a:rPr>
              <a:t>	</a:t>
            </a:r>
            <a:r>
              <a:rPr sz="1750" i="1" spc="-50" dirty="0">
                <a:latin typeface="Symbol"/>
                <a:cs typeface="Symbol"/>
              </a:rPr>
              <a:t></a:t>
            </a:r>
            <a:r>
              <a:rPr sz="1750" spc="-50" dirty="0">
                <a:latin typeface="Times New Roman"/>
                <a:cs typeface="Times New Roman"/>
              </a:rPr>
              <a:t>	</a:t>
            </a:r>
            <a:r>
              <a:rPr sz="3900" spc="-292" baseline="1068" dirty="0">
                <a:latin typeface="Symbol"/>
                <a:cs typeface="Symbol"/>
              </a:rPr>
              <a:t></a:t>
            </a:r>
            <a:r>
              <a:rPr sz="1650" spc="-195" dirty="0">
                <a:latin typeface="Symbol"/>
                <a:cs typeface="Symbol"/>
              </a:rPr>
              <a:t></a:t>
            </a:r>
            <a:r>
              <a:rPr sz="2200" spc="-195" dirty="0">
                <a:latin typeface="Symbol"/>
                <a:cs typeface="Symbol"/>
              </a:rPr>
              <a:t></a:t>
            </a:r>
            <a:r>
              <a:rPr sz="2200" spc="-195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Symbol"/>
                <a:cs typeface="Symbol"/>
              </a:rPr>
              <a:t></a:t>
            </a:r>
            <a:r>
              <a:rPr sz="1650" spc="-50" dirty="0">
                <a:latin typeface="Symbol"/>
                <a:cs typeface="Symbol"/>
              </a:rPr>
              <a:t></a:t>
            </a:r>
            <a:r>
              <a:rPr sz="3900" spc="-75" baseline="1068" dirty="0">
                <a:latin typeface="Symbol"/>
                <a:cs typeface="Symbol"/>
              </a:rPr>
              <a:t></a:t>
            </a:r>
            <a:r>
              <a:rPr sz="3900" spc="-75" baseline="1068" dirty="0">
                <a:latin typeface="Times New Roman"/>
                <a:cs typeface="Times New Roman"/>
              </a:rPr>
              <a:t>	</a:t>
            </a:r>
            <a:r>
              <a:rPr sz="3900" b="1" spc="-480" baseline="1068" dirty="0">
                <a:latin typeface="Symbol"/>
                <a:cs typeface="Symbol"/>
              </a:rPr>
              <a:t></a:t>
            </a:r>
            <a:endParaRPr sz="3900" baseline="1068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4762" y="984326"/>
            <a:ext cx="155194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1990" algn="l"/>
              </a:tabLst>
            </a:pPr>
            <a:r>
              <a:rPr sz="1650" i="1" spc="-45" dirty="0">
                <a:latin typeface="Times New Roman"/>
                <a:cs typeface="Times New Roman"/>
              </a:rPr>
              <a:t>w</a:t>
            </a:r>
            <a:r>
              <a:rPr sz="1650" spc="-45" dirty="0">
                <a:latin typeface="Times New Roman"/>
                <a:cs typeface="Times New Roman"/>
              </a:rPr>
              <a:t>*</a:t>
            </a:r>
            <a:r>
              <a:rPr sz="1650" spc="-13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10" dirty="0">
                <a:latin typeface="Times New Roman"/>
                <a:cs typeface="Times New Roman"/>
              </a:rPr>
              <a:t>	</a:t>
            </a:r>
            <a:r>
              <a:rPr sz="1750" i="1" spc="-50" dirty="0">
                <a:latin typeface="Symbol"/>
                <a:cs typeface="Symbol"/>
              </a:rPr>
              <a:t></a:t>
            </a:r>
            <a:r>
              <a:rPr sz="1750" i="1" spc="-50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y </a:t>
            </a:r>
            <a:r>
              <a:rPr sz="1650" spc="-25" dirty="0">
                <a:latin typeface="Symbol"/>
                <a:cs typeface="Symbol"/>
              </a:rPr>
              <a:t></a:t>
            </a:r>
            <a:r>
              <a:rPr sz="2200" spc="-25" dirty="0">
                <a:latin typeface="Symbol"/>
                <a:cs typeface="Symbol"/>
              </a:rPr>
              <a:t>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r>
              <a:rPr sz="1650" i="1" spc="40" dirty="0">
                <a:latin typeface="Times New Roman"/>
                <a:cs typeface="Times New Roman"/>
              </a:rPr>
              <a:t> </a:t>
            </a:r>
            <a:r>
              <a:rPr sz="2200" spc="-185" dirty="0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1183081"/>
            <a:ext cx="932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105"/>
              </a:spcBef>
              <a:buClr>
                <a:srgbClr val="92D050"/>
              </a:buClr>
              <a:buSzPct val="96153"/>
              <a:buFont typeface="Wingdings"/>
              <a:buChar char=""/>
              <a:tabLst>
                <a:tab pos="260985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计算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3119374"/>
            <a:ext cx="25857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96153"/>
              <a:buFont typeface="Wingdings"/>
              <a:buChar char=""/>
              <a:tabLst>
                <a:tab pos="26035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求得分离超平面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267" y="4085945"/>
            <a:ext cx="2255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96153"/>
              <a:buFont typeface="Wingdings"/>
              <a:buChar char=""/>
              <a:tabLst>
                <a:tab pos="26035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分类决策函数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9132" y="2915723"/>
            <a:ext cx="2722880" cy="53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32330" algn="l"/>
              </a:tabLst>
            </a:pPr>
            <a:r>
              <a:rPr sz="2550" i="1" spc="535" dirty="0">
                <a:latin typeface="Times New Roman"/>
                <a:cs typeface="Times New Roman"/>
              </a:rPr>
              <a:t>w</a:t>
            </a:r>
            <a:r>
              <a:rPr sz="2175" spc="434" baseline="44061" dirty="0">
                <a:latin typeface="Times New Roman"/>
                <a:cs typeface="Times New Roman"/>
              </a:rPr>
              <a:t>*</a:t>
            </a:r>
            <a:r>
              <a:rPr sz="2550" spc="755" dirty="0">
                <a:latin typeface="Symbol"/>
                <a:cs typeface="Symbol"/>
              </a:rPr>
              <a:t></a:t>
            </a:r>
            <a:r>
              <a:rPr sz="3350" spc="100" dirty="0">
                <a:latin typeface="Symbol"/>
                <a:cs typeface="Symbol"/>
              </a:rPr>
              <a:t></a:t>
            </a:r>
            <a:r>
              <a:rPr sz="2550" i="1" spc="560" dirty="0">
                <a:latin typeface="Times New Roman"/>
                <a:cs typeface="Times New Roman"/>
              </a:rPr>
              <a:t>x</a:t>
            </a:r>
            <a:r>
              <a:rPr sz="3350" spc="300" dirty="0">
                <a:latin typeface="Symbol"/>
                <a:cs typeface="Symbol"/>
              </a:rPr>
              <a:t></a:t>
            </a:r>
            <a:r>
              <a:rPr sz="2550" spc="505" dirty="0">
                <a:latin typeface="Symbol"/>
                <a:cs typeface="Symbol"/>
              </a:rPr>
              <a:t>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spc="484" dirty="0">
                <a:latin typeface="Times New Roman"/>
                <a:cs typeface="Times New Roman"/>
              </a:rPr>
              <a:t>b</a:t>
            </a:r>
            <a:r>
              <a:rPr sz="2175" spc="434" baseline="44061" dirty="0">
                <a:latin typeface="Times New Roman"/>
                <a:cs typeface="Times New Roman"/>
              </a:rPr>
              <a:t>*</a:t>
            </a:r>
            <a:r>
              <a:rPr sz="2175" baseline="44061" dirty="0">
                <a:latin typeface="Times New Roman"/>
                <a:cs typeface="Times New Roman"/>
              </a:rPr>
              <a:t>	</a:t>
            </a:r>
            <a:r>
              <a:rPr sz="2550" spc="505" dirty="0">
                <a:latin typeface="Symbol"/>
                <a:cs typeface="Symbol"/>
              </a:rPr>
              <a:t></a:t>
            </a:r>
            <a:r>
              <a:rPr sz="2550" spc="55" dirty="0">
                <a:latin typeface="Times New Roman"/>
                <a:cs typeface="Times New Roman"/>
              </a:rPr>
              <a:t> </a:t>
            </a:r>
            <a:r>
              <a:rPr sz="2550" spc="45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8668" y="3904952"/>
            <a:ext cx="4224020" cy="647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spc="260" dirty="0">
                <a:latin typeface="Times New Roman"/>
                <a:cs typeface="Times New Roman"/>
              </a:rPr>
              <a:t>f</a:t>
            </a:r>
            <a:r>
              <a:rPr sz="2550" i="1" spc="130" dirty="0">
                <a:latin typeface="Times New Roman"/>
                <a:cs typeface="Times New Roman"/>
              </a:rPr>
              <a:t> </a:t>
            </a:r>
            <a:r>
              <a:rPr sz="3350" spc="100" dirty="0">
                <a:latin typeface="Symbol"/>
                <a:cs typeface="Symbol"/>
              </a:rPr>
              <a:t></a:t>
            </a:r>
            <a:r>
              <a:rPr sz="2550" i="1" spc="555" dirty="0">
                <a:latin typeface="Times New Roman"/>
                <a:cs typeface="Times New Roman"/>
              </a:rPr>
              <a:t>x</a:t>
            </a:r>
            <a:r>
              <a:rPr sz="3350" spc="30" dirty="0">
                <a:latin typeface="Symbol"/>
                <a:cs typeface="Symbol"/>
              </a:rPr>
              <a:t></a:t>
            </a:r>
            <a:r>
              <a:rPr sz="3350" spc="-355" dirty="0">
                <a:latin typeface="Times New Roman"/>
                <a:cs typeface="Times New Roman"/>
              </a:rPr>
              <a:t> </a:t>
            </a:r>
            <a:r>
              <a:rPr sz="2550" spc="515" dirty="0">
                <a:latin typeface="Symbol"/>
                <a:cs typeface="Symbol"/>
              </a:rPr>
              <a:t></a:t>
            </a:r>
            <a:r>
              <a:rPr sz="2550" spc="140" dirty="0">
                <a:latin typeface="Times New Roman"/>
                <a:cs typeface="Times New Roman"/>
              </a:rPr>
              <a:t> </a:t>
            </a:r>
            <a:r>
              <a:rPr sz="2550" i="1" spc="330" dirty="0">
                <a:latin typeface="Times New Roman"/>
                <a:cs typeface="Times New Roman"/>
              </a:rPr>
              <a:t>s</a:t>
            </a:r>
            <a:r>
              <a:rPr sz="2550" i="1" spc="165" dirty="0">
                <a:latin typeface="Times New Roman"/>
                <a:cs typeface="Times New Roman"/>
              </a:rPr>
              <a:t>i</a:t>
            </a:r>
            <a:r>
              <a:rPr sz="2550" i="1" spc="484" dirty="0">
                <a:latin typeface="Times New Roman"/>
                <a:cs typeface="Times New Roman"/>
              </a:rPr>
              <a:t>g</a:t>
            </a:r>
            <a:r>
              <a:rPr sz="2550" i="1" spc="495" dirty="0">
                <a:latin typeface="Times New Roman"/>
                <a:cs typeface="Times New Roman"/>
              </a:rPr>
              <a:t>n</a:t>
            </a:r>
            <a:r>
              <a:rPr sz="4050" spc="-395" dirty="0">
                <a:latin typeface="Symbol"/>
                <a:cs typeface="Symbol"/>
              </a:rPr>
              <a:t></a:t>
            </a:r>
            <a:r>
              <a:rPr sz="2550" i="1" spc="530" dirty="0">
                <a:latin typeface="Times New Roman"/>
                <a:cs typeface="Times New Roman"/>
              </a:rPr>
              <a:t>w</a:t>
            </a:r>
            <a:r>
              <a:rPr sz="2175" spc="442" baseline="44061" dirty="0">
                <a:latin typeface="Times New Roman"/>
                <a:cs typeface="Times New Roman"/>
              </a:rPr>
              <a:t>*</a:t>
            </a:r>
            <a:r>
              <a:rPr sz="2550" spc="745" dirty="0">
                <a:latin typeface="Symbol"/>
                <a:cs typeface="Symbol"/>
              </a:rPr>
              <a:t></a:t>
            </a:r>
            <a:r>
              <a:rPr sz="3350" spc="100" dirty="0">
                <a:latin typeface="Symbol"/>
                <a:cs typeface="Symbol"/>
              </a:rPr>
              <a:t></a:t>
            </a:r>
            <a:r>
              <a:rPr sz="2550" i="1" spc="560" dirty="0">
                <a:latin typeface="Times New Roman"/>
                <a:cs typeface="Times New Roman"/>
              </a:rPr>
              <a:t>x</a:t>
            </a:r>
            <a:r>
              <a:rPr sz="3350" spc="295" dirty="0">
                <a:latin typeface="Symbol"/>
                <a:cs typeface="Symbol"/>
              </a:rPr>
              <a:t></a:t>
            </a:r>
            <a:r>
              <a:rPr sz="2550" spc="515" dirty="0">
                <a:latin typeface="Symbol"/>
                <a:cs typeface="Symbol"/>
              </a:rPr>
              <a:t>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480" dirty="0">
                <a:latin typeface="Times New Roman"/>
                <a:cs typeface="Times New Roman"/>
              </a:rPr>
              <a:t>b</a:t>
            </a:r>
            <a:r>
              <a:rPr sz="2175" spc="442" baseline="44061" dirty="0">
                <a:latin typeface="Times New Roman"/>
                <a:cs typeface="Times New Roman"/>
              </a:rPr>
              <a:t>*</a:t>
            </a:r>
            <a:r>
              <a:rPr sz="2175" spc="7" baseline="44061" dirty="0">
                <a:latin typeface="Times New Roman"/>
                <a:cs typeface="Times New Roman"/>
              </a:rPr>
              <a:t> </a:t>
            </a:r>
            <a:r>
              <a:rPr sz="4050" spc="-204" dirty="0">
                <a:latin typeface="Symbol"/>
                <a:cs typeface="Symbol"/>
              </a:rPr>
              <a:t></a:t>
            </a:r>
            <a:endParaRPr sz="4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举例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7646" y="889761"/>
            <a:ext cx="1815464" cy="52514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(3,3)</a:t>
            </a:r>
            <a:r>
              <a:rPr sz="2775" baseline="25525" dirty="0">
                <a:solidFill>
                  <a:srgbClr val="171717"/>
                </a:solidFill>
                <a:latin typeface="Microsoft YaHei"/>
                <a:cs typeface="Microsoft YaHei"/>
              </a:rPr>
              <a:t>T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800" spc="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775" baseline="-2102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=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842" y="683238"/>
            <a:ext cx="7603490" cy="25876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49885" indent="-325120">
              <a:lnSpc>
                <a:spcPct val="100000"/>
              </a:lnSpc>
              <a:spcBef>
                <a:spcPts val="1785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给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定3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个数据点：正例点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x</a:t>
            </a:r>
            <a:r>
              <a:rPr sz="2775" spc="-7" baseline="-2102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=</a:t>
            </a:r>
            <a:endParaRPr sz="2800">
              <a:latin typeface="Microsoft YaHei"/>
              <a:cs typeface="Microsoft YaHei"/>
            </a:endParaRPr>
          </a:p>
          <a:p>
            <a:pPr marL="254000" marR="17780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=(4,3)</a:t>
            </a:r>
            <a:r>
              <a:rPr sz="2775" spc="-7" baseline="25525" dirty="0">
                <a:solidFill>
                  <a:srgbClr val="171717"/>
                </a:solidFill>
                <a:latin typeface="Microsoft YaHei"/>
                <a:cs typeface="Microsoft YaHei"/>
              </a:rPr>
              <a:t>T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，负例点x</a:t>
            </a:r>
            <a:r>
              <a:rPr sz="2775" spc="-7" baseline="-21021" dirty="0">
                <a:solidFill>
                  <a:srgbClr val="171717"/>
                </a:solidFill>
                <a:latin typeface="Microsoft YaHei"/>
                <a:cs typeface="Microsoft YaHei"/>
              </a:rPr>
              <a:t>3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=(1,1)</a:t>
            </a:r>
            <a:r>
              <a:rPr sz="2800" spc="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775" baseline="25525" dirty="0">
                <a:solidFill>
                  <a:srgbClr val="171717"/>
                </a:solidFill>
                <a:latin typeface="Microsoft YaHei"/>
                <a:cs typeface="Microsoft YaHei"/>
              </a:rPr>
              <a:t>T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求线性可分支持向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量机。</a:t>
            </a:r>
            <a:endParaRPr sz="2800">
              <a:latin typeface="Microsoft YaHei"/>
              <a:cs typeface="Microsoft YaHei"/>
            </a:endParaRPr>
          </a:p>
          <a:p>
            <a:pPr marL="349885" indent="-325120">
              <a:lnSpc>
                <a:spcPct val="100000"/>
              </a:lnSpc>
              <a:spcBef>
                <a:spcPts val="168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目标函数：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269" y="420830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065" y="0"/>
                </a:lnTo>
              </a:path>
            </a:pathLst>
          </a:custGeom>
          <a:ln w="9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5507" y="4203062"/>
            <a:ext cx="170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8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24" y="3896319"/>
            <a:ext cx="170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8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156" y="3555202"/>
            <a:ext cx="170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8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734" y="3385539"/>
            <a:ext cx="4343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305" dirty="0">
                <a:latin typeface="Times New Roman"/>
                <a:cs typeface="Times New Roman"/>
              </a:rPr>
              <a:t>m</a:t>
            </a:r>
            <a:r>
              <a:rPr sz="1700" spc="-30" dirty="0">
                <a:latin typeface="Times New Roman"/>
                <a:cs typeface="Times New Roman"/>
              </a:rPr>
              <a:t>i</a:t>
            </a:r>
            <a:r>
              <a:rPr sz="1700" spc="28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5848" y="4177779"/>
            <a:ext cx="1104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4770" y="4177779"/>
            <a:ext cx="1104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1415" y="4177779"/>
            <a:ext cx="1104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8193" y="4177779"/>
            <a:ext cx="387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</a:tabLst>
            </a:pPr>
            <a:r>
              <a:rPr sz="1000" spc="165" dirty="0">
                <a:latin typeface="Times New Roman"/>
                <a:cs typeface="Times New Roman"/>
              </a:rPr>
              <a:t>2	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8243" y="4177779"/>
            <a:ext cx="375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495" algn="l"/>
              </a:tabLst>
            </a:pPr>
            <a:r>
              <a:rPr sz="1000" spc="165" dirty="0">
                <a:latin typeface="Times New Roman"/>
                <a:cs typeface="Times New Roman"/>
              </a:rPr>
              <a:t>1	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6983" y="4177779"/>
            <a:ext cx="381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210" algn="l"/>
              </a:tabLst>
            </a:pPr>
            <a:r>
              <a:rPr sz="1000" spc="165" dirty="0">
                <a:latin typeface="Times New Roman"/>
                <a:cs typeface="Times New Roman"/>
              </a:rPr>
              <a:t>1	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1382" y="4026171"/>
            <a:ext cx="1384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ts val="1195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16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3055" y="4026171"/>
            <a:ext cx="1333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ts val="1195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16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1478" y="4026171"/>
            <a:ext cx="1104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9791" y="4177779"/>
            <a:ext cx="1104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6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1168" y="4809485"/>
            <a:ext cx="92519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160" dirty="0">
                <a:latin typeface="Times New Roman"/>
                <a:cs typeface="Times New Roman"/>
              </a:rPr>
              <a:t>i </a:t>
            </a: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700" spc="180" dirty="0">
                <a:latin typeface="Times New Roman"/>
                <a:cs typeface="Times New Roman"/>
              </a:rPr>
              <a:t>1,2,3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2919" y="3683281"/>
            <a:ext cx="255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90" dirty="0">
                <a:latin typeface="Times New Roman"/>
                <a:cs typeface="Times New Roman"/>
              </a:rPr>
              <a:t>i</a:t>
            </a:r>
            <a:r>
              <a:rPr sz="1000" i="1" spc="-190" dirty="0">
                <a:latin typeface="Times New Roman"/>
                <a:cs typeface="Times New Roman"/>
              </a:rPr>
              <a:t> </a:t>
            </a:r>
            <a:r>
              <a:rPr sz="1000" spc="135" dirty="0">
                <a:latin typeface="Symbol"/>
                <a:cs typeface="Symbol"/>
              </a:rPr>
              <a:t></a:t>
            </a:r>
            <a:r>
              <a:rPr sz="1000" spc="1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9073" y="3139837"/>
            <a:ext cx="581660" cy="41655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358140">
              <a:lnSpc>
                <a:spcPts val="155"/>
              </a:lnSpc>
            </a:pPr>
            <a:r>
              <a:rPr sz="1000" i="1" spc="16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014"/>
              </a:lnSpc>
            </a:pPr>
            <a:r>
              <a:rPr sz="1700" u="sng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3825" spc="-1410" baseline="-31590" dirty="0">
                <a:latin typeface="Symbol"/>
                <a:cs typeface="Symbol"/>
              </a:rPr>
              <a:t></a:t>
            </a:r>
            <a:endParaRPr sz="3825" baseline="-3159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40862" y="3254909"/>
            <a:ext cx="32258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lnSpc>
                <a:spcPts val="890"/>
              </a:lnSpc>
              <a:spcBef>
                <a:spcPts val="95"/>
              </a:spcBef>
            </a:pPr>
            <a:r>
              <a:rPr sz="1000" i="1" spc="16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550" spc="-940" dirty="0">
                <a:latin typeface="Symbol"/>
                <a:cs typeface="Symbol"/>
              </a:rPr>
              <a:t>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8023" y="3683281"/>
            <a:ext cx="622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1000" i="1" spc="90" dirty="0">
                <a:latin typeface="Times New Roman"/>
                <a:cs typeface="Times New Roman"/>
              </a:rPr>
              <a:t>i</a:t>
            </a:r>
            <a:r>
              <a:rPr sz="1000" i="1" spc="-140" dirty="0">
                <a:latin typeface="Times New Roman"/>
                <a:cs typeface="Times New Roman"/>
              </a:rPr>
              <a:t> </a:t>
            </a:r>
            <a:r>
              <a:rPr sz="1000" spc="135" dirty="0">
                <a:latin typeface="Symbol"/>
                <a:cs typeface="Symbol"/>
              </a:rPr>
              <a:t></a:t>
            </a:r>
            <a:r>
              <a:rPr sz="1000" spc="135" dirty="0">
                <a:latin typeface="Times New Roman"/>
                <a:cs typeface="Times New Roman"/>
              </a:rPr>
              <a:t>1	</a:t>
            </a:r>
            <a:r>
              <a:rPr sz="1000" i="1" spc="90" dirty="0">
                <a:latin typeface="Times New Roman"/>
                <a:cs typeface="Times New Roman"/>
              </a:rPr>
              <a:t>j</a:t>
            </a:r>
            <a:r>
              <a:rPr sz="1000" i="1" spc="-170" dirty="0">
                <a:latin typeface="Times New Roman"/>
                <a:cs typeface="Times New Roman"/>
              </a:rPr>
              <a:t> </a:t>
            </a:r>
            <a:r>
              <a:rPr sz="1000" spc="135" dirty="0">
                <a:latin typeface="Symbol"/>
                <a:cs typeface="Symbol"/>
              </a:rPr>
              <a:t></a:t>
            </a:r>
            <a:r>
              <a:rPr sz="1000" spc="1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34509" y="4789008"/>
            <a:ext cx="8591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50" i="1" spc="254" dirty="0">
                <a:latin typeface="Symbol"/>
                <a:cs typeface="Symbol"/>
              </a:rPr>
              <a:t></a:t>
            </a:r>
            <a:r>
              <a:rPr sz="1500" i="1" spc="382" baseline="-25000" dirty="0">
                <a:latin typeface="Times New Roman"/>
                <a:cs typeface="Times New Roman"/>
              </a:rPr>
              <a:t>i </a:t>
            </a:r>
            <a:r>
              <a:rPr sz="1700" spc="315" dirty="0">
                <a:latin typeface="Symbol"/>
                <a:cs typeface="Symbol"/>
              </a:rPr>
              <a:t></a:t>
            </a:r>
            <a:r>
              <a:rPr sz="1700" spc="-235" dirty="0">
                <a:latin typeface="Times New Roman"/>
                <a:cs typeface="Times New Roman"/>
              </a:rPr>
              <a:t> </a:t>
            </a:r>
            <a:r>
              <a:rPr sz="1700" spc="195" dirty="0">
                <a:latin typeface="Times New Roman"/>
                <a:cs typeface="Times New Roman"/>
              </a:rPr>
              <a:t>0,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3029" y="4457596"/>
            <a:ext cx="233807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700" i="1" spc="135" dirty="0">
                <a:latin typeface="Times New Roman"/>
                <a:cs typeface="Times New Roman"/>
              </a:rPr>
              <a:t>s</a:t>
            </a:r>
            <a:r>
              <a:rPr sz="1700" spc="135" dirty="0">
                <a:latin typeface="Times New Roman"/>
                <a:cs typeface="Times New Roman"/>
              </a:rPr>
              <a:t>.</a:t>
            </a:r>
            <a:r>
              <a:rPr sz="1700" i="1" spc="135" dirty="0">
                <a:latin typeface="Times New Roman"/>
                <a:cs typeface="Times New Roman"/>
              </a:rPr>
              <a:t>t</a:t>
            </a:r>
            <a:r>
              <a:rPr sz="1700" spc="135" dirty="0">
                <a:latin typeface="Times New Roman"/>
                <a:cs typeface="Times New Roman"/>
              </a:rPr>
              <a:t>.</a:t>
            </a:r>
            <a:r>
              <a:rPr sz="1700" spc="420" dirty="0">
                <a:latin typeface="Times New Roman"/>
                <a:cs typeface="Times New Roman"/>
              </a:rPr>
              <a:t> </a:t>
            </a:r>
            <a:r>
              <a:rPr sz="1850" i="1" spc="235" dirty="0">
                <a:latin typeface="Symbol"/>
                <a:cs typeface="Symbol"/>
              </a:rPr>
              <a:t></a:t>
            </a:r>
            <a:r>
              <a:rPr sz="1500" spc="352" baseline="-25000" dirty="0">
                <a:latin typeface="Times New Roman"/>
                <a:cs typeface="Times New Roman"/>
              </a:rPr>
              <a:t>1</a:t>
            </a:r>
            <a:r>
              <a:rPr sz="1500" spc="375" baseline="-25000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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850" i="1" spc="310" dirty="0">
                <a:latin typeface="Symbol"/>
                <a:cs typeface="Symbol"/>
              </a:rPr>
              <a:t></a:t>
            </a:r>
            <a:r>
              <a:rPr sz="1500" spc="465" baseline="-25000" dirty="0">
                <a:latin typeface="Times New Roman"/>
                <a:cs typeface="Times New Roman"/>
              </a:rPr>
              <a:t>2</a:t>
            </a:r>
            <a:r>
              <a:rPr sz="1500" spc="532" baseline="-25000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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850" i="1" spc="290" dirty="0">
                <a:latin typeface="Symbol"/>
                <a:cs typeface="Symbol"/>
              </a:rPr>
              <a:t></a:t>
            </a:r>
            <a:r>
              <a:rPr sz="1500" spc="434" baseline="-25000" dirty="0">
                <a:latin typeface="Times New Roman"/>
                <a:cs typeface="Times New Roman"/>
              </a:rPr>
              <a:t>3</a:t>
            </a:r>
            <a:r>
              <a:rPr sz="1500" spc="682" baseline="-25000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28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1556" y="4012470"/>
            <a:ext cx="950594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960" algn="l"/>
              </a:tabLst>
            </a:pPr>
            <a:r>
              <a:rPr sz="1700" spc="315" dirty="0">
                <a:latin typeface="Symbol"/>
                <a:cs typeface="Symbol"/>
              </a:rPr>
              <a:t></a:t>
            </a:r>
            <a:r>
              <a:rPr sz="1700" spc="-21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r>
              <a:rPr sz="1850" spc="270" dirty="0">
                <a:latin typeface="Times New Roman"/>
                <a:cs typeface="Times New Roman"/>
              </a:rPr>
              <a:t>	</a:t>
            </a:r>
            <a:r>
              <a:rPr sz="1700" spc="315" dirty="0">
                <a:latin typeface="Symbol"/>
                <a:cs typeface="Symbol"/>
              </a:rPr>
              <a:t></a:t>
            </a:r>
            <a:r>
              <a:rPr sz="1700" spc="-28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1388" y="3902307"/>
            <a:ext cx="156019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68070" algn="l"/>
              </a:tabLst>
            </a:pPr>
            <a:r>
              <a:rPr sz="1700" spc="290" dirty="0">
                <a:latin typeface="Symbol"/>
                <a:cs typeface="Symbol"/>
              </a:rPr>
              <a:t></a:t>
            </a:r>
            <a:r>
              <a:rPr sz="1700" spc="290" dirty="0">
                <a:latin typeface="Times New Roman"/>
                <a:cs typeface="Times New Roman"/>
              </a:rPr>
              <a:t>14</a:t>
            </a:r>
            <a:r>
              <a:rPr sz="1850" i="1" spc="290" dirty="0">
                <a:latin typeface="Symbol"/>
                <a:cs typeface="Symbol"/>
              </a:rPr>
              <a:t></a:t>
            </a:r>
            <a:r>
              <a:rPr sz="1850" i="1" spc="33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r>
              <a:rPr sz="1850" spc="270" dirty="0">
                <a:latin typeface="Times New Roman"/>
                <a:cs typeface="Times New Roman"/>
              </a:rPr>
              <a:t>	</a:t>
            </a:r>
            <a:r>
              <a:rPr sz="2700" spc="140" dirty="0">
                <a:latin typeface="Symbol"/>
                <a:cs typeface="Symbol"/>
              </a:rPr>
              <a:t></a:t>
            </a:r>
            <a:r>
              <a:rPr sz="1700" spc="140" dirty="0">
                <a:latin typeface="Symbol"/>
                <a:cs typeface="Symbol"/>
              </a:rPr>
              <a:t>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50266" y="4012470"/>
            <a:ext cx="9099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290" dirty="0">
                <a:latin typeface="Symbol"/>
                <a:cs typeface="Symbol"/>
              </a:rPr>
              <a:t></a:t>
            </a:r>
            <a:r>
              <a:rPr sz="1700" spc="290" dirty="0">
                <a:latin typeface="Times New Roman"/>
                <a:cs typeface="Times New Roman"/>
              </a:rPr>
              <a:t>12</a:t>
            </a:r>
            <a:r>
              <a:rPr sz="1850" i="1" spc="290" dirty="0">
                <a:latin typeface="Symbol"/>
                <a:cs typeface="Symbol"/>
              </a:rPr>
              <a:t></a:t>
            </a:r>
            <a:r>
              <a:rPr sz="1850" i="1" spc="1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9114" y="4012470"/>
            <a:ext cx="167957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46125" algn="l"/>
              </a:tabLst>
            </a:pPr>
            <a:r>
              <a:rPr sz="1700" spc="315" dirty="0">
                <a:latin typeface="Symbol"/>
                <a:cs typeface="Symbol"/>
              </a:rPr>
              <a:t>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204" dirty="0">
                <a:latin typeface="Times New Roman"/>
                <a:cs typeface="Times New Roman"/>
              </a:rPr>
              <a:t>2</a:t>
            </a:r>
            <a:r>
              <a:rPr sz="1850" i="1" spc="204" dirty="0">
                <a:latin typeface="Symbol"/>
                <a:cs typeface="Symbol"/>
              </a:rPr>
              <a:t></a:t>
            </a:r>
            <a:r>
              <a:rPr sz="1850" spc="204" dirty="0">
                <a:latin typeface="Times New Roman"/>
                <a:cs typeface="Times New Roman"/>
              </a:rPr>
              <a:t>	</a:t>
            </a:r>
            <a:r>
              <a:rPr sz="1700" spc="315" dirty="0">
                <a:latin typeface="Symbol"/>
                <a:cs typeface="Symbol"/>
              </a:rPr>
              <a:t>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235" dirty="0">
                <a:latin typeface="Times New Roman"/>
                <a:cs typeface="Times New Roman"/>
              </a:rPr>
              <a:t>42</a:t>
            </a:r>
            <a:r>
              <a:rPr sz="1850" i="1" spc="235" dirty="0">
                <a:latin typeface="Symbol"/>
                <a:cs typeface="Symbol"/>
              </a:rPr>
              <a:t></a:t>
            </a:r>
            <a:r>
              <a:rPr sz="1850" i="1" spc="-310" dirty="0">
                <a:latin typeface="Times New Roman"/>
                <a:cs typeface="Times New Roman"/>
              </a:rPr>
              <a:t> </a:t>
            </a:r>
            <a:r>
              <a:rPr sz="1850" i="1" spc="27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3734" y="3902307"/>
            <a:ext cx="185102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6090" algn="l"/>
                <a:tab pos="1173480" algn="l"/>
              </a:tabLst>
            </a:pP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315" dirty="0">
                <a:latin typeface="Times New Roman"/>
                <a:cs typeface="Times New Roman"/>
              </a:rPr>
              <a:t>	</a:t>
            </a:r>
            <a:r>
              <a:rPr sz="2700" spc="35" dirty="0">
                <a:latin typeface="Symbol"/>
                <a:cs typeface="Symbol"/>
              </a:rPr>
              <a:t></a:t>
            </a:r>
            <a:r>
              <a:rPr sz="1700" spc="35" dirty="0">
                <a:latin typeface="Times New Roman"/>
                <a:cs typeface="Times New Roman"/>
              </a:rPr>
              <a:t>18</a:t>
            </a:r>
            <a:r>
              <a:rPr sz="1850" i="1" spc="35" dirty="0">
                <a:latin typeface="Symbol"/>
                <a:cs typeface="Symbol"/>
              </a:rPr>
              <a:t></a:t>
            </a:r>
            <a:r>
              <a:rPr sz="1850" spc="35" dirty="0">
                <a:latin typeface="Times New Roman"/>
                <a:cs typeface="Times New Roman"/>
              </a:rPr>
              <a:t>	</a:t>
            </a:r>
            <a:r>
              <a:rPr sz="1700" spc="315" dirty="0">
                <a:latin typeface="Symbol"/>
                <a:cs typeface="Symbol"/>
              </a:rPr>
              <a:t>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225" dirty="0">
                <a:latin typeface="Times New Roman"/>
                <a:cs typeface="Times New Roman"/>
              </a:rPr>
              <a:t>25</a:t>
            </a:r>
            <a:r>
              <a:rPr sz="1850" i="1" spc="225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9668" y="3254909"/>
            <a:ext cx="2764790" cy="4927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ts val="520"/>
              </a:lnSpc>
              <a:spcBef>
                <a:spcPts val="185"/>
              </a:spcBef>
              <a:tabLst>
                <a:tab pos="1449705" algn="l"/>
                <a:tab pos="1832610" algn="l"/>
                <a:tab pos="2477770" algn="l"/>
              </a:tabLst>
            </a:pPr>
            <a:r>
              <a:rPr sz="1850" i="1" spc="250" dirty="0">
                <a:latin typeface="Symbol"/>
                <a:cs typeface="Symbol"/>
              </a:rPr>
              <a:t></a:t>
            </a:r>
            <a:r>
              <a:rPr sz="1500" i="1" spc="375" baseline="-25000" dirty="0">
                <a:latin typeface="Times New Roman"/>
                <a:cs typeface="Times New Roman"/>
              </a:rPr>
              <a:t>i</a:t>
            </a:r>
            <a:r>
              <a:rPr sz="1850" i="1" spc="250" dirty="0">
                <a:latin typeface="Symbol"/>
                <a:cs typeface="Symbol"/>
              </a:rPr>
              <a:t>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500" i="1" spc="135" baseline="-25000" dirty="0">
                <a:latin typeface="Times New Roman"/>
                <a:cs typeface="Times New Roman"/>
              </a:rPr>
              <a:t>j</a:t>
            </a:r>
            <a:r>
              <a:rPr sz="1500" i="1" spc="232" baseline="-25000" dirty="0">
                <a:latin typeface="Times New Roman"/>
                <a:cs typeface="Times New Roman"/>
              </a:rPr>
              <a:t> </a:t>
            </a:r>
            <a:r>
              <a:rPr sz="1700" i="1" spc="175" dirty="0">
                <a:latin typeface="Times New Roman"/>
                <a:cs typeface="Times New Roman"/>
              </a:rPr>
              <a:t>y</a:t>
            </a:r>
            <a:r>
              <a:rPr sz="1500" i="1" spc="262" baseline="-25000" dirty="0">
                <a:latin typeface="Times New Roman"/>
                <a:cs typeface="Times New Roman"/>
              </a:rPr>
              <a:t>i</a:t>
            </a:r>
            <a:r>
              <a:rPr sz="1500" i="1" spc="179" baseline="-25000" dirty="0">
                <a:latin typeface="Times New Roman"/>
                <a:cs typeface="Times New Roman"/>
              </a:rPr>
              <a:t> </a:t>
            </a:r>
            <a:r>
              <a:rPr sz="1700" i="1" spc="254" dirty="0">
                <a:latin typeface="Times New Roman"/>
                <a:cs typeface="Times New Roman"/>
              </a:rPr>
              <a:t>y</a:t>
            </a:r>
            <a:r>
              <a:rPr sz="1700" i="1" spc="-120" dirty="0">
                <a:latin typeface="Times New Roman"/>
                <a:cs typeface="Times New Roman"/>
              </a:rPr>
              <a:t> </a:t>
            </a:r>
            <a:r>
              <a:rPr sz="1500" i="1" spc="135" baseline="-25000" dirty="0">
                <a:latin typeface="Times New Roman"/>
                <a:cs typeface="Times New Roman"/>
              </a:rPr>
              <a:t>j</a:t>
            </a:r>
            <a:r>
              <a:rPr sz="1500" i="1" spc="127" baseline="-25000" dirty="0">
                <a:latin typeface="Times New Roman"/>
                <a:cs typeface="Times New Roman"/>
              </a:rPr>
              <a:t> </a:t>
            </a:r>
            <a:r>
              <a:rPr sz="3975" spc="-202" baseline="1048" dirty="0">
                <a:latin typeface="Symbol"/>
                <a:cs typeface="Symbol"/>
              </a:rPr>
              <a:t></a:t>
            </a:r>
            <a:r>
              <a:rPr sz="3975" spc="-202" baseline="1048" dirty="0">
                <a:latin typeface="Times New Roman"/>
                <a:cs typeface="Times New Roman"/>
              </a:rPr>
              <a:t>	</a:t>
            </a:r>
            <a:r>
              <a:rPr sz="1700" spc="140" dirty="0">
                <a:latin typeface="Symbol"/>
                <a:cs typeface="Symbol"/>
              </a:rPr>
              <a:t>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i="1" spc="254" dirty="0">
                <a:latin typeface="Times New Roman"/>
                <a:cs typeface="Times New Roman"/>
              </a:rPr>
              <a:t>x	</a:t>
            </a:r>
            <a:r>
              <a:rPr sz="3975" spc="225" baseline="1048" dirty="0">
                <a:latin typeface="Symbol"/>
                <a:cs typeface="Symbol"/>
              </a:rPr>
              <a:t></a:t>
            </a:r>
            <a:r>
              <a:rPr sz="1700" spc="150" dirty="0">
                <a:latin typeface="Symbol"/>
                <a:cs typeface="Symbol"/>
              </a:rPr>
              <a:t></a:t>
            </a:r>
            <a:r>
              <a:rPr sz="1700" spc="150" dirty="0">
                <a:latin typeface="Times New Roman"/>
                <a:cs typeface="Times New Roman"/>
              </a:rPr>
              <a:t>	</a:t>
            </a:r>
            <a:r>
              <a:rPr sz="1850" i="1" spc="27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  <a:p>
            <a:pPr marR="408940" algn="r">
              <a:lnSpc>
                <a:spcPts val="300"/>
              </a:lnSpc>
            </a:pPr>
            <a:r>
              <a:rPr sz="1000" i="1" spc="16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1206500">
              <a:lnSpc>
                <a:spcPts val="2770"/>
              </a:lnSpc>
              <a:tabLst>
                <a:tab pos="1734185" algn="l"/>
                <a:tab pos="2150745" algn="l"/>
                <a:tab pos="2679065" algn="l"/>
              </a:tabLst>
            </a:pPr>
            <a:r>
              <a:rPr sz="2550" i="1" spc="240" baseline="14705" dirty="0">
                <a:latin typeface="Times New Roman"/>
                <a:cs typeface="Times New Roman"/>
              </a:rPr>
              <a:t>x</a:t>
            </a:r>
            <a:r>
              <a:rPr sz="1000" i="1" spc="160" dirty="0">
                <a:latin typeface="Times New Roman"/>
                <a:cs typeface="Times New Roman"/>
              </a:rPr>
              <a:t>i	</a:t>
            </a:r>
            <a:r>
              <a:rPr sz="1000" i="1" spc="90" dirty="0">
                <a:latin typeface="Times New Roman"/>
                <a:cs typeface="Times New Roman"/>
              </a:rPr>
              <a:t>j	</a:t>
            </a:r>
            <a:r>
              <a:rPr sz="3825" spc="930" baseline="1089" dirty="0">
                <a:latin typeface="Symbol"/>
                <a:cs typeface="Symbol"/>
              </a:rPr>
              <a:t></a:t>
            </a:r>
            <a:r>
              <a:rPr sz="3825" spc="930" baseline="1089" dirty="0">
                <a:latin typeface="Times New Roman"/>
                <a:cs typeface="Times New Roman"/>
              </a:rPr>
              <a:t>	</a:t>
            </a:r>
            <a:r>
              <a:rPr sz="1000" i="1" spc="90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3371" y="3590667"/>
            <a:ext cx="13208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6108" y="86868"/>
            <a:ext cx="2337816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将约束带入目标函数，化简计算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0084"/>
            <a:ext cx="6807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将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142" y="996772"/>
            <a:ext cx="63887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带入目标函数，得到关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于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，α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的函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数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942" y="1948434"/>
            <a:ext cx="7636509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indent="-325120">
              <a:lnSpc>
                <a:spcPts val="281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4394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对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，α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求偏导并令其为0，易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知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s(α</a:t>
            </a:r>
            <a:r>
              <a:rPr sz="2550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,α</a:t>
            </a:r>
            <a:r>
              <a:rPr sz="2550" spc="-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)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在点</a:t>
            </a:r>
            <a:endParaRPr sz="2600">
              <a:latin typeface="Microsoft YaHei"/>
              <a:cs typeface="Microsoft YaHei"/>
            </a:endParaRPr>
          </a:p>
          <a:p>
            <a:pPr marL="342900">
              <a:lnSpc>
                <a:spcPts val="2495"/>
              </a:lnSpc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(1.5,-1)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处取极值。而该点不满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足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条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件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≥0，所以</a:t>
            </a:r>
            <a:endParaRPr sz="2600">
              <a:latin typeface="Microsoft YaHei"/>
              <a:cs typeface="Microsoft YaHei"/>
            </a:endParaRPr>
          </a:p>
          <a:p>
            <a:pPr marL="342900">
              <a:lnSpc>
                <a:spcPts val="2495"/>
              </a:lnSpc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，最小值在边界上达到。</a:t>
            </a:r>
            <a:endParaRPr sz="2600">
              <a:latin typeface="Microsoft YaHei"/>
              <a:cs typeface="Microsoft YaHei"/>
            </a:endParaRPr>
          </a:p>
          <a:p>
            <a:pPr marL="438784" indent="-325120">
              <a:lnSpc>
                <a:spcPts val="2495"/>
              </a:lnSpc>
              <a:buClr>
                <a:srgbClr val="6FAC46"/>
              </a:buClr>
              <a:buFont typeface="Wingdings"/>
              <a:buChar char=""/>
              <a:tabLst>
                <a:tab pos="4394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当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=0时，最小值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s(0,2/13)=-2/13=-0.1538</a:t>
            </a:r>
            <a:endParaRPr sz="2600">
              <a:latin typeface="Microsoft YaHei"/>
              <a:cs typeface="Microsoft YaHei"/>
            </a:endParaRPr>
          </a:p>
          <a:p>
            <a:pPr marL="438784" indent="-325120">
              <a:lnSpc>
                <a:spcPts val="2495"/>
              </a:lnSpc>
              <a:buClr>
                <a:srgbClr val="6FAC46"/>
              </a:buClr>
              <a:buFont typeface="Wingdings"/>
              <a:buChar char=""/>
              <a:tabLst>
                <a:tab pos="4394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当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=0时，最小值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s(1/4,0)=-1/4=-0.25</a:t>
            </a:r>
            <a:endParaRPr sz="2600">
              <a:latin typeface="Microsoft YaHei"/>
              <a:cs typeface="Microsoft YaHei"/>
            </a:endParaRPr>
          </a:p>
          <a:p>
            <a:pPr marL="342900" marR="64135" indent="-228600">
              <a:lnSpc>
                <a:spcPts val="2500"/>
              </a:lnSpc>
              <a:spcBef>
                <a:spcPts val="290"/>
              </a:spcBef>
              <a:buClr>
                <a:srgbClr val="6FAC46"/>
              </a:buClr>
              <a:buFont typeface="Wingdings"/>
              <a:buChar char=""/>
              <a:tabLst>
                <a:tab pos="4394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于是，s(α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,α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)在α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=1/4，</a:t>
            </a:r>
            <a:r>
              <a:rPr sz="2600" spc="-6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=0时达到最小，此 时，α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3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</a:t>
            </a:r>
            <a:r>
              <a:rPr sz="2600" spc="-2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+α</a:t>
            </a:r>
            <a:r>
              <a:rPr sz="2550" spc="7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=1/4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9605" y="658707"/>
            <a:ext cx="19227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320" dirty="0">
                <a:latin typeface="Symbol"/>
                <a:cs typeface="Symbol"/>
              </a:rPr>
              <a:t></a:t>
            </a:r>
            <a:r>
              <a:rPr sz="1950" spc="480" baseline="-23504" dirty="0">
                <a:latin typeface="Times New Roman"/>
                <a:cs typeface="Times New Roman"/>
              </a:rPr>
              <a:t>1</a:t>
            </a:r>
            <a:r>
              <a:rPr sz="1950" spc="442" baseline="-23504" dirty="0">
                <a:latin typeface="Times New Roman"/>
                <a:cs typeface="Times New Roman"/>
              </a:rPr>
              <a:t> </a:t>
            </a:r>
            <a:r>
              <a:rPr sz="2250" spc="459" dirty="0">
                <a:latin typeface="Symbol"/>
                <a:cs typeface="Symbol"/>
              </a:rPr>
              <a:t>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2450" i="1" spc="415" dirty="0">
                <a:latin typeface="Symbol"/>
                <a:cs typeface="Symbol"/>
              </a:rPr>
              <a:t></a:t>
            </a:r>
            <a:r>
              <a:rPr sz="1950" spc="622" baseline="-23504" dirty="0">
                <a:latin typeface="Times New Roman"/>
                <a:cs typeface="Times New Roman"/>
              </a:rPr>
              <a:t>2</a:t>
            </a:r>
            <a:r>
              <a:rPr sz="1950" spc="914" baseline="-23504" dirty="0">
                <a:latin typeface="Times New Roman"/>
                <a:cs typeface="Times New Roman"/>
              </a:rPr>
              <a:t> </a:t>
            </a:r>
            <a:r>
              <a:rPr sz="2250" spc="459" dirty="0">
                <a:latin typeface="Symbol"/>
                <a:cs typeface="Symbol"/>
              </a:rPr>
              <a:t>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450" i="1" spc="385" dirty="0">
                <a:latin typeface="Symbol"/>
                <a:cs typeface="Symbol"/>
              </a:rPr>
              <a:t></a:t>
            </a:r>
            <a:r>
              <a:rPr sz="1950" spc="577" baseline="-23504" dirty="0">
                <a:latin typeface="Times New Roman"/>
                <a:cs typeface="Times New Roman"/>
              </a:rPr>
              <a:t>3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8213" y="172145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813" y="0"/>
                </a:lnTo>
              </a:path>
            </a:pathLst>
          </a:custGeom>
          <a:ln w="93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3886" y="1531511"/>
            <a:ext cx="1155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204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7026" y="1689929"/>
            <a:ext cx="134937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15925" algn="l"/>
                <a:tab pos="1246505" algn="l"/>
              </a:tabLst>
            </a:pPr>
            <a:r>
              <a:rPr sz="1000" spc="204" dirty="0">
                <a:latin typeface="Times New Roman"/>
                <a:cs typeface="Times New Roman"/>
              </a:rPr>
              <a:t>1	2	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9124" y="1716280"/>
            <a:ext cx="17970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33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2831" y="1395908"/>
            <a:ext cx="30226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85" dirty="0">
                <a:latin typeface="Times New Roman"/>
                <a:cs typeface="Times New Roman"/>
              </a:rPr>
              <a:t>13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6231" y="1516547"/>
            <a:ext cx="3477260" cy="357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870"/>
              </a:lnSpc>
              <a:spcBef>
                <a:spcPts val="105"/>
              </a:spcBef>
              <a:tabLst>
                <a:tab pos="577215" algn="l"/>
                <a:tab pos="2085975" algn="l"/>
                <a:tab pos="2778125" algn="l"/>
              </a:tabLst>
            </a:pPr>
            <a:r>
              <a:rPr sz="1750" spc="370" dirty="0">
                <a:latin typeface="Symbol"/>
                <a:cs typeface="Symbol"/>
              </a:rPr>
              <a:t></a:t>
            </a:r>
            <a:r>
              <a:rPr sz="1750" spc="370" dirty="0">
                <a:latin typeface="Times New Roman"/>
                <a:cs typeface="Times New Roman"/>
              </a:rPr>
              <a:t>	</a:t>
            </a:r>
            <a:r>
              <a:rPr sz="1950" i="1" spc="300" dirty="0">
                <a:latin typeface="Symbol"/>
                <a:cs typeface="Symbol"/>
              </a:rPr>
              <a:t>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500" spc="307" baseline="44444" dirty="0">
                <a:latin typeface="Times New Roman"/>
                <a:cs typeface="Times New Roman"/>
              </a:rPr>
              <a:t>2 </a:t>
            </a:r>
            <a:r>
              <a:rPr sz="1750" spc="315" dirty="0">
                <a:latin typeface="Symbol"/>
                <a:cs typeface="Symbol"/>
              </a:rPr>
              <a:t></a:t>
            </a:r>
            <a:r>
              <a:rPr sz="1750" spc="315" dirty="0">
                <a:latin typeface="Times New Roman"/>
                <a:cs typeface="Times New Roman"/>
              </a:rPr>
              <a:t>10</a:t>
            </a:r>
            <a:r>
              <a:rPr sz="1950" i="1" spc="315" dirty="0">
                <a:latin typeface="Symbol"/>
                <a:cs typeface="Symbol"/>
              </a:rPr>
              <a:t>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i="1" spc="300" dirty="0">
                <a:latin typeface="Symbol"/>
                <a:cs typeface="Symbol"/>
              </a:rPr>
              <a:t></a:t>
            </a:r>
            <a:r>
              <a:rPr sz="1950" spc="300" dirty="0">
                <a:latin typeface="Times New Roman"/>
                <a:cs typeface="Times New Roman"/>
              </a:rPr>
              <a:t>	</a:t>
            </a:r>
            <a:r>
              <a:rPr sz="1750" spc="370" dirty="0">
                <a:latin typeface="Symbol"/>
                <a:cs typeface="Symbol"/>
              </a:rPr>
              <a:t>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225" dirty="0">
                <a:latin typeface="Times New Roman"/>
                <a:cs typeface="Times New Roman"/>
              </a:rPr>
              <a:t>2</a:t>
            </a:r>
            <a:r>
              <a:rPr sz="1950" i="1" spc="225" dirty="0">
                <a:latin typeface="Symbol"/>
                <a:cs typeface="Symbol"/>
              </a:rPr>
              <a:t></a:t>
            </a:r>
            <a:r>
              <a:rPr sz="1950" spc="225" dirty="0">
                <a:latin typeface="Times New Roman"/>
                <a:cs typeface="Times New Roman"/>
              </a:rPr>
              <a:t>	</a:t>
            </a:r>
            <a:r>
              <a:rPr sz="1750" spc="370" dirty="0">
                <a:latin typeface="Symbol"/>
                <a:cs typeface="Symbol"/>
              </a:rPr>
              <a:t></a:t>
            </a:r>
            <a:r>
              <a:rPr sz="1750" spc="-170" dirty="0">
                <a:latin typeface="Times New Roman"/>
                <a:cs typeface="Times New Roman"/>
              </a:rPr>
              <a:t> </a:t>
            </a:r>
            <a:r>
              <a:rPr sz="1750" spc="225" dirty="0">
                <a:latin typeface="Times New Roman"/>
                <a:cs typeface="Times New Roman"/>
              </a:rPr>
              <a:t>2</a:t>
            </a:r>
            <a:r>
              <a:rPr sz="1950" i="1" spc="225" dirty="0">
                <a:latin typeface="Symbol"/>
                <a:cs typeface="Symbol"/>
              </a:rPr>
              <a:t></a:t>
            </a:r>
            <a:endParaRPr sz="1950">
              <a:latin typeface="Symbol"/>
              <a:cs typeface="Symbol"/>
            </a:endParaRPr>
          </a:p>
          <a:p>
            <a:pPr marL="790575">
              <a:lnSpc>
                <a:spcPts val="730"/>
              </a:lnSpc>
              <a:tabLst>
                <a:tab pos="1640205" algn="l"/>
                <a:tab pos="1917700" algn="l"/>
                <a:tab pos="2623820" algn="l"/>
                <a:tab pos="3336290" algn="l"/>
              </a:tabLst>
            </a:pPr>
            <a:r>
              <a:rPr sz="1000" spc="204" dirty="0">
                <a:latin typeface="Times New Roman"/>
                <a:cs typeface="Times New Roman"/>
              </a:rPr>
              <a:t>2	1	2	1	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9025" y="1466165"/>
            <a:ext cx="164973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</a:tabLst>
            </a:pPr>
            <a:r>
              <a:rPr sz="1750" i="1" spc="120" dirty="0">
                <a:latin typeface="Times New Roman"/>
                <a:cs typeface="Times New Roman"/>
              </a:rPr>
              <a:t>s</a:t>
            </a:r>
            <a:r>
              <a:rPr sz="2350" spc="120" dirty="0">
                <a:latin typeface="Symbol"/>
                <a:cs typeface="Symbol"/>
              </a:rPr>
              <a:t></a:t>
            </a:r>
            <a:r>
              <a:rPr sz="1950" i="1" spc="120" dirty="0">
                <a:latin typeface="Symbol"/>
                <a:cs typeface="Symbol"/>
              </a:rPr>
              <a:t></a:t>
            </a:r>
            <a:r>
              <a:rPr sz="1950" i="1" spc="310" dirty="0">
                <a:latin typeface="Times New Roman"/>
                <a:cs typeface="Times New Roman"/>
              </a:rPr>
              <a:t> </a:t>
            </a:r>
            <a:r>
              <a:rPr sz="1750" spc="280" dirty="0">
                <a:latin typeface="Times New Roman"/>
                <a:cs typeface="Times New Roman"/>
              </a:rPr>
              <a:t>,</a:t>
            </a:r>
            <a:r>
              <a:rPr sz="1950" i="1" spc="280" dirty="0">
                <a:latin typeface="Symbol"/>
                <a:cs typeface="Symbol"/>
              </a:rPr>
              <a:t></a:t>
            </a:r>
            <a:r>
              <a:rPr sz="1950" spc="280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Symbol"/>
                <a:cs typeface="Symbol"/>
              </a:rPr>
              <a:t>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1750" spc="370" dirty="0">
                <a:latin typeface="Symbol"/>
                <a:cs typeface="Symbol"/>
              </a:rPr>
              <a:t></a:t>
            </a:r>
            <a:r>
              <a:rPr sz="1750" spc="-285" dirty="0">
                <a:latin typeface="Times New Roman"/>
                <a:cs typeface="Times New Roman"/>
              </a:rPr>
              <a:t> </a:t>
            </a:r>
            <a:r>
              <a:rPr sz="1750" spc="225" dirty="0">
                <a:latin typeface="Times New Roman"/>
                <a:cs typeface="Times New Roman"/>
              </a:rPr>
              <a:t>4</a:t>
            </a:r>
            <a:r>
              <a:rPr sz="1950" i="1" spc="225" dirty="0">
                <a:latin typeface="Symbol"/>
                <a:cs typeface="Symbol"/>
              </a:rPr>
              <a:t>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分离超平面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842" y="700125"/>
            <a:ext cx="6071235" cy="11360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49885" indent="-325120">
              <a:lnSpc>
                <a:spcPct val="100000"/>
              </a:lnSpc>
              <a:spcBef>
                <a:spcPts val="135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=α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3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=1/4对应的点x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,x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3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是支持向量。</a:t>
            </a:r>
            <a:endParaRPr sz="2600">
              <a:latin typeface="Microsoft YaHei"/>
              <a:cs typeface="Microsoft YaHei"/>
            </a:endParaRPr>
          </a:p>
          <a:p>
            <a:pPr marL="349885" indent="-325120">
              <a:lnSpc>
                <a:spcPct val="100000"/>
              </a:lnSpc>
              <a:spcBef>
                <a:spcPts val="125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带入公式：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142" y="3077972"/>
            <a:ext cx="39223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得到w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=w</a:t>
            </a:r>
            <a:r>
              <a:rPr sz="2550" baseline="-21241" dirty="0">
                <a:solidFill>
                  <a:srgbClr val="171717"/>
                </a:solidFill>
                <a:latin typeface="Microsoft YaHei"/>
                <a:cs typeface="Microsoft YaHei"/>
              </a:rPr>
              <a:t>2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=0.5，b=-2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633012"/>
            <a:ext cx="33267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因此，分离超平面为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4187748"/>
            <a:ext cx="26650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分离决策函数为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8898" y="3870819"/>
            <a:ext cx="90487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0410" algn="l"/>
              </a:tabLst>
            </a:pPr>
            <a:r>
              <a:rPr sz="1750" spc="315" dirty="0">
                <a:latin typeface="Times New Roman"/>
                <a:cs typeface="Times New Roman"/>
              </a:rPr>
              <a:t>2	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1614" y="3845021"/>
            <a:ext cx="11366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19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4550" y="3845021"/>
            <a:ext cx="11366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19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986" y="3697048"/>
            <a:ext cx="164909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10895" algn="l"/>
              </a:tabLst>
            </a:pPr>
            <a:r>
              <a:rPr sz="1750" spc="345" dirty="0">
                <a:latin typeface="Symbol"/>
                <a:cs typeface="Symbol"/>
              </a:rPr>
              <a:t></a:t>
            </a:r>
            <a:r>
              <a:rPr sz="1750" spc="114" dirty="0">
                <a:latin typeface="Times New Roman"/>
                <a:cs typeface="Times New Roman"/>
              </a:rPr>
              <a:t> </a:t>
            </a:r>
            <a:r>
              <a:rPr sz="2625" u="sng" spc="472" baseline="349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25" spc="232" baseline="34920" dirty="0">
                <a:latin typeface="Times New Roman"/>
                <a:cs typeface="Times New Roman"/>
              </a:rPr>
              <a:t> </a:t>
            </a:r>
            <a:r>
              <a:rPr sz="1750" i="1" spc="280" dirty="0">
                <a:latin typeface="Times New Roman"/>
                <a:cs typeface="Times New Roman"/>
              </a:rPr>
              <a:t>x	</a:t>
            </a:r>
            <a:r>
              <a:rPr sz="1750" spc="345" dirty="0">
                <a:latin typeface="Symbol"/>
                <a:cs typeface="Symbol"/>
              </a:rPr>
              <a:t>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315" dirty="0">
                <a:latin typeface="Times New Roman"/>
                <a:cs typeface="Times New Roman"/>
              </a:rPr>
              <a:t>2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345" dirty="0">
                <a:latin typeface="Symbol"/>
                <a:cs typeface="Symbol"/>
              </a:rPr>
              <a:t>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31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760" y="3557160"/>
            <a:ext cx="43751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5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50" spc="85" dirty="0">
                <a:latin typeface="Times New Roman"/>
                <a:cs typeface="Times New Roman"/>
              </a:rPr>
              <a:t> </a:t>
            </a:r>
            <a:r>
              <a:rPr sz="2625" i="1" spc="419" baseline="-34920" dirty="0">
                <a:latin typeface="Times New Roman"/>
                <a:cs typeface="Times New Roman"/>
              </a:rPr>
              <a:t>x</a:t>
            </a:r>
            <a:endParaRPr sz="2625" baseline="-349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4284" y="4302569"/>
            <a:ext cx="13652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235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4284" y="4475505"/>
            <a:ext cx="13652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235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9869" y="4475505"/>
            <a:ext cx="13652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235" dirty="0">
                <a:latin typeface="Symbol"/>
                <a:cs typeface="Symbol"/>
              </a:rPr>
              <a:t>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6521" y="4450327"/>
            <a:ext cx="170180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3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4126" y="4425800"/>
            <a:ext cx="10985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8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2804" y="4425800"/>
            <a:ext cx="10985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8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2039" y="4284812"/>
            <a:ext cx="127444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760730" algn="l"/>
              </a:tabLst>
            </a:pPr>
            <a:r>
              <a:rPr sz="1650" spc="340" dirty="0">
                <a:latin typeface="Symbol"/>
                <a:cs typeface="Symbol"/>
              </a:rPr>
              <a:t></a:t>
            </a:r>
            <a:r>
              <a:rPr sz="1650" spc="105" dirty="0">
                <a:latin typeface="Times New Roman"/>
                <a:cs typeface="Times New Roman"/>
              </a:rPr>
              <a:t> </a:t>
            </a:r>
            <a:r>
              <a:rPr sz="2475" u="sng" spc="465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75" spc="217" baseline="35353" dirty="0">
                <a:latin typeface="Times New Roman"/>
                <a:cs typeface="Times New Roman"/>
              </a:rPr>
              <a:t> </a:t>
            </a:r>
            <a:r>
              <a:rPr sz="1650" i="1" spc="275" dirty="0">
                <a:latin typeface="Times New Roman"/>
                <a:cs typeface="Times New Roman"/>
              </a:rPr>
              <a:t>x	</a:t>
            </a:r>
            <a:r>
              <a:rPr sz="1650" spc="340" dirty="0">
                <a:latin typeface="Symbol"/>
                <a:cs typeface="Symbol"/>
              </a:rPr>
              <a:t>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spc="340" dirty="0">
                <a:latin typeface="Times New Roman"/>
                <a:cs typeface="Times New Roman"/>
              </a:rPr>
              <a:t>2</a:t>
            </a:r>
            <a:r>
              <a:rPr sz="2475" spc="509" baseline="31986" dirty="0">
                <a:latin typeface="Symbol"/>
                <a:cs typeface="Symbol"/>
              </a:rPr>
              <a:t></a:t>
            </a:r>
            <a:endParaRPr sz="2475" baseline="31986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4469" y="4151502"/>
            <a:ext cx="579755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475" spc="352" baseline="-3367" dirty="0">
                <a:latin typeface="Symbol"/>
                <a:cs typeface="Symbol"/>
              </a:rPr>
              <a:t></a:t>
            </a:r>
            <a:r>
              <a:rPr sz="2475" spc="352" baseline="-3367" dirty="0">
                <a:latin typeface="Times New Roman"/>
                <a:cs typeface="Times New Roman"/>
              </a:rPr>
              <a:t> </a:t>
            </a:r>
            <a:r>
              <a:rPr sz="1650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2475" i="1" spc="412" baseline="-35353" dirty="0">
                <a:latin typeface="Times New Roman"/>
                <a:cs typeface="Times New Roman"/>
              </a:rPr>
              <a:t>x</a:t>
            </a:r>
            <a:endParaRPr sz="2475" baseline="-3535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9750" y="4217242"/>
            <a:ext cx="15436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sz="1650" i="1" spc="170" dirty="0">
                <a:latin typeface="Times New Roman"/>
                <a:cs typeface="Times New Roman"/>
              </a:rPr>
              <a:t>f</a:t>
            </a:r>
            <a:r>
              <a:rPr sz="1650" i="1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</a:t>
            </a:r>
            <a:r>
              <a:rPr sz="1650" i="1" spc="145" dirty="0">
                <a:latin typeface="Times New Roman"/>
                <a:cs typeface="Times New Roman"/>
              </a:rPr>
              <a:t>x</a:t>
            </a:r>
            <a:r>
              <a:rPr sz="2200" spc="145" dirty="0">
                <a:latin typeface="Symbol"/>
                <a:cs typeface="Symbol"/>
              </a:rPr>
              <a:t>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1650" spc="340" dirty="0">
                <a:latin typeface="Symbol"/>
                <a:cs typeface="Symbol"/>
              </a:rPr>
              <a:t></a:t>
            </a:r>
            <a:r>
              <a:rPr sz="1650" spc="75" dirty="0">
                <a:latin typeface="Times New Roman"/>
                <a:cs typeface="Times New Roman"/>
              </a:rPr>
              <a:t> </a:t>
            </a:r>
            <a:r>
              <a:rPr sz="1650" i="1" spc="229" dirty="0">
                <a:latin typeface="Times New Roman"/>
                <a:cs typeface="Times New Roman"/>
              </a:rPr>
              <a:t>sign</a:t>
            </a:r>
            <a:r>
              <a:rPr sz="2475" spc="345" baseline="-5050" dirty="0">
                <a:latin typeface="Symbol"/>
                <a:cs typeface="Symbol"/>
              </a:rPr>
              <a:t></a:t>
            </a:r>
            <a:endParaRPr sz="2475" baseline="-5050">
              <a:latin typeface="Symbol"/>
              <a:cs typeface="Symbol"/>
            </a:endParaRPr>
          </a:p>
          <a:p>
            <a:pPr marR="5080" algn="r">
              <a:lnSpc>
                <a:spcPts val="1585"/>
              </a:lnSpc>
            </a:pPr>
            <a:r>
              <a:rPr sz="1650" spc="3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96302" y="1708404"/>
            <a:ext cx="3092527" cy="172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76502" y="1858746"/>
            <a:ext cx="12446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i="1" spc="21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1476" y="2097609"/>
            <a:ext cx="5187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4184" algn="l"/>
              </a:tabLst>
            </a:pPr>
            <a:r>
              <a:rPr sz="850" i="1" spc="85" dirty="0">
                <a:latin typeface="Times New Roman"/>
                <a:cs typeface="Times New Roman"/>
              </a:rPr>
              <a:t>i	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5960" y="1924730"/>
            <a:ext cx="5226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7995" algn="l"/>
              </a:tabLst>
            </a:pPr>
            <a:r>
              <a:rPr sz="3300" spc="847" baseline="1262" dirty="0">
                <a:latin typeface="Symbol"/>
                <a:cs typeface="Symbol"/>
              </a:rPr>
              <a:t></a:t>
            </a:r>
            <a:r>
              <a:rPr sz="3300" spc="847" baseline="1262" dirty="0">
                <a:latin typeface="Times New Roman"/>
                <a:cs typeface="Times New Roman"/>
              </a:rPr>
              <a:t>	</a:t>
            </a:r>
            <a:r>
              <a:rPr sz="850" i="1" spc="85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9339" y="2524539"/>
            <a:ext cx="2571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spc="270" dirty="0">
                <a:latin typeface="Times New Roman"/>
                <a:cs typeface="Times New Roman"/>
              </a:rPr>
              <a:t>x</a:t>
            </a:r>
            <a:r>
              <a:rPr sz="1275" i="1" spc="405" baseline="-22875" dirty="0">
                <a:latin typeface="Times New Roman"/>
                <a:cs typeface="Times New Roman"/>
              </a:rPr>
              <a:t>j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8595" y="2571707"/>
            <a:ext cx="3473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50" i="1" spc="85" dirty="0">
                <a:latin typeface="Times New Roman"/>
                <a:cs typeface="Times New Roman"/>
              </a:rPr>
              <a:t>i</a:t>
            </a:r>
            <a:r>
              <a:rPr sz="850" i="1" spc="320" dirty="0">
                <a:latin typeface="Times New Roman"/>
                <a:cs typeface="Times New Roman"/>
              </a:rPr>
              <a:t> </a:t>
            </a:r>
            <a:r>
              <a:rPr sz="2175" i="1" spc="240" baseline="13409" dirty="0">
                <a:latin typeface="Times New Roman"/>
                <a:cs typeface="Times New Roman"/>
              </a:rPr>
              <a:t>y</a:t>
            </a:r>
            <a:r>
              <a:rPr sz="850" i="1" spc="16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7009" y="2783258"/>
            <a:ext cx="224154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i="1" spc="85" dirty="0">
                <a:latin typeface="Times New Roman"/>
                <a:cs typeface="Times New Roman"/>
              </a:rPr>
              <a:t>i</a:t>
            </a:r>
            <a:r>
              <a:rPr sz="850" i="1" spc="-175" dirty="0">
                <a:latin typeface="Times New Roman"/>
                <a:cs typeface="Times New Roman"/>
              </a:rPr>
              <a:t> </a:t>
            </a:r>
            <a:r>
              <a:rPr sz="850" spc="130" dirty="0">
                <a:latin typeface="Symbol"/>
                <a:cs typeface="Symbol"/>
              </a:rPr>
              <a:t></a:t>
            </a:r>
            <a:r>
              <a:rPr sz="850" spc="13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8687" y="2518363"/>
            <a:ext cx="996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55" dirty="0">
                <a:latin typeface="Times New Roman"/>
                <a:cs typeface="Times New Roman"/>
              </a:rPr>
              <a:t>*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4970" y="2231184"/>
            <a:ext cx="224154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i="1" spc="85" dirty="0">
                <a:latin typeface="Times New Roman"/>
                <a:cs typeface="Times New Roman"/>
              </a:rPr>
              <a:t>i</a:t>
            </a:r>
            <a:r>
              <a:rPr sz="850" i="1" spc="-175" dirty="0">
                <a:latin typeface="Times New Roman"/>
                <a:cs typeface="Times New Roman"/>
              </a:rPr>
              <a:t> </a:t>
            </a:r>
            <a:r>
              <a:rPr sz="850" spc="130" dirty="0">
                <a:latin typeface="Symbol"/>
                <a:cs typeface="Symbol"/>
              </a:rPr>
              <a:t></a:t>
            </a:r>
            <a:r>
              <a:rPr sz="850" spc="13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6647" y="1965909"/>
            <a:ext cx="996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55" dirty="0">
                <a:latin typeface="Times New Roman"/>
                <a:cs typeface="Times New Roman"/>
              </a:rPr>
              <a:t>*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43097" y="2524539"/>
            <a:ext cx="73596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spc="229" dirty="0">
                <a:latin typeface="Times New Roman"/>
                <a:cs typeface="Times New Roman"/>
              </a:rPr>
              <a:t>b</a:t>
            </a:r>
            <a:r>
              <a:rPr sz="1450" spc="229" dirty="0">
                <a:latin typeface="Times New Roman"/>
                <a:cs typeface="Times New Roman"/>
              </a:rPr>
              <a:t>* </a:t>
            </a:r>
            <a:r>
              <a:rPr sz="1450" spc="295" dirty="0">
                <a:latin typeface="Symbol"/>
                <a:cs typeface="Symbol"/>
              </a:rPr>
              <a:t>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i="1" spc="160" dirty="0">
                <a:latin typeface="Times New Roman"/>
                <a:cs typeface="Times New Roman"/>
              </a:rPr>
              <a:t>y</a:t>
            </a:r>
            <a:r>
              <a:rPr sz="1275" i="1" spc="240" baseline="-22875" dirty="0">
                <a:latin typeface="Times New Roman"/>
                <a:cs typeface="Times New Roman"/>
              </a:rPr>
              <a:t>i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0658" y="1972100"/>
            <a:ext cx="4857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250" dirty="0">
                <a:latin typeface="Times New Roman"/>
                <a:cs typeface="Times New Roman"/>
              </a:rPr>
              <a:t>w</a:t>
            </a:r>
            <a:r>
              <a:rPr sz="1450" spc="250" dirty="0">
                <a:latin typeface="Times New Roman"/>
                <a:cs typeface="Times New Roman"/>
              </a:rPr>
              <a:t>*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295" dirty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61539" y="2411184"/>
            <a:ext cx="2341880" cy="3867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50800">
              <a:lnSpc>
                <a:spcPts val="459"/>
              </a:lnSpc>
              <a:spcBef>
                <a:spcPts val="175"/>
              </a:spcBef>
              <a:tabLst>
                <a:tab pos="988694" algn="l"/>
                <a:tab pos="1532255" algn="l"/>
                <a:tab pos="2219325" algn="l"/>
              </a:tabLst>
            </a:pPr>
            <a:r>
              <a:rPr sz="1450" spc="295" dirty="0">
                <a:latin typeface="Symbol"/>
                <a:cs typeface="Symbol"/>
              </a:rPr>
              <a:t>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3300" spc="675" baseline="-8838" dirty="0">
                <a:latin typeface="Symbol"/>
                <a:cs typeface="Symbol"/>
              </a:rPr>
              <a:t></a:t>
            </a:r>
            <a:r>
              <a:rPr sz="1600" i="1" spc="450" dirty="0">
                <a:latin typeface="Symbol"/>
                <a:cs typeface="Symbol"/>
              </a:rPr>
              <a:t></a:t>
            </a:r>
            <a:r>
              <a:rPr sz="1600" spc="450" dirty="0">
                <a:latin typeface="Times New Roman"/>
                <a:cs typeface="Times New Roman"/>
              </a:rPr>
              <a:t>	</a:t>
            </a:r>
            <a:r>
              <a:rPr sz="2300" spc="65" dirty="0">
                <a:latin typeface="Symbol"/>
                <a:cs typeface="Symbol"/>
              </a:rPr>
              <a:t></a:t>
            </a:r>
            <a:r>
              <a:rPr sz="1450" spc="65" dirty="0">
                <a:latin typeface="Symbol"/>
                <a:cs typeface="Symbol"/>
              </a:rPr>
              <a:t></a:t>
            </a:r>
            <a:r>
              <a:rPr sz="1950" spc="65" dirty="0">
                <a:latin typeface="Symbol"/>
                <a:cs typeface="Symbol"/>
              </a:rPr>
              <a:t></a:t>
            </a:r>
            <a:r>
              <a:rPr sz="1950" spc="65" dirty="0">
                <a:latin typeface="Times New Roman"/>
                <a:cs typeface="Times New Roman"/>
              </a:rPr>
              <a:t>	</a:t>
            </a:r>
            <a:r>
              <a:rPr sz="1950" spc="190" dirty="0">
                <a:latin typeface="Symbol"/>
                <a:cs typeface="Symbol"/>
              </a:rPr>
              <a:t></a:t>
            </a:r>
            <a:r>
              <a:rPr sz="1450" spc="190" dirty="0">
                <a:latin typeface="Symbol"/>
                <a:cs typeface="Symbol"/>
              </a:rPr>
              <a:t></a:t>
            </a:r>
            <a:r>
              <a:rPr sz="2300" spc="190" dirty="0">
                <a:latin typeface="Symbol"/>
                <a:cs typeface="Symbol"/>
              </a:rPr>
              <a:t></a:t>
            </a:r>
            <a:r>
              <a:rPr sz="2300" spc="190" dirty="0">
                <a:latin typeface="Times New Roman"/>
                <a:cs typeface="Times New Roman"/>
              </a:rPr>
              <a:t>	</a:t>
            </a:r>
            <a:r>
              <a:rPr sz="2300" b="1" spc="-114" dirty="0">
                <a:latin typeface="Symbol"/>
                <a:cs typeface="Symbol"/>
              </a:rPr>
              <a:t></a:t>
            </a:r>
            <a:endParaRPr sz="2300">
              <a:latin typeface="Symbol"/>
              <a:cs typeface="Symbol"/>
            </a:endParaRPr>
          </a:p>
          <a:p>
            <a:pPr marL="309880">
              <a:lnSpc>
                <a:spcPts val="445"/>
              </a:lnSpc>
            </a:pPr>
            <a:r>
              <a:rPr sz="850" i="1" spc="21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493395" algn="ctr">
              <a:lnSpc>
                <a:spcPts val="1685"/>
              </a:lnSpc>
            </a:pPr>
            <a:r>
              <a:rPr sz="1450" i="1" spc="145" dirty="0">
                <a:latin typeface="Times New Roman"/>
                <a:cs typeface="Times New Roman"/>
              </a:rPr>
              <a:t>x</a:t>
            </a:r>
            <a:r>
              <a:rPr sz="1275" i="1" spc="217" baseline="-22875" dirty="0">
                <a:latin typeface="Times New Roman"/>
                <a:cs typeface="Times New Roman"/>
              </a:rPr>
              <a:t>i</a:t>
            </a:r>
            <a:endParaRPr sz="1275" baseline="-228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78160" y="1911455"/>
            <a:ext cx="1045844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2895" algn="l"/>
              </a:tabLst>
            </a:pPr>
            <a:r>
              <a:rPr sz="1600" i="1" spc="245" dirty="0">
                <a:latin typeface="Symbol"/>
                <a:cs typeface="Symbol"/>
              </a:rPr>
              <a:t></a:t>
            </a:r>
            <a:r>
              <a:rPr sz="1600" spc="245" dirty="0">
                <a:latin typeface="Times New Roman"/>
                <a:cs typeface="Times New Roman"/>
              </a:rPr>
              <a:t>	</a:t>
            </a:r>
            <a:r>
              <a:rPr sz="1450" i="1" spc="240" dirty="0">
                <a:latin typeface="Times New Roman"/>
                <a:cs typeface="Times New Roman"/>
              </a:rPr>
              <a:t>y </a:t>
            </a:r>
            <a:r>
              <a:rPr sz="1450" spc="250" dirty="0">
                <a:latin typeface="Symbol"/>
                <a:cs typeface="Symbol"/>
              </a:rPr>
              <a:t></a:t>
            </a:r>
            <a:r>
              <a:rPr sz="1950" spc="250" dirty="0">
                <a:latin typeface="Symbol"/>
                <a:cs typeface="Symbol"/>
              </a:rPr>
              <a:t></a:t>
            </a:r>
            <a:r>
              <a:rPr sz="1450" i="1" spc="250" dirty="0">
                <a:latin typeface="Times New Roman"/>
                <a:cs typeface="Times New Roman"/>
              </a:rPr>
              <a:t>x</a:t>
            </a:r>
            <a:r>
              <a:rPr sz="1450" i="1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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线性支持向量机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3238"/>
            <a:ext cx="6743065" cy="130683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7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不一定分类完全正确的超平面就是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最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好的</a:t>
            </a:r>
            <a:endParaRPr sz="28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6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样本数据本身线性不可分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6650" y="2156006"/>
            <a:ext cx="3416331" cy="239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线性支持向量机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842" y="683238"/>
            <a:ext cx="7592059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17780" indent="-228600">
              <a:lnSpc>
                <a:spcPct val="15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若数据线性不可分，则增加松弛因</a:t>
            </a:r>
            <a:r>
              <a:rPr sz="2800" spc="10" dirty="0">
                <a:solidFill>
                  <a:srgbClr val="171717"/>
                </a:solidFill>
                <a:latin typeface="Microsoft YaHei"/>
                <a:cs typeface="Microsoft YaHei"/>
              </a:rPr>
              <a:t>子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ξ</a:t>
            </a:r>
            <a:r>
              <a:rPr sz="2775" baseline="-21021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≥0，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使 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函数间隔加上松弛变量大于等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于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1。这样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约束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42" y="2178253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条件变成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1765" y="2109418"/>
            <a:ext cx="288417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00" i="1" spc="235" dirty="0">
                <a:latin typeface="Times New Roman"/>
                <a:cs typeface="Times New Roman"/>
              </a:rPr>
              <a:t>y</a:t>
            </a:r>
            <a:r>
              <a:rPr sz="1950" i="1" spc="352" baseline="-23504" dirty="0">
                <a:latin typeface="Times New Roman"/>
                <a:cs typeface="Times New Roman"/>
              </a:rPr>
              <a:t>i</a:t>
            </a:r>
            <a:r>
              <a:rPr sz="1950" i="1" spc="52" baseline="-23504" dirty="0">
                <a:latin typeface="Times New Roman"/>
                <a:cs typeface="Times New Roman"/>
              </a:rPr>
              <a:t> </a:t>
            </a:r>
            <a:r>
              <a:rPr sz="2900" spc="280" dirty="0">
                <a:latin typeface="Symbol"/>
                <a:cs typeface="Symbol"/>
              </a:rPr>
              <a:t></a:t>
            </a:r>
            <a:r>
              <a:rPr sz="2200" i="1" spc="280" dirty="0">
                <a:latin typeface="Times New Roman"/>
                <a:cs typeface="Times New Roman"/>
              </a:rPr>
              <a:t>w</a:t>
            </a:r>
            <a:r>
              <a:rPr sz="2200" i="1" spc="-310" dirty="0">
                <a:latin typeface="Times New Roman"/>
                <a:cs typeface="Times New Roman"/>
              </a:rPr>
              <a:t> </a:t>
            </a:r>
            <a:r>
              <a:rPr sz="2200" spc="210" dirty="0">
                <a:latin typeface="Symbol"/>
                <a:cs typeface="Symbol"/>
              </a:rPr>
              <a:t>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i="1" spc="215" dirty="0">
                <a:latin typeface="Times New Roman"/>
                <a:cs typeface="Times New Roman"/>
              </a:rPr>
              <a:t>x</a:t>
            </a:r>
            <a:r>
              <a:rPr sz="1950" i="1" spc="322" baseline="-23504" dirty="0">
                <a:latin typeface="Times New Roman"/>
                <a:cs typeface="Times New Roman"/>
              </a:rPr>
              <a:t>i</a:t>
            </a:r>
            <a:r>
              <a:rPr sz="1950" i="1" spc="750" baseline="-23504" dirty="0">
                <a:latin typeface="Times New Roman"/>
                <a:cs typeface="Times New Roman"/>
              </a:rPr>
              <a:t> </a:t>
            </a:r>
            <a:r>
              <a:rPr sz="2200" spc="459" dirty="0">
                <a:latin typeface="Symbol"/>
                <a:cs typeface="Symbol"/>
              </a:rPr>
              <a:t>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i="1" spc="275" dirty="0">
                <a:latin typeface="Times New Roman"/>
                <a:cs typeface="Times New Roman"/>
              </a:rPr>
              <a:t>b</a:t>
            </a:r>
            <a:r>
              <a:rPr sz="2900" spc="275" dirty="0">
                <a:latin typeface="Symbol"/>
                <a:cs typeface="Symbol"/>
              </a:rPr>
              <a:t></a:t>
            </a:r>
            <a:r>
              <a:rPr sz="2900" spc="-360" dirty="0">
                <a:latin typeface="Times New Roman"/>
                <a:cs typeface="Times New Roman"/>
              </a:rPr>
              <a:t> </a:t>
            </a:r>
            <a:r>
              <a:rPr sz="2200" spc="459" dirty="0">
                <a:latin typeface="Symbol"/>
                <a:cs typeface="Symbol"/>
              </a:rPr>
              <a:t>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535" dirty="0">
                <a:latin typeface="Times New Roman"/>
                <a:cs typeface="Times New Roman"/>
              </a:rPr>
              <a:t>1</a:t>
            </a:r>
            <a:r>
              <a:rPr sz="2200" spc="535" dirty="0">
                <a:latin typeface="Symbol"/>
                <a:cs typeface="Symbol"/>
              </a:rPr>
              <a:t>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Symbol"/>
                <a:cs typeface="Symbol"/>
              </a:rPr>
              <a:t></a:t>
            </a:r>
            <a:r>
              <a:rPr sz="1950" i="1" spc="390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40592" y="3603957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109"/>
                </a:lnTo>
              </a:path>
            </a:pathLst>
          </a:custGeom>
          <a:ln w="16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678" y="3603957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109"/>
                </a:lnTo>
              </a:path>
            </a:pathLst>
          </a:custGeom>
          <a:ln w="16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6965" y="3603957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109"/>
                </a:lnTo>
              </a:path>
            </a:pathLst>
          </a:custGeom>
          <a:ln w="16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3084" y="3603957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2109"/>
                </a:lnTo>
              </a:path>
            </a:pathLst>
          </a:custGeom>
          <a:ln w="164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6676" y="3743305"/>
            <a:ext cx="908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13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0290" y="3841204"/>
            <a:ext cx="35877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330" dirty="0">
                <a:latin typeface="Times New Roman"/>
                <a:cs typeface="Times New Roman"/>
              </a:rPr>
              <a:t>w</a:t>
            </a:r>
            <a:r>
              <a:rPr sz="1350" spc="125" dirty="0">
                <a:latin typeface="Times New Roman"/>
                <a:cs typeface="Times New Roman"/>
              </a:rPr>
              <a:t>,</a:t>
            </a:r>
            <a:r>
              <a:rPr sz="1350" i="1" spc="24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711" y="3777314"/>
            <a:ext cx="22606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42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142" y="3458667"/>
            <a:ext cx="3821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63220" algn="l"/>
                <a:tab pos="2910205" algn="l"/>
                <a:tab pos="3296285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目标函数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r>
              <a:rPr sz="2800" spc="-17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3450" spc="382" baseline="-4830" dirty="0">
                <a:latin typeface="Times New Roman"/>
                <a:cs typeface="Times New Roman"/>
              </a:rPr>
              <a:t>min	</a:t>
            </a:r>
            <a:r>
              <a:rPr sz="3450" u="sng" spc="637" baseline="3019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450" spc="637" baseline="30193" dirty="0">
                <a:latin typeface="Times New Roman"/>
                <a:cs typeface="Times New Roman"/>
              </a:rPr>
              <a:t>	</a:t>
            </a:r>
            <a:r>
              <a:rPr sz="3450" i="1" spc="855" baseline="-4830" dirty="0">
                <a:latin typeface="Times New Roman"/>
                <a:cs typeface="Times New Roman"/>
              </a:rPr>
              <a:t>w</a:t>
            </a:r>
            <a:r>
              <a:rPr sz="3450" i="1" spc="240" baseline="-4830" dirty="0">
                <a:latin typeface="Times New Roman"/>
                <a:cs typeface="Times New Roman"/>
              </a:rPr>
              <a:t> </a:t>
            </a:r>
            <a:r>
              <a:rPr sz="2025" spc="359" baseline="49382" dirty="0">
                <a:latin typeface="Times New Roman"/>
                <a:cs typeface="Times New Roman"/>
              </a:rPr>
              <a:t>2</a:t>
            </a:r>
            <a:endParaRPr sz="2025" baseline="4938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6673" y="3371148"/>
            <a:ext cx="1273175" cy="81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1360">
              <a:lnSpc>
                <a:spcPts val="935"/>
              </a:lnSpc>
              <a:spcBef>
                <a:spcPts val="95"/>
              </a:spcBef>
            </a:pPr>
            <a:r>
              <a:rPr sz="1350" i="1" spc="32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3454"/>
              </a:lnSpc>
            </a:pPr>
            <a:r>
              <a:rPr sz="2300" spc="465" dirty="0">
                <a:latin typeface="Symbol"/>
                <a:cs typeface="Symbol"/>
              </a:rPr>
              <a:t>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i="1" spc="680" dirty="0">
                <a:latin typeface="Times New Roman"/>
                <a:cs typeface="Times New Roman"/>
              </a:rPr>
              <a:t>C</a:t>
            </a:r>
            <a:r>
              <a:rPr sz="5175" spc="1019" baseline="-8856" dirty="0">
                <a:latin typeface="Symbol"/>
                <a:cs typeface="Symbol"/>
              </a:rPr>
              <a:t></a:t>
            </a:r>
            <a:r>
              <a:rPr sz="2500" i="1" spc="680" dirty="0">
                <a:latin typeface="Symbol"/>
                <a:cs typeface="Symbol"/>
              </a:rPr>
              <a:t></a:t>
            </a:r>
            <a:endParaRPr sz="2500">
              <a:latin typeface="Symbol"/>
              <a:cs typeface="Symbol"/>
            </a:endParaRPr>
          </a:p>
          <a:p>
            <a:pPr marL="656590">
              <a:lnSpc>
                <a:spcPct val="100000"/>
              </a:lnSpc>
              <a:spcBef>
                <a:spcPts val="170"/>
              </a:spcBef>
            </a:pPr>
            <a:r>
              <a:rPr sz="1350" i="1" spc="210" dirty="0">
                <a:latin typeface="Times New Roman"/>
                <a:cs typeface="Times New Roman"/>
              </a:rPr>
              <a:t>i</a:t>
            </a:r>
            <a:r>
              <a:rPr sz="1350" spc="210" dirty="0">
                <a:latin typeface="Symbol"/>
                <a:cs typeface="Symbol"/>
              </a:rPr>
              <a:t></a:t>
            </a:r>
            <a:r>
              <a:rPr sz="1350" spc="2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各种概念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713927"/>
            <a:ext cx="5770245" cy="398208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44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线性可分支持向量机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730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硬间隔最大</a:t>
            </a: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化</a:t>
            </a:r>
            <a:r>
              <a:rPr sz="1900" spc="-15" dirty="0">
                <a:solidFill>
                  <a:srgbClr val="171717"/>
                </a:solidFill>
                <a:latin typeface="Microsoft YaHei"/>
                <a:cs typeface="Microsoft YaHei"/>
              </a:rPr>
              <a:t>hard</a:t>
            </a:r>
            <a:r>
              <a:rPr sz="1900" spc="4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margin</a:t>
            </a:r>
            <a:r>
              <a:rPr sz="190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maximization</a:t>
            </a:r>
            <a:endParaRPr sz="19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690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硬间隔支持向量机</a:t>
            </a:r>
            <a:endParaRPr sz="19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74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线性支持向量机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735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软间隔最大</a:t>
            </a: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化soft</a:t>
            </a:r>
            <a:r>
              <a:rPr sz="1900" spc="3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margin</a:t>
            </a:r>
            <a:r>
              <a:rPr sz="1900" spc="1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maximization</a:t>
            </a:r>
            <a:endParaRPr sz="19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685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软间隔支持向量机</a:t>
            </a:r>
            <a:endParaRPr sz="19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74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非线性支持向量机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730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核函</a:t>
            </a: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数</a:t>
            </a:r>
            <a:r>
              <a:rPr sz="1900" spc="-15" dirty="0">
                <a:solidFill>
                  <a:srgbClr val="171717"/>
                </a:solidFill>
                <a:latin typeface="Microsoft YaHei"/>
                <a:cs typeface="Microsoft YaHei"/>
              </a:rPr>
              <a:t>kernel</a:t>
            </a:r>
            <a:r>
              <a:rPr sz="1900" spc="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Microsoft YaHei"/>
                <a:cs typeface="Microsoft YaHei"/>
              </a:rPr>
              <a:t>function</a:t>
            </a:r>
            <a:endParaRPr sz="1900">
              <a:latin typeface="Microsoft YaHei"/>
              <a:cs typeface="Microsoft YaHe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FAC46"/>
              </a:buClr>
              <a:buFont typeface="Wingdings"/>
              <a:buChar char=""/>
            </a:pPr>
            <a:endParaRPr sz="3150">
              <a:latin typeface="Times New Roman"/>
              <a:cs typeface="Times New Roman"/>
            </a:endParaRPr>
          </a:p>
          <a:p>
            <a:pPr marL="697865" lvl="1" indent="-323215">
              <a:lnSpc>
                <a:spcPct val="100000"/>
              </a:lnSpc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注：以上概念的提法，各个文献并</a:t>
            </a:r>
            <a:r>
              <a:rPr sz="1900" dirty="0">
                <a:solidFill>
                  <a:srgbClr val="171717"/>
                </a:solidFill>
                <a:latin typeface="Microsoft YaHei"/>
                <a:cs typeface="Microsoft YaHei"/>
              </a:rPr>
              <a:t>不</a:t>
            </a: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十分</a:t>
            </a:r>
            <a:r>
              <a:rPr sz="1900" dirty="0">
                <a:solidFill>
                  <a:srgbClr val="171717"/>
                </a:solidFill>
                <a:latin typeface="Microsoft YaHei"/>
                <a:cs typeface="Microsoft YaHei"/>
              </a:rPr>
              <a:t>统</a:t>
            </a:r>
            <a:r>
              <a:rPr sz="1900" spc="-5" dirty="0">
                <a:solidFill>
                  <a:srgbClr val="171717"/>
                </a:solidFill>
                <a:latin typeface="Microsoft YaHei"/>
                <a:cs typeface="Microsoft YaHei"/>
              </a:rPr>
              <a:t>一。</a:t>
            </a:r>
            <a:endParaRPr sz="19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61925"/>
            <a:ext cx="4246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1717"/>
                </a:solidFill>
                <a:latin typeface="Microsoft YaHei"/>
                <a:cs typeface="Microsoft YaHei"/>
              </a:rPr>
              <a:t>线性</a:t>
            </a:r>
            <a:r>
              <a:rPr sz="3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3600" dirty="0">
                <a:solidFill>
                  <a:srgbClr val="171717"/>
                </a:solidFill>
                <a:latin typeface="Microsoft YaHei"/>
                <a:cs typeface="Microsoft YaHei"/>
              </a:rPr>
              <a:t>的目标函数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0223" y="2210346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1983" y="0"/>
                </a:lnTo>
              </a:path>
            </a:pathLst>
          </a:custGeom>
          <a:ln w="16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2572" y="1970621"/>
            <a:ext cx="0" cy="480059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450"/>
                </a:lnTo>
              </a:path>
            </a:pathLst>
          </a:custGeom>
          <a:ln w="16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6107" y="1970621"/>
            <a:ext cx="0" cy="480059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450"/>
                </a:lnTo>
              </a:path>
            </a:pathLst>
          </a:custGeom>
          <a:ln w="16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1703" y="1970621"/>
            <a:ext cx="0" cy="480059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450"/>
                </a:lnTo>
              </a:path>
            </a:pathLst>
          </a:custGeom>
          <a:ln w="16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6034" y="1970621"/>
            <a:ext cx="0" cy="480059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450"/>
                </a:lnTo>
              </a:path>
            </a:pathLst>
          </a:custGeom>
          <a:ln w="16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4201" y="1658286"/>
            <a:ext cx="181610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2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9463" y="2790504"/>
            <a:ext cx="470534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i="1" spc="-50" dirty="0">
                <a:latin typeface="Times New Roman"/>
                <a:cs typeface="Times New Roman"/>
              </a:rPr>
              <a:t>s</a:t>
            </a:r>
            <a:r>
              <a:rPr sz="3150" spc="-200" dirty="0">
                <a:latin typeface="Times New Roman"/>
                <a:cs typeface="Times New Roman"/>
              </a:rPr>
              <a:t>.</a:t>
            </a:r>
            <a:r>
              <a:rPr sz="3150" i="1" spc="60" dirty="0">
                <a:latin typeface="Times New Roman"/>
                <a:cs typeface="Times New Roman"/>
              </a:rPr>
              <a:t>t</a:t>
            </a:r>
            <a:r>
              <a:rPr sz="3150" dirty="0">
                <a:latin typeface="Times New Roman"/>
                <a:cs typeface="Times New Roman"/>
              </a:rPr>
              <a:t>.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011" y="1898345"/>
            <a:ext cx="588645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spc="-204" dirty="0">
                <a:latin typeface="Times New Roman"/>
                <a:cs typeface="Times New Roman"/>
              </a:rPr>
              <a:t>m</a:t>
            </a:r>
            <a:r>
              <a:rPr sz="3150" spc="-270" dirty="0">
                <a:latin typeface="Times New Roman"/>
                <a:cs typeface="Times New Roman"/>
              </a:rPr>
              <a:t>i</a:t>
            </a:r>
            <a:r>
              <a:rPr sz="3150" dirty="0"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8490" y="1657001"/>
            <a:ext cx="92583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5655" algn="l"/>
              </a:tabLst>
            </a:pPr>
            <a:r>
              <a:rPr sz="4725" baseline="1763" dirty="0">
                <a:latin typeface="Times New Roman"/>
                <a:cs typeface="Times New Roman"/>
              </a:rPr>
              <a:t>1	</a:t>
            </a:r>
            <a:r>
              <a:rPr sz="1800" spc="2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7154" y="3399506"/>
            <a:ext cx="1847214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i="1" dirty="0">
                <a:latin typeface="Times New Roman"/>
                <a:cs typeface="Times New Roman"/>
              </a:rPr>
              <a:t>i</a:t>
            </a:r>
            <a:r>
              <a:rPr sz="3150" i="1" spc="-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1,2,</a:t>
            </a:r>
            <a:r>
              <a:rPr sz="3150" spc="-20" dirty="0">
                <a:latin typeface="MT Extra"/>
                <a:cs typeface="MT Extra"/>
              </a:rPr>
              <a:t></a:t>
            </a:r>
            <a:r>
              <a:rPr sz="3150" spc="-20" dirty="0">
                <a:latin typeface="Times New Roman"/>
                <a:cs typeface="Times New Roman"/>
              </a:rPr>
              <a:t>,</a:t>
            </a:r>
            <a:r>
              <a:rPr sz="3150" spc="-415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7524" y="2790504"/>
            <a:ext cx="1846580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i="1" dirty="0">
                <a:latin typeface="Times New Roman"/>
                <a:cs typeface="Times New Roman"/>
              </a:rPr>
              <a:t>i</a:t>
            </a:r>
            <a:r>
              <a:rPr sz="3150" i="1" spc="-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42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1,2,</a:t>
            </a:r>
            <a:r>
              <a:rPr sz="3150" spc="-20" dirty="0">
                <a:latin typeface="MT Extra"/>
                <a:cs typeface="MT Extra"/>
              </a:rPr>
              <a:t></a:t>
            </a:r>
            <a:r>
              <a:rPr sz="3150" spc="-20" dirty="0">
                <a:latin typeface="Times New Roman"/>
                <a:cs typeface="Times New Roman"/>
              </a:rPr>
              <a:t>,</a:t>
            </a:r>
            <a:r>
              <a:rPr sz="3150" spc="-415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n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8082" y="2446681"/>
            <a:ext cx="341630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50" dirty="0">
                <a:latin typeface="Times New Roman"/>
                <a:cs typeface="Times New Roman"/>
              </a:rPr>
              <a:t>i</a:t>
            </a:r>
            <a:r>
              <a:rPr sz="1800" spc="-8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8563" y="3377731"/>
            <a:ext cx="1089660" cy="530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0215" algn="l"/>
              </a:tabLst>
            </a:pPr>
            <a:r>
              <a:rPr sz="3300" i="1" spc="30" dirty="0">
                <a:latin typeface="Symbol"/>
                <a:cs typeface="Symbol"/>
              </a:rPr>
              <a:t></a:t>
            </a:r>
            <a:r>
              <a:rPr sz="2700" i="1" spc="44" baseline="-24691" dirty="0">
                <a:latin typeface="Times New Roman"/>
                <a:cs typeface="Times New Roman"/>
              </a:rPr>
              <a:t>i	</a:t>
            </a:r>
            <a:r>
              <a:rPr sz="3150" dirty="0">
                <a:latin typeface="Symbol"/>
                <a:cs typeface="Symbol"/>
              </a:rPr>
              <a:t></a:t>
            </a:r>
            <a:r>
              <a:rPr sz="3150" spc="-17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0,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0038" y="2662038"/>
            <a:ext cx="320802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i="1" spc="5" dirty="0">
                <a:latin typeface="Times New Roman"/>
                <a:cs typeface="Times New Roman"/>
              </a:rPr>
              <a:t>y</a:t>
            </a:r>
            <a:r>
              <a:rPr sz="2700" i="1" spc="7" baseline="-24691" dirty="0">
                <a:latin typeface="Times New Roman"/>
                <a:cs typeface="Times New Roman"/>
              </a:rPr>
              <a:t>i</a:t>
            </a:r>
            <a:r>
              <a:rPr sz="2700" i="1" spc="-82" baseline="-24691" dirty="0">
                <a:latin typeface="Times New Roman"/>
                <a:cs typeface="Times New Roman"/>
              </a:rPr>
              <a:t> </a:t>
            </a:r>
            <a:r>
              <a:rPr sz="4150" spc="-175" dirty="0">
                <a:latin typeface="Symbol"/>
                <a:cs typeface="Symbol"/>
              </a:rPr>
              <a:t></a:t>
            </a:r>
            <a:r>
              <a:rPr sz="3150" i="1" spc="-175" dirty="0">
                <a:latin typeface="Times New Roman"/>
                <a:cs typeface="Times New Roman"/>
              </a:rPr>
              <a:t>w</a:t>
            </a:r>
            <a:r>
              <a:rPr sz="3150" i="1" spc="-4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</a:t>
            </a:r>
            <a:r>
              <a:rPr sz="3150" spc="-254" dirty="0">
                <a:latin typeface="Times New Roman"/>
                <a:cs typeface="Times New Roman"/>
              </a:rPr>
              <a:t> </a:t>
            </a:r>
            <a:r>
              <a:rPr sz="3150" i="1" spc="-15" dirty="0">
                <a:latin typeface="Times New Roman"/>
                <a:cs typeface="Times New Roman"/>
              </a:rPr>
              <a:t>x</a:t>
            </a:r>
            <a:r>
              <a:rPr sz="2700" i="1" spc="-22" baseline="-24691" dirty="0">
                <a:latin typeface="Times New Roman"/>
                <a:cs typeface="Times New Roman"/>
              </a:rPr>
              <a:t>i</a:t>
            </a:r>
            <a:r>
              <a:rPr sz="2700" i="1" spc="7" baseline="-24691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</a:t>
            </a:r>
            <a:r>
              <a:rPr sz="3150" spc="-310" dirty="0">
                <a:latin typeface="Times New Roman"/>
                <a:cs typeface="Times New Roman"/>
              </a:rPr>
              <a:t> </a:t>
            </a:r>
            <a:r>
              <a:rPr sz="3150" i="1" spc="-100" dirty="0">
                <a:latin typeface="Times New Roman"/>
                <a:cs typeface="Times New Roman"/>
              </a:rPr>
              <a:t>b</a:t>
            </a:r>
            <a:r>
              <a:rPr sz="4150" spc="-100" dirty="0">
                <a:latin typeface="Symbol"/>
                <a:cs typeface="Symbol"/>
              </a:rPr>
              <a:t></a:t>
            </a:r>
            <a:r>
              <a:rPr sz="4150" spc="-6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</a:t>
            </a:r>
            <a:r>
              <a:rPr sz="3150" spc="-405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Times New Roman"/>
                <a:cs typeface="Times New Roman"/>
              </a:rPr>
              <a:t>1</a:t>
            </a:r>
            <a:r>
              <a:rPr sz="3150" spc="120" dirty="0">
                <a:latin typeface="Symbol"/>
                <a:cs typeface="Symbol"/>
              </a:rPr>
              <a:t></a:t>
            </a:r>
            <a:r>
              <a:rPr sz="3150" spc="-455" dirty="0">
                <a:latin typeface="Times New Roman"/>
                <a:cs typeface="Times New Roman"/>
              </a:rPr>
              <a:t> </a:t>
            </a:r>
            <a:r>
              <a:rPr sz="3300" i="1" spc="30" dirty="0">
                <a:latin typeface="Symbol"/>
                <a:cs typeface="Symbol"/>
              </a:rPr>
              <a:t></a:t>
            </a:r>
            <a:r>
              <a:rPr sz="2700" i="1" spc="44" baseline="-24691" dirty="0">
                <a:latin typeface="Times New Roman"/>
                <a:cs typeface="Times New Roman"/>
              </a:rPr>
              <a:t>i</a:t>
            </a:r>
            <a:r>
              <a:rPr sz="2700" i="1" spc="-142" baseline="-24691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,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3984" y="1698414"/>
            <a:ext cx="2009775" cy="744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44525" algn="l"/>
              </a:tabLst>
            </a:pPr>
            <a:r>
              <a:rPr sz="3150" i="1" dirty="0">
                <a:latin typeface="Times New Roman"/>
                <a:cs typeface="Times New Roman"/>
              </a:rPr>
              <a:t>w	</a:t>
            </a:r>
            <a:r>
              <a:rPr sz="3150" dirty="0">
                <a:latin typeface="Symbol"/>
                <a:cs typeface="Symbol"/>
              </a:rPr>
              <a:t></a:t>
            </a:r>
            <a:r>
              <a:rPr sz="3150" spc="-300" dirty="0">
                <a:latin typeface="Times New Roman"/>
                <a:cs typeface="Times New Roman"/>
              </a:rPr>
              <a:t> </a:t>
            </a:r>
            <a:r>
              <a:rPr sz="3150" i="1" spc="229" dirty="0">
                <a:latin typeface="Times New Roman"/>
                <a:cs typeface="Times New Roman"/>
              </a:rPr>
              <a:t>C</a:t>
            </a:r>
            <a:r>
              <a:rPr sz="7050" spc="367" baseline="-8865" dirty="0">
                <a:latin typeface="Symbol"/>
                <a:cs typeface="Symbol"/>
              </a:rPr>
              <a:t></a:t>
            </a:r>
            <a:r>
              <a:rPr sz="3300" i="1" spc="35" dirty="0">
                <a:latin typeface="Symbol"/>
                <a:cs typeface="Symbol"/>
              </a:rPr>
              <a:t></a:t>
            </a:r>
            <a:r>
              <a:rPr sz="2700" i="1" spc="15" baseline="-24691" dirty="0">
                <a:latin typeface="Times New Roman"/>
                <a:cs typeface="Times New Roman"/>
              </a:rPr>
              <a:t>i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9555" y="2131630"/>
            <a:ext cx="956944" cy="504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17550" algn="l"/>
              </a:tabLst>
            </a:pPr>
            <a:r>
              <a:rPr sz="1800" i="1" spc="35" dirty="0">
                <a:latin typeface="Times New Roman"/>
                <a:cs typeface="Times New Roman"/>
              </a:rPr>
              <a:t>w</a:t>
            </a:r>
            <a:r>
              <a:rPr sz="1800" spc="35" dirty="0">
                <a:latin typeface="Times New Roman"/>
                <a:cs typeface="Times New Roman"/>
              </a:rPr>
              <a:t>,</a:t>
            </a:r>
            <a:r>
              <a:rPr sz="1800" i="1" spc="35" dirty="0">
                <a:latin typeface="Times New Roman"/>
                <a:cs typeface="Times New Roman"/>
              </a:rPr>
              <a:t>b</a:t>
            </a:r>
            <a:r>
              <a:rPr sz="1800" spc="35" dirty="0">
                <a:latin typeface="Times New Roman"/>
                <a:cs typeface="Times New Roman"/>
              </a:rPr>
              <a:t>,</a:t>
            </a:r>
            <a:r>
              <a:rPr sz="1900" i="1" spc="35" dirty="0">
                <a:latin typeface="Symbol"/>
                <a:cs typeface="Symbol"/>
              </a:rPr>
              <a:t></a:t>
            </a:r>
            <a:r>
              <a:rPr sz="1900" spc="35" dirty="0">
                <a:latin typeface="Times New Roman"/>
                <a:cs typeface="Times New Roman"/>
              </a:rPr>
              <a:t>	</a:t>
            </a:r>
            <a:r>
              <a:rPr sz="4725" baseline="-11463" dirty="0">
                <a:latin typeface="Times New Roman"/>
                <a:cs typeface="Times New Roman"/>
              </a:rPr>
              <a:t>2</a:t>
            </a:r>
            <a:endParaRPr sz="4725" baseline="-1146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653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带松弛因子的</a:t>
            </a:r>
            <a:r>
              <a:rPr spc="-5" dirty="0"/>
              <a:t>SVM</a:t>
            </a:r>
            <a:r>
              <a:rPr dirty="0"/>
              <a:t>拉格朗日函数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248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拉格朗日函数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178253"/>
            <a:ext cx="271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对</a:t>
            </a:r>
            <a:r>
              <a:rPr sz="2800" spc="-35" dirty="0">
                <a:solidFill>
                  <a:srgbClr val="171717"/>
                </a:solidFill>
                <a:latin typeface="Microsoft YaHei"/>
                <a:cs typeface="Microsoft YaHei"/>
              </a:rPr>
              <a:t>w,b,</a:t>
            </a:r>
            <a:r>
              <a:rPr sz="2800" spc="-7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ξ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求偏导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5861" y="153568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620"/>
                </a:lnTo>
              </a:path>
            </a:pathLst>
          </a:custGeom>
          <a:ln w="13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0966" y="1535682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620"/>
                </a:lnTo>
              </a:path>
            </a:pathLst>
          </a:custGeom>
          <a:ln w="13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0492" y="153568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620"/>
                </a:lnTo>
              </a:path>
            </a:pathLst>
          </a:custGeom>
          <a:ln w="13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5517" y="1535683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620"/>
                </a:lnTo>
              </a:path>
            </a:pathLst>
          </a:custGeom>
          <a:ln w="13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02807" y="1350532"/>
            <a:ext cx="12318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2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9124" y="1431420"/>
            <a:ext cx="890269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97535" algn="l"/>
                <a:tab pos="822960" algn="l"/>
              </a:tabLst>
            </a:pPr>
            <a:r>
              <a:rPr sz="4050" spc="1327" baseline="1028" dirty="0">
                <a:latin typeface="Symbol"/>
                <a:cs typeface="Symbol"/>
              </a:rPr>
              <a:t></a:t>
            </a:r>
            <a:r>
              <a:rPr sz="4050" spc="1327" baseline="1028" dirty="0">
                <a:latin typeface="Times New Roman"/>
                <a:cs typeface="Times New Roman"/>
              </a:rPr>
              <a:t>	</a:t>
            </a:r>
            <a:r>
              <a:rPr sz="1050" i="1" spc="130" dirty="0">
                <a:latin typeface="Times New Roman"/>
                <a:cs typeface="Times New Roman"/>
              </a:rPr>
              <a:t>i	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5087" y="164242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130" dirty="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29186" y="1805256"/>
            <a:ext cx="2832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229" dirty="0">
                <a:latin typeface="Times New Roman"/>
                <a:cs typeface="Times New Roman"/>
              </a:rPr>
              <a:t>i</a:t>
            </a:r>
            <a:r>
              <a:rPr sz="1050" spc="150" dirty="0">
                <a:latin typeface="Symbol"/>
                <a:cs typeface="Symbol"/>
              </a:rPr>
              <a:t></a:t>
            </a:r>
            <a:r>
              <a:rPr sz="1050" spc="24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7250" y="1350532"/>
            <a:ext cx="369570" cy="64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940"/>
              </a:lnSpc>
              <a:spcBef>
                <a:spcPts val="105"/>
              </a:spcBef>
            </a:pPr>
            <a:r>
              <a:rPr sz="1050" i="1" spc="2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sz="2700" spc="-955" dirty="0">
                <a:latin typeface="Symbol"/>
                <a:cs typeface="Symbol"/>
              </a:rPr>
              <a:t></a:t>
            </a:r>
            <a:endParaRPr sz="2700">
              <a:latin typeface="Symbol"/>
              <a:cs typeface="Symbol"/>
            </a:endParaRPr>
          </a:p>
          <a:p>
            <a:pPr marL="62865">
              <a:lnSpc>
                <a:spcPts val="1120"/>
              </a:lnSpc>
            </a:pPr>
            <a:r>
              <a:rPr sz="1050" i="1" spc="210" dirty="0">
                <a:latin typeface="Times New Roman"/>
                <a:cs typeface="Times New Roman"/>
              </a:rPr>
              <a:t>i</a:t>
            </a:r>
            <a:r>
              <a:rPr sz="1050" spc="210" dirty="0">
                <a:latin typeface="Symbol"/>
                <a:cs typeface="Symbol"/>
              </a:rPr>
              <a:t></a:t>
            </a:r>
            <a:r>
              <a:rPr sz="1050" spc="2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2328" y="1445436"/>
            <a:ext cx="12318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24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8715" y="1669155"/>
            <a:ext cx="19240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409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596" y="1488788"/>
            <a:ext cx="238950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4170" algn="l"/>
                <a:tab pos="1439545" algn="l"/>
                <a:tab pos="1927225" algn="l"/>
              </a:tabLst>
            </a:pPr>
            <a:r>
              <a:rPr sz="1800" spc="204" dirty="0">
                <a:latin typeface="Times New Roman"/>
                <a:cs typeface="Times New Roman"/>
              </a:rPr>
              <a:t>,	,	</a:t>
            </a:r>
            <a:r>
              <a:rPr sz="1800" i="1" spc="550" dirty="0">
                <a:latin typeface="Times New Roman"/>
                <a:cs typeface="Times New Roman"/>
              </a:rPr>
              <a:t>w	</a:t>
            </a:r>
            <a:r>
              <a:rPr sz="1800" spc="455" dirty="0"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i="1" spc="55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335" y="1488788"/>
            <a:ext cx="877569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459" dirty="0">
                <a:latin typeface="Times New Roman"/>
                <a:cs typeface="Times New Roman"/>
              </a:rPr>
              <a:t>L</a:t>
            </a:r>
            <a:r>
              <a:rPr sz="1800" i="1" spc="305" dirty="0">
                <a:latin typeface="Times New Roman"/>
                <a:cs typeface="Times New Roman"/>
              </a:rPr>
              <a:t> </a:t>
            </a:r>
            <a:r>
              <a:rPr sz="1800" i="1" spc="310" dirty="0">
                <a:latin typeface="Times New Roman"/>
                <a:cs typeface="Times New Roman"/>
              </a:rPr>
              <a:t>w</a:t>
            </a:r>
            <a:r>
              <a:rPr sz="1800" spc="310" dirty="0">
                <a:latin typeface="Times New Roman"/>
                <a:cs typeface="Times New Roman"/>
              </a:rPr>
              <a:t>,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i="1" spc="285" dirty="0">
                <a:latin typeface="Times New Roman"/>
                <a:cs typeface="Times New Roman"/>
              </a:rPr>
              <a:t>b</a:t>
            </a:r>
            <a:r>
              <a:rPr sz="1800" spc="28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1057" y="1463305"/>
            <a:ext cx="43815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i="1" spc="360" dirty="0">
                <a:latin typeface="Symbol"/>
                <a:cs typeface="Symbol"/>
              </a:rPr>
              <a:t>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spc="310" dirty="0">
                <a:latin typeface="Symbol"/>
                <a:cs typeface="Symbol"/>
              </a:rPr>
              <a:t>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8350" y="1350532"/>
            <a:ext cx="4217670" cy="641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6120">
              <a:lnSpc>
                <a:spcPts val="730"/>
              </a:lnSpc>
              <a:spcBef>
                <a:spcPts val="105"/>
              </a:spcBef>
            </a:pPr>
            <a:r>
              <a:rPr sz="1050" i="1" spc="240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ts val="2710"/>
              </a:lnSpc>
              <a:tabLst>
                <a:tab pos="354330" algn="l"/>
              </a:tabLst>
            </a:pPr>
            <a:r>
              <a:rPr sz="2000" i="1" spc="310" dirty="0">
                <a:latin typeface="Symbol"/>
                <a:cs typeface="Symbol"/>
              </a:rPr>
              <a:t></a:t>
            </a:r>
            <a:r>
              <a:rPr sz="2000" spc="310" dirty="0">
                <a:latin typeface="Times New Roman"/>
                <a:cs typeface="Times New Roman"/>
              </a:rPr>
              <a:t>	</a:t>
            </a:r>
            <a:r>
              <a:rPr sz="1800" spc="455" dirty="0">
                <a:latin typeface="Symbol"/>
                <a:cs typeface="Symbol"/>
              </a:rPr>
              <a:t>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4050" spc="1387" baseline="-8230" dirty="0">
                <a:latin typeface="Symbol"/>
                <a:cs typeface="Symbol"/>
              </a:rPr>
              <a:t></a:t>
            </a:r>
            <a:r>
              <a:rPr sz="2000" i="1" spc="490" dirty="0">
                <a:latin typeface="Symbol"/>
                <a:cs typeface="Symbol"/>
              </a:rPr>
              <a:t></a:t>
            </a:r>
            <a:r>
              <a:rPr sz="1575" i="1" spc="195" baseline="-23809" dirty="0">
                <a:latin typeface="Times New Roman"/>
                <a:cs typeface="Times New Roman"/>
              </a:rPr>
              <a:t>i</a:t>
            </a:r>
            <a:r>
              <a:rPr sz="1575" i="1" spc="67" baseline="-23809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Symbol"/>
                <a:cs typeface="Symbol"/>
              </a:rPr>
              <a:t></a:t>
            </a:r>
            <a:r>
              <a:rPr sz="1800" i="1" spc="330" dirty="0">
                <a:latin typeface="Times New Roman"/>
                <a:cs typeface="Times New Roman"/>
              </a:rPr>
              <a:t>y</a:t>
            </a:r>
            <a:r>
              <a:rPr sz="1575" i="1" spc="195" baseline="-23809" dirty="0">
                <a:latin typeface="Times New Roman"/>
                <a:cs typeface="Times New Roman"/>
              </a:rPr>
              <a:t>i</a:t>
            </a:r>
            <a:r>
              <a:rPr sz="1575" i="1" spc="67" baseline="-23809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</a:t>
            </a:r>
            <a:r>
              <a:rPr sz="1800" i="1" spc="550" dirty="0">
                <a:latin typeface="Times New Roman"/>
                <a:cs typeface="Times New Roman"/>
              </a:rPr>
              <a:t>w</a:t>
            </a:r>
            <a:r>
              <a:rPr sz="1800" i="1" spc="-265" dirty="0">
                <a:latin typeface="Times New Roman"/>
                <a:cs typeface="Times New Roman"/>
              </a:rPr>
              <a:t> </a:t>
            </a:r>
            <a:r>
              <a:rPr sz="1800" spc="204" dirty="0">
                <a:latin typeface="Symbol"/>
                <a:cs typeface="Symbol"/>
              </a:rPr>
              <a:t>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295" dirty="0">
                <a:latin typeface="Times New Roman"/>
                <a:cs typeface="Times New Roman"/>
              </a:rPr>
              <a:t>x</a:t>
            </a:r>
            <a:r>
              <a:rPr sz="1575" i="1" spc="195" baseline="-23809" dirty="0">
                <a:latin typeface="Times New Roman"/>
                <a:cs typeface="Times New Roman"/>
              </a:rPr>
              <a:t>i</a:t>
            </a:r>
            <a:r>
              <a:rPr sz="1575" i="1" baseline="-23809" dirty="0">
                <a:latin typeface="Times New Roman"/>
                <a:cs typeface="Times New Roman"/>
              </a:rPr>
              <a:t>  </a:t>
            </a:r>
            <a:r>
              <a:rPr sz="1575" i="1" spc="-120" baseline="-23809" dirty="0">
                <a:latin typeface="Times New Roman"/>
                <a:cs typeface="Times New Roman"/>
              </a:rPr>
              <a:t> </a:t>
            </a:r>
            <a:r>
              <a:rPr sz="1800" spc="455" dirty="0">
                <a:latin typeface="Symbol"/>
                <a:cs typeface="Symbol"/>
              </a:rPr>
              <a:t>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i="1" spc="480" dirty="0">
                <a:latin typeface="Times New Roman"/>
                <a:cs typeface="Times New Roman"/>
              </a:rPr>
              <a:t>b</a:t>
            </a:r>
            <a:r>
              <a:rPr sz="2400" spc="250" dirty="0">
                <a:latin typeface="Symbol"/>
                <a:cs typeface="Symbol"/>
              </a:rPr>
              <a:t></a:t>
            </a:r>
            <a:r>
              <a:rPr sz="1800" spc="555" dirty="0">
                <a:latin typeface="Symbol"/>
                <a:cs typeface="Symbol"/>
              </a:rPr>
              <a:t></a:t>
            </a:r>
            <a:r>
              <a:rPr sz="1800" spc="555" dirty="0">
                <a:latin typeface="Times New Roman"/>
                <a:cs typeface="Times New Roman"/>
              </a:rPr>
              <a:t>1</a:t>
            </a:r>
            <a:r>
              <a:rPr sz="1800" spc="455" dirty="0">
                <a:latin typeface="Symbol"/>
                <a:cs typeface="Symbol"/>
              </a:rPr>
              <a:t>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2000" i="1" spc="360" dirty="0">
                <a:latin typeface="Symbol"/>
                <a:cs typeface="Symbol"/>
              </a:rPr>
              <a:t></a:t>
            </a:r>
            <a:r>
              <a:rPr sz="1575" i="1" spc="195" baseline="-23809" dirty="0">
                <a:latin typeface="Times New Roman"/>
                <a:cs typeface="Times New Roman"/>
              </a:rPr>
              <a:t>i</a:t>
            </a:r>
            <a:r>
              <a:rPr sz="1575" i="1" baseline="-23809" dirty="0">
                <a:latin typeface="Times New Roman"/>
                <a:cs typeface="Times New Roman"/>
              </a:rPr>
              <a:t> </a:t>
            </a:r>
            <a:r>
              <a:rPr sz="1575" i="1" spc="-187" baseline="-23809" dirty="0">
                <a:latin typeface="Times New Roman"/>
                <a:cs typeface="Times New Roman"/>
              </a:rPr>
              <a:t> </a:t>
            </a:r>
            <a:r>
              <a:rPr sz="2400" spc="250" dirty="0">
                <a:latin typeface="Symbol"/>
                <a:cs typeface="Symbol"/>
              </a:rPr>
              <a:t></a:t>
            </a:r>
            <a:r>
              <a:rPr sz="1800" spc="45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633095">
              <a:lnSpc>
                <a:spcPct val="100000"/>
              </a:lnSpc>
              <a:spcBef>
                <a:spcPts val="145"/>
              </a:spcBef>
            </a:pPr>
            <a:r>
              <a:rPr sz="1050" i="1" spc="210" dirty="0">
                <a:latin typeface="Times New Roman"/>
                <a:cs typeface="Times New Roman"/>
              </a:rPr>
              <a:t>i</a:t>
            </a:r>
            <a:r>
              <a:rPr sz="1050" spc="210" dirty="0">
                <a:latin typeface="Symbol"/>
                <a:cs typeface="Symbol"/>
              </a:rPr>
              <a:t></a:t>
            </a:r>
            <a:r>
              <a:rPr sz="1050" spc="2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797" y="1415154"/>
            <a:ext cx="224155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21360" algn="l"/>
                <a:tab pos="1374775" algn="l"/>
              </a:tabLst>
            </a:pPr>
            <a:r>
              <a:rPr sz="2400" spc="60" dirty="0">
                <a:latin typeface="Symbol"/>
                <a:cs typeface="Symbol"/>
              </a:rPr>
              <a:t></a:t>
            </a:r>
            <a:r>
              <a:rPr sz="2400" spc="60" dirty="0">
                <a:latin typeface="Times New Roman"/>
                <a:cs typeface="Times New Roman"/>
              </a:rPr>
              <a:t>	</a:t>
            </a:r>
            <a:r>
              <a:rPr sz="2000" i="1" spc="310" dirty="0">
                <a:latin typeface="Symbol"/>
                <a:cs typeface="Symbol"/>
              </a:rPr>
              <a:t></a:t>
            </a:r>
            <a:r>
              <a:rPr sz="2000" i="1" spc="495" dirty="0">
                <a:latin typeface="Times New Roman"/>
                <a:cs typeface="Times New Roman"/>
              </a:rPr>
              <a:t> </a:t>
            </a:r>
            <a:r>
              <a:rPr sz="2000" i="1" spc="395" dirty="0">
                <a:latin typeface="Symbol"/>
                <a:cs typeface="Symbol"/>
              </a:rPr>
              <a:t></a:t>
            </a:r>
            <a:r>
              <a:rPr sz="2000" spc="395" dirty="0">
                <a:latin typeface="Times New Roman"/>
                <a:cs typeface="Times New Roman"/>
              </a:rPr>
              <a:t>	</a:t>
            </a:r>
            <a:r>
              <a:rPr sz="2000" i="1" spc="360" dirty="0">
                <a:latin typeface="Symbol"/>
                <a:cs typeface="Symbol"/>
              </a:rPr>
              <a:t></a:t>
            </a:r>
            <a:r>
              <a:rPr sz="2000" i="1" spc="-2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Symbol"/>
                <a:cs typeface="Symbol"/>
              </a:rPr>
              <a:t>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1800" spc="455" dirty="0">
                <a:latin typeface="Symbol"/>
                <a:cs typeface="Symbol"/>
              </a:rPr>
              <a:t>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2700" u="sng" spc="615" baseline="3549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51775" y="4619152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453" y="0"/>
                </a:lnTo>
              </a:path>
            </a:pathLst>
          </a:custGeom>
          <a:ln w="11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40377" y="4584205"/>
            <a:ext cx="9525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2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6540" y="4584205"/>
            <a:ext cx="9525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2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194" y="4791232"/>
            <a:ext cx="9525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2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6492" y="4014653"/>
            <a:ext cx="36639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210" dirty="0">
                <a:latin typeface="Times New Roman"/>
                <a:cs typeface="Times New Roman"/>
              </a:rPr>
              <a:t>i</a:t>
            </a:r>
            <a:r>
              <a:rPr sz="1200" i="1" spc="-195" dirty="0">
                <a:latin typeface="Times New Roman"/>
                <a:cs typeface="Times New Roman"/>
              </a:rPr>
              <a:t> </a:t>
            </a:r>
            <a:r>
              <a:rPr sz="1200" spc="350" dirty="0">
                <a:latin typeface="Symbol"/>
                <a:cs typeface="Symbol"/>
              </a:rPr>
              <a:t></a:t>
            </a:r>
            <a:r>
              <a:rPr sz="1200" spc="3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6595" y="3828002"/>
            <a:ext cx="42989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6710" algn="l"/>
              </a:tabLst>
            </a:pPr>
            <a:r>
              <a:rPr sz="1200" i="1" spc="210" dirty="0">
                <a:latin typeface="Times New Roman"/>
                <a:cs typeface="Times New Roman"/>
              </a:rPr>
              <a:t>i	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32031" y="3240748"/>
            <a:ext cx="36639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210" dirty="0">
                <a:latin typeface="Times New Roman"/>
                <a:cs typeface="Times New Roman"/>
              </a:rPr>
              <a:t>i</a:t>
            </a:r>
            <a:r>
              <a:rPr sz="1200" i="1" spc="-195" dirty="0">
                <a:latin typeface="Times New Roman"/>
                <a:cs typeface="Times New Roman"/>
              </a:rPr>
              <a:t> </a:t>
            </a:r>
            <a:r>
              <a:rPr sz="1200" spc="350" dirty="0">
                <a:latin typeface="Symbol"/>
                <a:cs typeface="Symbol"/>
              </a:rPr>
              <a:t></a:t>
            </a:r>
            <a:r>
              <a:rPr sz="1200" spc="3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66697" y="3054119"/>
            <a:ext cx="15049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38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278" y="3054119"/>
            <a:ext cx="43053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7345" algn="l"/>
              </a:tabLst>
            </a:pPr>
            <a:r>
              <a:rPr sz="1200" i="1" spc="210" dirty="0">
                <a:latin typeface="Times New Roman"/>
                <a:cs typeface="Times New Roman"/>
              </a:rPr>
              <a:t>i	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5559" y="3792554"/>
            <a:ext cx="513080" cy="7918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50" spc="645" dirty="0">
                <a:latin typeface="Symbol"/>
                <a:cs typeface="Symbol"/>
              </a:rPr>
              <a:t></a:t>
            </a:r>
            <a:r>
              <a:rPr sz="2050" i="1" spc="645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555"/>
              </a:spcBef>
            </a:pPr>
            <a:r>
              <a:rPr sz="2050" spc="635" dirty="0">
                <a:latin typeface="Symbol"/>
                <a:cs typeface="Symbol"/>
              </a:rPr>
              <a:t></a:t>
            </a:r>
            <a:r>
              <a:rPr sz="2050" i="1" spc="730" dirty="0"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1658" y="3084886"/>
            <a:ext cx="521334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635" dirty="0">
                <a:latin typeface="Symbol"/>
                <a:cs typeface="Symbol"/>
              </a:rPr>
              <a:t></a:t>
            </a:r>
            <a:r>
              <a:rPr sz="2050" i="1" spc="880" dirty="0">
                <a:latin typeface="Times New Roman"/>
                <a:cs typeface="Times New Roman"/>
              </a:rPr>
              <a:t>w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53632" y="2718904"/>
            <a:ext cx="3007360" cy="5276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ts val="515"/>
              </a:lnSpc>
              <a:spcBef>
                <a:spcPts val="330"/>
              </a:spcBef>
              <a:tabLst>
                <a:tab pos="645160" algn="l"/>
              </a:tabLst>
            </a:pPr>
            <a:r>
              <a:rPr sz="3075" u="sng" spc="1019" baseline="352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075" i="1" u="sng" spc="1019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075" i="1" spc="1019" baseline="35230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229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0</a:t>
            </a:r>
            <a:r>
              <a:rPr sz="2050" spc="140" dirty="0">
                <a:latin typeface="Times New Roman"/>
                <a:cs typeface="Times New Roman"/>
              </a:rPr>
              <a:t> </a:t>
            </a:r>
            <a:r>
              <a:rPr sz="2050" spc="1300" dirty="0">
                <a:latin typeface="Symbol"/>
                <a:cs typeface="Symbol"/>
              </a:rPr>
              <a:t></a:t>
            </a:r>
            <a:r>
              <a:rPr sz="2050" spc="350" dirty="0">
                <a:latin typeface="Times New Roman"/>
                <a:cs typeface="Times New Roman"/>
              </a:rPr>
              <a:t> </a:t>
            </a:r>
            <a:r>
              <a:rPr sz="2050" i="1" spc="880" dirty="0">
                <a:latin typeface="Times New Roman"/>
                <a:cs typeface="Times New Roman"/>
              </a:rPr>
              <a:t>w</a:t>
            </a:r>
            <a:r>
              <a:rPr sz="2050" i="1" spc="21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260" dirty="0">
                <a:latin typeface="Times New Roman"/>
                <a:cs typeface="Times New Roman"/>
              </a:rPr>
              <a:t> </a:t>
            </a:r>
            <a:r>
              <a:rPr sz="4650" spc="-1350" baseline="-8960" dirty="0">
                <a:latin typeface="Symbol"/>
                <a:cs typeface="Symbol"/>
              </a:rPr>
              <a:t></a:t>
            </a:r>
            <a:endParaRPr sz="4650" baseline="-8960">
              <a:latin typeface="Symbol"/>
              <a:cs typeface="Symbol"/>
            </a:endParaRPr>
          </a:p>
          <a:p>
            <a:pPr marR="184150" algn="r">
              <a:lnSpc>
                <a:spcPts val="710"/>
              </a:lnSpc>
            </a:pPr>
            <a:r>
              <a:rPr sz="1200" i="1" spc="38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60068" y="4372379"/>
            <a:ext cx="367347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13940" algn="l"/>
                <a:tab pos="3114040" algn="l"/>
              </a:tabLst>
            </a:pP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24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0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1300" dirty="0">
                <a:latin typeface="Symbol"/>
                <a:cs typeface="Symbol"/>
              </a:rPr>
              <a:t></a:t>
            </a:r>
            <a:r>
              <a:rPr sz="2050" spc="210" dirty="0">
                <a:latin typeface="Times New Roman"/>
                <a:cs typeface="Times New Roman"/>
              </a:rPr>
              <a:t> </a:t>
            </a:r>
            <a:r>
              <a:rPr sz="2050" i="1" spc="880" dirty="0">
                <a:latin typeface="Times New Roman"/>
                <a:cs typeface="Times New Roman"/>
              </a:rPr>
              <a:t>C</a:t>
            </a:r>
            <a:r>
              <a:rPr sz="2050" i="1" spc="275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</a:t>
            </a:r>
            <a:r>
              <a:rPr sz="2050" spc="-175" dirty="0">
                <a:latin typeface="Times New Roman"/>
                <a:cs typeface="Times New Roman"/>
              </a:rPr>
              <a:t> </a:t>
            </a:r>
            <a:r>
              <a:rPr sz="2350" i="1" spc="640" dirty="0">
                <a:latin typeface="Symbol"/>
                <a:cs typeface="Symbol"/>
              </a:rPr>
              <a:t></a:t>
            </a:r>
            <a:r>
              <a:rPr sz="2350" spc="640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</a:t>
            </a:r>
            <a:r>
              <a:rPr sz="2050" spc="140" dirty="0">
                <a:latin typeface="Times New Roman"/>
                <a:cs typeface="Times New Roman"/>
              </a:rPr>
              <a:t> </a:t>
            </a:r>
            <a:r>
              <a:rPr sz="2350" i="1" spc="585" dirty="0">
                <a:latin typeface="Symbol"/>
                <a:cs typeface="Symbol"/>
              </a:rPr>
              <a:t></a:t>
            </a:r>
            <a:r>
              <a:rPr sz="2350" spc="585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16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1658" y="4578862"/>
            <a:ext cx="4470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635" dirty="0">
                <a:latin typeface="Symbol"/>
                <a:cs typeface="Symbol"/>
              </a:rPr>
              <a:t></a:t>
            </a:r>
            <a:r>
              <a:rPr sz="2350" i="1" spc="500" dirty="0">
                <a:latin typeface="Symbol"/>
                <a:cs typeface="Symbol"/>
              </a:rPr>
              <a:t>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36258" y="3492809"/>
            <a:ext cx="3582035" cy="5276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ts val="515"/>
              </a:lnSpc>
              <a:spcBef>
                <a:spcPts val="330"/>
              </a:spcBef>
              <a:tabLst>
                <a:tab pos="628650" algn="l"/>
              </a:tabLst>
            </a:pPr>
            <a:r>
              <a:rPr sz="3075" u="sng" spc="1027" baseline="352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075" i="1" u="sng" spc="1027" baseline="352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075" i="1" spc="1027" baseline="35230" dirty="0">
                <a:latin typeface="Times New Roman"/>
                <a:cs typeface="Times New Roman"/>
              </a:rPr>
              <a:t>	</a:t>
            </a: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235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0</a:t>
            </a:r>
            <a:r>
              <a:rPr sz="2050" spc="135" dirty="0">
                <a:latin typeface="Times New Roman"/>
                <a:cs typeface="Times New Roman"/>
              </a:rPr>
              <a:t> </a:t>
            </a:r>
            <a:r>
              <a:rPr sz="2050" spc="1300" dirty="0">
                <a:latin typeface="Symbol"/>
                <a:cs typeface="Symbol"/>
              </a:rPr>
              <a:t></a:t>
            </a:r>
            <a:r>
              <a:rPr sz="2050" spc="250" dirty="0">
                <a:latin typeface="Times New Roman"/>
                <a:cs typeface="Times New Roman"/>
              </a:rPr>
              <a:t> </a:t>
            </a:r>
            <a:r>
              <a:rPr sz="2050" spc="660" dirty="0">
                <a:latin typeface="Times New Roman"/>
                <a:cs typeface="Times New Roman"/>
              </a:rPr>
              <a:t>0</a:t>
            </a:r>
            <a:r>
              <a:rPr sz="2050" spc="240" dirty="0">
                <a:latin typeface="Times New Roman"/>
                <a:cs typeface="Times New Roman"/>
              </a:rPr>
              <a:t> </a:t>
            </a:r>
            <a:r>
              <a:rPr sz="2050" spc="725" dirty="0">
                <a:latin typeface="Symbol"/>
                <a:cs typeface="Symbol"/>
              </a:rPr>
              <a:t></a:t>
            </a:r>
            <a:r>
              <a:rPr sz="2050" spc="265" dirty="0">
                <a:latin typeface="Times New Roman"/>
                <a:cs typeface="Times New Roman"/>
              </a:rPr>
              <a:t> </a:t>
            </a:r>
            <a:r>
              <a:rPr sz="4650" spc="1695" baseline="-8960" dirty="0">
                <a:latin typeface="Symbol"/>
                <a:cs typeface="Symbol"/>
              </a:rPr>
              <a:t></a:t>
            </a:r>
            <a:r>
              <a:rPr sz="2350" i="1" spc="1130" dirty="0">
                <a:latin typeface="Symbol"/>
                <a:cs typeface="Symbol"/>
              </a:rPr>
              <a:t></a:t>
            </a:r>
            <a:endParaRPr sz="2350">
              <a:latin typeface="Symbol"/>
              <a:cs typeface="Symbol"/>
            </a:endParaRPr>
          </a:p>
          <a:p>
            <a:pPr marR="855980" algn="r">
              <a:lnSpc>
                <a:spcPts val="620"/>
              </a:lnSpc>
            </a:pPr>
            <a:r>
              <a:rPr sz="1200" i="1" spc="38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R="30480" algn="r">
              <a:lnSpc>
                <a:spcPts val="2375"/>
              </a:lnSpc>
            </a:pPr>
            <a:r>
              <a:rPr sz="2050" i="1" spc="585" dirty="0">
                <a:latin typeface="Times New Roman"/>
                <a:cs typeface="Times New Roman"/>
              </a:rPr>
              <a:t>y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51568" y="2793307"/>
            <a:ext cx="167449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2755" algn="l"/>
                <a:tab pos="1520190" algn="l"/>
              </a:tabLst>
            </a:pPr>
            <a:r>
              <a:rPr sz="2350" i="1" spc="640" dirty="0">
                <a:latin typeface="Symbol"/>
                <a:cs typeface="Symbol"/>
              </a:rPr>
              <a:t></a:t>
            </a:r>
            <a:r>
              <a:rPr sz="2350" spc="640" dirty="0">
                <a:latin typeface="Times New Roman"/>
                <a:cs typeface="Times New Roman"/>
              </a:rPr>
              <a:t>	</a:t>
            </a:r>
            <a:r>
              <a:rPr sz="2050" i="1" spc="585" dirty="0">
                <a:latin typeface="Times New Roman"/>
                <a:cs typeface="Times New Roman"/>
              </a:rPr>
              <a:t>y</a:t>
            </a:r>
            <a:r>
              <a:rPr sz="2050" i="1" spc="40" dirty="0">
                <a:latin typeface="Times New Roman"/>
                <a:cs typeface="Times New Roman"/>
              </a:rPr>
              <a:t> </a:t>
            </a:r>
            <a:r>
              <a:rPr sz="2350" i="1" spc="530" dirty="0">
                <a:latin typeface="Symbol"/>
                <a:cs typeface="Symbol"/>
              </a:rPr>
              <a:t>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750" spc="305" dirty="0">
                <a:latin typeface="Symbol"/>
                <a:cs typeface="Symbol"/>
              </a:rPr>
              <a:t></a:t>
            </a:r>
            <a:r>
              <a:rPr sz="2050" i="1" spc="585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750" spc="190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带入目标函数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3730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将三式带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入L中，得到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178253"/>
            <a:ext cx="5203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对上式求关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于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α的极大，得到：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5421" y="4180948"/>
            <a:ext cx="8001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114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1868" y="3994532"/>
            <a:ext cx="13379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8519" algn="l"/>
              </a:tabLst>
            </a:pPr>
            <a:r>
              <a:rPr sz="1900" spc="360" dirty="0">
                <a:latin typeface="Times New Roman"/>
                <a:cs typeface="Times New Roman"/>
              </a:rPr>
              <a:t>0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395" dirty="0">
                <a:latin typeface="Symbol"/>
                <a:cs typeface="Symbol"/>
              </a:rPr>
              <a:t>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2100" i="1" spc="330" dirty="0">
                <a:latin typeface="Symbol"/>
                <a:cs typeface="Symbol"/>
              </a:rPr>
              <a:t></a:t>
            </a:r>
            <a:r>
              <a:rPr sz="2100" spc="330" dirty="0">
                <a:latin typeface="Times New Roman"/>
                <a:cs typeface="Times New Roman"/>
              </a:rPr>
              <a:t>	</a:t>
            </a:r>
            <a:r>
              <a:rPr sz="1900" spc="395" dirty="0">
                <a:latin typeface="Symbol"/>
                <a:cs typeface="Symbol"/>
              </a:rPr>
              <a:t>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spc="48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3984" y="1568301"/>
            <a:ext cx="113664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5" dirty="0">
                <a:latin typeface="Symbol"/>
                <a:cs typeface="Symbol"/>
              </a:rPr>
              <a:t>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2293" y="1814606"/>
            <a:ext cx="6921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9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7783" y="1564813"/>
            <a:ext cx="1622425" cy="449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ts val="825"/>
              </a:lnSpc>
              <a:spcBef>
                <a:spcPts val="105"/>
              </a:spcBef>
              <a:tabLst>
                <a:tab pos="453390" algn="l"/>
              </a:tabLst>
            </a:pPr>
            <a:r>
              <a:rPr sz="900" i="1" spc="165" dirty="0">
                <a:latin typeface="Times New Roman"/>
                <a:cs typeface="Times New Roman"/>
              </a:rPr>
              <a:t>n	n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505"/>
              </a:lnSpc>
              <a:tabLst>
                <a:tab pos="829944" algn="l"/>
                <a:tab pos="1085215" algn="l"/>
              </a:tabLst>
            </a:pPr>
            <a:r>
              <a:rPr sz="3450" spc="1087" baseline="1207" dirty="0">
                <a:latin typeface="Symbol"/>
                <a:cs typeface="Symbol"/>
              </a:rPr>
              <a:t></a:t>
            </a:r>
            <a:r>
              <a:rPr sz="3450" spc="1087" baseline="1207" dirty="0">
                <a:latin typeface="Times New Roman"/>
                <a:cs typeface="Times New Roman"/>
              </a:rPr>
              <a:t>	</a:t>
            </a:r>
            <a:r>
              <a:rPr sz="900" i="1" spc="90" dirty="0">
                <a:latin typeface="Times New Roman"/>
                <a:cs typeface="Times New Roman"/>
              </a:rPr>
              <a:t>i	j </a:t>
            </a:r>
            <a:r>
              <a:rPr sz="2325" i="1" spc="240" baseline="14336" dirty="0">
                <a:latin typeface="Times New Roman"/>
                <a:cs typeface="Times New Roman"/>
              </a:rPr>
              <a:t>y</a:t>
            </a:r>
            <a:r>
              <a:rPr sz="900" i="1" spc="160" dirty="0">
                <a:latin typeface="Times New Roman"/>
                <a:cs typeface="Times New Roman"/>
              </a:rPr>
              <a:t>i </a:t>
            </a:r>
            <a:r>
              <a:rPr sz="2325" i="1" spc="375" baseline="14336" dirty="0">
                <a:latin typeface="Times New Roman"/>
                <a:cs typeface="Times New Roman"/>
              </a:rPr>
              <a:t>y</a:t>
            </a:r>
            <a:r>
              <a:rPr sz="2325" i="1" spc="-330" baseline="14336" dirty="0">
                <a:latin typeface="Times New Roman"/>
                <a:cs typeface="Times New Roman"/>
              </a:rPr>
              <a:t> </a:t>
            </a:r>
            <a:r>
              <a:rPr sz="900" i="1" spc="90" dirty="0">
                <a:latin typeface="Times New Roman"/>
                <a:cs typeface="Times New Roman"/>
              </a:rPr>
              <a:t>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4037" y="1953951"/>
            <a:ext cx="56769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90" dirty="0">
                <a:latin typeface="Times New Roman"/>
                <a:cs typeface="Times New Roman"/>
              </a:rPr>
              <a:t>i </a:t>
            </a:r>
            <a:r>
              <a:rPr sz="900" spc="135" dirty="0">
                <a:latin typeface="Symbol"/>
                <a:cs typeface="Symbol"/>
              </a:rPr>
              <a:t></a:t>
            </a:r>
            <a:r>
              <a:rPr sz="900" spc="135" dirty="0">
                <a:latin typeface="Times New Roman"/>
                <a:cs typeface="Times New Roman"/>
              </a:rPr>
              <a:t>1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i="1" spc="90" dirty="0">
                <a:latin typeface="Times New Roman"/>
                <a:cs typeface="Times New Roman"/>
              </a:rPr>
              <a:t>j </a:t>
            </a:r>
            <a:r>
              <a:rPr sz="900" spc="135" dirty="0">
                <a:latin typeface="Symbol"/>
                <a:cs typeface="Symbol"/>
              </a:rPr>
              <a:t></a:t>
            </a:r>
            <a:r>
              <a:rPr sz="900" spc="13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299" y="1516588"/>
            <a:ext cx="163830" cy="5829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50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335"/>
              </a:spcBef>
            </a:pPr>
            <a:r>
              <a:rPr sz="1550" spc="280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0407" y="1683231"/>
            <a:ext cx="118110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175" dirty="0">
                <a:latin typeface="Times New Roman"/>
                <a:cs typeface="Times New Roman"/>
              </a:rPr>
              <a:t>min </a:t>
            </a:r>
            <a:r>
              <a:rPr sz="1550" i="1" spc="310" dirty="0">
                <a:latin typeface="Times New Roman"/>
                <a:cs typeface="Times New Roman"/>
              </a:rPr>
              <a:t>L </a:t>
            </a:r>
            <a:r>
              <a:rPr sz="1550" i="1" spc="210" dirty="0">
                <a:latin typeface="Times New Roman"/>
                <a:cs typeface="Times New Roman"/>
              </a:rPr>
              <a:t>w</a:t>
            </a:r>
            <a:r>
              <a:rPr sz="1550" spc="210" dirty="0">
                <a:latin typeface="Times New Roman"/>
                <a:cs typeface="Times New Roman"/>
              </a:rPr>
              <a:t>,</a:t>
            </a:r>
            <a:r>
              <a:rPr sz="1550" spc="-170" dirty="0">
                <a:latin typeface="Times New Roman"/>
                <a:cs typeface="Times New Roman"/>
              </a:rPr>
              <a:t> </a:t>
            </a:r>
            <a:r>
              <a:rPr sz="1550" i="1" spc="195" dirty="0">
                <a:latin typeface="Times New Roman"/>
                <a:cs typeface="Times New Roman"/>
              </a:rPr>
              <a:t>b</a:t>
            </a:r>
            <a:r>
              <a:rPr sz="1550" spc="195" dirty="0">
                <a:latin typeface="Times New Roman"/>
                <a:cs typeface="Times New Roman"/>
              </a:rPr>
              <a:t>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040" y="1564813"/>
            <a:ext cx="1398905" cy="5524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ts val="470"/>
              </a:lnSpc>
              <a:spcBef>
                <a:spcPts val="185"/>
              </a:spcBef>
            </a:pPr>
            <a:r>
              <a:rPr sz="1550" i="1" spc="145" dirty="0">
                <a:latin typeface="Times New Roman"/>
                <a:cs typeface="Times New Roman"/>
              </a:rPr>
              <a:t>x</a:t>
            </a:r>
            <a:r>
              <a:rPr sz="1350" i="1" spc="217" baseline="-24691" dirty="0">
                <a:latin typeface="Times New Roman"/>
                <a:cs typeface="Times New Roman"/>
              </a:rPr>
              <a:t>i</a:t>
            </a:r>
            <a:r>
              <a:rPr sz="1350" i="1" spc="359" baseline="-24691" dirty="0">
                <a:latin typeface="Times New Roman"/>
                <a:cs typeface="Times New Roman"/>
              </a:rPr>
              <a:t> </a:t>
            </a:r>
            <a:r>
              <a:rPr sz="1550" spc="140" dirty="0">
                <a:latin typeface="Symbol"/>
                <a:cs typeface="Symbol"/>
              </a:rPr>
              <a:t>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i="1" spc="275" dirty="0">
                <a:latin typeface="Times New Roman"/>
                <a:cs typeface="Times New Roman"/>
              </a:rPr>
              <a:t>x</a:t>
            </a:r>
            <a:r>
              <a:rPr sz="1350" i="1" spc="412" baseline="-24691" dirty="0">
                <a:latin typeface="Times New Roman"/>
                <a:cs typeface="Times New Roman"/>
              </a:rPr>
              <a:t>j</a:t>
            </a:r>
            <a:r>
              <a:rPr sz="1350" i="1" spc="172" baseline="-24691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Symbol"/>
                <a:cs typeface="Symbol"/>
              </a:rPr>
              <a:t></a:t>
            </a:r>
            <a:r>
              <a:rPr sz="1550" spc="150" dirty="0">
                <a:latin typeface="Symbol"/>
                <a:cs typeface="Symbol"/>
              </a:rPr>
              <a:t>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3450" spc="712" baseline="-8454" dirty="0">
                <a:latin typeface="Symbol"/>
                <a:cs typeface="Symbol"/>
              </a:rPr>
              <a:t></a:t>
            </a:r>
            <a:r>
              <a:rPr sz="1700" i="1" spc="475" dirty="0">
                <a:latin typeface="Symbol"/>
                <a:cs typeface="Symbol"/>
              </a:rPr>
              <a:t></a:t>
            </a:r>
            <a:endParaRPr sz="1700">
              <a:latin typeface="Symbol"/>
              <a:cs typeface="Symbol"/>
            </a:endParaRPr>
          </a:p>
          <a:p>
            <a:pPr marL="996315">
              <a:lnSpc>
                <a:spcPts val="530"/>
              </a:lnSpc>
            </a:pPr>
            <a:r>
              <a:rPr sz="900" i="1" spc="16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35990">
              <a:lnSpc>
                <a:spcPct val="100000"/>
              </a:lnSpc>
              <a:spcBef>
                <a:spcPts val="830"/>
              </a:spcBef>
            </a:pPr>
            <a:r>
              <a:rPr sz="900" i="1" spc="145" dirty="0">
                <a:latin typeface="Times New Roman"/>
                <a:cs typeface="Times New Roman"/>
              </a:rPr>
              <a:t>i</a:t>
            </a:r>
            <a:r>
              <a:rPr sz="900" spc="145" dirty="0">
                <a:latin typeface="Symbol"/>
                <a:cs typeface="Symbol"/>
              </a:rPr>
              <a:t></a:t>
            </a:r>
            <a:r>
              <a:rPr sz="900" spc="14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3589" y="1663830"/>
            <a:ext cx="4171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260" dirty="0">
                <a:latin typeface="Symbol"/>
                <a:cs typeface="Symbol"/>
              </a:rPr>
              <a:t></a:t>
            </a:r>
            <a:r>
              <a:rPr sz="1700" i="1" spc="-95" dirty="0">
                <a:latin typeface="Times New Roman"/>
                <a:cs typeface="Times New Roman"/>
              </a:rPr>
              <a:t> </a:t>
            </a:r>
            <a:r>
              <a:rPr sz="1700" i="1" spc="260" dirty="0">
                <a:latin typeface="Symbol"/>
                <a:cs typeface="Symbol"/>
              </a:rPr>
              <a:t>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1805" y="1620118"/>
            <a:ext cx="177800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sz="2050" spc="10" dirty="0">
                <a:latin typeface="Symbol"/>
                <a:cs typeface="Symbol"/>
              </a:rPr>
              <a:t></a:t>
            </a:r>
            <a:r>
              <a:rPr sz="2050" spc="10" dirty="0">
                <a:latin typeface="Times New Roman"/>
                <a:cs typeface="Times New Roman"/>
              </a:rPr>
              <a:t>	</a:t>
            </a:r>
            <a:r>
              <a:rPr sz="1700" i="1" spc="204" dirty="0">
                <a:latin typeface="Symbol"/>
                <a:cs typeface="Symbol"/>
              </a:rPr>
              <a:t></a:t>
            </a:r>
            <a:r>
              <a:rPr sz="1700" i="1" spc="-220" dirty="0">
                <a:latin typeface="Times New Roman"/>
                <a:cs typeface="Times New Roman"/>
              </a:rPr>
              <a:t> </a:t>
            </a:r>
            <a:r>
              <a:rPr sz="1550" spc="240" dirty="0">
                <a:latin typeface="Times New Roman"/>
                <a:cs typeface="Times New Roman"/>
              </a:rPr>
              <a:t>,</a:t>
            </a:r>
            <a:r>
              <a:rPr sz="1700" i="1" spc="240" dirty="0">
                <a:latin typeface="Symbol"/>
                <a:cs typeface="Symbol"/>
              </a:rPr>
              <a:t></a:t>
            </a:r>
            <a:r>
              <a:rPr sz="1700" i="1" spc="-254" dirty="0">
                <a:latin typeface="Times New Roman"/>
                <a:cs typeface="Times New Roman"/>
              </a:rPr>
              <a:t> </a:t>
            </a:r>
            <a:r>
              <a:rPr sz="1550" spc="140" dirty="0">
                <a:latin typeface="Times New Roman"/>
                <a:cs typeface="Times New Roman"/>
              </a:rPr>
              <a:t>,</a:t>
            </a:r>
            <a:r>
              <a:rPr sz="1550" spc="-125" dirty="0">
                <a:latin typeface="Times New Roman"/>
                <a:cs typeface="Times New Roman"/>
              </a:rPr>
              <a:t> </a:t>
            </a:r>
            <a:r>
              <a:rPr sz="1700" i="1" spc="235" dirty="0">
                <a:latin typeface="Symbol"/>
                <a:cs typeface="Symbol"/>
              </a:rPr>
              <a:t></a:t>
            </a:r>
            <a:r>
              <a:rPr sz="1700" i="1" spc="-229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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1550" spc="310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310" dirty="0">
                <a:latin typeface="Symbol"/>
                <a:cs typeface="Symbol"/>
              </a:rPr>
              <a:t>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7498" y="1869259"/>
            <a:ext cx="37147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i="1" spc="235" dirty="0">
                <a:latin typeface="Times New Roman"/>
                <a:cs typeface="Times New Roman"/>
              </a:rPr>
              <a:t>w</a:t>
            </a:r>
            <a:r>
              <a:rPr sz="900" spc="85" dirty="0">
                <a:latin typeface="Times New Roman"/>
                <a:cs typeface="Times New Roman"/>
              </a:rPr>
              <a:t>,</a:t>
            </a:r>
            <a:r>
              <a:rPr sz="900" i="1" spc="225" dirty="0">
                <a:latin typeface="Times New Roman"/>
                <a:cs typeface="Times New Roman"/>
              </a:rPr>
              <a:t>b</a:t>
            </a:r>
            <a:r>
              <a:rPr sz="900" spc="50" dirty="0">
                <a:latin typeface="Times New Roman"/>
                <a:cs typeface="Times New Roman"/>
              </a:rPr>
              <a:t>,</a:t>
            </a:r>
            <a:r>
              <a:rPr sz="1000" i="1" spc="114" dirty="0">
                <a:latin typeface="Symbol"/>
                <a:cs typeface="Symbol"/>
              </a:rPr>
              <a:t>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0252" y="4372319"/>
            <a:ext cx="6604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8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3498" y="3141131"/>
            <a:ext cx="990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1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9467" y="2828236"/>
            <a:ext cx="1511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26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1431" y="2681027"/>
            <a:ext cx="44450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280" dirty="0">
                <a:latin typeface="Times New Roman"/>
                <a:cs typeface="Times New Roman"/>
              </a:rPr>
              <a:t>m</a:t>
            </a:r>
            <a:r>
              <a:rPr sz="1450" spc="245" dirty="0">
                <a:latin typeface="Times New Roman"/>
                <a:cs typeface="Times New Roman"/>
              </a:rPr>
              <a:t>a</a:t>
            </a:r>
            <a:r>
              <a:rPr sz="1450" spc="26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3384" y="2634367"/>
            <a:ext cx="216916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6540" algn="l"/>
                <a:tab pos="454025" algn="l"/>
                <a:tab pos="680085" algn="l"/>
                <a:tab pos="946150" algn="l"/>
                <a:tab pos="1294130" algn="l"/>
                <a:tab pos="1657985" algn="l"/>
                <a:tab pos="2115185" algn="l"/>
              </a:tabLst>
            </a:pPr>
            <a:r>
              <a:rPr sz="850" i="1" spc="80" dirty="0">
                <a:latin typeface="Times New Roman"/>
                <a:cs typeface="Times New Roman"/>
              </a:rPr>
              <a:t>i	j	i	j	i	j	</a:t>
            </a:r>
            <a:r>
              <a:rPr sz="3300" spc="802" baseline="1262" dirty="0">
                <a:latin typeface="Symbol"/>
                <a:cs typeface="Symbol"/>
              </a:rPr>
              <a:t></a:t>
            </a:r>
            <a:r>
              <a:rPr sz="3300" spc="802" baseline="1262" dirty="0">
                <a:latin typeface="Times New Roman"/>
                <a:cs typeface="Times New Roman"/>
              </a:rPr>
              <a:t>	</a:t>
            </a:r>
            <a:r>
              <a:rPr sz="850" i="1" spc="8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9465" y="2568463"/>
            <a:ext cx="3041015" cy="4260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5145">
              <a:lnSpc>
                <a:spcPts val="760"/>
              </a:lnSpc>
              <a:spcBef>
                <a:spcPts val="110"/>
              </a:spcBef>
              <a:tabLst>
                <a:tab pos="826135" algn="l"/>
                <a:tab pos="2928620" algn="l"/>
              </a:tabLst>
            </a:pPr>
            <a:r>
              <a:rPr sz="850" i="1" spc="150" dirty="0">
                <a:latin typeface="Times New Roman"/>
                <a:cs typeface="Times New Roman"/>
              </a:rPr>
              <a:t>n	n	n</a:t>
            </a:r>
            <a:endParaRPr sz="850">
              <a:latin typeface="Times New Roman"/>
              <a:cs typeface="Times New Roman"/>
            </a:endParaRPr>
          </a:p>
          <a:p>
            <a:pPr marL="50800">
              <a:lnSpc>
                <a:spcPts val="2380"/>
              </a:lnSpc>
            </a:pPr>
            <a:r>
              <a:rPr sz="2175" spc="427" baseline="13409" dirty="0">
                <a:latin typeface="Symbol"/>
                <a:cs typeface="Symbol"/>
              </a:rPr>
              <a:t></a:t>
            </a:r>
            <a:r>
              <a:rPr sz="2175" spc="157" baseline="13409" dirty="0">
                <a:latin typeface="Times New Roman"/>
                <a:cs typeface="Times New Roman"/>
              </a:rPr>
              <a:t> </a:t>
            </a:r>
            <a:r>
              <a:rPr sz="2175" u="sng" spc="390" baseline="498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75" spc="97" baseline="49808" dirty="0">
                <a:latin typeface="Times New Roman"/>
                <a:cs typeface="Times New Roman"/>
              </a:rPr>
              <a:t> </a:t>
            </a:r>
            <a:r>
              <a:rPr sz="2200" spc="535" dirty="0">
                <a:latin typeface="Symbol"/>
                <a:cs typeface="Symbol"/>
              </a:rPr>
              <a:t>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810" dirty="0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5076" y="2939421"/>
            <a:ext cx="262699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15540" algn="l"/>
              </a:tabLst>
            </a:pPr>
            <a:r>
              <a:rPr sz="850" i="1" spc="80" dirty="0">
                <a:latin typeface="Times New Roman"/>
                <a:cs typeface="Times New Roman"/>
              </a:rPr>
              <a:t>i </a:t>
            </a:r>
            <a:r>
              <a:rPr sz="850" spc="125" dirty="0">
                <a:latin typeface="Symbol"/>
                <a:cs typeface="Symbol"/>
              </a:rPr>
              <a:t></a:t>
            </a:r>
            <a:r>
              <a:rPr sz="850" spc="125" dirty="0">
                <a:latin typeface="Times New Roman"/>
                <a:cs typeface="Times New Roman"/>
              </a:rPr>
              <a:t>1 </a:t>
            </a:r>
            <a:r>
              <a:rPr sz="850" spc="170" dirty="0">
                <a:latin typeface="Times New Roman"/>
                <a:cs typeface="Times New Roman"/>
              </a:rPr>
              <a:t> </a:t>
            </a:r>
            <a:r>
              <a:rPr sz="850" i="1" spc="80" dirty="0">
                <a:latin typeface="Times New Roman"/>
                <a:cs typeface="Times New Roman"/>
              </a:rPr>
              <a:t>j</a:t>
            </a:r>
            <a:r>
              <a:rPr sz="850" i="1" spc="-105" dirty="0">
                <a:latin typeface="Times New Roman"/>
                <a:cs typeface="Times New Roman"/>
              </a:rPr>
              <a:t> </a:t>
            </a:r>
            <a:r>
              <a:rPr sz="850" spc="125" dirty="0">
                <a:latin typeface="Symbol"/>
                <a:cs typeface="Symbol"/>
              </a:rPr>
              <a:t></a:t>
            </a:r>
            <a:r>
              <a:rPr sz="850" spc="125" dirty="0">
                <a:latin typeface="Times New Roman"/>
                <a:cs typeface="Times New Roman"/>
              </a:rPr>
              <a:t>1	</a:t>
            </a:r>
            <a:r>
              <a:rPr sz="850" i="1" spc="80" dirty="0">
                <a:latin typeface="Times New Roman"/>
                <a:cs typeface="Times New Roman"/>
              </a:rPr>
              <a:t>i</a:t>
            </a:r>
            <a:r>
              <a:rPr sz="850" i="1" spc="-160" dirty="0">
                <a:latin typeface="Times New Roman"/>
                <a:cs typeface="Times New Roman"/>
              </a:rPr>
              <a:t> </a:t>
            </a:r>
            <a:r>
              <a:rPr sz="850" spc="125" dirty="0">
                <a:latin typeface="Symbol"/>
                <a:cs typeface="Symbol"/>
              </a:rPr>
              <a:t></a:t>
            </a:r>
            <a:r>
              <a:rPr sz="850" spc="12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79071" y="4229307"/>
            <a:ext cx="208280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8925" algn="l"/>
              </a:tabLst>
            </a:pPr>
            <a:r>
              <a:rPr sz="1600" i="1" spc="215" dirty="0">
                <a:latin typeface="Symbol"/>
                <a:cs typeface="Symbol"/>
              </a:rPr>
              <a:t></a:t>
            </a:r>
            <a:r>
              <a:rPr sz="1600" spc="215" dirty="0">
                <a:latin typeface="Times New Roman"/>
                <a:cs typeface="Times New Roman"/>
              </a:rPr>
              <a:t>	</a:t>
            </a:r>
            <a:r>
              <a:rPr sz="1450" spc="285" dirty="0">
                <a:latin typeface="Symbol"/>
                <a:cs typeface="Symbol"/>
              </a:rPr>
              <a:t>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295" dirty="0">
                <a:latin typeface="Times New Roman"/>
                <a:cs typeface="Times New Roman"/>
              </a:rPr>
              <a:t>0</a:t>
            </a:r>
            <a:r>
              <a:rPr sz="1450" spc="295" dirty="0">
                <a:latin typeface="SimSun"/>
                <a:cs typeface="SimSun"/>
              </a:rPr>
              <a:t>，</a:t>
            </a:r>
            <a:r>
              <a:rPr sz="1450" spc="-30" dirty="0">
                <a:latin typeface="SimSun"/>
                <a:cs typeface="SimSun"/>
              </a:rPr>
              <a:t> </a:t>
            </a:r>
            <a:r>
              <a:rPr sz="1450" i="1" spc="145" dirty="0">
                <a:latin typeface="Times New Roman"/>
                <a:cs typeface="Times New Roman"/>
              </a:rPr>
              <a:t>i</a:t>
            </a:r>
            <a:r>
              <a:rPr sz="1450" i="1" spc="120" dirty="0">
                <a:latin typeface="Times New Roman"/>
                <a:cs typeface="Times New Roman"/>
              </a:rPr>
              <a:t> </a:t>
            </a:r>
            <a:r>
              <a:rPr sz="1450" spc="285" dirty="0">
                <a:latin typeface="Symbol"/>
                <a:cs typeface="Symbol"/>
              </a:rPr>
              <a:t>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spc="229" dirty="0">
                <a:latin typeface="Times New Roman"/>
                <a:cs typeface="Times New Roman"/>
              </a:rPr>
              <a:t>1,2,</a:t>
            </a:r>
            <a:r>
              <a:rPr sz="1450" spc="229" dirty="0">
                <a:latin typeface="MT Extra"/>
                <a:cs typeface="MT Extra"/>
              </a:rPr>
              <a:t></a:t>
            </a:r>
            <a:r>
              <a:rPr sz="1450" spc="229" dirty="0">
                <a:latin typeface="Times New Roman"/>
                <a:cs typeface="Times New Roman"/>
              </a:rPr>
              <a:t>,</a:t>
            </a:r>
            <a:r>
              <a:rPr sz="1450" spc="-125" dirty="0">
                <a:latin typeface="Times New Roman"/>
                <a:cs typeface="Times New Roman"/>
              </a:rPr>
              <a:t> </a:t>
            </a:r>
            <a:r>
              <a:rPr sz="1450" i="1" spc="26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0089" y="3125460"/>
            <a:ext cx="1874520" cy="10896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450" spc="5" dirty="0">
                <a:latin typeface="Times New Roman"/>
                <a:cs typeface="Times New Roman"/>
              </a:rPr>
              <a:t>.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r>
              <a:rPr sz="1450" spc="130" dirty="0">
                <a:latin typeface="Times New Roman"/>
                <a:cs typeface="Times New Roman"/>
              </a:rPr>
              <a:t>.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5" dirty="0">
                <a:latin typeface="Times New Roman"/>
                <a:cs typeface="Times New Roman"/>
              </a:rPr>
              <a:t> </a:t>
            </a:r>
            <a:r>
              <a:rPr sz="3300" spc="982" baseline="-8838" dirty="0">
                <a:latin typeface="Symbol"/>
                <a:cs typeface="Symbol"/>
              </a:rPr>
              <a:t></a:t>
            </a:r>
            <a:r>
              <a:rPr sz="1600" i="1" spc="360" dirty="0">
                <a:latin typeface="Symbol"/>
                <a:cs typeface="Symbol"/>
              </a:rPr>
              <a:t></a:t>
            </a:r>
            <a:r>
              <a:rPr sz="1275" i="1" spc="120" baseline="-22875" dirty="0">
                <a:latin typeface="Times New Roman"/>
                <a:cs typeface="Times New Roman"/>
              </a:rPr>
              <a:t>i</a:t>
            </a:r>
            <a:r>
              <a:rPr sz="1275" i="1" baseline="-22875" dirty="0">
                <a:latin typeface="Times New Roman"/>
                <a:cs typeface="Times New Roman"/>
              </a:rPr>
              <a:t> </a:t>
            </a:r>
            <a:r>
              <a:rPr sz="1275" i="1" spc="-150" baseline="-22875" dirty="0">
                <a:latin typeface="Times New Roman"/>
                <a:cs typeface="Times New Roman"/>
              </a:rPr>
              <a:t> </a:t>
            </a:r>
            <a:r>
              <a:rPr sz="1450" i="1" spc="240" dirty="0">
                <a:latin typeface="Times New Roman"/>
                <a:cs typeface="Times New Roman"/>
              </a:rPr>
              <a:t>y</a:t>
            </a:r>
            <a:r>
              <a:rPr sz="1275" i="1" spc="120" baseline="-22875" dirty="0">
                <a:latin typeface="Times New Roman"/>
                <a:cs typeface="Times New Roman"/>
              </a:rPr>
              <a:t>i</a:t>
            </a:r>
            <a:r>
              <a:rPr sz="1275" i="1" baseline="-22875" dirty="0">
                <a:latin typeface="Times New Roman"/>
                <a:cs typeface="Times New Roman"/>
              </a:rPr>
              <a:t>  </a:t>
            </a:r>
            <a:r>
              <a:rPr sz="1275" i="1" spc="82" baseline="-22875" dirty="0">
                <a:latin typeface="Times New Roman"/>
                <a:cs typeface="Times New Roman"/>
              </a:rPr>
              <a:t> </a:t>
            </a:r>
            <a:r>
              <a:rPr sz="1450" spc="285" dirty="0">
                <a:latin typeface="Symbol"/>
                <a:cs typeface="Symbol"/>
              </a:rPr>
              <a:t>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spc="26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spcBef>
                <a:spcPts val="125"/>
              </a:spcBef>
            </a:pPr>
            <a:r>
              <a:rPr sz="850" i="1" spc="80" dirty="0">
                <a:latin typeface="Times New Roman"/>
                <a:cs typeface="Times New Roman"/>
              </a:rPr>
              <a:t>i</a:t>
            </a:r>
            <a:r>
              <a:rPr sz="850" i="1" spc="-125" dirty="0">
                <a:latin typeface="Times New Roman"/>
                <a:cs typeface="Times New Roman"/>
              </a:rPr>
              <a:t> </a:t>
            </a:r>
            <a:r>
              <a:rPr sz="850" spc="125" dirty="0">
                <a:latin typeface="Symbol"/>
                <a:cs typeface="Symbol"/>
              </a:rPr>
              <a:t></a:t>
            </a:r>
            <a:r>
              <a:rPr sz="850" spc="12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120"/>
              </a:spcBef>
            </a:pPr>
            <a:r>
              <a:rPr sz="1450" i="1" spc="345" dirty="0">
                <a:latin typeface="Times New Roman"/>
                <a:cs typeface="Times New Roman"/>
              </a:rPr>
              <a:t>C</a:t>
            </a:r>
            <a:r>
              <a:rPr sz="1450" i="1" spc="70" dirty="0">
                <a:latin typeface="Times New Roman"/>
                <a:cs typeface="Times New Roman"/>
              </a:rPr>
              <a:t> </a:t>
            </a:r>
            <a:r>
              <a:rPr sz="1450" spc="285" dirty="0">
                <a:latin typeface="Symbol"/>
                <a:cs typeface="Symbol"/>
              </a:rPr>
              <a:t></a:t>
            </a:r>
            <a:r>
              <a:rPr sz="1450" spc="-185" dirty="0">
                <a:latin typeface="Times New Roman"/>
                <a:cs typeface="Times New Roman"/>
              </a:rPr>
              <a:t> </a:t>
            </a:r>
            <a:r>
              <a:rPr sz="1600" i="1" spc="220" dirty="0">
                <a:latin typeface="Symbol"/>
                <a:cs typeface="Symbol"/>
              </a:rPr>
              <a:t></a:t>
            </a:r>
            <a:r>
              <a:rPr sz="1275" i="1" spc="330" baseline="-22875" dirty="0">
                <a:latin typeface="Times New Roman"/>
                <a:cs typeface="Times New Roman"/>
              </a:rPr>
              <a:t>i</a:t>
            </a:r>
            <a:r>
              <a:rPr sz="1275" i="1" spc="517" baseline="-22875" dirty="0">
                <a:latin typeface="Times New Roman"/>
                <a:cs typeface="Times New Roman"/>
              </a:rPr>
              <a:t> </a:t>
            </a:r>
            <a:r>
              <a:rPr sz="1450" spc="285" dirty="0">
                <a:latin typeface="Symbol"/>
                <a:cs typeface="Symbol"/>
              </a:rPr>
              <a:t>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600" i="1" spc="170" dirty="0">
                <a:latin typeface="Symbol"/>
                <a:cs typeface="Symbol"/>
              </a:rPr>
              <a:t></a:t>
            </a:r>
            <a:r>
              <a:rPr sz="1275" i="1" spc="254" baseline="-22875" dirty="0">
                <a:latin typeface="Times New Roman"/>
                <a:cs typeface="Times New Roman"/>
              </a:rPr>
              <a:t>i</a:t>
            </a:r>
            <a:r>
              <a:rPr sz="1275" i="1" spc="690" baseline="-22875" dirty="0">
                <a:latin typeface="Times New Roman"/>
                <a:cs typeface="Times New Roman"/>
              </a:rPr>
              <a:t> </a:t>
            </a:r>
            <a:r>
              <a:rPr sz="1450" spc="285" dirty="0">
                <a:latin typeface="Symbol"/>
                <a:cs typeface="Symbol"/>
              </a:rPr>
              <a:t>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26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335"/>
              </a:spcBef>
            </a:pPr>
            <a:r>
              <a:rPr sz="1600" i="1" spc="220" dirty="0">
                <a:latin typeface="Symbol"/>
                <a:cs typeface="Symbol"/>
              </a:rPr>
              <a:t></a:t>
            </a:r>
            <a:r>
              <a:rPr sz="1275" i="1" spc="330" baseline="-22875" dirty="0">
                <a:latin typeface="Times New Roman"/>
                <a:cs typeface="Times New Roman"/>
              </a:rPr>
              <a:t>i </a:t>
            </a:r>
            <a:r>
              <a:rPr sz="1450" spc="285" dirty="0">
                <a:latin typeface="Symbol"/>
                <a:cs typeface="Symbol"/>
              </a:rPr>
              <a:t></a:t>
            </a:r>
            <a:r>
              <a:rPr sz="1450" spc="-145" dirty="0">
                <a:latin typeface="Times New Roman"/>
                <a:cs typeface="Times New Roman"/>
              </a:rPr>
              <a:t> </a:t>
            </a:r>
            <a:r>
              <a:rPr sz="1450" spc="26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1705" y="2663307"/>
            <a:ext cx="1835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235" dirty="0"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9399" y="2574466"/>
            <a:ext cx="1799589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5620" algn="l"/>
              </a:tabLst>
            </a:pPr>
            <a:r>
              <a:rPr sz="1600" i="1" spc="235" dirty="0">
                <a:latin typeface="Symbol"/>
                <a:cs typeface="Symbol"/>
              </a:rPr>
              <a:t></a:t>
            </a:r>
            <a:r>
              <a:rPr sz="1600" i="1" spc="30" dirty="0">
                <a:latin typeface="Times New Roman"/>
                <a:cs typeface="Times New Roman"/>
              </a:rPr>
              <a:t> </a:t>
            </a:r>
            <a:r>
              <a:rPr sz="1600" i="1" spc="235" dirty="0">
                <a:latin typeface="Symbol"/>
                <a:cs typeface="Symbol"/>
              </a:rPr>
              <a:t></a:t>
            </a:r>
            <a:r>
              <a:rPr sz="1600" spc="235" dirty="0">
                <a:latin typeface="Times New Roman"/>
                <a:cs typeface="Times New Roman"/>
              </a:rPr>
              <a:t>	</a:t>
            </a:r>
            <a:r>
              <a:rPr sz="1450" i="1" spc="229" dirty="0">
                <a:latin typeface="Times New Roman"/>
                <a:cs typeface="Times New Roman"/>
              </a:rPr>
              <a:t>y y </a:t>
            </a:r>
            <a:r>
              <a:rPr sz="2300" spc="45" dirty="0">
                <a:latin typeface="Symbol"/>
                <a:cs typeface="Symbol"/>
              </a:rPr>
              <a:t></a:t>
            </a:r>
            <a:r>
              <a:rPr sz="1450" i="1" spc="45" dirty="0">
                <a:latin typeface="Times New Roman"/>
                <a:cs typeface="Times New Roman"/>
              </a:rPr>
              <a:t>x </a:t>
            </a:r>
            <a:r>
              <a:rPr sz="1450" spc="130" dirty="0">
                <a:latin typeface="Symbol"/>
                <a:cs typeface="Symbol"/>
              </a:rPr>
              <a:t></a:t>
            </a:r>
            <a:r>
              <a:rPr sz="1450" spc="130" dirty="0">
                <a:latin typeface="Times New Roman"/>
                <a:cs typeface="Times New Roman"/>
              </a:rPr>
              <a:t> </a:t>
            </a:r>
            <a:r>
              <a:rPr sz="1450" i="1" spc="229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2300" spc="135" dirty="0">
                <a:latin typeface="Symbol"/>
                <a:cs typeface="Symbol"/>
              </a:rPr>
              <a:t></a:t>
            </a:r>
            <a:r>
              <a:rPr sz="1450" spc="135" dirty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79197" y="2861990"/>
            <a:ext cx="118110" cy="16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125" dirty="0">
                <a:latin typeface="Symbol"/>
                <a:cs typeface="Symbol"/>
              </a:rPr>
              <a:t></a:t>
            </a:r>
            <a:endParaRPr sz="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最终的目标函数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390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整理，得到对偶问题：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751" y="2509723"/>
            <a:ext cx="135255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23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4379" y="1652970"/>
            <a:ext cx="135255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23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2263" y="2008942"/>
            <a:ext cx="8636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13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2148" y="2008942"/>
            <a:ext cx="8636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13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2620" y="2008942"/>
            <a:ext cx="8636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13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8510" y="2008942"/>
            <a:ext cx="108331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77190" algn="l"/>
                <a:tab pos="671830" algn="l"/>
                <a:tab pos="1009015" algn="l"/>
              </a:tabLst>
            </a:pPr>
            <a:r>
              <a:rPr sz="1250" i="1" spc="130" dirty="0">
                <a:latin typeface="Times New Roman"/>
                <a:cs typeface="Times New Roman"/>
              </a:rPr>
              <a:t>i	j	i	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2938" y="2040962"/>
            <a:ext cx="21336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37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5275" y="1821244"/>
            <a:ext cx="55372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395" dirty="0">
                <a:latin typeface="Times New Roman"/>
                <a:cs typeface="Times New Roman"/>
              </a:rPr>
              <a:t>m</a:t>
            </a:r>
            <a:r>
              <a:rPr sz="2200" spc="-45" dirty="0">
                <a:latin typeface="Times New Roman"/>
                <a:cs typeface="Times New Roman"/>
              </a:rPr>
              <a:t>i</a:t>
            </a:r>
            <a:r>
              <a:rPr sz="2200" spc="37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2097" y="3305392"/>
            <a:ext cx="173355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spc="204" dirty="0">
                <a:latin typeface="Times New Roman"/>
                <a:cs typeface="Times New Roman"/>
              </a:rPr>
              <a:t>i</a:t>
            </a:r>
            <a:r>
              <a:rPr sz="2200" i="1" spc="170" dirty="0">
                <a:latin typeface="Times New Roman"/>
                <a:cs typeface="Times New Roman"/>
              </a:rPr>
              <a:t> </a:t>
            </a:r>
            <a:r>
              <a:rPr sz="2200" spc="409" dirty="0">
                <a:latin typeface="Symbol"/>
                <a:cs typeface="Symbol"/>
              </a:rPr>
              <a:t>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325" dirty="0">
                <a:latin typeface="Times New Roman"/>
                <a:cs typeface="Times New Roman"/>
              </a:rPr>
              <a:t>1,2,</a:t>
            </a:r>
            <a:r>
              <a:rPr sz="2200" spc="325" dirty="0">
                <a:latin typeface="MT Extra"/>
                <a:cs typeface="MT Extra"/>
              </a:rPr>
              <a:t></a:t>
            </a:r>
            <a:r>
              <a:rPr sz="2200" spc="325" dirty="0">
                <a:latin typeface="Times New Roman"/>
                <a:cs typeface="Times New Roman"/>
              </a:rPr>
              <a:t>,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i="1" spc="37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098" y="1746567"/>
            <a:ext cx="413384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-1215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2249" y="1652970"/>
            <a:ext cx="1182370" cy="6248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1484">
              <a:lnSpc>
                <a:spcPts val="1105"/>
              </a:lnSpc>
              <a:spcBef>
                <a:spcPts val="140"/>
              </a:spcBef>
              <a:tabLst>
                <a:tab pos="901065" algn="l"/>
              </a:tabLst>
            </a:pPr>
            <a:r>
              <a:rPr sz="1250" i="1" spc="235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565"/>
              </a:lnSpc>
            </a:pPr>
            <a:r>
              <a:rPr sz="3300" u="sng" spc="562" baseline="479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300" spc="97" baseline="47979" dirty="0">
                <a:latin typeface="Times New Roman"/>
                <a:cs typeface="Times New Roman"/>
              </a:rPr>
              <a:t> </a:t>
            </a:r>
            <a:r>
              <a:rPr sz="3300" spc="800" dirty="0">
                <a:latin typeface="Symbol"/>
                <a:cs typeface="Symbol"/>
              </a:rPr>
              <a:t></a:t>
            </a:r>
            <a:r>
              <a:rPr sz="3300" spc="-455" dirty="0">
                <a:latin typeface="Times New Roman"/>
                <a:cs typeface="Times New Roman"/>
              </a:rPr>
              <a:t> </a:t>
            </a:r>
            <a:r>
              <a:rPr sz="3300" spc="-1215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8206" y="2207660"/>
            <a:ext cx="321945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130" dirty="0">
                <a:latin typeface="Times New Roman"/>
                <a:cs typeface="Times New Roman"/>
              </a:rPr>
              <a:t>i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200" dirty="0">
                <a:latin typeface="Symbol"/>
                <a:cs typeface="Symbol"/>
              </a:rPr>
              <a:t></a:t>
            </a:r>
            <a:r>
              <a:rPr sz="1250" spc="20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5170" y="2207660"/>
            <a:ext cx="79629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82600" algn="l"/>
              </a:tabLst>
            </a:pPr>
            <a:r>
              <a:rPr sz="1250" i="1" spc="130" dirty="0">
                <a:latin typeface="Times New Roman"/>
                <a:cs typeface="Times New Roman"/>
              </a:rPr>
              <a:t>i</a:t>
            </a:r>
            <a:r>
              <a:rPr sz="1250" i="1" spc="-180" dirty="0">
                <a:latin typeface="Times New Roman"/>
                <a:cs typeface="Times New Roman"/>
              </a:rPr>
              <a:t> </a:t>
            </a:r>
            <a:r>
              <a:rPr sz="1250" spc="200" dirty="0">
                <a:latin typeface="Symbol"/>
                <a:cs typeface="Symbol"/>
              </a:rPr>
              <a:t></a:t>
            </a:r>
            <a:r>
              <a:rPr sz="1250" spc="200" dirty="0">
                <a:latin typeface="Times New Roman"/>
                <a:cs typeface="Times New Roman"/>
              </a:rPr>
              <a:t>1	</a:t>
            </a:r>
            <a:r>
              <a:rPr sz="1250" i="1" spc="130" dirty="0">
                <a:latin typeface="Times New Roman"/>
                <a:cs typeface="Times New Roman"/>
              </a:rPr>
              <a:t>j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95" dirty="0">
                <a:latin typeface="Symbol"/>
                <a:cs typeface="Symbol"/>
              </a:rPr>
              <a:t></a:t>
            </a:r>
            <a:r>
              <a:rPr sz="1250" spc="19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5926" y="2485115"/>
            <a:ext cx="2301875" cy="11887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621665" algn="l"/>
                <a:tab pos="1788160" algn="l"/>
              </a:tabLst>
            </a:pPr>
            <a:r>
              <a:rPr sz="2200" i="1" spc="24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i="1" spc="265" dirty="0">
                <a:latin typeface="Times New Roman"/>
                <a:cs typeface="Times New Roman"/>
              </a:rPr>
              <a:t>t</a:t>
            </a:r>
            <a:r>
              <a:rPr sz="2200" spc="185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4950" spc="1455" baseline="-8417" dirty="0">
                <a:latin typeface="Symbol"/>
                <a:cs typeface="Symbol"/>
              </a:rPr>
              <a:t></a:t>
            </a:r>
            <a:r>
              <a:rPr sz="2400" i="1" spc="530" dirty="0">
                <a:latin typeface="Symbol"/>
                <a:cs typeface="Symbol"/>
              </a:rPr>
              <a:t></a:t>
            </a:r>
            <a:r>
              <a:rPr sz="1875" i="1" spc="195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209" baseline="-24444" dirty="0">
                <a:latin typeface="Times New Roman"/>
                <a:cs typeface="Times New Roman"/>
              </a:rPr>
              <a:t> </a:t>
            </a:r>
            <a:r>
              <a:rPr sz="2200" i="1" spc="340" dirty="0">
                <a:latin typeface="Times New Roman"/>
                <a:cs typeface="Times New Roman"/>
              </a:rPr>
              <a:t>y</a:t>
            </a:r>
            <a:r>
              <a:rPr sz="1875" i="1" spc="195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	</a:t>
            </a:r>
            <a:r>
              <a:rPr sz="2200" spc="409" dirty="0">
                <a:latin typeface="Symbol"/>
                <a:cs typeface="Symbol"/>
              </a:rPr>
              <a:t>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37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680720">
              <a:lnSpc>
                <a:spcPct val="100000"/>
              </a:lnSpc>
              <a:spcBef>
                <a:spcPts val="204"/>
              </a:spcBef>
            </a:pPr>
            <a:r>
              <a:rPr sz="1250" i="1" spc="130" dirty="0">
                <a:latin typeface="Times New Roman"/>
                <a:cs typeface="Times New Roman"/>
              </a:rPr>
              <a:t>i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200" dirty="0">
                <a:latin typeface="Symbol"/>
                <a:cs typeface="Symbol"/>
              </a:rPr>
              <a:t></a:t>
            </a:r>
            <a:r>
              <a:rPr sz="1250" spc="20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554355">
              <a:lnSpc>
                <a:spcPct val="100000"/>
              </a:lnSpc>
              <a:spcBef>
                <a:spcPts val="175"/>
              </a:spcBef>
            </a:pPr>
            <a:r>
              <a:rPr sz="2200" spc="375" dirty="0">
                <a:latin typeface="Times New Roman"/>
                <a:cs typeface="Times New Roman"/>
              </a:rPr>
              <a:t>0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409" dirty="0">
                <a:latin typeface="Symbol"/>
                <a:cs typeface="Symbol"/>
              </a:rPr>
              <a:t>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400" i="1" spc="330" dirty="0">
                <a:latin typeface="Symbol"/>
                <a:cs typeface="Symbol"/>
              </a:rPr>
              <a:t></a:t>
            </a:r>
            <a:r>
              <a:rPr sz="1875" i="1" spc="494" baseline="-24444" dirty="0">
                <a:latin typeface="Times New Roman"/>
                <a:cs typeface="Times New Roman"/>
              </a:rPr>
              <a:t>i</a:t>
            </a:r>
            <a:r>
              <a:rPr sz="1875" i="1" spc="989" baseline="-24444" dirty="0">
                <a:latin typeface="Times New Roman"/>
                <a:cs typeface="Times New Roman"/>
              </a:rPr>
              <a:t> </a:t>
            </a:r>
            <a:r>
              <a:rPr sz="2200" spc="409" dirty="0">
                <a:latin typeface="Symbol"/>
                <a:cs typeface="Symbol"/>
              </a:rPr>
              <a:t>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spc="420" dirty="0">
                <a:latin typeface="Times New Roman"/>
                <a:cs typeface="Times New Roman"/>
              </a:rPr>
              <a:t>C</a:t>
            </a:r>
            <a:r>
              <a:rPr sz="2200" spc="42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2187" y="1794684"/>
            <a:ext cx="2622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345" dirty="0"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8310" y="1662008"/>
            <a:ext cx="267525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63270" algn="l"/>
                <a:tab pos="1384935" algn="l"/>
                <a:tab pos="1818639" algn="l"/>
                <a:tab pos="2312670" algn="l"/>
              </a:tabLst>
            </a:pPr>
            <a:r>
              <a:rPr sz="2400" i="1" spc="345" dirty="0">
                <a:latin typeface="Symbol"/>
                <a:cs typeface="Symbol"/>
              </a:rPr>
              <a:t>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345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200" i="1" spc="330" dirty="0">
                <a:latin typeface="Times New Roman"/>
                <a:cs typeface="Times New Roman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25" dirty="0">
                <a:latin typeface="Times New Roman"/>
                <a:cs typeface="Times New Roman"/>
              </a:rPr>
              <a:t> </a:t>
            </a:r>
            <a:r>
              <a:rPr sz="2200" i="1" spc="330" dirty="0">
                <a:latin typeface="Times New Roman"/>
                <a:cs typeface="Times New Roman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3450" spc="-215" dirty="0">
                <a:latin typeface="Symbol"/>
                <a:cs typeface="Symbol"/>
              </a:rPr>
              <a:t></a:t>
            </a:r>
            <a:r>
              <a:rPr sz="2200" i="1" spc="330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85" dirty="0">
                <a:latin typeface="Symbol"/>
                <a:cs typeface="Symbol"/>
              </a:rPr>
              <a:t>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330" dirty="0">
                <a:latin typeface="Times New Roman"/>
                <a:cs typeface="Times New Roman"/>
              </a:rPr>
              <a:t>x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3450" spc="-20" dirty="0">
                <a:latin typeface="Symbol"/>
                <a:cs typeface="Symbol"/>
              </a:rPr>
              <a:t></a:t>
            </a:r>
            <a:r>
              <a:rPr sz="2200" spc="409" dirty="0">
                <a:latin typeface="Symbol"/>
                <a:cs typeface="Symbol"/>
              </a:rPr>
              <a:t>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1770" y="2087162"/>
            <a:ext cx="1638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200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线性支持向量机学习算法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58393"/>
            <a:ext cx="43173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构造并求解约束最优化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问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题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187748"/>
            <a:ext cx="2376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求得最优解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α*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629" y="2605784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4899" y="1778389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204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4360" y="2153086"/>
            <a:ext cx="20701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7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500" y="1940897"/>
            <a:ext cx="53657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400" dirty="0">
                <a:latin typeface="Times New Roman"/>
                <a:cs typeface="Times New Roman"/>
              </a:rPr>
              <a:t>m</a:t>
            </a:r>
            <a:r>
              <a:rPr sz="2100" spc="-30" dirty="0">
                <a:latin typeface="Times New Roman"/>
                <a:cs typeface="Times New Roman"/>
              </a:rPr>
              <a:t>i</a:t>
            </a:r>
            <a:r>
              <a:rPr sz="2100" spc="37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917" y="3374188"/>
            <a:ext cx="167767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204" dirty="0">
                <a:latin typeface="Times New Roman"/>
                <a:cs typeface="Times New Roman"/>
              </a:rPr>
              <a:t>i</a:t>
            </a:r>
            <a:r>
              <a:rPr sz="2100" i="1" spc="165" dirty="0">
                <a:latin typeface="Times New Roman"/>
                <a:cs typeface="Times New Roman"/>
              </a:rPr>
              <a:t> </a:t>
            </a:r>
            <a:r>
              <a:rPr sz="2100" spc="409" dirty="0">
                <a:latin typeface="Symbol"/>
                <a:cs typeface="Symbol"/>
              </a:rPr>
              <a:t>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330" dirty="0">
                <a:latin typeface="Times New Roman"/>
                <a:cs typeface="Times New Roman"/>
              </a:rPr>
              <a:t>1,2,</a:t>
            </a:r>
            <a:r>
              <a:rPr sz="2100" spc="330" dirty="0">
                <a:latin typeface="MT Extra"/>
                <a:cs typeface="MT Extra"/>
              </a:rPr>
              <a:t></a:t>
            </a:r>
            <a:r>
              <a:rPr sz="2100" spc="330" dirty="0">
                <a:latin typeface="Times New Roman"/>
                <a:cs typeface="Times New Roman"/>
              </a:rPr>
              <a:t>,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2100" i="1" spc="37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550" y="1873709"/>
            <a:ext cx="3115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  <a:tab pos="650240" algn="l"/>
                <a:tab pos="977265" algn="l"/>
                <a:tab pos="1360805" algn="l"/>
                <a:tab pos="1863725" algn="l"/>
                <a:tab pos="2383155" algn="l"/>
                <a:tab pos="3044190" algn="l"/>
              </a:tabLst>
            </a:pPr>
            <a:r>
              <a:rPr sz="1250" i="1" spc="110" dirty="0">
                <a:latin typeface="Times New Roman"/>
                <a:cs typeface="Times New Roman"/>
              </a:rPr>
              <a:t>i	j	i	j	i	j	</a:t>
            </a:r>
            <a:r>
              <a:rPr sz="3200" spc="765" dirty="0">
                <a:latin typeface="Symbol"/>
                <a:cs typeface="Symbol"/>
              </a:rPr>
              <a:t></a:t>
            </a:r>
            <a:r>
              <a:rPr sz="3200" spc="765" dirty="0">
                <a:latin typeface="Times New Roman"/>
                <a:cs typeface="Times New Roman"/>
              </a:rPr>
              <a:t>	</a:t>
            </a:r>
            <a:r>
              <a:rPr sz="1250" i="1" spc="11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3099" y="1778389"/>
            <a:ext cx="114554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0">
              <a:lnSpc>
                <a:spcPts val="1110"/>
              </a:lnSpc>
              <a:spcBef>
                <a:spcPts val="95"/>
              </a:spcBef>
              <a:tabLst>
                <a:tab pos="872490" algn="l"/>
              </a:tabLst>
            </a:pPr>
            <a:r>
              <a:rPr sz="1250" i="1" spc="204" dirty="0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450"/>
              </a:lnSpc>
            </a:pPr>
            <a:r>
              <a:rPr sz="3150" u="sng" spc="562" baseline="489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112" baseline="48941" dirty="0">
                <a:latin typeface="Times New Roman"/>
                <a:cs typeface="Times New Roman"/>
              </a:rPr>
              <a:t> </a:t>
            </a:r>
            <a:r>
              <a:rPr sz="3200" spc="765" dirty="0">
                <a:latin typeface="Symbol"/>
                <a:cs typeface="Symbol"/>
              </a:rPr>
              <a:t>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spc="-118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634" y="2314072"/>
            <a:ext cx="31178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110" dirty="0">
                <a:latin typeface="Times New Roman"/>
                <a:cs typeface="Times New Roman"/>
              </a:rPr>
              <a:t>i</a:t>
            </a:r>
            <a:r>
              <a:rPr sz="1250" i="1" spc="-235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5716" y="2314072"/>
            <a:ext cx="77089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6725" algn="l"/>
              </a:tabLst>
            </a:pPr>
            <a:r>
              <a:rPr sz="1250" i="1" spc="110" dirty="0">
                <a:latin typeface="Times New Roman"/>
                <a:cs typeface="Times New Roman"/>
              </a:rPr>
              <a:t>i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	</a:t>
            </a:r>
            <a:r>
              <a:rPr sz="1250" i="1" spc="110" dirty="0">
                <a:latin typeface="Times New Roman"/>
                <a:cs typeface="Times New Roman"/>
              </a:rPr>
              <a:t>j</a:t>
            </a:r>
            <a:r>
              <a:rPr sz="1250" i="1" spc="-20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0946" y="2582019"/>
            <a:ext cx="2228850" cy="1148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602615" algn="l"/>
                <a:tab pos="1731010" algn="l"/>
              </a:tabLst>
            </a:pPr>
            <a:r>
              <a:rPr sz="2100" i="1" spc="250" dirty="0">
                <a:latin typeface="Times New Roman"/>
                <a:cs typeface="Times New Roman"/>
              </a:rPr>
              <a:t>s</a:t>
            </a:r>
            <a:r>
              <a:rPr sz="2100" spc="10" dirty="0">
                <a:latin typeface="Times New Roman"/>
                <a:cs typeface="Times New Roman"/>
              </a:rPr>
              <a:t>.</a:t>
            </a:r>
            <a:r>
              <a:rPr sz="2100" i="1" spc="254" dirty="0">
                <a:latin typeface="Times New Roman"/>
                <a:cs typeface="Times New Roman"/>
              </a:rPr>
              <a:t>t</a:t>
            </a:r>
            <a:r>
              <a:rPr sz="2100" spc="185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4800" spc="1395" baseline="-8680" dirty="0">
                <a:latin typeface="Symbol"/>
                <a:cs typeface="Symbol"/>
              </a:rPr>
              <a:t></a:t>
            </a:r>
            <a:r>
              <a:rPr sz="2300" i="1" spc="525" dirty="0">
                <a:latin typeface="Symbol"/>
                <a:cs typeface="Symbol"/>
              </a:rPr>
              <a:t></a:t>
            </a:r>
            <a:r>
              <a:rPr sz="1875" i="1" spc="165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-232" baseline="-24444" dirty="0">
                <a:latin typeface="Times New Roman"/>
                <a:cs typeface="Times New Roman"/>
              </a:rPr>
              <a:t> </a:t>
            </a:r>
            <a:r>
              <a:rPr sz="2100" i="1" spc="340" dirty="0">
                <a:latin typeface="Times New Roman"/>
                <a:cs typeface="Times New Roman"/>
              </a:rPr>
              <a:t>y</a:t>
            </a:r>
            <a:r>
              <a:rPr sz="1875" i="1" spc="165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	</a:t>
            </a:r>
            <a:r>
              <a:rPr sz="2100" spc="409" dirty="0">
                <a:latin typeface="Symbol"/>
                <a:cs typeface="Symbol"/>
              </a:rPr>
              <a:t>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spc="37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  <a:spcBef>
                <a:spcPts val="150"/>
              </a:spcBef>
            </a:pPr>
            <a:r>
              <a:rPr sz="1250" i="1" spc="110" dirty="0">
                <a:latin typeface="Times New Roman"/>
                <a:cs typeface="Times New Roman"/>
              </a:rPr>
              <a:t>i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170" dirty="0">
                <a:latin typeface="Symbol"/>
                <a:cs typeface="Symbol"/>
              </a:rPr>
              <a:t></a:t>
            </a:r>
            <a:r>
              <a:rPr sz="1250" spc="17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spcBef>
                <a:spcPts val="180"/>
              </a:spcBef>
            </a:pPr>
            <a:r>
              <a:rPr sz="2100" spc="375" dirty="0">
                <a:latin typeface="Times New Roman"/>
                <a:cs typeface="Times New Roman"/>
              </a:rPr>
              <a:t>0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409" dirty="0">
                <a:latin typeface="Symbol"/>
                <a:cs typeface="Symbol"/>
              </a:rPr>
              <a:t>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300" i="1" spc="315" dirty="0">
                <a:latin typeface="Symbol"/>
                <a:cs typeface="Symbol"/>
              </a:rPr>
              <a:t></a:t>
            </a:r>
            <a:r>
              <a:rPr sz="1875" i="1" spc="472" baseline="-24444" dirty="0">
                <a:latin typeface="Times New Roman"/>
                <a:cs typeface="Times New Roman"/>
              </a:rPr>
              <a:t>i</a:t>
            </a:r>
            <a:r>
              <a:rPr sz="1875" i="1" spc="944" baseline="-24444" dirty="0">
                <a:latin typeface="Times New Roman"/>
                <a:cs typeface="Times New Roman"/>
              </a:rPr>
              <a:t> </a:t>
            </a:r>
            <a:r>
              <a:rPr sz="2100" spc="409" dirty="0">
                <a:latin typeface="Symbol"/>
                <a:cs typeface="Symbol"/>
              </a:rPr>
              <a:t>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420" dirty="0">
                <a:latin typeface="Times New Roman"/>
                <a:cs typeface="Times New Roman"/>
              </a:rPr>
              <a:t>C</a:t>
            </a:r>
            <a:r>
              <a:rPr sz="2100" spc="42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029" y="1915220"/>
            <a:ext cx="2546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i="1" spc="345" dirty="0">
                <a:latin typeface="Symbol"/>
                <a:cs typeface="Symbol"/>
              </a:rPr>
              <a:t>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2103" y="1787118"/>
            <a:ext cx="258826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9140" algn="l"/>
                <a:tab pos="1339215" algn="l"/>
                <a:tab pos="1758950" algn="l"/>
                <a:tab pos="2237105" algn="l"/>
              </a:tabLst>
            </a:pPr>
            <a:r>
              <a:rPr sz="2300" i="1" spc="345" dirty="0">
                <a:latin typeface="Symbol"/>
                <a:cs typeface="Symbol"/>
              </a:rPr>
              <a:t>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i="1" spc="345" dirty="0">
                <a:latin typeface="Symbol"/>
                <a:cs typeface="Symbol"/>
              </a:rPr>
              <a:t>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100" i="1" spc="330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05" dirty="0">
                <a:latin typeface="Times New Roman"/>
                <a:cs typeface="Times New Roman"/>
              </a:rPr>
              <a:t> </a:t>
            </a:r>
            <a:r>
              <a:rPr sz="2100" i="1" spc="330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350" spc="-210" dirty="0">
                <a:latin typeface="Symbol"/>
                <a:cs typeface="Symbol"/>
              </a:rPr>
              <a:t></a:t>
            </a:r>
            <a:r>
              <a:rPr sz="2100" i="1" spc="33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185" dirty="0">
                <a:latin typeface="Symbol"/>
                <a:cs typeface="Symbol"/>
              </a:rPr>
              <a:t>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i="1" spc="33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350" spc="-25" dirty="0">
                <a:latin typeface="Symbol"/>
                <a:cs typeface="Symbol"/>
              </a:rPr>
              <a:t></a:t>
            </a:r>
            <a:r>
              <a:rPr sz="2100" spc="409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0026" y="2197687"/>
            <a:ext cx="158750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spc="195" dirty="0">
                <a:latin typeface="Symbol"/>
                <a:cs typeface="Symbol"/>
              </a:rPr>
              <a:t>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072388"/>
            <a:ext cx="9321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5"/>
              </a:spcBef>
              <a:buClr>
                <a:srgbClr val="92D050"/>
              </a:buClr>
              <a:buSzPct val="96153"/>
              <a:buFont typeface="Wingdings"/>
              <a:buChar char=""/>
              <a:tabLst>
                <a:tab pos="26035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计算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线性支持向量机学习算法</a:t>
            </a:r>
          </a:p>
        </p:txBody>
      </p:sp>
      <p:sp>
        <p:nvSpPr>
          <p:cNvPr id="4" name="object 4"/>
          <p:cNvSpPr/>
          <p:nvPr/>
        </p:nvSpPr>
        <p:spPr>
          <a:xfrm>
            <a:off x="2535549" y="2407099"/>
            <a:ext cx="2687955" cy="0"/>
          </a:xfrm>
          <a:custGeom>
            <a:avLst/>
            <a:gdLst/>
            <a:ahLst/>
            <a:cxnLst/>
            <a:rect l="l" t="t" r="r" b="b"/>
            <a:pathLst>
              <a:path w="2687954">
                <a:moveTo>
                  <a:pt x="0" y="0"/>
                </a:moveTo>
                <a:lnTo>
                  <a:pt x="2687461" y="0"/>
                </a:lnTo>
              </a:path>
            </a:pathLst>
          </a:custGeom>
          <a:ln w="11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1500" y="1225611"/>
            <a:ext cx="10604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*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872" y="1225611"/>
            <a:ext cx="10604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*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991" y="2063508"/>
            <a:ext cx="14693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1605" algn="l"/>
              </a:tabLst>
            </a:pPr>
            <a:r>
              <a:rPr sz="1250" i="1" spc="5" dirty="0">
                <a:latin typeface="Times New Roman"/>
                <a:cs typeface="Times New Roman"/>
              </a:rPr>
              <a:t>i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3459" y="1069373"/>
            <a:ext cx="10604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3301" y="1880517"/>
            <a:ext cx="260223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spc="-35" dirty="0">
                <a:latin typeface="Times New Roman"/>
                <a:cs typeface="Times New Roman"/>
              </a:rPr>
              <a:t>max </a:t>
            </a:r>
            <a:r>
              <a:rPr sz="2150" i="1" spc="-5" dirty="0">
                <a:latin typeface="Times New Roman"/>
                <a:cs typeface="Times New Roman"/>
              </a:rPr>
              <a:t>w</a:t>
            </a:r>
            <a:r>
              <a:rPr sz="1875" spc="-7" baseline="42222" dirty="0">
                <a:latin typeface="Times New Roman"/>
                <a:cs typeface="Times New Roman"/>
              </a:rPr>
              <a:t>* 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x </a:t>
            </a:r>
            <a:r>
              <a:rPr sz="2150" spc="10" dirty="0">
                <a:latin typeface="Symbol"/>
                <a:cs typeface="Symbol"/>
              </a:rPr>
              <a:t>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min </a:t>
            </a:r>
            <a:r>
              <a:rPr sz="2150" i="1" spc="-5" dirty="0">
                <a:latin typeface="Times New Roman"/>
                <a:cs typeface="Times New Roman"/>
              </a:rPr>
              <a:t>w</a:t>
            </a:r>
            <a:r>
              <a:rPr sz="1875" spc="-7" baseline="42222" dirty="0">
                <a:latin typeface="Times New Roman"/>
                <a:cs typeface="Times New Roman"/>
              </a:rPr>
              <a:t>* </a:t>
            </a:r>
            <a:r>
              <a:rPr sz="2150" spc="5" dirty="0">
                <a:latin typeface="Symbol"/>
                <a:cs typeface="Symbol"/>
              </a:rPr>
              <a:t></a:t>
            </a:r>
            <a:r>
              <a:rPr sz="2150" spc="-37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2377" y="1234089"/>
            <a:ext cx="521334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w	</a:t>
            </a:r>
            <a:r>
              <a:rPr sz="2150" spc="1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0337" y="1610175"/>
            <a:ext cx="24257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100" dirty="0">
                <a:latin typeface="Times New Roman"/>
                <a:cs typeface="Times New Roman"/>
              </a:rPr>
              <a:t>i</a:t>
            </a:r>
            <a:r>
              <a:rPr sz="1250" spc="-6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7708" y="1166133"/>
            <a:ext cx="101346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9905" algn="l"/>
                <a:tab pos="760730" algn="l"/>
                <a:tab pos="955040" algn="l"/>
              </a:tabLst>
            </a:pPr>
            <a:r>
              <a:rPr sz="3200" spc="40" dirty="0">
                <a:latin typeface="Symbol"/>
                <a:cs typeface="Symbol"/>
              </a:rPr>
              <a:t></a:t>
            </a:r>
            <a:r>
              <a:rPr sz="3200" spc="40" dirty="0">
                <a:latin typeface="Times New Roman"/>
                <a:cs typeface="Times New Roman"/>
              </a:rPr>
              <a:t>	</a:t>
            </a:r>
            <a:r>
              <a:rPr sz="1250" i="1" spc="5" dirty="0">
                <a:latin typeface="Times New Roman"/>
                <a:cs typeface="Times New Roman"/>
              </a:rPr>
              <a:t>i	i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6713" y="2154839"/>
            <a:ext cx="57658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50" i="1" spc="5" dirty="0">
                <a:latin typeface="Times New Roman"/>
                <a:cs typeface="Times New Roman"/>
              </a:rPr>
              <a:t>i</a:t>
            </a:r>
            <a:r>
              <a:rPr sz="1250" spc="5" dirty="0">
                <a:latin typeface="SimSun"/>
                <a:cs typeface="SimSun"/>
              </a:rPr>
              <a:t>：</a:t>
            </a:r>
            <a:r>
              <a:rPr sz="1250" i="1" spc="5" dirty="0">
                <a:latin typeface="Times New Roman"/>
                <a:cs typeface="Times New Roman"/>
              </a:rPr>
              <a:t>y</a:t>
            </a:r>
            <a:r>
              <a:rPr sz="1350" i="1" spc="7" baseline="-18518" dirty="0">
                <a:latin typeface="Times New Roman"/>
                <a:cs typeface="Times New Roman"/>
              </a:rPr>
              <a:t>i</a:t>
            </a:r>
            <a:r>
              <a:rPr sz="1350" i="1" spc="-37" baseline="-18518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Symbol"/>
                <a:cs typeface="Symbol"/>
              </a:rPr>
              <a:t></a:t>
            </a:r>
            <a:r>
              <a:rPr sz="1250" spc="-3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241" y="2045021"/>
            <a:ext cx="121983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25" i="1" spc="30" baseline="-29715" dirty="0">
                <a:latin typeface="Times New Roman"/>
                <a:cs typeface="Times New Roman"/>
              </a:rPr>
              <a:t>b</a:t>
            </a:r>
            <a:r>
              <a:rPr sz="1875" spc="30" baseline="-6666" dirty="0">
                <a:latin typeface="Times New Roman"/>
                <a:cs typeface="Times New Roman"/>
              </a:rPr>
              <a:t>* </a:t>
            </a:r>
            <a:r>
              <a:rPr sz="3225" spc="15" baseline="-29715" dirty="0">
                <a:latin typeface="Symbol"/>
                <a:cs typeface="Symbol"/>
              </a:rPr>
              <a:t></a:t>
            </a:r>
            <a:r>
              <a:rPr sz="3225" spc="15" baseline="-2971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i</a:t>
            </a:r>
            <a:r>
              <a:rPr sz="1250" spc="5" dirty="0">
                <a:latin typeface="SimSun"/>
                <a:cs typeface="SimSun"/>
              </a:rPr>
              <a:t>：</a:t>
            </a:r>
            <a:r>
              <a:rPr sz="1250" i="1" spc="5" dirty="0">
                <a:latin typeface="Times New Roman"/>
                <a:cs typeface="Times New Roman"/>
              </a:rPr>
              <a:t>y</a:t>
            </a:r>
            <a:r>
              <a:rPr sz="1350" i="1" spc="7" baseline="-18518" dirty="0">
                <a:latin typeface="Times New Roman"/>
                <a:cs typeface="Times New Roman"/>
              </a:rPr>
              <a:t>i</a:t>
            </a:r>
            <a:r>
              <a:rPr sz="1350" i="1" spc="44" baseline="-18518" dirty="0">
                <a:latin typeface="Times New Roman"/>
                <a:cs typeface="Times New Roman"/>
              </a:rPr>
              <a:t> </a:t>
            </a:r>
            <a:r>
              <a:rPr sz="1250" spc="25" dirty="0">
                <a:latin typeface="Symbol"/>
                <a:cs typeface="Symbol"/>
              </a:rPr>
              <a:t></a:t>
            </a:r>
            <a:r>
              <a:rPr sz="1250" spc="2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5533" y="1219029"/>
            <a:ext cx="66484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0200" algn="l"/>
              </a:tabLst>
            </a:pPr>
            <a:r>
              <a:rPr sz="2250" i="1" spc="-50" dirty="0">
                <a:latin typeface="Symbol"/>
                <a:cs typeface="Symbol"/>
              </a:rPr>
              <a:t></a:t>
            </a:r>
            <a:r>
              <a:rPr sz="2250" spc="-50" dirty="0">
                <a:latin typeface="Times New Roman"/>
                <a:cs typeface="Times New Roman"/>
              </a:rPr>
              <a:t>	</a:t>
            </a:r>
            <a:r>
              <a:rPr sz="2150" i="1" spc="10" dirty="0">
                <a:latin typeface="Times New Roman"/>
                <a:cs typeface="Times New Roman"/>
              </a:rPr>
              <a:t>y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i="1" spc="1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068" y="2336585"/>
            <a:ext cx="7117080" cy="20624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644525" algn="ctr">
              <a:lnSpc>
                <a:spcPct val="100000"/>
              </a:lnSpc>
              <a:spcBef>
                <a:spcPts val="635"/>
              </a:spcBef>
            </a:pPr>
            <a:r>
              <a:rPr sz="2150" spc="1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 marL="735965" indent="-229235">
              <a:lnSpc>
                <a:spcPts val="2630"/>
              </a:lnSpc>
              <a:spcBef>
                <a:spcPts val="535"/>
              </a:spcBef>
              <a:buClr>
                <a:srgbClr val="92D050"/>
              </a:buClr>
              <a:buSzPct val="95454"/>
              <a:buFont typeface="Wingdings"/>
              <a:buChar char=""/>
              <a:tabLst>
                <a:tab pos="7366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注意：计算b*时，需要使用满足条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件0&lt;α</a:t>
            </a:r>
            <a:r>
              <a:rPr sz="2175" baseline="-21072" dirty="0">
                <a:solidFill>
                  <a:srgbClr val="171717"/>
                </a:solidFill>
                <a:latin typeface="Microsoft YaHei"/>
                <a:cs typeface="Microsoft YaHei"/>
              </a:rPr>
              <a:t>j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&lt;C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的向量</a:t>
            </a:r>
            <a:endParaRPr sz="2200">
              <a:latin typeface="Microsoft YaHei"/>
              <a:cs typeface="Microsoft YaHei"/>
            </a:endParaRPr>
          </a:p>
          <a:p>
            <a:pPr marL="735965" indent="-229235">
              <a:lnSpc>
                <a:spcPts val="2630"/>
              </a:lnSpc>
              <a:buClr>
                <a:srgbClr val="92D050"/>
              </a:buClr>
              <a:buSzPct val="95454"/>
              <a:buFont typeface="Wingdings"/>
              <a:buChar char=""/>
              <a:tabLst>
                <a:tab pos="7366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实践中往往取支持向量的所有值取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平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均，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作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为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b*</a:t>
            </a:r>
            <a:endParaRPr sz="2200">
              <a:latin typeface="Microsoft YaHei"/>
              <a:cs typeface="Microsoft YaHei"/>
            </a:endParaRPr>
          </a:p>
          <a:p>
            <a:pPr marL="297815" indent="-247650">
              <a:lnSpc>
                <a:spcPts val="3115"/>
              </a:lnSpc>
              <a:spcBef>
                <a:spcPts val="355"/>
              </a:spcBef>
              <a:buClr>
                <a:srgbClr val="92D050"/>
              </a:buClr>
              <a:buSzPct val="96153"/>
              <a:buFont typeface="Wingdings"/>
              <a:buChar char=""/>
              <a:tabLst>
                <a:tab pos="298450" algn="l"/>
                <a:tab pos="2767965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求得分离超平面	</a:t>
            </a:r>
            <a:r>
              <a:rPr sz="3825" i="1" spc="1012" baseline="-4357" dirty="0">
                <a:latin typeface="Times New Roman"/>
                <a:cs typeface="Times New Roman"/>
              </a:rPr>
              <a:t>w</a:t>
            </a:r>
            <a:r>
              <a:rPr sz="3825" spc="1012" baseline="-4357" dirty="0">
                <a:latin typeface="Times New Roman"/>
                <a:cs typeface="Times New Roman"/>
              </a:rPr>
              <a:t>*</a:t>
            </a:r>
            <a:r>
              <a:rPr sz="3825" spc="-277" baseline="-4357" dirty="0">
                <a:latin typeface="Times New Roman"/>
                <a:cs typeface="Times New Roman"/>
              </a:rPr>
              <a:t> </a:t>
            </a:r>
            <a:r>
              <a:rPr sz="3825" i="1" spc="667" baseline="-4357" dirty="0">
                <a:latin typeface="Times New Roman"/>
                <a:cs typeface="Times New Roman"/>
              </a:rPr>
              <a:t>x</a:t>
            </a:r>
            <a:r>
              <a:rPr sz="3825" i="1" spc="-127" baseline="-4357" dirty="0">
                <a:latin typeface="Times New Roman"/>
                <a:cs typeface="Times New Roman"/>
              </a:rPr>
              <a:t> </a:t>
            </a:r>
            <a:r>
              <a:rPr sz="3825" spc="825" baseline="-4357" dirty="0">
                <a:latin typeface="Symbol"/>
                <a:cs typeface="Symbol"/>
              </a:rPr>
              <a:t></a:t>
            </a:r>
            <a:r>
              <a:rPr sz="3825" spc="-307" baseline="-4357" dirty="0">
                <a:latin typeface="Times New Roman"/>
                <a:cs typeface="Times New Roman"/>
              </a:rPr>
              <a:t> </a:t>
            </a:r>
            <a:r>
              <a:rPr sz="3825" i="1" spc="615" baseline="-4357" dirty="0">
                <a:latin typeface="Times New Roman"/>
                <a:cs typeface="Times New Roman"/>
              </a:rPr>
              <a:t>b</a:t>
            </a:r>
            <a:r>
              <a:rPr sz="3825" spc="615" baseline="-4357" dirty="0">
                <a:latin typeface="Times New Roman"/>
                <a:cs typeface="Times New Roman"/>
              </a:rPr>
              <a:t>*</a:t>
            </a:r>
            <a:r>
              <a:rPr sz="3825" spc="-187" baseline="-4357" dirty="0">
                <a:latin typeface="Times New Roman"/>
                <a:cs typeface="Times New Roman"/>
              </a:rPr>
              <a:t> </a:t>
            </a:r>
            <a:r>
              <a:rPr sz="3825" spc="825" baseline="-4357" dirty="0">
                <a:latin typeface="Symbol"/>
                <a:cs typeface="Symbol"/>
              </a:rPr>
              <a:t></a:t>
            </a:r>
            <a:r>
              <a:rPr sz="3825" spc="22" baseline="-4357" dirty="0">
                <a:latin typeface="Times New Roman"/>
                <a:cs typeface="Times New Roman"/>
              </a:rPr>
              <a:t> </a:t>
            </a:r>
            <a:r>
              <a:rPr sz="3825" spc="750" baseline="-4357" dirty="0">
                <a:latin typeface="Times New Roman"/>
                <a:cs typeface="Times New Roman"/>
              </a:rPr>
              <a:t>0</a:t>
            </a:r>
            <a:endParaRPr sz="3825" baseline="-4357">
              <a:latin typeface="Times New Roman"/>
              <a:cs typeface="Times New Roman"/>
            </a:endParaRPr>
          </a:p>
          <a:p>
            <a:pPr marL="298450" indent="-248285">
              <a:lnSpc>
                <a:spcPts val="3654"/>
              </a:lnSpc>
              <a:buClr>
                <a:srgbClr val="92D050"/>
              </a:buClr>
              <a:buSzPct val="96153"/>
              <a:buFont typeface="Wingdings"/>
              <a:buChar char=""/>
              <a:tabLst>
                <a:tab pos="299085" algn="l"/>
                <a:tab pos="2466975" algn="l"/>
              </a:tabLst>
            </a:pPr>
            <a:r>
              <a:rPr sz="3900" baseline="1068" dirty="0">
                <a:solidFill>
                  <a:srgbClr val="171717"/>
                </a:solidFill>
                <a:latin typeface="Microsoft YaHei"/>
                <a:cs typeface="Microsoft YaHei"/>
              </a:rPr>
              <a:t>分类决策函</a:t>
            </a:r>
            <a:r>
              <a:rPr sz="3900" spc="7" baseline="1068" dirty="0">
                <a:solidFill>
                  <a:srgbClr val="171717"/>
                </a:solidFill>
                <a:latin typeface="Microsoft YaHei"/>
                <a:cs typeface="Microsoft YaHei"/>
              </a:rPr>
              <a:t>数	</a:t>
            </a:r>
            <a:r>
              <a:rPr sz="2300" i="1" spc="254" dirty="0">
                <a:latin typeface="Times New Roman"/>
                <a:cs typeface="Times New Roman"/>
              </a:rPr>
              <a:t>f</a:t>
            </a:r>
            <a:r>
              <a:rPr sz="2300" i="1" spc="95" dirty="0">
                <a:latin typeface="Times New Roman"/>
                <a:cs typeface="Times New Roman"/>
              </a:rPr>
              <a:t> </a:t>
            </a:r>
            <a:r>
              <a:rPr sz="3050" spc="215" dirty="0">
                <a:latin typeface="Symbol"/>
                <a:cs typeface="Symbol"/>
              </a:rPr>
              <a:t></a:t>
            </a:r>
            <a:r>
              <a:rPr sz="2300" i="1" spc="215" dirty="0">
                <a:latin typeface="Times New Roman"/>
                <a:cs typeface="Times New Roman"/>
              </a:rPr>
              <a:t>x</a:t>
            </a:r>
            <a:r>
              <a:rPr sz="3050" spc="215" dirty="0">
                <a:latin typeface="Symbol"/>
                <a:cs typeface="Symbol"/>
              </a:rPr>
              <a:t></a:t>
            </a:r>
            <a:r>
              <a:rPr sz="3050" spc="-360" dirty="0">
                <a:latin typeface="Times New Roman"/>
                <a:cs typeface="Times New Roman"/>
              </a:rPr>
              <a:t> </a:t>
            </a:r>
            <a:r>
              <a:rPr sz="2300" spc="509" dirty="0">
                <a:latin typeface="Symbol"/>
                <a:cs typeface="Symbol"/>
              </a:rPr>
              <a:t>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i="1" spc="365" dirty="0">
                <a:latin typeface="Times New Roman"/>
                <a:cs typeface="Times New Roman"/>
              </a:rPr>
              <a:t>sign</a:t>
            </a:r>
            <a:r>
              <a:rPr sz="3050" spc="365" dirty="0">
                <a:latin typeface="Symbol"/>
                <a:cs typeface="Symbol"/>
              </a:rPr>
              <a:t></a:t>
            </a:r>
            <a:r>
              <a:rPr sz="2300" i="1" spc="365" dirty="0">
                <a:latin typeface="Times New Roman"/>
                <a:cs typeface="Times New Roman"/>
              </a:rPr>
              <a:t>w</a:t>
            </a:r>
            <a:r>
              <a:rPr sz="2300" spc="365" dirty="0">
                <a:latin typeface="Times New Roman"/>
                <a:cs typeface="Times New Roman"/>
              </a:rPr>
              <a:t>*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i="1" spc="409" dirty="0">
                <a:latin typeface="Times New Roman"/>
                <a:cs typeface="Times New Roman"/>
              </a:rPr>
              <a:t>x</a:t>
            </a:r>
            <a:r>
              <a:rPr sz="2300" i="1" spc="-90" dirty="0">
                <a:latin typeface="Times New Roman"/>
                <a:cs typeface="Times New Roman"/>
              </a:rPr>
              <a:t> </a:t>
            </a:r>
            <a:r>
              <a:rPr sz="2300" spc="509" dirty="0">
                <a:latin typeface="Symbol"/>
                <a:cs typeface="Symbol"/>
              </a:rPr>
              <a:t>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i="1" spc="465" dirty="0">
                <a:latin typeface="Times New Roman"/>
                <a:cs typeface="Times New Roman"/>
              </a:rPr>
              <a:t>b</a:t>
            </a:r>
            <a:r>
              <a:rPr sz="2300" i="1" spc="-320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*</a:t>
            </a:r>
            <a:r>
              <a:rPr sz="3050" spc="190" dirty="0">
                <a:latin typeface="Symbol"/>
                <a:cs typeface="Symbol"/>
              </a:rPr>
              <a:t></a:t>
            </a:r>
            <a:endParaRPr sz="3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损失函数分析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5132" y="1530545"/>
            <a:ext cx="1065530" cy="4692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失函数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683238"/>
            <a:ext cx="4136390" cy="19469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7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绿色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：0/1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损失</a:t>
            </a:r>
            <a:endParaRPr sz="28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6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蓝色：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800" spc="-1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Hinge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损</a:t>
            </a:r>
            <a:endParaRPr sz="28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68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红色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：Logistic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损失函数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299" y="2740610"/>
            <a:ext cx="3623132" cy="210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2779" y="1505702"/>
            <a:ext cx="4201900" cy="277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17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868423"/>
            <a:ext cx="7074798" cy="268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371" y="60960"/>
            <a:ext cx="4308348" cy="2511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核函数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716661"/>
            <a:ext cx="771334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可以使用核函数，将原始输入空间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映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射到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新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的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特征空间，从而，使得原本线性不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可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分的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样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本可 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能在核空间可分。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254" y="1876805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"/>
              <a:tabLst>
                <a:tab pos="335915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多项式核函数：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856991"/>
            <a:ext cx="7608570" cy="11677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在实际应用中，往往依赖先验领域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知</a:t>
            </a:r>
            <a:r>
              <a:rPr sz="2800" spc="5" dirty="0">
                <a:solidFill>
                  <a:srgbClr val="171717"/>
                </a:solidFill>
                <a:latin typeface="Microsoft YaHei"/>
                <a:cs typeface="Microsoft YaHei"/>
              </a:rPr>
              <a:t>识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/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交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叉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验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证等方案才能选择有效的核函数。</a:t>
            </a:r>
            <a:endParaRPr sz="28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570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没有更多先验信息，则使用高斯核函数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6642" y="2028161"/>
            <a:ext cx="11493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2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023" y="2028161"/>
            <a:ext cx="122872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4810" algn="l"/>
                <a:tab pos="1126490" algn="l"/>
              </a:tabLst>
            </a:pPr>
            <a:r>
              <a:rPr sz="1000" spc="200" dirty="0">
                <a:latin typeface="Times New Roman"/>
                <a:cs typeface="Times New Roman"/>
              </a:rPr>
              <a:t>1	2	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672" y="1804938"/>
            <a:ext cx="27717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6630" algn="l"/>
                <a:tab pos="2166620" algn="l"/>
              </a:tabLst>
            </a:pPr>
            <a:r>
              <a:rPr sz="1950" i="1" spc="254" dirty="0">
                <a:latin typeface="Symbol"/>
                <a:cs typeface="Symbol"/>
              </a:rPr>
              <a:t>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2350" spc="85" dirty="0">
                <a:latin typeface="Symbol"/>
                <a:cs typeface="Symbol"/>
              </a:rPr>
              <a:t></a:t>
            </a:r>
            <a:r>
              <a:rPr sz="1750" i="1" spc="295" dirty="0">
                <a:latin typeface="Times New Roman"/>
                <a:cs typeface="Times New Roman"/>
              </a:rPr>
              <a:t>x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-195" dirty="0">
                <a:latin typeface="Times New Roman"/>
                <a:cs typeface="Times New Roman"/>
              </a:rPr>
              <a:t> </a:t>
            </a:r>
            <a:r>
              <a:rPr sz="1750" spc="165" dirty="0">
                <a:latin typeface="Times New Roman"/>
                <a:cs typeface="Times New Roman"/>
              </a:rPr>
              <a:t>,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i="1" spc="295" dirty="0">
                <a:latin typeface="Times New Roman"/>
                <a:cs typeface="Times New Roman"/>
              </a:rPr>
              <a:t>x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2350" spc="10" dirty="0">
                <a:latin typeface="Symbol"/>
                <a:cs typeface="Symbol"/>
              </a:rPr>
              <a:t>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1750" spc="365" dirty="0">
                <a:latin typeface="Symbol"/>
                <a:cs typeface="Symbol"/>
              </a:rPr>
              <a:t></a:t>
            </a:r>
            <a:r>
              <a:rPr sz="1750" spc="75" dirty="0">
                <a:latin typeface="Times New Roman"/>
                <a:cs typeface="Times New Roman"/>
              </a:rPr>
              <a:t> </a:t>
            </a:r>
            <a:r>
              <a:rPr sz="2350" spc="85" dirty="0">
                <a:latin typeface="Symbol"/>
                <a:cs typeface="Symbol"/>
              </a:rPr>
              <a:t></a:t>
            </a:r>
            <a:r>
              <a:rPr sz="1750" i="1" spc="295" dirty="0">
                <a:latin typeface="Times New Roman"/>
                <a:cs typeface="Times New Roman"/>
              </a:rPr>
              <a:t>x</a:t>
            </a:r>
            <a:r>
              <a:rPr sz="1750" i="1" dirty="0">
                <a:latin typeface="Times New Roman"/>
                <a:cs typeface="Times New Roman"/>
              </a:rPr>
              <a:t> </a:t>
            </a:r>
            <a:r>
              <a:rPr sz="1750" i="1" spc="110" dirty="0">
                <a:latin typeface="Times New Roman"/>
                <a:cs typeface="Times New Roman"/>
              </a:rPr>
              <a:t> </a:t>
            </a:r>
            <a:r>
              <a:rPr sz="1750" spc="165" dirty="0">
                <a:latin typeface="Symbol"/>
                <a:cs typeface="Symbol"/>
              </a:rPr>
              <a:t>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i="1" spc="295" dirty="0">
                <a:latin typeface="Times New Roman"/>
                <a:cs typeface="Times New Roman"/>
              </a:rPr>
              <a:t>x</a:t>
            </a:r>
            <a:r>
              <a:rPr sz="1750" i="1" dirty="0">
                <a:latin typeface="Times New Roman"/>
                <a:cs typeface="Times New Roman"/>
              </a:rPr>
              <a:t>	</a:t>
            </a:r>
            <a:r>
              <a:rPr sz="1750" spc="365" dirty="0">
                <a:latin typeface="Symbol"/>
                <a:cs typeface="Symbol"/>
              </a:rPr>
              <a:t>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i="1" spc="425" dirty="0">
                <a:latin typeface="Times New Roman"/>
                <a:cs typeface="Times New Roman"/>
              </a:rPr>
              <a:t>c</a:t>
            </a:r>
            <a:r>
              <a:rPr sz="2350" spc="-65" dirty="0">
                <a:latin typeface="Symbol"/>
                <a:cs typeface="Symbol"/>
              </a:rPr>
              <a:t></a:t>
            </a:r>
            <a:r>
              <a:rPr sz="1500" i="1" spc="300" baseline="52777" dirty="0">
                <a:latin typeface="Times New Roman"/>
                <a:cs typeface="Times New Roman"/>
              </a:rPr>
              <a:t>d</a:t>
            </a:r>
            <a:endParaRPr sz="1500" baseline="5277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7364" y="2292848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99"/>
                </a:lnTo>
              </a:path>
            </a:pathLst>
          </a:custGeom>
          <a:ln w="11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8787" y="2292848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99"/>
                </a:lnTo>
              </a:path>
            </a:pathLst>
          </a:custGeom>
          <a:ln w="11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2823" y="2292848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99"/>
                </a:lnTo>
              </a:path>
            </a:pathLst>
          </a:custGeom>
          <a:ln w="11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4745" y="2292848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99"/>
                </a:lnTo>
              </a:path>
            </a:pathLst>
          </a:custGeom>
          <a:ln w="11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3961" y="1934072"/>
            <a:ext cx="2863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spc="185" dirty="0">
                <a:latin typeface="Times New Roman"/>
                <a:cs typeface="Times New Roman"/>
              </a:rPr>
              <a:t>2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4650" spc="-480" baseline="-17025" dirty="0">
                <a:latin typeface="Symbol"/>
                <a:cs typeface="Symbol"/>
              </a:rPr>
              <a:t></a:t>
            </a:r>
            <a:endParaRPr sz="4650" baseline="-1702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970" y="2057394"/>
            <a:ext cx="212280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Symbol"/>
                <a:cs typeface="Symbol"/>
              </a:rPr>
              <a:t>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1600" spc="315" dirty="0">
                <a:latin typeface="Symbol"/>
                <a:cs typeface="Symbol"/>
              </a:rPr>
              <a:t>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exp</a:t>
            </a:r>
            <a:r>
              <a:rPr sz="3100" spc="120" dirty="0">
                <a:latin typeface="Symbol"/>
                <a:cs typeface="Symbol"/>
              </a:rPr>
              <a:t></a:t>
            </a:r>
            <a:r>
              <a:rPr sz="1600" spc="120" dirty="0">
                <a:latin typeface="Symbol"/>
                <a:cs typeface="Symbol"/>
              </a:rPr>
              <a:t>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750" i="1" spc="175" dirty="0">
                <a:latin typeface="Symbol"/>
                <a:cs typeface="Symbol"/>
              </a:rPr>
              <a:t></a:t>
            </a:r>
            <a:r>
              <a:rPr sz="1750" i="1" spc="165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Symbol"/>
                <a:cs typeface="Symbol"/>
              </a:rPr>
              <a:t>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i="1" spc="150" dirty="0">
                <a:latin typeface="Times New Roman"/>
                <a:cs typeface="Times New Roman"/>
              </a:rPr>
              <a:t>x</a:t>
            </a:r>
            <a:r>
              <a:rPr sz="1350" spc="225" baseline="-24691" dirty="0">
                <a:latin typeface="Times New Roman"/>
                <a:cs typeface="Times New Roman"/>
              </a:rPr>
              <a:t>1</a:t>
            </a:r>
            <a:r>
              <a:rPr sz="1350" spc="352" baseline="-24691" dirty="0">
                <a:latin typeface="Times New Roman"/>
                <a:cs typeface="Times New Roman"/>
              </a:rPr>
              <a:t> </a:t>
            </a:r>
            <a:r>
              <a:rPr sz="1600" spc="315" dirty="0">
                <a:latin typeface="Symbol"/>
                <a:cs typeface="Symbol"/>
              </a:rPr>
              <a:t>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i="1" spc="220" dirty="0">
                <a:latin typeface="Times New Roman"/>
                <a:cs typeface="Times New Roman"/>
              </a:rPr>
              <a:t>x</a:t>
            </a:r>
            <a:r>
              <a:rPr sz="1350" spc="330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4854" y="2205685"/>
            <a:ext cx="3595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23215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"/>
              <a:tabLst>
                <a:tab pos="361315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高斯</a:t>
            </a:r>
            <a:r>
              <a:rPr sz="2400" spc="-5" dirty="0">
                <a:solidFill>
                  <a:srgbClr val="171717"/>
                </a:solidFill>
                <a:latin typeface="Microsoft YaHei"/>
                <a:cs typeface="Microsoft YaHei"/>
              </a:rPr>
              <a:t>核</a:t>
            </a: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RB</a:t>
            </a:r>
            <a:r>
              <a:rPr sz="2400" spc="-10" dirty="0">
                <a:solidFill>
                  <a:srgbClr val="171717"/>
                </a:solidFill>
                <a:latin typeface="Microsoft YaHei"/>
                <a:cs typeface="Microsoft YaHei"/>
              </a:rPr>
              <a:t>F</a:t>
            </a:r>
            <a:r>
              <a:rPr sz="2400" spc="-5" dirty="0">
                <a:solidFill>
                  <a:srgbClr val="171717"/>
                </a:solidFill>
                <a:latin typeface="Microsoft YaHei"/>
                <a:cs typeface="Microsoft YaHei"/>
              </a:rPr>
              <a:t>函数</a:t>
            </a:r>
            <a:r>
              <a:rPr sz="2400" spc="130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r>
              <a:rPr sz="2625" i="1" spc="352" baseline="14285" dirty="0">
                <a:latin typeface="Symbol"/>
                <a:cs typeface="Symbol"/>
              </a:rPr>
              <a:t></a:t>
            </a:r>
            <a:r>
              <a:rPr sz="2625" spc="-300" baseline="14285" dirty="0">
                <a:latin typeface="Times New Roman"/>
                <a:cs typeface="Times New Roman"/>
              </a:rPr>
              <a:t> </a:t>
            </a:r>
            <a:r>
              <a:rPr sz="3150" spc="104" baseline="11904" dirty="0">
                <a:latin typeface="Symbol"/>
                <a:cs typeface="Symbol"/>
              </a:rPr>
              <a:t></a:t>
            </a:r>
            <a:r>
              <a:rPr sz="2400" i="1" spc="172" baseline="15625" dirty="0">
                <a:latin typeface="Times New Roman"/>
                <a:cs typeface="Times New Roman"/>
              </a:rPr>
              <a:t>x</a:t>
            </a:r>
            <a:r>
              <a:rPr sz="1350" spc="277" baseline="3086" dirty="0">
                <a:latin typeface="Times New Roman"/>
                <a:cs typeface="Times New Roman"/>
              </a:rPr>
              <a:t>1</a:t>
            </a:r>
            <a:r>
              <a:rPr sz="1350" spc="-187" baseline="3086" dirty="0">
                <a:latin typeface="Times New Roman"/>
                <a:cs typeface="Times New Roman"/>
              </a:rPr>
              <a:t> </a:t>
            </a:r>
            <a:r>
              <a:rPr sz="2400" spc="209" baseline="15625" dirty="0">
                <a:latin typeface="Times New Roman"/>
                <a:cs typeface="Times New Roman"/>
              </a:rPr>
              <a:t>,</a:t>
            </a:r>
            <a:r>
              <a:rPr sz="2400" spc="-60" baseline="15625" dirty="0">
                <a:latin typeface="Times New Roman"/>
                <a:cs typeface="Times New Roman"/>
              </a:rPr>
              <a:t> </a:t>
            </a:r>
            <a:r>
              <a:rPr sz="2400" i="1" spc="382" baseline="15625" dirty="0">
                <a:latin typeface="Times New Roman"/>
                <a:cs typeface="Times New Roman"/>
              </a:rPr>
              <a:t>x</a:t>
            </a:r>
            <a:r>
              <a:rPr sz="1350" spc="277" baseline="3086" dirty="0">
                <a:latin typeface="Times New Roman"/>
                <a:cs typeface="Times New Roman"/>
              </a:rPr>
              <a:t>2</a:t>
            </a:r>
            <a:endParaRPr sz="1350" baseline="308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2023" y="2490780"/>
            <a:ext cx="4756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 indent="-207645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20345" algn="l"/>
              </a:tabLst>
            </a:pPr>
            <a:r>
              <a:rPr sz="1700" i="1" spc="370" dirty="0">
                <a:latin typeface="Times New Roman"/>
                <a:cs typeface="Times New Roman"/>
              </a:rPr>
              <a:t>c</a:t>
            </a:r>
            <a:r>
              <a:rPr sz="2250" spc="30" dirty="0">
                <a:latin typeface="Symbol"/>
                <a:cs typeface="Symbol"/>
              </a:rPr>
              <a:t>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854" y="2535427"/>
            <a:ext cx="530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23215">
              <a:lnSpc>
                <a:spcPct val="1000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"/>
              <a:tabLst>
                <a:tab pos="361315" algn="l"/>
              </a:tabLst>
            </a:pPr>
            <a:r>
              <a:rPr sz="2400" spc="-5" dirty="0">
                <a:solidFill>
                  <a:srgbClr val="171717"/>
                </a:solidFill>
                <a:latin typeface="Microsoft YaHei"/>
                <a:cs typeface="Microsoft YaHei"/>
              </a:rPr>
              <a:t>S</a:t>
            </a:r>
            <a:r>
              <a:rPr sz="2400" spc="-10" dirty="0">
                <a:solidFill>
                  <a:srgbClr val="171717"/>
                </a:solidFill>
                <a:latin typeface="Microsoft YaHei"/>
                <a:cs typeface="Microsoft YaHei"/>
              </a:rPr>
              <a:t>i</a:t>
            </a: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gmoi</a:t>
            </a:r>
            <a:r>
              <a:rPr sz="2400" spc="-10" dirty="0">
                <a:solidFill>
                  <a:srgbClr val="171717"/>
                </a:solidFill>
                <a:latin typeface="Microsoft YaHei"/>
                <a:cs typeface="Microsoft YaHei"/>
              </a:rPr>
              <a:t>d</a:t>
            </a: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核函数：</a:t>
            </a:r>
            <a:r>
              <a:rPr sz="2400" spc="-35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775" i="1" spc="442" baseline="15015" dirty="0">
                <a:latin typeface="Symbol"/>
                <a:cs typeface="Symbol"/>
              </a:rPr>
              <a:t></a:t>
            </a:r>
            <a:r>
              <a:rPr sz="2775" spc="-390" baseline="15015" dirty="0">
                <a:latin typeface="Times New Roman"/>
                <a:cs typeface="Times New Roman"/>
              </a:rPr>
              <a:t> </a:t>
            </a:r>
            <a:r>
              <a:rPr sz="3375" spc="82" baseline="12345" dirty="0">
                <a:latin typeface="Symbol"/>
                <a:cs typeface="Symbol"/>
              </a:rPr>
              <a:t></a:t>
            </a:r>
            <a:r>
              <a:rPr sz="2550" i="1" spc="172" baseline="16339" dirty="0">
                <a:latin typeface="Times New Roman"/>
                <a:cs typeface="Times New Roman"/>
              </a:rPr>
              <a:t>x</a:t>
            </a:r>
            <a:r>
              <a:rPr sz="1500" spc="412" baseline="2777" dirty="0">
                <a:latin typeface="Times New Roman"/>
                <a:cs typeface="Times New Roman"/>
              </a:rPr>
              <a:t>1</a:t>
            </a:r>
            <a:r>
              <a:rPr sz="2550" spc="254" baseline="16339" dirty="0">
                <a:latin typeface="Times New Roman"/>
                <a:cs typeface="Times New Roman"/>
              </a:rPr>
              <a:t>,</a:t>
            </a:r>
            <a:r>
              <a:rPr sz="2550" spc="-112" baseline="16339" dirty="0">
                <a:latin typeface="Times New Roman"/>
                <a:cs typeface="Times New Roman"/>
              </a:rPr>
              <a:t> </a:t>
            </a:r>
            <a:r>
              <a:rPr sz="2550" i="1" spc="390" baseline="16339" dirty="0">
                <a:latin typeface="Times New Roman"/>
                <a:cs typeface="Times New Roman"/>
              </a:rPr>
              <a:t>x</a:t>
            </a:r>
            <a:r>
              <a:rPr sz="1500" spc="292" baseline="2777" dirty="0">
                <a:latin typeface="Times New Roman"/>
                <a:cs typeface="Times New Roman"/>
              </a:rPr>
              <a:t>2</a:t>
            </a:r>
            <a:r>
              <a:rPr sz="1500" spc="52" baseline="2777" dirty="0">
                <a:latin typeface="Times New Roman"/>
                <a:cs typeface="Times New Roman"/>
              </a:rPr>
              <a:t> </a:t>
            </a:r>
            <a:r>
              <a:rPr sz="3375" spc="44" baseline="12345" dirty="0">
                <a:latin typeface="Symbol"/>
                <a:cs typeface="Symbol"/>
              </a:rPr>
              <a:t></a:t>
            </a:r>
            <a:r>
              <a:rPr sz="3375" spc="-397" baseline="12345" dirty="0">
                <a:latin typeface="Times New Roman"/>
                <a:cs typeface="Times New Roman"/>
              </a:rPr>
              <a:t> </a:t>
            </a:r>
            <a:r>
              <a:rPr sz="2550" spc="562" baseline="16339" dirty="0">
                <a:latin typeface="Symbol"/>
                <a:cs typeface="Symbol"/>
              </a:rPr>
              <a:t></a:t>
            </a:r>
            <a:r>
              <a:rPr sz="2550" spc="-60" baseline="16339" dirty="0">
                <a:latin typeface="Times New Roman"/>
                <a:cs typeface="Times New Roman"/>
              </a:rPr>
              <a:t> </a:t>
            </a:r>
            <a:r>
              <a:rPr sz="2550" i="1" spc="382" baseline="16339" dirty="0">
                <a:latin typeface="Times New Roman"/>
                <a:cs typeface="Times New Roman"/>
              </a:rPr>
              <a:t>t</a:t>
            </a:r>
            <a:r>
              <a:rPr sz="2550" i="1" spc="480" baseline="16339" dirty="0">
                <a:latin typeface="Times New Roman"/>
                <a:cs typeface="Times New Roman"/>
              </a:rPr>
              <a:t>a</a:t>
            </a:r>
            <a:r>
              <a:rPr sz="2550" i="1" spc="472" baseline="16339" dirty="0">
                <a:latin typeface="Times New Roman"/>
                <a:cs typeface="Times New Roman"/>
              </a:rPr>
              <a:t>n</a:t>
            </a:r>
            <a:r>
              <a:rPr sz="2550" i="1" spc="179" baseline="16339" dirty="0">
                <a:latin typeface="Times New Roman"/>
                <a:cs typeface="Times New Roman"/>
              </a:rPr>
              <a:t>h</a:t>
            </a:r>
            <a:r>
              <a:rPr sz="3375" spc="82" baseline="12345" dirty="0">
                <a:latin typeface="Symbol"/>
                <a:cs typeface="Symbol"/>
              </a:rPr>
              <a:t></a:t>
            </a:r>
            <a:r>
              <a:rPr sz="2550" i="1" spc="172" baseline="16339" dirty="0">
                <a:latin typeface="Times New Roman"/>
                <a:cs typeface="Times New Roman"/>
              </a:rPr>
              <a:t>x</a:t>
            </a:r>
            <a:r>
              <a:rPr sz="1500" spc="292" baseline="2777" dirty="0">
                <a:latin typeface="Times New Roman"/>
                <a:cs typeface="Times New Roman"/>
              </a:rPr>
              <a:t>1</a:t>
            </a:r>
            <a:r>
              <a:rPr sz="1500" spc="165" baseline="2777" dirty="0">
                <a:latin typeface="Times New Roman"/>
                <a:cs typeface="Times New Roman"/>
              </a:rPr>
              <a:t> </a:t>
            </a:r>
            <a:r>
              <a:rPr sz="2550" spc="254" baseline="16339" dirty="0">
                <a:latin typeface="Symbol"/>
                <a:cs typeface="Symbol"/>
              </a:rPr>
              <a:t></a:t>
            </a:r>
            <a:r>
              <a:rPr sz="2550" spc="-112" baseline="16339" dirty="0">
                <a:latin typeface="Times New Roman"/>
                <a:cs typeface="Times New Roman"/>
              </a:rPr>
              <a:t> </a:t>
            </a:r>
            <a:r>
              <a:rPr sz="2550" i="1" spc="390" baseline="16339" dirty="0">
                <a:latin typeface="Times New Roman"/>
                <a:cs typeface="Times New Roman"/>
              </a:rPr>
              <a:t>x</a:t>
            </a:r>
            <a:r>
              <a:rPr sz="1500" spc="292" baseline="2777" dirty="0">
                <a:latin typeface="Times New Roman"/>
                <a:cs typeface="Times New Roman"/>
              </a:rPr>
              <a:t>2</a:t>
            </a:r>
            <a:endParaRPr sz="1500" baseline="277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多项式核函数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6827" y="188852"/>
            <a:ext cx="192532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-20" dirty="0">
                <a:latin typeface="Symbol"/>
                <a:cs typeface="Symbol"/>
              </a:rPr>
              <a:t></a:t>
            </a:r>
            <a:r>
              <a:rPr sz="2350" i="1" spc="-350" dirty="0">
                <a:latin typeface="Times New Roman"/>
                <a:cs typeface="Times New Roman"/>
              </a:rPr>
              <a:t> </a:t>
            </a:r>
            <a:r>
              <a:rPr sz="2950" spc="-245" dirty="0">
                <a:latin typeface="Symbol"/>
                <a:cs typeface="Symbol"/>
              </a:rPr>
              <a:t></a:t>
            </a:r>
            <a:r>
              <a:rPr sz="2250" i="1" spc="-245" dirty="0">
                <a:latin typeface="Times New Roman"/>
                <a:cs typeface="Times New Roman"/>
              </a:rPr>
              <a:t>x</a:t>
            </a:r>
            <a:r>
              <a:rPr sz="3375" spc="-367" baseline="35802" dirty="0">
                <a:latin typeface="MT Extra"/>
                <a:cs typeface="MT Extra"/>
              </a:rPr>
              <a:t></a:t>
            </a:r>
            <a:r>
              <a:rPr sz="2250" spc="-245" dirty="0">
                <a:latin typeface="Times New Roman"/>
                <a:cs typeface="Times New Roman"/>
              </a:rPr>
              <a:t>,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-325" dirty="0">
                <a:latin typeface="Times New Roman"/>
                <a:cs typeface="Times New Roman"/>
              </a:rPr>
              <a:t>y</a:t>
            </a:r>
            <a:r>
              <a:rPr sz="3375" spc="-487" baseline="35802" dirty="0">
                <a:latin typeface="MT Extra"/>
                <a:cs typeface="MT Extra"/>
              </a:rPr>
              <a:t></a:t>
            </a:r>
            <a:r>
              <a:rPr sz="2950" spc="-325" dirty="0">
                <a:latin typeface="Symbol"/>
                <a:cs typeface="Symbol"/>
              </a:rPr>
              <a:t></a:t>
            </a:r>
            <a:r>
              <a:rPr sz="2950" spc="-41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29" dirty="0">
                <a:latin typeface="Times New Roman"/>
                <a:cs typeface="Times New Roman"/>
              </a:rPr>
              <a:t>(</a:t>
            </a:r>
            <a:r>
              <a:rPr sz="2250" i="1" spc="-229" dirty="0">
                <a:latin typeface="Times New Roman"/>
                <a:cs typeface="Times New Roman"/>
              </a:rPr>
              <a:t>x</a:t>
            </a:r>
            <a:r>
              <a:rPr sz="3375" spc="-345" baseline="35802" dirty="0">
                <a:latin typeface="MT Extra"/>
                <a:cs typeface="MT Extra"/>
              </a:rPr>
              <a:t></a:t>
            </a:r>
            <a:r>
              <a:rPr sz="3375" spc="-367" baseline="35802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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-170" dirty="0">
                <a:latin typeface="Times New Roman"/>
                <a:cs typeface="Times New Roman"/>
              </a:rPr>
              <a:t>y</a:t>
            </a:r>
            <a:r>
              <a:rPr sz="3375" spc="-254" baseline="35802" dirty="0">
                <a:latin typeface="MT Extra"/>
                <a:cs typeface="MT Extra"/>
              </a:rPr>
              <a:t></a:t>
            </a:r>
            <a:r>
              <a:rPr sz="2250" spc="-170" dirty="0">
                <a:latin typeface="Times New Roman"/>
                <a:cs typeface="Times New Roman"/>
              </a:rPr>
              <a:t>)</a:t>
            </a:r>
            <a:r>
              <a:rPr sz="1950" spc="-254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795" y="3601206"/>
            <a:ext cx="21717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38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793" y="1843131"/>
            <a:ext cx="62738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75" spc="1027" baseline="-35230" dirty="0">
                <a:latin typeface="Symbol"/>
                <a:cs typeface="Symbol"/>
              </a:rPr>
              <a:t></a:t>
            </a:r>
            <a:r>
              <a:rPr sz="3075" spc="-15" baseline="-35230" dirty="0">
                <a:latin typeface="Times New Roman"/>
                <a:cs typeface="Times New Roman"/>
              </a:rPr>
              <a:t> </a:t>
            </a:r>
            <a:r>
              <a:rPr sz="2050" spc="265" dirty="0">
                <a:latin typeface="Symbol"/>
                <a:cs typeface="Symbol"/>
              </a:rPr>
              <a:t>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804" y="3443651"/>
            <a:ext cx="5473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1800" algn="l"/>
              </a:tabLst>
            </a:pPr>
            <a:r>
              <a:rPr sz="1200" i="1" spc="200" dirty="0">
                <a:latin typeface="Times New Roman"/>
                <a:cs typeface="Times New Roman"/>
              </a:rPr>
              <a:t>n	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4203" y="1850433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9271" y="2183213"/>
            <a:ext cx="8255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8501" y="3452136"/>
            <a:ext cx="161417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7070" algn="l"/>
                <a:tab pos="1486535" algn="l"/>
              </a:tabLst>
            </a:pPr>
            <a:r>
              <a:rPr sz="3250" spc="-210" dirty="0">
                <a:latin typeface="Symbol"/>
                <a:cs typeface="Symbol"/>
              </a:rPr>
              <a:t></a:t>
            </a:r>
            <a:r>
              <a:rPr sz="2050" i="1" spc="310" dirty="0">
                <a:latin typeface="Times New Roman"/>
                <a:cs typeface="Times New Roman"/>
              </a:rPr>
              <a:t>x</a:t>
            </a:r>
            <a:r>
              <a:rPr sz="2050" i="1" spc="235" dirty="0">
                <a:latin typeface="Times New Roman"/>
                <a:cs typeface="Times New Roman"/>
              </a:rPr>
              <a:t> </a:t>
            </a:r>
            <a:r>
              <a:rPr sz="2050" i="1" spc="310" dirty="0">
                <a:latin typeface="Times New Roman"/>
                <a:cs typeface="Times New Roman"/>
              </a:rPr>
              <a:t>x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3250" spc="-455" dirty="0">
                <a:latin typeface="Symbol"/>
                <a:cs typeface="Symbol"/>
              </a:rPr>
              <a:t></a:t>
            </a:r>
            <a:r>
              <a:rPr sz="3250" spc="-80" dirty="0">
                <a:latin typeface="Symbol"/>
                <a:cs typeface="Symbol"/>
              </a:rPr>
              <a:t></a:t>
            </a:r>
            <a:r>
              <a:rPr sz="2050" i="1" spc="310" dirty="0">
                <a:latin typeface="Times New Roman"/>
                <a:cs typeface="Times New Roman"/>
              </a:rPr>
              <a:t>y</a:t>
            </a:r>
            <a:r>
              <a:rPr sz="2050" i="1" dirty="0">
                <a:latin typeface="Times New Roman"/>
                <a:cs typeface="Times New Roman"/>
              </a:rPr>
              <a:t> </a:t>
            </a:r>
            <a:r>
              <a:rPr sz="2050" i="1" spc="-105" dirty="0">
                <a:latin typeface="Times New Roman"/>
                <a:cs typeface="Times New Roman"/>
              </a:rPr>
              <a:t> </a:t>
            </a:r>
            <a:r>
              <a:rPr sz="2050" i="1" spc="310" dirty="0">
                <a:latin typeface="Times New Roman"/>
                <a:cs typeface="Times New Roman"/>
              </a:rPr>
              <a:t>y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3250" spc="-185" dirty="0">
                <a:latin typeface="Symbol"/>
                <a:cs typeface="Symbol"/>
              </a:rPr>
              <a:t>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007" y="1881252"/>
            <a:ext cx="140144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85"/>
              </a:lnSpc>
              <a:spcBef>
                <a:spcPts val="100"/>
              </a:spcBef>
              <a:tabLst>
                <a:tab pos="1215390" algn="l"/>
              </a:tabLst>
            </a:pPr>
            <a:r>
              <a:rPr sz="2050" spc="645" dirty="0">
                <a:latin typeface="Symbol"/>
                <a:cs typeface="Symbol"/>
              </a:rPr>
              <a:t></a:t>
            </a:r>
            <a:r>
              <a:rPr sz="4650" spc="967" baseline="-8064" dirty="0">
                <a:latin typeface="Symbol"/>
                <a:cs typeface="Symbol"/>
              </a:rPr>
              <a:t></a:t>
            </a:r>
            <a:r>
              <a:rPr sz="4650" spc="-382" baseline="-8064" dirty="0">
                <a:latin typeface="Times New Roman"/>
                <a:cs typeface="Times New Roman"/>
              </a:rPr>
              <a:t> </a:t>
            </a:r>
            <a:r>
              <a:rPr sz="3075" i="1" spc="465" baseline="1355" dirty="0">
                <a:latin typeface="Times New Roman"/>
                <a:cs typeface="Times New Roman"/>
              </a:rPr>
              <a:t>x</a:t>
            </a:r>
            <a:r>
              <a:rPr sz="3075" i="1" spc="540" baseline="1355" dirty="0">
                <a:latin typeface="Times New Roman"/>
                <a:cs typeface="Times New Roman"/>
              </a:rPr>
              <a:t> </a:t>
            </a:r>
            <a:r>
              <a:rPr sz="3075" i="1" spc="465" baseline="1355" dirty="0">
                <a:latin typeface="Times New Roman"/>
                <a:cs typeface="Times New Roman"/>
              </a:rPr>
              <a:t>y	</a:t>
            </a:r>
            <a:r>
              <a:rPr sz="3075" spc="397" baseline="36585" dirty="0">
                <a:latin typeface="Symbol"/>
                <a:cs typeface="Symbol"/>
              </a:rPr>
              <a:t></a:t>
            </a:r>
            <a:endParaRPr sz="3075" baseline="36585">
              <a:latin typeface="Symbol"/>
              <a:cs typeface="Symbol"/>
            </a:endParaRPr>
          </a:p>
          <a:p>
            <a:pPr marR="43180" algn="r">
              <a:lnSpc>
                <a:spcPts val="1125"/>
              </a:lnSpc>
            </a:pPr>
            <a:r>
              <a:rPr sz="1800" i="1" spc="165" baseline="-23148" dirty="0">
                <a:latin typeface="Times New Roman"/>
                <a:cs typeface="Times New Roman"/>
              </a:rPr>
              <a:t>i</a:t>
            </a:r>
            <a:r>
              <a:rPr sz="1800" i="1" spc="270" baseline="-23148" dirty="0">
                <a:latin typeface="Times New Roman"/>
                <a:cs typeface="Times New Roman"/>
              </a:rPr>
              <a:t> </a:t>
            </a:r>
            <a:r>
              <a:rPr sz="2050" spc="26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138" y="3536393"/>
            <a:ext cx="2275840" cy="6356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67310" marR="5080" indent="-55244">
              <a:lnSpc>
                <a:spcPct val="80300"/>
              </a:lnSpc>
              <a:spcBef>
                <a:spcPts val="835"/>
              </a:spcBef>
              <a:tabLst>
                <a:tab pos="506730" algn="l"/>
                <a:tab pos="1113155" algn="l"/>
                <a:tab pos="1406525" algn="l"/>
                <a:tab pos="1890395" algn="l"/>
                <a:tab pos="2205990" algn="l"/>
              </a:tabLst>
            </a:pPr>
            <a:r>
              <a:rPr sz="3100" spc="1095" dirty="0">
                <a:latin typeface="Symbol"/>
                <a:cs typeface="Symbol"/>
              </a:rPr>
              <a:t></a:t>
            </a:r>
            <a:r>
              <a:rPr sz="3100" spc="725" dirty="0">
                <a:latin typeface="Symbol"/>
                <a:cs typeface="Symbol"/>
              </a:rPr>
              <a:t>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10" dirty="0">
                <a:latin typeface="Times New Roman"/>
                <a:cs typeface="Times New Roman"/>
              </a:rPr>
              <a:t>j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05" dirty="0">
                <a:latin typeface="Times New Roman"/>
                <a:cs typeface="Times New Roman"/>
              </a:rPr>
              <a:t>j </a:t>
            </a:r>
            <a:r>
              <a:rPr sz="1200" i="1" spc="100" dirty="0">
                <a:latin typeface="Times New Roman"/>
                <a:cs typeface="Times New Roman"/>
              </a:rPr>
              <a:t>  </a:t>
            </a: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Symbol"/>
                <a:cs typeface="Symbol"/>
              </a:rPr>
              <a:t></a:t>
            </a:r>
            <a:r>
              <a:rPr sz="1200" spc="170" dirty="0">
                <a:latin typeface="Times New Roman"/>
                <a:cs typeface="Times New Roman"/>
              </a:rPr>
              <a:t>1	</a:t>
            </a:r>
            <a:r>
              <a:rPr sz="1200" i="1" spc="110" dirty="0">
                <a:latin typeface="Times New Roman"/>
                <a:cs typeface="Times New Roman"/>
              </a:rPr>
              <a:t>j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Symbol"/>
                <a:cs typeface="Symbol"/>
              </a:rPr>
              <a:t></a:t>
            </a:r>
            <a:r>
              <a:rPr sz="1200" spc="17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695" y="2641940"/>
            <a:ext cx="2324100" cy="72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>
              <a:lnSpc>
                <a:spcPts val="1080"/>
              </a:lnSpc>
              <a:spcBef>
                <a:spcPts val="105"/>
              </a:spcBef>
              <a:tabLst>
                <a:tab pos="876935" algn="l"/>
              </a:tabLst>
            </a:pPr>
            <a:r>
              <a:rPr sz="1200" i="1" spc="200" dirty="0">
                <a:latin typeface="Times New Roman"/>
                <a:cs typeface="Times New Roman"/>
              </a:rPr>
              <a:t>n	n</a:t>
            </a:r>
            <a:endParaRPr sz="1200">
              <a:latin typeface="Times New Roman"/>
              <a:cs typeface="Times New Roman"/>
            </a:endParaRPr>
          </a:p>
          <a:p>
            <a:pPr marL="377190" marR="43180" indent="-327025">
              <a:lnSpc>
                <a:spcPct val="80300"/>
              </a:lnSpc>
              <a:spcBef>
                <a:spcPts val="375"/>
              </a:spcBef>
              <a:tabLst>
                <a:tab pos="816610" algn="l"/>
              </a:tabLst>
            </a:pPr>
            <a:r>
              <a:rPr sz="3075" spc="569" baseline="13550" dirty="0">
                <a:latin typeface="Symbol"/>
                <a:cs typeface="Symbol"/>
              </a:rPr>
              <a:t></a:t>
            </a:r>
            <a:r>
              <a:rPr sz="3075" spc="142" baseline="13550" dirty="0">
                <a:latin typeface="Times New Roman"/>
                <a:cs typeface="Times New Roman"/>
              </a:rPr>
              <a:t> </a:t>
            </a:r>
            <a:r>
              <a:rPr sz="3100" spc="910" dirty="0">
                <a:latin typeface="Symbol"/>
                <a:cs typeface="Symbol"/>
              </a:rPr>
              <a:t></a:t>
            </a:r>
            <a:r>
              <a:rPr sz="3100" spc="-270" dirty="0">
                <a:latin typeface="Times New Roman"/>
                <a:cs typeface="Times New Roman"/>
              </a:rPr>
              <a:t> </a:t>
            </a:r>
            <a:r>
              <a:rPr sz="3075" i="1" spc="292" baseline="13550" dirty="0">
                <a:latin typeface="Times New Roman"/>
                <a:cs typeface="Times New Roman"/>
              </a:rPr>
              <a:t>x</a:t>
            </a:r>
            <a:r>
              <a:rPr sz="1200" i="1" spc="195" dirty="0">
                <a:latin typeface="Times New Roman"/>
                <a:cs typeface="Times New Roman"/>
              </a:rPr>
              <a:t>i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3075" i="1" spc="465" baseline="13550" dirty="0">
                <a:latin typeface="Times New Roman"/>
                <a:cs typeface="Times New Roman"/>
              </a:rPr>
              <a:t>x</a:t>
            </a:r>
            <a:r>
              <a:rPr sz="3075" i="1" spc="-307" baseline="13550" dirty="0">
                <a:latin typeface="Times New Roman"/>
                <a:cs typeface="Times New Roman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j</a:t>
            </a:r>
            <a:r>
              <a:rPr sz="1200" i="1" spc="165" dirty="0">
                <a:latin typeface="Times New Roman"/>
                <a:cs typeface="Times New Roman"/>
              </a:rPr>
              <a:t> </a:t>
            </a:r>
            <a:r>
              <a:rPr sz="3075" i="1" spc="330" baseline="13550" dirty="0">
                <a:latin typeface="Times New Roman"/>
                <a:cs typeface="Times New Roman"/>
              </a:rPr>
              <a:t>y</a:t>
            </a:r>
            <a:r>
              <a:rPr sz="1200" i="1" spc="220" dirty="0">
                <a:latin typeface="Times New Roman"/>
                <a:cs typeface="Times New Roman"/>
              </a:rPr>
              <a:t>i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3075" i="1" spc="465" baseline="13550" dirty="0">
                <a:latin typeface="Times New Roman"/>
                <a:cs typeface="Times New Roman"/>
              </a:rPr>
              <a:t>y</a:t>
            </a:r>
            <a:r>
              <a:rPr sz="3075" i="1" spc="-247" baseline="13550" dirty="0">
                <a:latin typeface="Times New Roman"/>
                <a:cs typeface="Times New Roman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j 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Symbol"/>
                <a:cs typeface="Symbol"/>
              </a:rPr>
              <a:t></a:t>
            </a:r>
            <a:r>
              <a:rPr sz="1200" spc="170" dirty="0">
                <a:latin typeface="Times New Roman"/>
                <a:cs typeface="Times New Roman"/>
              </a:rPr>
              <a:t>1	</a:t>
            </a:r>
            <a:r>
              <a:rPr sz="1200" i="1" spc="110" dirty="0">
                <a:latin typeface="Times New Roman"/>
                <a:cs typeface="Times New Roman"/>
              </a:rPr>
              <a:t>j</a:t>
            </a:r>
            <a:r>
              <a:rPr sz="1200" i="1" spc="-14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Symbol"/>
                <a:cs typeface="Symbol"/>
              </a:rPr>
              <a:t></a:t>
            </a:r>
            <a:r>
              <a:rPr sz="1200" spc="17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2572" y="1774672"/>
            <a:ext cx="1276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6107" y="2262904"/>
            <a:ext cx="132524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77290" algn="l"/>
              </a:tabLst>
            </a:pPr>
            <a:r>
              <a:rPr sz="2050" spc="265" dirty="0">
                <a:latin typeface="Symbol"/>
                <a:cs typeface="Symbol"/>
              </a:rPr>
              <a:t></a:t>
            </a:r>
            <a:r>
              <a:rPr sz="2050" spc="220" dirty="0">
                <a:latin typeface="Times New Roman"/>
                <a:cs typeface="Times New Roman"/>
              </a:rPr>
              <a:t> </a:t>
            </a:r>
            <a:r>
              <a:rPr sz="1800" i="1" spc="165" baseline="2314" dirty="0">
                <a:latin typeface="Times New Roman"/>
                <a:cs typeface="Times New Roman"/>
              </a:rPr>
              <a:t>i</a:t>
            </a:r>
            <a:r>
              <a:rPr sz="1800" i="1" spc="-262" baseline="2314" dirty="0">
                <a:latin typeface="Times New Roman"/>
                <a:cs typeface="Times New Roman"/>
              </a:rPr>
              <a:t> </a:t>
            </a:r>
            <a:r>
              <a:rPr sz="1800" spc="209" baseline="2314" dirty="0">
                <a:latin typeface="Symbol"/>
                <a:cs typeface="Symbol"/>
              </a:rPr>
              <a:t></a:t>
            </a:r>
            <a:r>
              <a:rPr sz="1800" spc="300" baseline="2314" dirty="0">
                <a:latin typeface="Times New Roman"/>
                <a:cs typeface="Times New Roman"/>
              </a:rPr>
              <a:t>1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2050" spc="26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487" y="1270389"/>
            <a:ext cx="23215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i="1" spc="270" dirty="0">
                <a:latin typeface="Symbol"/>
                <a:cs typeface="Symbol"/>
              </a:rPr>
              <a:t></a:t>
            </a:r>
            <a:r>
              <a:rPr sz="2250" i="1" spc="-229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Symbol"/>
                <a:cs typeface="Symbol"/>
              </a:rPr>
              <a:t></a:t>
            </a:r>
            <a:r>
              <a:rPr sz="2050" i="1" spc="-40" dirty="0">
                <a:latin typeface="Times New Roman"/>
                <a:cs typeface="Times New Roman"/>
              </a:rPr>
              <a:t>x</a:t>
            </a:r>
            <a:r>
              <a:rPr sz="3075" spc="-60" baseline="36585" dirty="0">
                <a:latin typeface="MT Extra"/>
                <a:cs typeface="MT Extra"/>
              </a:rPr>
              <a:t></a:t>
            </a:r>
            <a:r>
              <a:rPr sz="2050" spc="-40" dirty="0">
                <a:latin typeface="Times New Roman"/>
                <a:cs typeface="Times New Roman"/>
              </a:rPr>
              <a:t>,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i="1" spc="-110" dirty="0">
                <a:latin typeface="Times New Roman"/>
                <a:cs typeface="Times New Roman"/>
              </a:rPr>
              <a:t>y</a:t>
            </a:r>
            <a:r>
              <a:rPr sz="3075" spc="-165" baseline="36585" dirty="0">
                <a:latin typeface="MT Extra"/>
                <a:cs typeface="MT Extra"/>
              </a:rPr>
              <a:t></a:t>
            </a:r>
            <a:r>
              <a:rPr sz="2700" spc="-110" dirty="0">
                <a:latin typeface="Symbol"/>
                <a:cs typeface="Symbol"/>
              </a:rPr>
              <a:t>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050" spc="380" dirty="0">
                <a:latin typeface="Symbol"/>
                <a:cs typeface="Symbol"/>
              </a:rPr>
              <a:t>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(</a:t>
            </a:r>
            <a:r>
              <a:rPr sz="2050" i="1" spc="-20" dirty="0">
                <a:latin typeface="Times New Roman"/>
                <a:cs typeface="Times New Roman"/>
              </a:rPr>
              <a:t>x</a:t>
            </a:r>
            <a:r>
              <a:rPr sz="3075" spc="-30" baseline="36585" dirty="0">
                <a:latin typeface="MT Extra"/>
                <a:cs typeface="MT Extra"/>
              </a:rPr>
              <a:t></a:t>
            </a:r>
            <a:r>
              <a:rPr sz="3075" spc="-135" baseline="36585" dirty="0">
                <a:latin typeface="Times New Roman"/>
                <a:cs typeface="Times New Roman"/>
              </a:rPr>
              <a:t> </a:t>
            </a:r>
            <a:r>
              <a:rPr sz="2050" spc="170" dirty="0">
                <a:latin typeface="Symbol"/>
                <a:cs typeface="Symbol"/>
              </a:rPr>
              <a:t>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y</a:t>
            </a:r>
            <a:r>
              <a:rPr sz="3075" spc="60" baseline="36585" dirty="0">
                <a:latin typeface="MT Extra"/>
                <a:cs typeface="MT Extra"/>
              </a:rPr>
              <a:t></a:t>
            </a:r>
            <a:r>
              <a:rPr sz="2050" spc="40" dirty="0">
                <a:latin typeface="Times New Roman"/>
                <a:cs typeface="Times New Roman"/>
              </a:rPr>
              <a:t>)</a:t>
            </a:r>
            <a:r>
              <a:rPr sz="1800" spc="60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2976" y="3979833"/>
            <a:ext cx="1454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2975" y="2859254"/>
            <a:ext cx="1454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51116" y="4204131"/>
            <a:ext cx="1454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spc="245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1116" y="3755534"/>
            <a:ext cx="1454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1116" y="3083086"/>
            <a:ext cx="1454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1116" y="2186767"/>
            <a:ext cx="8667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4060" algn="l"/>
              </a:tabLst>
            </a:pPr>
            <a:r>
              <a:rPr sz="1800" spc="245" dirty="0">
                <a:latin typeface="Symbol"/>
                <a:cs typeface="Symbol"/>
              </a:rPr>
              <a:t></a:t>
            </a:r>
            <a:r>
              <a:rPr sz="1800" spc="245" dirty="0">
                <a:latin typeface="Times New Roman"/>
                <a:cs typeface="Times New Roman"/>
              </a:rPr>
              <a:t>	</a:t>
            </a: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1116" y="1738637"/>
            <a:ext cx="8667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34060" algn="l"/>
              </a:tabLst>
            </a:pPr>
            <a:r>
              <a:rPr sz="1800" spc="245" dirty="0">
                <a:latin typeface="Symbol"/>
                <a:cs typeface="Symbol"/>
              </a:rPr>
              <a:t></a:t>
            </a:r>
            <a:r>
              <a:rPr sz="1800" spc="245" dirty="0">
                <a:latin typeface="Times New Roman"/>
                <a:cs typeface="Times New Roman"/>
              </a:rPr>
              <a:t>	</a:t>
            </a: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6679" y="4086531"/>
            <a:ext cx="60706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93370" algn="l"/>
              </a:tabLst>
            </a:pPr>
            <a:r>
              <a:rPr sz="1050" spc="190" dirty="0">
                <a:latin typeface="Times New Roman"/>
                <a:cs typeface="Times New Roman"/>
              </a:rPr>
              <a:t>3	2</a:t>
            </a:r>
            <a:r>
              <a:rPr sz="1050" spc="180" dirty="0">
                <a:latin typeface="Times New Roman"/>
                <a:cs typeface="Times New Roman"/>
              </a:rPr>
              <a:t> </a:t>
            </a:r>
            <a:r>
              <a:rPr sz="2700" b="1" spc="367" baseline="-29320" dirty="0">
                <a:latin typeface="Symbol"/>
                <a:cs typeface="Symbol"/>
              </a:rPr>
              <a:t></a:t>
            </a:r>
            <a:endParaRPr sz="2700" baseline="-2932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9211" y="3735619"/>
            <a:ext cx="5391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7015" algn="l"/>
              </a:tabLst>
            </a:pPr>
            <a:r>
              <a:rPr sz="1050" spc="190" dirty="0">
                <a:latin typeface="Times New Roman"/>
                <a:cs typeface="Times New Roman"/>
              </a:rPr>
              <a:t>3	1 </a:t>
            </a:r>
            <a:r>
              <a:rPr sz="2700" spc="367" baseline="-4629" dirty="0">
                <a:latin typeface="Symbol"/>
                <a:cs typeface="Symbol"/>
              </a:rPr>
              <a:t>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6679" y="3033756"/>
            <a:ext cx="60706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99085" algn="l"/>
              </a:tabLst>
            </a:pPr>
            <a:r>
              <a:rPr sz="1050" spc="190" dirty="0">
                <a:latin typeface="Times New Roman"/>
                <a:cs typeface="Times New Roman"/>
              </a:rPr>
              <a:t>2	2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2700" spc="367" baseline="-12345" dirty="0">
                <a:latin typeface="Symbol"/>
                <a:cs typeface="Symbol"/>
              </a:rPr>
              <a:t>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5716" y="4440303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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2700" i="1" spc="337" baseline="15432" dirty="0">
                <a:latin typeface="Times New Roman"/>
                <a:cs typeface="Times New Roman"/>
              </a:rPr>
              <a:t>x</a:t>
            </a:r>
            <a:r>
              <a:rPr sz="1050" spc="225" dirty="0">
                <a:latin typeface="Times New Roman"/>
                <a:cs typeface="Times New Roman"/>
              </a:rPr>
              <a:t>3 </a:t>
            </a:r>
            <a:r>
              <a:rPr sz="2700" i="1" spc="337" baseline="15432" dirty="0">
                <a:latin typeface="Times New Roman"/>
                <a:cs typeface="Times New Roman"/>
              </a:rPr>
              <a:t>x</a:t>
            </a:r>
            <a:r>
              <a:rPr sz="1050" spc="225" dirty="0">
                <a:latin typeface="Times New Roman"/>
                <a:cs typeface="Times New Roman"/>
              </a:rPr>
              <a:t>3 </a:t>
            </a:r>
            <a:r>
              <a:rPr sz="1800" spc="245" dirty="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5716" y="4027721"/>
            <a:ext cx="6407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spc="367" baseline="12345" dirty="0">
                <a:latin typeface="Symbol"/>
                <a:cs typeface="Symbol"/>
              </a:rPr>
              <a:t></a:t>
            </a:r>
            <a:r>
              <a:rPr sz="2700" spc="367" baseline="12345" dirty="0">
                <a:latin typeface="Times New Roman"/>
                <a:cs typeface="Times New Roman"/>
              </a:rPr>
              <a:t> </a:t>
            </a:r>
            <a:r>
              <a:rPr sz="1800" i="1" spc="285" dirty="0">
                <a:latin typeface="Times New Roman"/>
                <a:cs typeface="Times New Roman"/>
              </a:rPr>
              <a:t>x</a:t>
            </a:r>
            <a:r>
              <a:rPr sz="1800" i="1" spc="105" dirty="0">
                <a:latin typeface="Times New Roman"/>
                <a:cs typeface="Times New Roman"/>
              </a:rPr>
              <a:t> </a:t>
            </a:r>
            <a:r>
              <a:rPr sz="1800" i="1" spc="28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25716" y="3531703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59460" algn="l"/>
              </a:tabLst>
            </a:pPr>
            <a:r>
              <a:rPr sz="1800" spc="245" dirty="0">
                <a:latin typeface="Symbol"/>
                <a:cs typeface="Symbol"/>
              </a:rPr>
              <a:t>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2700" i="1" spc="427" baseline="-35493" dirty="0">
                <a:latin typeface="Times New Roman"/>
                <a:cs typeface="Times New Roman"/>
              </a:rPr>
              <a:t>x</a:t>
            </a:r>
            <a:r>
              <a:rPr sz="2700" i="1" spc="644" baseline="-35493" dirty="0">
                <a:latin typeface="Times New Roman"/>
                <a:cs typeface="Times New Roman"/>
              </a:rPr>
              <a:t> </a:t>
            </a:r>
            <a:r>
              <a:rPr sz="2700" i="1" spc="427" baseline="-35493" dirty="0">
                <a:latin typeface="Times New Roman"/>
                <a:cs typeface="Times New Roman"/>
              </a:rPr>
              <a:t>x	</a:t>
            </a: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25716" y="3307384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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2700" i="1" spc="367" baseline="-4629" dirty="0">
                <a:latin typeface="Times New Roman"/>
                <a:cs typeface="Times New Roman"/>
              </a:rPr>
              <a:t>x</a:t>
            </a:r>
            <a:r>
              <a:rPr sz="1575" spc="367" baseline="-31746" dirty="0">
                <a:latin typeface="Times New Roman"/>
                <a:cs typeface="Times New Roman"/>
              </a:rPr>
              <a:t>2</a:t>
            </a:r>
            <a:r>
              <a:rPr sz="1575" spc="-67" baseline="-31746" dirty="0">
                <a:latin typeface="Times New Roman"/>
                <a:cs typeface="Times New Roman"/>
              </a:rPr>
              <a:t> </a:t>
            </a:r>
            <a:r>
              <a:rPr sz="2700" i="1" spc="337" baseline="-4629" dirty="0">
                <a:latin typeface="Times New Roman"/>
                <a:cs typeface="Times New Roman"/>
              </a:rPr>
              <a:t>x</a:t>
            </a:r>
            <a:r>
              <a:rPr sz="1575" spc="337" baseline="-31746" dirty="0">
                <a:latin typeface="Times New Roman"/>
                <a:cs typeface="Times New Roman"/>
              </a:rPr>
              <a:t>3</a:t>
            </a:r>
            <a:r>
              <a:rPr sz="1575" spc="262" baseline="-31746" dirty="0">
                <a:latin typeface="Times New Roman"/>
                <a:cs typeface="Times New Roman"/>
              </a:rPr>
              <a:t> </a:t>
            </a: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5716" y="2634936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spc="245" dirty="0">
                <a:latin typeface="Symbol"/>
                <a:cs typeface="Symbol"/>
              </a:rPr>
              <a:t>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2700" i="1" spc="367" baseline="3086" dirty="0">
                <a:latin typeface="Times New Roman"/>
                <a:cs typeface="Times New Roman"/>
              </a:rPr>
              <a:t>x</a:t>
            </a:r>
            <a:r>
              <a:rPr sz="1575" spc="367" baseline="-21164" dirty="0">
                <a:latin typeface="Times New Roman"/>
                <a:cs typeface="Times New Roman"/>
              </a:rPr>
              <a:t>2</a:t>
            </a:r>
            <a:r>
              <a:rPr sz="1575" spc="-292" baseline="-21164" dirty="0">
                <a:latin typeface="Times New Roman"/>
                <a:cs typeface="Times New Roman"/>
              </a:rPr>
              <a:t> </a:t>
            </a:r>
            <a:r>
              <a:rPr sz="2700" i="1" spc="247" baseline="3086" dirty="0">
                <a:latin typeface="Times New Roman"/>
                <a:cs typeface="Times New Roman"/>
              </a:rPr>
              <a:t>x</a:t>
            </a:r>
            <a:r>
              <a:rPr sz="1575" spc="247" baseline="-21164" dirty="0">
                <a:latin typeface="Times New Roman"/>
                <a:cs typeface="Times New Roman"/>
              </a:rPr>
              <a:t>1 </a:t>
            </a:r>
            <a:r>
              <a:rPr sz="1800" spc="245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25716" y="2273590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spc="367" baseline="-33950" dirty="0">
                <a:latin typeface="Symbol"/>
                <a:cs typeface="Symbol"/>
              </a:rPr>
              <a:t></a:t>
            </a:r>
            <a:r>
              <a:rPr sz="2700" spc="367" baseline="-33950" dirty="0">
                <a:latin typeface="Times New Roman"/>
                <a:cs typeface="Times New Roman"/>
              </a:rPr>
              <a:t> </a:t>
            </a:r>
            <a:r>
              <a:rPr sz="1800" i="1" spc="165" dirty="0">
                <a:latin typeface="Times New Roman"/>
                <a:cs typeface="Times New Roman"/>
              </a:rPr>
              <a:t>x</a:t>
            </a:r>
            <a:r>
              <a:rPr sz="1575" spc="247" baseline="-23809" dirty="0">
                <a:latin typeface="Times New Roman"/>
                <a:cs typeface="Times New Roman"/>
              </a:rPr>
              <a:t>1</a:t>
            </a:r>
            <a:r>
              <a:rPr sz="1575" spc="-315" baseline="-23809" dirty="0">
                <a:latin typeface="Times New Roman"/>
                <a:cs typeface="Times New Roman"/>
              </a:rPr>
              <a:t> </a:t>
            </a:r>
            <a:r>
              <a:rPr sz="1800" i="1" spc="225" dirty="0">
                <a:latin typeface="Times New Roman"/>
                <a:cs typeface="Times New Roman"/>
              </a:rPr>
              <a:t>x</a:t>
            </a:r>
            <a:r>
              <a:rPr sz="1575" spc="337" baseline="-23809" dirty="0">
                <a:latin typeface="Times New Roman"/>
                <a:cs typeface="Times New Roman"/>
              </a:rPr>
              <a:t>3 </a:t>
            </a:r>
            <a:r>
              <a:rPr sz="2700" spc="367" baseline="-33950" dirty="0">
                <a:latin typeface="Symbol"/>
                <a:cs typeface="Symbol"/>
              </a:rPr>
              <a:t></a:t>
            </a:r>
            <a:endParaRPr sz="2700" baseline="-339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5716" y="1923184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spc="367" baseline="-9259" dirty="0">
                <a:latin typeface="Symbol"/>
                <a:cs typeface="Symbol"/>
              </a:rPr>
              <a:t></a:t>
            </a:r>
            <a:r>
              <a:rPr sz="2700" spc="-292" baseline="-9259" dirty="0">
                <a:latin typeface="Times New Roman"/>
                <a:cs typeface="Times New Roman"/>
              </a:rPr>
              <a:t> </a:t>
            </a:r>
            <a:r>
              <a:rPr sz="1800" i="1" spc="165" dirty="0">
                <a:latin typeface="Times New Roman"/>
                <a:cs typeface="Times New Roman"/>
              </a:rPr>
              <a:t>x</a:t>
            </a:r>
            <a:r>
              <a:rPr sz="1575" spc="247" baseline="-23809" dirty="0">
                <a:latin typeface="Times New Roman"/>
                <a:cs typeface="Times New Roman"/>
              </a:rPr>
              <a:t>1 </a:t>
            </a:r>
            <a:r>
              <a:rPr sz="1800" i="1" spc="245" dirty="0">
                <a:latin typeface="Times New Roman"/>
                <a:cs typeface="Times New Roman"/>
              </a:rPr>
              <a:t>x</a:t>
            </a:r>
            <a:r>
              <a:rPr sz="1575" spc="367" baseline="-23809" dirty="0">
                <a:latin typeface="Times New Roman"/>
                <a:cs typeface="Times New Roman"/>
              </a:rPr>
              <a:t>2 </a:t>
            </a:r>
            <a:r>
              <a:rPr sz="2700" spc="367" baseline="-9259" dirty="0">
                <a:latin typeface="Symbol"/>
                <a:cs typeface="Symbol"/>
              </a:rPr>
              <a:t></a:t>
            </a:r>
            <a:endParaRPr sz="2700" baseline="-9259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25716" y="1572194"/>
            <a:ext cx="9175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spc="367" baseline="-4629" dirty="0">
                <a:latin typeface="Symbol"/>
                <a:cs typeface="Symbol"/>
              </a:rPr>
              <a:t></a:t>
            </a:r>
            <a:r>
              <a:rPr sz="2700" spc="367" baseline="-4629" dirty="0">
                <a:latin typeface="Times New Roman"/>
                <a:cs typeface="Times New Roman"/>
              </a:rPr>
              <a:t> </a:t>
            </a:r>
            <a:r>
              <a:rPr sz="1800" i="1" spc="165" dirty="0">
                <a:latin typeface="Times New Roman"/>
                <a:cs typeface="Times New Roman"/>
              </a:rPr>
              <a:t>x</a:t>
            </a:r>
            <a:r>
              <a:rPr sz="1575" spc="247" baseline="-23809" dirty="0">
                <a:latin typeface="Times New Roman"/>
                <a:cs typeface="Times New Roman"/>
              </a:rPr>
              <a:t>1 </a:t>
            </a:r>
            <a:r>
              <a:rPr sz="1800" i="1" spc="165" dirty="0">
                <a:latin typeface="Times New Roman"/>
                <a:cs typeface="Times New Roman"/>
              </a:rPr>
              <a:t>x</a:t>
            </a:r>
            <a:r>
              <a:rPr sz="1575" spc="247" baseline="-23809" dirty="0">
                <a:latin typeface="Times New Roman"/>
                <a:cs typeface="Times New Roman"/>
              </a:rPr>
              <a:t>1</a:t>
            </a:r>
            <a:r>
              <a:rPr sz="1575" spc="-60" baseline="-23809" dirty="0">
                <a:latin typeface="Times New Roman"/>
                <a:cs typeface="Times New Roman"/>
              </a:rPr>
              <a:t> </a:t>
            </a:r>
            <a:r>
              <a:rPr sz="2700" spc="367" baseline="-4629" dirty="0">
                <a:latin typeface="Symbol"/>
                <a:cs typeface="Symbol"/>
              </a:rPr>
              <a:t>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2676" y="2900660"/>
            <a:ext cx="468947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590" dirty="0">
                <a:latin typeface="SimSun"/>
                <a:cs typeface="SimSun"/>
              </a:rPr>
              <a:t>特殊</a:t>
            </a:r>
            <a:r>
              <a:rPr sz="1800" spc="595" dirty="0">
                <a:latin typeface="SimSun"/>
                <a:cs typeface="SimSun"/>
              </a:rPr>
              <a:t>的</a:t>
            </a:r>
            <a:r>
              <a:rPr sz="1800" spc="590" dirty="0">
                <a:latin typeface="SimSun"/>
                <a:cs typeface="SimSun"/>
              </a:rPr>
              <a:t>，若</a:t>
            </a:r>
            <a:r>
              <a:rPr sz="1800" spc="475" dirty="0">
                <a:latin typeface="SimSun"/>
                <a:cs typeface="SimSun"/>
              </a:rPr>
              <a:t>n</a:t>
            </a:r>
            <a:r>
              <a:rPr sz="1800" spc="-110" dirty="0">
                <a:latin typeface="SimSun"/>
                <a:cs typeface="SimSun"/>
              </a:rPr>
              <a:t> </a:t>
            </a:r>
            <a:r>
              <a:rPr sz="1800" spc="355" dirty="0">
                <a:latin typeface="Symbol"/>
                <a:cs typeface="Symbol"/>
              </a:rPr>
              <a:t>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55" dirty="0">
                <a:latin typeface="SimSun"/>
                <a:cs typeface="SimSun"/>
              </a:rPr>
              <a:t>3，</a:t>
            </a:r>
            <a:r>
              <a:rPr sz="1800" spc="590" dirty="0">
                <a:latin typeface="SimSun"/>
                <a:cs typeface="SimSun"/>
              </a:rPr>
              <a:t>即</a:t>
            </a:r>
            <a:r>
              <a:rPr sz="1800" spc="190" dirty="0">
                <a:latin typeface="SimSun"/>
                <a:cs typeface="SimSun"/>
              </a:rPr>
              <a:t>：</a:t>
            </a:r>
            <a:r>
              <a:rPr sz="1800" spc="190" dirty="0">
                <a:latin typeface="Symbol"/>
                <a:cs typeface="Symbol"/>
              </a:rPr>
              <a:t></a:t>
            </a:r>
            <a:r>
              <a:rPr sz="2400" spc="190" dirty="0">
                <a:latin typeface="Symbol"/>
                <a:cs typeface="Symbol"/>
              </a:rPr>
              <a:t></a:t>
            </a:r>
            <a:r>
              <a:rPr sz="1800" i="1" spc="190" dirty="0">
                <a:latin typeface="Times New Roman"/>
                <a:cs typeface="Times New Roman"/>
              </a:rPr>
              <a:t>x</a:t>
            </a:r>
            <a:r>
              <a:rPr sz="2700" spc="284" baseline="37037" dirty="0">
                <a:latin typeface="MT Extra"/>
                <a:cs typeface="MT Extra"/>
              </a:rPr>
              <a:t></a:t>
            </a:r>
            <a:r>
              <a:rPr sz="2400" spc="190" dirty="0">
                <a:latin typeface="Symbol"/>
                <a:cs typeface="Symbol"/>
              </a:rPr>
              <a:t>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1800" spc="355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2700" spc="367" baseline="27777" dirty="0">
                <a:latin typeface="Symbol"/>
                <a:cs typeface="Symbol"/>
              </a:rPr>
              <a:t></a:t>
            </a:r>
            <a:r>
              <a:rPr sz="2700" spc="-82" baseline="27777" dirty="0">
                <a:latin typeface="Times New Roman"/>
                <a:cs typeface="Times New Roman"/>
              </a:rPr>
              <a:t> </a:t>
            </a:r>
            <a:r>
              <a:rPr sz="1800" i="1" spc="285" dirty="0">
                <a:latin typeface="Times New Roman"/>
                <a:cs typeface="Times New Roman"/>
              </a:rPr>
              <a:t>x</a:t>
            </a:r>
            <a:r>
              <a:rPr sz="1800" i="1" spc="500" dirty="0">
                <a:latin typeface="Times New Roman"/>
                <a:cs typeface="Times New Roman"/>
              </a:rPr>
              <a:t> </a:t>
            </a:r>
            <a:r>
              <a:rPr sz="1800" i="1" spc="28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98239" y="2021469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0"/>
                </a:moveTo>
                <a:lnTo>
                  <a:pt x="0" y="369911"/>
                </a:lnTo>
              </a:path>
            </a:pathLst>
          </a:custGeom>
          <a:ln w="1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76732" y="2172586"/>
            <a:ext cx="37592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6070" algn="l"/>
              </a:tabLst>
            </a:pPr>
            <a:r>
              <a:rPr sz="1200" i="1" spc="110" dirty="0">
                <a:latin typeface="Times New Roman"/>
                <a:cs typeface="Times New Roman"/>
              </a:rPr>
              <a:t>i	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23604" y="1921280"/>
            <a:ext cx="476884" cy="525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0"/>
              </a:spcBef>
            </a:pPr>
            <a:r>
              <a:rPr sz="1200" i="1" spc="204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200" i="1" spc="110" dirty="0">
                <a:latin typeface="Times New Roman"/>
                <a:cs typeface="Times New Roman"/>
              </a:rPr>
              <a:t>i</a:t>
            </a:r>
            <a:r>
              <a:rPr sz="1200" i="1" spc="-190" dirty="0">
                <a:latin typeface="Times New Roman"/>
                <a:cs typeface="Times New Roman"/>
              </a:rPr>
              <a:t> </a:t>
            </a:r>
            <a:r>
              <a:rPr sz="1200" spc="100" dirty="0">
                <a:latin typeface="Times New Roman"/>
                <a:cs typeface="Times New Roman"/>
              </a:rPr>
              <a:t>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j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Symbol"/>
                <a:cs typeface="Symbol"/>
              </a:rPr>
              <a:t></a:t>
            </a:r>
            <a:r>
              <a:rPr sz="1200" spc="17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60299" y="1851747"/>
            <a:ext cx="2794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40965" algn="l"/>
              </a:tabLst>
            </a:pPr>
            <a:r>
              <a:rPr sz="2050" spc="705" dirty="0">
                <a:latin typeface="Symbol"/>
                <a:cs typeface="Symbol"/>
              </a:rPr>
              <a:t>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Symbol"/>
                <a:cs typeface="Symbol"/>
              </a:rPr>
              <a:t></a:t>
            </a:r>
            <a:r>
              <a:rPr sz="2700" spc="90" dirty="0">
                <a:latin typeface="Symbol"/>
                <a:cs typeface="Symbol"/>
              </a:rPr>
              <a:t></a:t>
            </a:r>
            <a:r>
              <a:rPr sz="2050" i="1" spc="90" dirty="0">
                <a:latin typeface="Times New Roman"/>
                <a:cs typeface="Times New Roman"/>
              </a:rPr>
              <a:t>x</a:t>
            </a:r>
            <a:r>
              <a:rPr sz="3075" spc="135" baseline="35230" dirty="0">
                <a:latin typeface="MT Extra"/>
                <a:cs typeface="MT Extra"/>
              </a:rPr>
              <a:t></a:t>
            </a:r>
            <a:r>
              <a:rPr sz="2700" spc="90" dirty="0">
                <a:latin typeface="Symbol"/>
                <a:cs typeface="Symbol"/>
              </a:rPr>
              <a:t>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050" spc="390" dirty="0">
                <a:latin typeface="Symbol"/>
                <a:cs typeface="Symbol"/>
              </a:rPr>
              <a:t>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i="1" spc="220" dirty="0">
                <a:latin typeface="Times New Roman"/>
                <a:cs typeface="Times New Roman"/>
              </a:rPr>
              <a:t>vec</a:t>
            </a:r>
            <a:r>
              <a:rPr sz="3200" spc="220" dirty="0">
                <a:latin typeface="Symbol"/>
                <a:cs typeface="Symbol"/>
              </a:rPr>
              <a:t></a:t>
            </a:r>
            <a:r>
              <a:rPr sz="2050" i="1" spc="220" dirty="0">
                <a:latin typeface="Times New Roman"/>
                <a:cs typeface="Times New Roman"/>
              </a:rPr>
              <a:t>x</a:t>
            </a:r>
            <a:r>
              <a:rPr sz="2050" i="1" spc="235" dirty="0">
                <a:latin typeface="Times New Roman"/>
                <a:cs typeface="Times New Roman"/>
              </a:rPr>
              <a:t> </a:t>
            </a:r>
            <a:r>
              <a:rPr sz="2050" i="1" spc="315" dirty="0">
                <a:latin typeface="Times New Roman"/>
                <a:cs typeface="Times New Roman"/>
              </a:rPr>
              <a:t>x	</a:t>
            </a:r>
            <a:r>
              <a:rPr sz="3200" spc="-160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线性可分支持向量机</a:t>
            </a:r>
          </a:p>
        </p:txBody>
      </p:sp>
      <p:sp>
        <p:nvSpPr>
          <p:cNvPr id="3" name="object 3"/>
          <p:cNvSpPr/>
          <p:nvPr/>
        </p:nvSpPr>
        <p:spPr>
          <a:xfrm>
            <a:off x="1529654" y="1370136"/>
            <a:ext cx="5878359" cy="3189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多项式核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4508" y="188852"/>
            <a:ext cx="230314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-10" dirty="0">
                <a:latin typeface="Symbol"/>
                <a:cs typeface="Symbol"/>
              </a:rPr>
              <a:t></a:t>
            </a:r>
            <a:r>
              <a:rPr sz="2350" i="1" spc="-360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Symbol"/>
                <a:cs typeface="Symbol"/>
              </a:rPr>
              <a:t></a:t>
            </a:r>
            <a:r>
              <a:rPr sz="2250" i="1" spc="-250" dirty="0">
                <a:latin typeface="Times New Roman"/>
                <a:cs typeface="Times New Roman"/>
              </a:rPr>
              <a:t>x</a:t>
            </a:r>
            <a:r>
              <a:rPr sz="3375" spc="-375" baseline="35802" dirty="0">
                <a:latin typeface="MT Extra"/>
                <a:cs typeface="MT Extra"/>
              </a:rPr>
              <a:t></a:t>
            </a:r>
            <a:r>
              <a:rPr sz="2250" spc="-250" dirty="0">
                <a:latin typeface="Times New Roman"/>
                <a:cs typeface="Times New Roman"/>
              </a:rPr>
              <a:t>,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i="1" spc="-325" dirty="0">
                <a:latin typeface="Times New Roman"/>
                <a:cs typeface="Times New Roman"/>
              </a:rPr>
              <a:t>y</a:t>
            </a:r>
            <a:r>
              <a:rPr sz="3375" spc="-487" baseline="35802" dirty="0">
                <a:latin typeface="MT Extra"/>
                <a:cs typeface="MT Extra"/>
              </a:rPr>
              <a:t></a:t>
            </a:r>
            <a:r>
              <a:rPr sz="2950" spc="-325" dirty="0">
                <a:latin typeface="Symbol"/>
                <a:cs typeface="Symbol"/>
              </a:rPr>
              <a:t></a:t>
            </a:r>
            <a:r>
              <a:rPr sz="2950" spc="-42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235" dirty="0">
                <a:latin typeface="Times New Roman"/>
                <a:cs typeface="Times New Roman"/>
              </a:rPr>
              <a:t>(</a:t>
            </a:r>
            <a:r>
              <a:rPr sz="2250" i="1" spc="-235" dirty="0">
                <a:latin typeface="Times New Roman"/>
                <a:cs typeface="Times New Roman"/>
              </a:rPr>
              <a:t>x</a:t>
            </a:r>
            <a:r>
              <a:rPr sz="3375" spc="-352" baseline="35802" dirty="0">
                <a:latin typeface="MT Extra"/>
                <a:cs typeface="MT Extra"/>
              </a:rPr>
              <a:t></a:t>
            </a:r>
            <a:r>
              <a:rPr sz="3375" spc="-375" baseline="35802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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i="1" spc="-445" dirty="0">
                <a:latin typeface="Times New Roman"/>
                <a:cs typeface="Times New Roman"/>
              </a:rPr>
              <a:t>y</a:t>
            </a:r>
            <a:r>
              <a:rPr sz="3375" spc="-667" baseline="35802" dirty="0">
                <a:latin typeface="MT Extra"/>
                <a:cs typeface="MT Extra"/>
              </a:rPr>
              <a:t></a:t>
            </a:r>
            <a:r>
              <a:rPr sz="3375" spc="-569" baseline="35802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c</a:t>
            </a:r>
            <a:r>
              <a:rPr sz="2250" spc="65" dirty="0">
                <a:latin typeface="Times New Roman"/>
                <a:cs typeface="Times New Roman"/>
              </a:rPr>
              <a:t>)</a:t>
            </a:r>
            <a:r>
              <a:rPr sz="1950" spc="97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326" y="2152231"/>
            <a:ext cx="16433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135" algn="l"/>
                <a:tab pos="1512570" algn="l"/>
              </a:tabLst>
            </a:pPr>
            <a:r>
              <a:rPr sz="3300" spc="-180" dirty="0">
                <a:latin typeface="Symbol"/>
                <a:cs typeface="Symbol"/>
              </a:rPr>
              <a:t></a:t>
            </a:r>
            <a:r>
              <a:rPr sz="3300" spc="-180" dirty="0">
                <a:latin typeface="Times New Roman"/>
                <a:cs typeface="Times New Roman"/>
              </a:rPr>
              <a:t>	</a:t>
            </a:r>
            <a:r>
              <a:rPr sz="3300" spc="-459" dirty="0">
                <a:latin typeface="Symbol"/>
                <a:cs typeface="Symbol"/>
              </a:rPr>
              <a:t></a:t>
            </a:r>
            <a:r>
              <a:rPr sz="3300" spc="-180" dirty="0">
                <a:latin typeface="Symbol"/>
                <a:cs typeface="Symbol"/>
              </a:rPr>
              <a:t>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spc="-180" dirty="0">
                <a:latin typeface="Symbol"/>
                <a:cs typeface="Symbol"/>
              </a:rPr>
              <a:t>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0542" y="2507482"/>
            <a:ext cx="46355" cy="19685"/>
          </a:xfrm>
          <a:custGeom>
            <a:avLst/>
            <a:gdLst/>
            <a:ahLst/>
            <a:cxnLst/>
            <a:rect l="l" t="t" r="r" b="b"/>
            <a:pathLst>
              <a:path w="46354" h="19685">
                <a:moveTo>
                  <a:pt x="0" y="19435"/>
                </a:moveTo>
                <a:lnTo>
                  <a:pt x="46190" y="0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6732" y="2513422"/>
            <a:ext cx="66040" cy="90805"/>
          </a:xfrm>
          <a:custGeom>
            <a:avLst/>
            <a:gdLst/>
            <a:ahLst/>
            <a:cxnLst/>
            <a:rect l="l" t="t" r="r" b="b"/>
            <a:pathLst>
              <a:path w="66039" h="90805">
                <a:moveTo>
                  <a:pt x="0" y="0"/>
                </a:moveTo>
                <a:lnTo>
                  <a:pt x="66028" y="90685"/>
                </a:lnTo>
              </a:path>
            </a:pathLst>
          </a:custGeom>
          <a:ln w="26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0164" y="2333093"/>
            <a:ext cx="87630" cy="271145"/>
          </a:xfrm>
          <a:custGeom>
            <a:avLst/>
            <a:gdLst/>
            <a:ahLst/>
            <a:cxnLst/>
            <a:rect l="l" t="t" r="r" b="b"/>
            <a:pathLst>
              <a:path w="87629" h="271144">
                <a:moveTo>
                  <a:pt x="0" y="271013"/>
                </a:moveTo>
                <a:lnTo>
                  <a:pt x="87051" y="0"/>
                </a:lnTo>
              </a:path>
            </a:pathLst>
          </a:custGeom>
          <a:ln w="1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5751" y="2507482"/>
            <a:ext cx="45720" cy="19685"/>
          </a:xfrm>
          <a:custGeom>
            <a:avLst/>
            <a:gdLst/>
            <a:ahLst/>
            <a:cxnLst/>
            <a:rect l="l" t="t" r="r" b="b"/>
            <a:pathLst>
              <a:path w="45720" h="19685">
                <a:moveTo>
                  <a:pt x="0" y="19435"/>
                </a:moveTo>
                <a:lnTo>
                  <a:pt x="45598" y="0"/>
                </a:lnTo>
              </a:path>
            </a:pathLst>
          </a:custGeom>
          <a:ln w="11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1349" y="2513422"/>
            <a:ext cx="66040" cy="90805"/>
          </a:xfrm>
          <a:custGeom>
            <a:avLst/>
            <a:gdLst/>
            <a:ahLst/>
            <a:cxnLst/>
            <a:rect l="l" t="t" r="r" b="b"/>
            <a:pathLst>
              <a:path w="66039" h="90805">
                <a:moveTo>
                  <a:pt x="0" y="0"/>
                </a:moveTo>
                <a:lnTo>
                  <a:pt x="66028" y="90685"/>
                </a:lnTo>
              </a:path>
            </a:pathLst>
          </a:custGeom>
          <a:ln w="26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4780" y="2333093"/>
            <a:ext cx="88265" cy="271145"/>
          </a:xfrm>
          <a:custGeom>
            <a:avLst/>
            <a:gdLst/>
            <a:ahLst/>
            <a:cxnLst/>
            <a:rect l="l" t="t" r="r" b="b"/>
            <a:pathLst>
              <a:path w="88264" h="271144">
                <a:moveTo>
                  <a:pt x="0" y="271013"/>
                </a:moveTo>
                <a:lnTo>
                  <a:pt x="87643" y="0"/>
                </a:lnTo>
              </a:path>
            </a:pathLst>
          </a:custGeom>
          <a:ln w="14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1289" y="3114820"/>
            <a:ext cx="0" cy="381635"/>
          </a:xfrm>
          <a:custGeom>
            <a:avLst/>
            <a:gdLst/>
            <a:ahLst/>
            <a:cxnLst/>
            <a:rect l="l" t="t" r="r" b="b"/>
            <a:pathLst>
              <a:path h="381635">
                <a:moveTo>
                  <a:pt x="0" y="0"/>
                </a:moveTo>
                <a:lnTo>
                  <a:pt x="0" y="381141"/>
                </a:lnTo>
              </a:path>
            </a:pathLst>
          </a:custGeom>
          <a:ln w="15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38003" y="3291359"/>
            <a:ext cx="46355" cy="19685"/>
          </a:xfrm>
          <a:custGeom>
            <a:avLst/>
            <a:gdLst/>
            <a:ahLst/>
            <a:cxnLst/>
            <a:rect l="l" t="t" r="r" b="b"/>
            <a:pathLst>
              <a:path w="46354" h="19685">
                <a:moveTo>
                  <a:pt x="0" y="19435"/>
                </a:moveTo>
                <a:lnTo>
                  <a:pt x="46190" y="0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4193" y="3296745"/>
            <a:ext cx="66040" cy="90805"/>
          </a:xfrm>
          <a:custGeom>
            <a:avLst/>
            <a:gdLst/>
            <a:ahLst/>
            <a:cxnLst/>
            <a:rect l="l" t="t" r="r" b="b"/>
            <a:pathLst>
              <a:path w="66039" h="90804">
                <a:moveTo>
                  <a:pt x="0" y="0"/>
                </a:moveTo>
                <a:lnTo>
                  <a:pt x="65436" y="90707"/>
                </a:lnTo>
              </a:path>
            </a:pathLst>
          </a:custGeom>
          <a:ln w="26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7625" y="3116970"/>
            <a:ext cx="87630" cy="270510"/>
          </a:xfrm>
          <a:custGeom>
            <a:avLst/>
            <a:gdLst/>
            <a:ahLst/>
            <a:cxnLst/>
            <a:rect l="l" t="t" r="r" b="b"/>
            <a:pathLst>
              <a:path w="87629" h="270510">
                <a:moveTo>
                  <a:pt x="0" y="270482"/>
                </a:moveTo>
                <a:lnTo>
                  <a:pt x="87051" y="0"/>
                </a:lnTo>
              </a:path>
            </a:pathLst>
          </a:custGeom>
          <a:ln w="14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4676" y="3116970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>
                <a:moveTo>
                  <a:pt x="0" y="0"/>
                </a:moveTo>
                <a:lnTo>
                  <a:pt x="381368" y="0"/>
                </a:lnTo>
              </a:path>
            </a:pathLst>
          </a:custGeom>
          <a:ln w="11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9793" y="3088913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961"/>
                </a:lnTo>
              </a:path>
            </a:pathLst>
          </a:custGeom>
          <a:ln w="15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50342" y="3296972"/>
            <a:ext cx="1625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270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0342" y="2980077"/>
            <a:ext cx="1625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270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7927" y="3296972"/>
            <a:ext cx="1625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270" dirty="0">
                <a:latin typeface="Symbol"/>
                <a:cs typeface="Symbol"/>
              </a:rPr>
              <a:t>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2527" y="2980077"/>
            <a:ext cx="21336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-270" dirty="0">
                <a:latin typeface="Symbol"/>
                <a:cs typeface="Symbol"/>
              </a:rPr>
              <a:t></a:t>
            </a:r>
            <a:r>
              <a:rPr sz="3150" spc="-405" baseline="-30423" dirty="0">
                <a:latin typeface="Symbol"/>
                <a:cs typeface="Symbol"/>
              </a:rPr>
              <a:t></a:t>
            </a:r>
            <a:endParaRPr sz="3150" baseline="-30423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199" y="2308492"/>
            <a:ext cx="22161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39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678" y="3006692"/>
            <a:ext cx="1426210" cy="448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700" dirty="0">
                <a:latin typeface="Symbol"/>
                <a:cs typeface="Symbol"/>
              </a:rPr>
              <a:t>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345" dirty="0">
                <a:latin typeface="Symbol"/>
                <a:cs typeface="Symbol"/>
              </a:rPr>
              <a:t></a:t>
            </a:r>
            <a:r>
              <a:rPr sz="2750" spc="345" dirty="0">
                <a:latin typeface="Symbol"/>
                <a:cs typeface="Symbol"/>
              </a:rPr>
              <a:t></a:t>
            </a:r>
            <a:r>
              <a:rPr sz="2100" i="1" spc="345" dirty="0">
                <a:latin typeface="Times New Roman"/>
                <a:cs typeface="Times New Roman"/>
              </a:rPr>
              <a:t>x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</a:t>
            </a:r>
            <a:r>
              <a:rPr sz="2750" spc="-295" dirty="0">
                <a:latin typeface="Times New Roman"/>
                <a:cs typeface="Times New Roman"/>
              </a:rPr>
              <a:t> </a:t>
            </a:r>
            <a:r>
              <a:rPr sz="2100" spc="39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9055" y="2308492"/>
            <a:ext cx="174498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7560" algn="l"/>
                <a:tab pos="1535430" algn="l"/>
              </a:tabLst>
            </a:pPr>
            <a:r>
              <a:rPr sz="2100" i="1" spc="315" dirty="0">
                <a:latin typeface="Times New Roman"/>
                <a:cs typeface="Times New Roman"/>
              </a:rPr>
              <a:t>x</a:t>
            </a:r>
            <a:r>
              <a:rPr sz="2100" i="1" spc="225" dirty="0">
                <a:latin typeface="Times New Roman"/>
                <a:cs typeface="Times New Roman"/>
              </a:rPr>
              <a:t> </a:t>
            </a:r>
            <a:r>
              <a:rPr sz="2100" i="1" spc="315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i="1" spc="315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-125" dirty="0">
                <a:latin typeface="Times New Roman"/>
                <a:cs typeface="Times New Roman"/>
              </a:rPr>
              <a:t> </a:t>
            </a:r>
            <a:r>
              <a:rPr sz="2100" i="1" spc="315" dirty="0">
                <a:latin typeface="Times New Roman"/>
                <a:cs typeface="Times New Roman"/>
              </a:rPr>
              <a:t>y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390" dirty="0">
                <a:latin typeface="Symbol"/>
                <a:cs typeface="Symbol"/>
              </a:rPr>
              <a:t>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2691" y="2985814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22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0698" y="2940430"/>
            <a:ext cx="131064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00"/>
              </a:spcBef>
              <a:tabLst>
                <a:tab pos="1179830" algn="l"/>
              </a:tabLst>
            </a:pPr>
            <a:r>
              <a:rPr sz="2100" i="1" spc="340" dirty="0">
                <a:latin typeface="Times New Roman"/>
                <a:cs typeface="Times New Roman"/>
              </a:rPr>
              <a:t>ve</a:t>
            </a:r>
            <a:r>
              <a:rPr sz="2100" i="1" spc="300" dirty="0">
                <a:latin typeface="Times New Roman"/>
                <a:cs typeface="Times New Roman"/>
              </a:rPr>
              <a:t>c</a:t>
            </a:r>
            <a:r>
              <a:rPr sz="3300" spc="-210" dirty="0">
                <a:latin typeface="Symbol"/>
                <a:cs typeface="Symbol"/>
              </a:rPr>
              <a:t></a:t>
            </a:r>
            <a:r>
              <a:rPr sz="2100" i="1" spc="315" dirty="0">
                <a:latin typeface="Times New Roman"/>
                <a:cs typeface="Times New Roman"/>
              </a:rPr>
              <a:t>x</a:t>
            </a:r>
            <a:r>
              <a:rPr sz="2100" i="1" spc="225" dirty="0">
                <a:latin typeface="Times New Roman"/>
                <a:cs typeface="Times New Roman"/>
              </a:rPr>
              <a:t> </a:t>
            </a:r>
            <a:r>
              <a:rPr sz="2100" i="1" spc="315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3300" spc="-180" dirty="0">
                <a:latin typeface="Symbol"/>
                <a:cs typeface="Symbol"/>
              </a:rPr>
              <a:t></a:t>
            </a:r>
            <a:endParaRPr sz="3300">
              <a:latin typeface="Symbol"/>
              <a:cs typeface="Symbol"/>
            </a:endParaRPr>
          </a:p>
          <a:p>
            <a:pPr marL="761365">
              <a:lnSpc>
                <a:spcPts val="775"/>
              </a:lnSpc>
              <a:tabLst>
                <a:tab pos="1059815" algn="l"/>
              </a:tabLst>
            </a:pPr>
            <a:r>
              <a:rPr sz="1200" i="1" spc="120" dirty="0">
                <a:latin typeface="Times New Roman"/>
                <a:cs typeface="Times New Roman"/>
              </a:rPr>
              <a:t>i	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9071" y="2147397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22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4515" y="2147397"/>
            <a:ext cx="4521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8784" algn="l"/>
              </a:tabLst>
            </a:pPr>
            <a:r>
              <a:rPr sz="1200" i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99724" y="2147397"/>
            <a:ext cx="45148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8150" algn="l"/>
              </a:tabLst>
            </a:pPr>
            <a:r>
              <a:rPr sz="1200" i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0726" y="2486425"/>
            <a:ext cx="838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20" dirty="0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01695" y="2486425"/>
            <a:ext cx="838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2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1149" y="2147397"/>
            <a:ext cx="55689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9420" algn="l"/>
              </a:tabLst>
            </a:pPr>
            <a:r>
              <a:rPr sz="1200" i="1" spc="220" dirty="0">
                <a:latin typeface="Times New Roman"/>
                <a:cs typeface="Times New Roman"/>
              </a:rPr>
              <a:t>n	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3643" y="2241254"/>
            <a:ext cx="231521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32840" algn="l"/>
                <a:tab pos="1430655" algn="l"/>
                <a:tab pos="1922780" algn="l"/>
                <a:tab pos="2244090" algn="l"/>
              </a:tabLst>
            </a:pPr>
            <a:r>
              <a:rPr sz="3150" spc="1115" dirty="0">
                <a:latin typeface="Symbol"/>
                <a:cs typeface="Symbol"/>
              </a:rPr>
              <a:t></a:t>
            </a:r>
            <a:r>
              <a:rPr sz="3150" spc="765" dirty="0">
                <a:latin typeface="Symbol"/>
                <a:cs typeface="Symbol"/>
              </a:rPr>
              <a:t>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1200" i="1" spc="120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20" dirty="0">
                <a:latin typeface="Times New Roman"/>
                <a:cs typeface="Times New Roman"/>
              </a:rPr>
              <a:t>j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20" dirty="0">
                <a:latin typeface="Times New Roman"/>
                <a:cs typeface="Times New Roman"/>
              </a:rPr>
              <a:t>i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120" dirty="0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6579" y="2883297"/>
            <a:ext cx="267462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2162175" algn="l"/>
              </a:tabLst>
            </a:pPr>
            <a:r>
              <a:rPr sz="2100" spc="175" dirty="0">
                <a:latin typeface="Times New Roman"/>
                <a:cs typeface="Times New Roman"/>
              </a:rPr>
              <a:t>,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i="1" spc="165" dirty="0">
                <a:latin typeface="Times New Roman"/>
                <a:cs typeface="Times New Roman"/>
              </a:rPr>
              <a:t>vec</a:t>
            </a:r>
            <a:r>
              <a:rPr sz="3750" spc="165" dirty="0">
                <a:latin typeface="Symbol"/>
                <a:cs typeface="Symbol"/>
              </a:rPr>
              <a:t></a:t>
            </a:r>
            <a:r>
              <a:rPr sz="3750" spc="165" dirty="0">
                <a:latin typeface="Times New Roman"/>
                <a:cs typeface="Times New Roman"/>
              </a:rPr>
              <a:t>	</a:t>
            </a:r>
            <a:r>
              <a:rPr sz="2100" spc="335" dirty="0">
                <a:latin typeface="Times New Roman"/>
                <a:cs typeface="Times New Roman"/>
              </a:rPr>
              <a:t>2</a:t>
            </a:r>
            <a:r>
              <a:rPr sz="2100" i="1" spc="335" dirty="0">
                <a:latin typeface="Times New Roman"/>
                <a:cs typeface="Times New Roman"/>
              </a:rPr>
              <a:t>cx</a:t>
            </a:r>
            <a:r>
              <a:rPr sz="1800" i="1" spc="502" baseline="-25462" dirty="0">
                <a:latin typeface="Times New Roman"/>
                <a:cs typeface="Times New Roman"/>
              </a:rPr>
              <a:t>i</a:t>
            </a:r>
            <a:r>
              <a:rPr sz="1800" i="1" spc="225" baseline="-25462" dirty="0">
                <a:latin typeface="Times New Roman"/>
                <a:cs typeface="Times New Roman"/>
              </a:rPr>
              <a:t> </a:t>
            </a:r>
            <a:r>
              <a:rPr sz="3750" spc="-325" dirty="0">
                <a:latin typeface="Symbol"/>
                <a:cs typeface="Symbol"/>
              </a:rPr>
              <a:t></a:t>
            </a:r>
            <a:r>
              <a:rPr sz="3750" spc="-325" dirty="0">
                <a:latin typeface="Times New Roman"/>
                <a:cs typeface="Times New Roman"/>
              </a:rPr>
              <a:t>	</a:t>
            </a:r>
            <a:r>
              <a:rPr sz="2100" spc="175" dirty="0">
                <a:latin typeface="Times New Roman"/>
                <a:cs typeface="Times New Roman"/>
              </a:rPr>
              <a:t>,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i="1" spc="315" dirty="0">
                <a:latin typeface="Times New Roman"/>
                <a:cs typeface="Times New Roman"/>
              </a:rPr>
              <a:t>c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3150" spc="405" baseline="-6613" dirty="0">
                <a:latin typeface="Symbol"/>
                <a:cs typeface="Symbol"/>
              </a:rPr>
              <a:t></a:t>
            </a:r>
            <a:endParaRPr sz="3150" baseline="-6613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22226" y="2099420"/>
            <a:ext cx="1257935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040" algn="l"/>
              </a:tabLst>
            </a:pPr>
            <a:r>
              <a:rPr sz="2100" spc="409" dirty="0">
                <a:latin typeface="Times New Roman"/>
                <a:cs typeface="Times New Roman"/>
              </a:rPr>
              <a:t>2</a:t>
            </a:r>
            <a:r>
              <a:rPr sz="2100" i="1" spc="409" dirty="0">
                <a:latin typeface="Times New Roman"/>
                <a:cs typeface="Times New Roman"/>
              </a:rPr>
              <a:t>cx	</a:t>
            </a:r>
            <a:r>
              <a:rPr sz="3750" spc="70" dirty="0">
                <a:latin typeface="Symbol"/>
                <a:cs typeface="Symbol"/>
              </a:rPr>
              <a:t></a:t>
            </a:r>
            <a:r>
              <a:rPr sz="2100" spc="70" dirty="0">
                <a:latin typeface="Symbol"/>
                <a:cs typeface="Symbol"/>
              </a:rPr>
              <a:t>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i="1" spc="31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47762" y="2099420"/>
            <a:ext cx="111252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1010285" algn="l"/>
              </a:tabLst>
            </a:pPr>
            <a:r>
              <a:rPr sz="3750" spc="-325" dirty="0">
                <a:latin typeface="Symbol"/>
                <a:cs typeface="Symbol"/>
              </a:rPr>
              <a:t></a:t>
            </a:r>
            <a:r>
              <a:rPr sz="3750" spc="-325" dirty="0">
                <a:latin typeface="Times New Roman"/>
                <a:cs typeface="Times New Roman"/>
              </a:rPr>
              <a:t>	</a:t>
            </a:r>
            <a:r>
              <a:rPr sz="2100" spc="355" dirty="0">
                <a:latin typeface="Times New Roman"/>
                <a:cs typeface="Times New Roman"/>
              </a:rPr>
              <a:t>2</a:t>
            </a:r>
            <a:r>
              <a:rPr sz="2100" i="1" spc="580" dirty="0">
                <a:latin typeface="Times New Roman"/>
                <a:cs typeface="Times New Roman"/>
              </a:rPr>
              <a:t>c</a:t>
            </a:r>
            <a:r>
              <a:rPr sz="2100" i="1" spc="315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175" dirty="0">
                <a:latin typeface="Symbol"/>
                <a:cs typeface="Symbol"/>
              </a:rPr>
              <a:t>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26177" y="3365329"/>
            <a:ext cx="3079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20" dirty="0">
                <a:latin typeface="Times New Roman"/>
                <a:cs typeface="Times New Roman"/>
              </a:rPr>
              <a:t>i</a:t>
            </a:r>
            <a:r>
              <a:rPr sz="1200" i="1" spc="-225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Symbol"/>
                <a:cs typeface="Symbol"/>
              </a:rPr>
              <a:t></a:t>
            </a:r>
            <a:r>
              <a:rPr sz="1200" spc="18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37377" y="3339415"/>
            <a:ext cx="4845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i="1" spc="175" dirty="0">
                <a:latin typeface="Times New Roman"/>
                <a:cs typeface="Times New Roman"/>
              </a:rPr>
              <a:t>i</a:t>
            </a:r>
            <a:r>
              <a:rPr sz="1200" spc="175" dirty="0">
                <a:latin typeface="Times New Roman"/>
                <a:cs typeface="Times New Roman"/>
              </a:rPr>
              <a:t>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i="1" spc="120" dirty="0">
                <a:latin typeface="Times New Roman"/>
                <a:cs typeface="Times New Roman"/>
              </a:rPr>
              <a:t>j</a:t>
            </a:r>
            <a:r>
              <a:rPr sz="1200" i="1" spc="-165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Symbol"/>
                <a:cs typeface="Symbol"/>
              </a:rPr>
              <a:t></a:t>
            </a:r>
            <a:r>
              <a:rPr sz="1200" spc="18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77662" y="2299648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2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1684" y="2236400"/>
            <a:ext cx="408305" cy="988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110"/>
              </a:spcBef>
            </a:pPr>
            <a:r>
              <a:rPr sz="3150" spc="76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68580">
              <a:lnSpc>
                <a:spcPts val="1290"/>
              </a:lnSpc>
            </a:pPr>
            <a:r>
              <a:rPr sz="1200" i="1" spc="120" dirty="0">
                <a:latin typeface="Times New Roman"/>
                <a:cs typeface="Times New Roman"/>
              </a:rPr>
              <a:t>i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Symbol"/>
                <a:cs typeface="Symbol"/>
              </a:rPr>
              <a:t></a:t>
            </a:r>
            <a:r>
              <a:rPr sz="1200" spc="18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1200"/>
              </a:spcBef>
            </a:pPr>
            <a:r>
              <a:rPr sz="1200" i="1" spc="22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9072" y="2675929"/>
            <a:ext cx="75946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0375" algn="l"/>
              </a:tabLst>
            </a:pPr>
            <a:r>
              <a:rPr sz="1200" i="1" spc="120" dirty="0">
                <a:latin typeface="Times New Roman"/>
                <a:cs typeface="Times New Roman"/>
              </a:rPr>
              <a:t>i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Symbol"/>
                <a:cs typeface="Symbol"/>
              </a:rPr>
              <a:t></a:t>
            </a:r>
            <a:r>
              <a:rPr sz="1200" spc="185" dirty="0">
                <a:latin typeface="Times New Roman"/>
                <a:cs typeface="Times New Roman"/>
              </a:rPr>
              <a:t>1	</a:t>
            </a:r>
            <a:r>
              <a:rPr sz="1200" i="1" spc="120" dirty="0">
                <a:latin typeface="Times New Roman"/>
                <a:cs typeface="Times New Roman"/>
              </a:rPr>
              <a:t>j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200" spc="185" dirty="0">
                <a:latin typeface="Symbol"/>
                <a:cs typeface="Symbol"/>
              </a:rPr>
              <a:t></a:t>
            </a:r>
            <a:r>
              <a:rPr sz="1200" spc="18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5727" y="1274985"/>
            <a:ext cx="1301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22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5991" y="2920683"/>
            <a:ext cx="1720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290" dirty="0">
                <a:latin typeface="MT Extra"/>
                <a:cs typeface="MT Extra"/>
              </a:rPr>
              <a:t></a:t>
            </a:r>
            <a:endParaRPr sz="2100">
              <a:latin typeface="MT Extra"/>
              <a:cs typeface="MT Extr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278" y="1720036"/>
            <a:ext cx="330454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00" dirty="0">
                <a:latin typeface="Symbol"/>
                <a:cs typeface="Symbol"/>
              </a:rPr>
              <a:t>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r>
              <a:rPr sz="3150" spc="-37" baseline="35714" dirty="0">
                <a:latin typeface="MT Extra"/>
                <a:cs typeface="MT Extra"/>
              </a:rPr>
              <a:t></a:t>
            </a:r>
            <a:r>
              <a:rPr sz="3150" spc="-157" baseline="35714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Symbol"/>
                <a:cs typeface="Symbol"/>
              </a:rPr>
              <a:t>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i="1" spc="40" dirty="0">
                <a:latin typeface="Times New Roman"/>
                <a:cs typeface="Times New Roman"/>
              </a:rPr>
              <a:t>y</a:t>
            </a:r>
            <a:r>
              <a:rPr sz="3150" spc="60" baseline="35714" dirty="0">
                <a:latin typeface="MT Extra"/>
                <a:cs typeface="MT Extra"/>
              </a:rPr>
              <a:t></a:t>
            </a:r>
            <a:r>
              <a:rPr sz="2100" spc="40" dirty="0">
                <a:latin typeface="Times New Roman"/>
                <a:cs typeface="Times New Roman"/>
              </a:rPr>
              <a:t>)</a:t>
            </a:r>
            <a:r>
              <a:rPr sz="1800" spc="60" baseline="43981" dirty="0">
                <a:latin typeface="Times New Roman"/>
                <a:cs typeface="Times New Roman"/>
              </a:rPr>
              <a:t>2</a:t>
            </a:r>
            <a:r>
              <a:rPr sz="1800" spc="157" baseline="43981" dirty="0">
                <a:latin typeface="Times New Roman"/>
                <a:cs typeface="Times New Roman"/>
              </a:rPr>
              <a:t> </a:t>
            </a:r>
            <a:r>
              <a:rPr sz="2100" spc="390" dirty="0">
                <a:latin typeface="Symbol"/>
                <a:cs typeface="Symbol"/>
              </a:rPr>
              <a:t>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2</a:t>
            </a:r>
            <a:r>
              <a:rPr sz="2100" i="1" spc="35" dirty="0">
                <a:latin typeface="Times New Roman"/>
                <a:cs typeface="Times New Roman"/>
              </a:rPr>
              <a:t>cx</a:t>
            </a:r>
            <a:r>
              <a:rPr sz="3150" spc="52" baseline="35714" dirty="0">
                <a:latin typeface="MT Extra"/>
                <a:cs typeface="MT Extra"/>
              </a:rPr>
              <a:t></a:t>
            </a:r>
            <a:r>
              <a:rPr sz="3150" spc="-157" baseline="35714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Symbol"/>
                <a:cs typeface="Symbol"/>
              </a:rPr>
              <a:t>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i="1" spc="-280" dirty="0">
                <a:latin typeface="Times New Roman"/>
                <a:cs typeface="Times New Roman"/>
              </a:rPr>
              <a:t>y</a:t>
            </a:r>
            <a:r>
              <a:rPr sz="3150" spc="-419" baseline="35714" dirty="0">
                <a:latin typeface="MT Extra"/>
                <a:cs typeface="MT Extra"/>
              </a:rPr>
              <a:t></a:t>
            </a:r>
            <a:r>
              <a:rPr sz="3150" spc="-322" baseline="35714" dirty="0">
                <a:latin typeface="Times New Roman"/>
                <a:cs typeface="Times New Roman"/>
              </a:rPr>
              <a:t> </a:t>
            </a:r>
            <a:r>
              <a:rPr sz="2100" spc="390" dirty="0">
                <a:latin typeface="Symbol"/>
                <a:cs typeface="Symbol"/>
              </a:rPr>
              <a:t>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i="1" spc="355" dirty="0">
                <a:latin typeface="Times New Roman"/>
                <a:cs typeface="Times New Roman"/>
              </a:rPr>
              <a:t>c</a:t>
            </a:r>
            <a:r>
              <a:rPr sz="1800" spc="532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9479" y="1198153"/>
            <a:ext cx="2719705" cy="448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i="1" spc="280" dirty="0">
                <a:latin typeface="Symbol"/>
                <a:cs typeface="Symbol"/>
              </a:rPr>
              <a:t></a:t>
            </a:r>
            <a:r>
              <a:rPr sz="2300" i="1" spc="-24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Symbol"/>
                <a:cs typeface="Symbol"/>
              </a:rPr>
              <a:t></a:t>
            </a:r>
            <a:r>
              <a:rPr sz="2100" i="1" spc="-40" dirty="0">
                <a:latin typeface="Times New Roman"/>
                <a:cs typeface="Times New Roman"/>
              </a:rPr>
              <a:t>x</a:t>
            </a:r>
            <a:r>
              <a:rPr sz="3150" spc="-60" baseline="35714" dirty="0">
                <a:latin typeface="MT Extra"/>
                <a:cs typeface="MT Extra"/>
              </a:rPr>
              <a:t></a:t>
            </a:r>
            <a:r>
              <a:rPr sz="2100" spc="-40" dirty="0">
                <a:latin typeface="Times New Roman"/>
                <a:cs typeface="Times New Roman"/>
              </a:rPr>
              <a:t>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i="1" spc="-114" dirty="0">
                <a:latin typeface="Times New Roman"/>
                <a:cs typeface="Times New Roman"/>
              </a:rPr>
              <a:t>y</a:t>
            </a:r>
            <a:r>
              <a:rPr sz="3150" spc="-172" baseline="35714" dirty="0">
                <a:latin typeface="MT Extra"/>
                <a:cs typeface="MT Extra"/>
              </a:rPr>
              <a:t></a:t>
            </a:r>
            <a:r>
              <a:rPr sz="2750" spc="-114" dirty="0">
                <a:latin typeface="Symbol"/>
                <a:cs typeface="Symbol"/>
              </a:rPr>
              <a:t></a:t>
            </a:r>
            <a:r>
              <a:rPr sz="2750" spc="-270" dirty="0">
                <a:latin typeface="Times New Roman"/>
                <a:cs typeface="Times New Roman"/>
              </a:rPr>
              <a:t> </a:t>
            </a:r>
            <a:r>
              <a:rPr sz="2100" spc="390" dirty="0">
                <a:latin typeface="Symbol"/>
                <a:cs typeface="Symbol"/>
              </a:rPr>
              <a:t>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r>
              <a:rPr sz="3150" spc="-37" baseline="35714" dirty="0">
                <a:latin typeface="MT Extra"/>
                <a:cs typeface="MT Extra"/>
              </a:rPr>
              <a:t></a:t>
            </a:r>
            <a:r>
              <a:rPr sz="3150" spc="-157" baseline="35714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Symbol"/>
                <a:cs typeface="Symbol"/>
              </a:rPr>
              <a:t>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spc="-275" dirty="0">
                <a:latin typeface="Times New Roman"/>
                <a:cs typeface="Times New Roman"/>
              </a:rPr>
              <a:t>y</a:t>
            </a:r>
            <a:r>
              <a:rPr sz="3150" spc="-412" baseline="35714" dirty="0">
                <a:latin typeface="MT Extra"/>
                <a:cs typeface="MT Extra"/>
              </a:rPr>
              <a:t></a:t>
            </a:r>
            <a:r>
              <a:rPr sz="3150" spc="-330" baseline="35714" dirty="0">
                <a:latin typeface="Times New Roman"/>
                <a:cs typeface="Times New Roman"/>
              </a:rPr>
              <a:t> </a:t>
            </a:r>
            <a:r>
              <a:rPr sz="2100" spc="390" dirty="0">
                <a:latin typeface="Symbol"/>
                <a:cs typeface="Symbol"/>
              </a:rPr>
              <a:t>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i="1" spc="310" dirty="0">
                <a:latin typeface="Times New Roman"/>
                <a:cs typeface="Times New Roman"/>
              </a:rPr>
              <a:t>c</a:t>
            </a:r>
            <a:r>
              <a:rPr sz="2100" spc="31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68238" y="3798160"/>
            <a:ext cx="38735" cy="17145"/>
          </a:xfrm>
          <a:custGeom>
            <a:avLst/>
            <a:gdLst/>
            <a:ahLst/>
            <a:cxnLst/>
            <a:rect l="l" t="t" r="r" b="b"/>
            <a:pathLst>
              <a:path w="38734" h="17145">
                <a:moveTo>
                  <a:pt x="0" y="16633"/>
                </a:moveTo>
                <a:lnTo>
                  <a:pt x="38213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6452" y="3802787"/>
            <a:ext cx="56515" cy="77470"/>
          </a:xfrm>
          <a:custGeom>
            <a:avLst/>
            <a:gdLst/>
            <a:ahLst/>
            <a:cxnLst/>
            <a:rect l="l" t="t" r="r" b="b"/>
            <a:pathLst>
              <a:path w="56515" h="77470">
                <a:moveTo>
                  <a:pt x="0" y="0"/>
                </a:moveTo>
                <a:lnTo>
                  <a:pt x="56390" y="77154"/>
                </a:lnTo>
              </a:path>
            </a:pathLst>
          </a:custGeom>
          <a:ln w="2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8903" y="3649389"/>
            <a:ext cx="74930" cy="231140"/>
          </a:xfrm>
          <a:custGeom>
            <a:avLst/>
            <a:gdLst/>
            <a:ahLst/>
            <a:cxnLst/>
            <a:rect l="l" t="t" r="r" b="b"/>
            <a:pathLst>
              <a:path w="74929" h="231139">
                <a:moveTo>
                  <a:pt x="0" y="230552"/>
                </a:moveTo>
                <a:lnTo>
                  <a:pt x="74596" y="0"/>
                </a:lnTo>
              </a:path>
            </a:pathLst>
          </a:custGeom>
          <a:ln w="12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43500" y="3649389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01" y="0"/>
                </a:lnTo>
              </a:path>
            </a:pathLst>
          </a:custGeom>
          <a:ln w="9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51259" y="4140062"/>
            <a:ext cx="39370" cy="17145"/>
          </a:xfrm>
          <a:custGeom>
            <a:avLst/>
            <a:gdLst/>
            <a:ahLst/>
            <a:cxnLst/>
            <a:rect l="l" t="t" r="r" b="b"/>
            <a:pathLst>
              <a:path w="39370" h="17145">
                <a:moveTo>
                  <a:pt x="0" y="16633"/>
                </a:moveTo>
                <a:lnTo>
                  <a:pt x="38809" y="0"/>
                </a:lnTo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0069" y="4144671"/>
            <a:ext cx="55880" cy="77470"/>
          </a:xfrm>
          <a:custGeom>
            <a:avLst/>
            <a:gdLst/>
            <a:ahLst/>
            <a:cxnLst/>
            <a:rect l="l" t="t" r="r" b="b"/>
            <a:pathLst>
              <a:path w="55879" h="77470">
                <a:moveTo>
                  <a:pt x="0" y="0"/>
                </a:moveTo>
                <a:lnTo>
                  <a:pt x="55789" y="77154"/>
                </a:lnTo>
              </a:path>
            </a:pathLst>
          </a:custGeom>
          <a:ln w="23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2517" y="3991747"/>
            <a:ext cx="74295" cy="230504"/>
          </a:xfrm>
          <a:custGeom>
            <a:avLst/>
            <a:gdLst/>
            <a:ahLst/>
            <a:cxnLst/>
            <a:rect l="l" t="t" r="r" b="b"/>
            <a:pathLst>
              <a:path w="74295" h="230504">
                <a:moveTo>
                  <a:pt x="0" y="230078"/>
                </a:moveTo>
                <a:lnTo>
                  <a:pt x="73998" y="0"/>
                </a:lnTo>
              </a:path>
            </a:pathLst>
          </a:custGeom>
          <a:ln w="124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6718" y="4481945"/>
            <a:ext cx="39370" cy="17145"/>
          </a:xfrm>
          <a:custGeom>
            <a:avLst/>
            <a:gdLst/>
            <a:ahLst/>
            <a:cxnLst/>
            <a:rect l="l" t="t" r="r" b="b"/>
            <a:pathLst>
              <a:path w="39370" h="17145">
                <a:moveTo>
                  <a:pt x="0" y="16633"/>
                </a:moveTo>
                <a:lnTo>
                  <a:pt x="38809" y="0"/>
                </a:lnTo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95528" y="4487028"/>
            <a:ext cx="56515" cy="77470"/>
          </a:xfrm>
          <a:custGeom>
            <a:avLst/>
            <a:gdLst/>
            <a:ahLst/>
            <a:cxnLst/>
            <a:rect l="l" t="t" r="r" b="b"/>
            <a:pathLst>
              <a:path w="56515" h="77470">
                <a:moveTo>
                  <a:pt x="0" y="0"/>
                </a:moveTo>
                <a:lnTo>
                  <a:pt x="56390" y="77154"/>
                </a:lnTo>
              </a:path>
            </a:pathLst>
          </a:custGeom>
          <a:ln w="23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57979" y="4333630"/>
            <a:ext cx="74295" cy="231140"/>
          </a:xfrm>
          <a:custGeom>
            <a:avLst/>
            <a:gdLst/>
            <a:ahLst/>
            <a:cxnLst/>
            <a:rect l="l" t="t" r="r" b="b"/>
            <a:pathLst>
              <a:path w="74295" h="231139">
                <a:moveTo>
                  <a:pt x="0" y="230552"/>
                </a:moveTo>
                <a:lnTo>
                  <a:pt x="73998" y="0"/>
                </a:lnTo>
              </a:path>
            </a:pathLst>
          </a:custGeom>
          <a:ln w="124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31977" y="433363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01" y="0"/>
                </a:lnTo>
              </a:path>
            </a:pathLst>
          </a:custGeom>
          <a:ln w="9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429918" y="3333117"/>
            <a:ext cx="14097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429918" y="710311"/>
            <a:ext cx="140970" cy="270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39"/>
              </a:lnSpc>
            </a:pP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29918" y="563703"/>
            <a:ext cx="14097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76042" y="710311"/>
            <a:ext cx="140970" cy="314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5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20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39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76042" y="4207247"/>
            <a:ext cx="140970" cy="798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39"/>
              </a:lnSpc>
            </a:pPr>
            <a:r>
              <a:rPr sz="1800" spc="210" dirty="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210" dirty="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76042" y="563703"/>
            <a:ext cx="14097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210" dirty="0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43580" y="4652642"/>
            <a:ext cx="15875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245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89548" y="2599906"/>
            <a:ext cx="40195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245" dirty="0">
                <a:latin typeface="Times New Roman"/>
                <a:cs typeface="Times New Roman"/>
              </a:rPr>
              <a:t>x</a:t>
            </a:r>
            <a:r>
              <a:rPr sz="1800" i="1" spc="330" dirty="0">
                <a:latin typeface="Times New Roman"/>
                <a:cs typeface="Times New Roman"/>
              </a:rPr>
              <a:t> </a:t>
            </a:r>
            <a:r>
              <a:rPr sz="1800" i="1" spc="24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67126" y="1915608"/>
            <a:ext cx="413384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245" dirty="0">
                <a:latin typeface="Times New Roman"/>
                <a:cs typeface="Times New Roman"/>
              </a:rPr>
              <a:t>x</a:t>
            </a:r>
            <a:r>
              <a:rPr sz="1800" i="1" spc="420" dirty="0">
                <a:latin typeface="Times New Roman"/>
                <a:cs typeface="Times New Roman"/>
              </a:rPr>
              <a:t> </a:t>
            </a:r>
            <a:r>
              <a:rPr sz="1800" i="1" spc="24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89548" y="1231311"/>
            <a:ext cx="3797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245" dirty="0">
                <a:latin typeface="Times New Roman"/>
                <a:cs typeface="Times New Roman"/>
              </a:rPr>
              <a:t>x</a:t>
            </a:r>
            <a:r>
              <a:rPr sz="1800" i="1" spc="160" dirty="0">
                <a:latin typeface="Times New Roman"/>
                <a:cs typeface="Times New Roman"/>
              </a:rPr>
              <a:t> </a:t>
            </a:r>
            <a:r>
              <a:rPr sz="1800" i="1" spc="24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58367" y="4301338"/>
            <a:ext cx="337820" cy="7048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615"/>
              </a:spcBef>
            </a:pPr>
            <a:r>
              <a:rPr sz="1050" spc="160" dirty="0">
                <a:latin typeface="Times New Roman"/>
                <a:cs typeface="Times New Roman"/>
              </a:rPr>
              <a:t>3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2700" spc="315" baseline="-13888" dirty="0">
                <a:latin typeface="Symbol"/>
                <a:cs typeface="Symbol"/>
              </a:rPr>
              <a:t></a:t>
            </a:r>
            <a:endParaRPr sz="2700" baseline="-13888">
              <a:latin typeface="Symbol"/>
              <a:cs typeface="Symbol"/>
            </a:endParaRPr>
          </a:p>
          <a:p>
            <a:pPr marR="30480" algn="r">
              <a:lnSpc>
                <a:spcPct val="100000"/>
              </a:lnSpc>
              <a:spcBef>
                <a:spcPts val="515"/>
              </a:spcBef>
            </a:pPr>
            <a:r>
              <a:rPr sz="1800" spc="210" dirty="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50642" y="3770192"/>
            <a:ext cx="115824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5285" algn="l"/>
                <a:tab pos="767715" algn="l"/>
              </a:tabLst>
            </a:pPr>
            <a:r>
              <a:rPr sz="1800" spc="210" dirty="0">
                <a:latin typeface="Symbol"/>
                <a:cs typeface="Symbol"/>
              </a:rPr>
              <a:t></a:t>
            </a:r>
            <a:r>
              <a:rPr sz="1800" spc="210" dirty="0">
                <a:latin typeface="Times New Roman"/>
                <a:cs typeface="Times New Roman"/>
              </a:rPr>
              <a:t>	</a:t>
            </a:r>
            <a:r>
              <a:rPr sz="1800" u="sng" spc="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75" spc="240" baseline="37037" dirty="0">
                <a:latin typeface="Times New Roman"/>
                <a:cs typeface="Times New Roman"/>
              </a:rPr>
              <a:t>1</a:t>
            </a:r>
            <a:r>
              <a:rPr sz="1575" spc="254" baseline="37037" dirty="0">
                <a:latin typeface="Times New Roman"/>
                <a:cs typeface="Times New Roman"/>
              </a:rPr>
              <a:t> </a:t>
            </a:r>
            <a:r>
              <a:rPr sz="1800" spc="2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53249" y="3284147"/>
            <a:ext cx="53784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i="1" spc="195" dirty="0">
                <a:latin typeface="Times New Roman"/>
                <a:cs typeface="Times New Roman"/>
              </a:rPr>
              <a:t>x</a:t>
            </a:r>
            <a:r>
              <a:rPr sz="1575" spc="292" baseline="-23809" dirty="0">
                <a:latin typeface="Times New Roman"/>
                <a:cs typeface="Times New Roman"/>
              </a:rPr>
              <a:t>3</a:t>
            </a:r>
            <a:r>
              <a:rPr sz="1575" spc="-165" baseline="-23809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x</a:t>
            </a:r>
            <a:r>
              <a:rPr sz="1575" spc="292" baseline="-23809" dirty="0">
                <a:latin typeface="Times New Roman"/>
                <a:cs typeface="Times New Roman"/>
              </a:rPr>
              <a:t>3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47787" y="2942245"/>
            <a:ext cx="5435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i="1" spc="195" dirty="0">
                <a:latin typeface="Times New Roman"/>
                <a:cs typeface="Times New Roman"/>
              </a:rPr>
              <a:t>x</a:t>
            </a:r>
            <a:r>
              <a:rPr sz="1575" spc="292" baseline="-23809" dirty="0">
                <a:latin typeface="Times New Roman"/>
                <a:cs typeface="Times New Roman"/>
              </a:rPr>
              <a:t>3</a:t>
            </a:r>
            <a:r>
              <a:rPr sz="1575" spc="-165" baseline="-23809" dirty="0">
                <a:latin typeface="Times New Roman"/>
                <a:cs typeface="Times New Roman"/>
              </a:rPr>
              <a:t> </a:t>
            </a:r>
            <a:r>
              <a:rPr sz="1800" i="1" spc="215" dirty="0">
                <a:latin typeface="Times New Roman"/>
                <a:cs typeface="Times New Roman"/>
              </a:rPr>
              <a:t>x</a:t>
            </a:r>
            <a:r>
              <a:rPr sz="1575" spc="322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20535" y="2752176"/>
            <a:ext cx="34226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</a:tabLst>
            </a:pPr>
            <a:r>
              <a:rPr sz="1050" spc="160" dirty="0">
                <a:latin typeface="Times New Roman"/>
                <a:cs typeface="Times New Roman"/>
              </a:rPr>
              <a:t>3	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47787" y="2257947"/>
            <a:ext cx="54864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i="1" spc="215" dirty="0">
                <a:latin typeface="Times New Roman"/>
                <a:cs typeface="Times New Roman"/>
              </a:rPr>
              <a:t>x</a:t>
            </a:r>
            <a:r>
              <a:rPr sz="1575" spc="322" baseline="-23809" dirty="0">
                <a:latin typeface="Times New Roman"/>
                <a:cs typeface="Times New Roman"/>
              </a:rPr>
              <a:t>2</a:t>
            </a:r>
            <a:r>
              <a:rPr sz="1575" spc="-104" baseline="-23809" dirty="0">
                <a:latin typeface="Times New Roman"/>
                <a:cs typeface="Times New Roman"/>
              </a:rPr>
              <a:t> </a:t>
            </a:r>
            <a:r>
              <a:rPr sz="1800" i="1" spc="195" dirty="0">
                <a:latin typeface="Times New Roman"/>
                <a:cs typeface="Times New Roman"/>
              </a:rPr>
              <a:t>x</a:t>
            </a:r>
            <a:r>
              <a:rPr sz="1575" spc="292" baseline="-23809" dirty="0">
                <a:latin typeface="Times New Roman"/>
                <a:cs typeface="Times New Roman"/>
              </a:rPr>
              <a:t>3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04174" y="2067878"/>
            <a:ext cx="367030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1050" spc="160" dirty="0">
                <a:latin typeface="Times New Roman"/>
                <a:cs typeface="Times New Roman"/>
              </a:rPr>
              <a:t>2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58686" y="1573839"/>
            <a:ext cx="53467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i="1" spc="215" dirty="0">
                <a:latin typeface="Times New Roman"/>
                <a:cs typeface="Times New Roman"/>
              </a:rPr>
              <a:t>x</a:t>
            </a:r>
            <a:r>
              <a:rPr sz="1575" spc="322" baseline="-23809" dirty="0">
                <a:latin typeface="Times New Roman"/>
                <a:cs typeface="Times New Roman"/>
              </a:rPr>
              <a:t>2</a:t>
            </a:r>
            <a:r>
              <a:rPr sz="1575" spc="-104" baseline="-23809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x</a:t>
            </a:r>
            <a:r>
              <a:rPr sz="1575" spc="209" baseline="-23809" dirty="0">
                <a:latin typeface="Times New Roman"/>
                <a:cs typeface="Times New Roman"/>
              </a:rPr>
              <a:t>1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06593" y="1383580"/>
            <a:ext cx="348615" cy="18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650" algn="l"/>
              </a:tabLst>
            </a:pPr>
            <a:r>
              <a:rPr sz="1050" spc="160" dirty="0">
                <a:latin typeface="Times New Roman"/>
                <a:cs typeface="Times New Roman"/>
              </a:rPr>
              <a:t>1	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58686" y="478226"/>
            <a:ext cx="521334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5875">
              <a:lnSpc>
                <a:spcPct val="124800"/>
              </a:lnSpc>
              <a:spcBef>
                <a:spcPts val="100"/>
              </a:spcBef>
            </a:pPr>
            <a:r>
              <a:rPr sz="1800" i="1" spc="140" dirty="0">
                <a:latin typeface="Times New Roman"/>
                <a:cs typeface="Times New Roman"/>
              </a:rPr>
              <a:t>x</a:t>
            </a:r>
            <a:r>
              <a:rPr sz="1575" spc="209" baseline="-23809" dirty="0">
                <a:latin typeface="Times New Roman"/>
                <a:cs typeface="Times New Roman"/>
              </a:rPr>
              <a:t>1</a:t>
            </a:r>
            <a:r>
              <a:rPr sz="1575" spc="-307" baseline="-23809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x</a:t>
            </a:r>
            <a:r>
              <a:rPr sz="1575" spc="209" baseline="-23809" dirty="0">
                <a:latin typeface="Times New Roman"/>
                <a:cs typeface="Times New Roman"/>
              </a:rPr>
              <a:t>1  </a:t>
            </a:r>
            <a:r>
              <a:rPr sz="1800" i="1" spc="114" dirty="0">
                <a:latin typeface="Times New Roman"/>
                <a:cs typeface="Times New Roman"/>
              </a:rPr>
              <a:t>x</a:t>
            </a:r>
            <a:r>
              <a:rPr sz="1575" spc="240" baseline="-23809" dirty="0">
                <a:latin typeface="Times New Roman"/>
                <a:cs typeface="Times New Roman"/>
              </a:rPr>
              <a:t>1</a:t>
            </a:r>
            <a:r>
              <a:rPr sz="1575" spc="-202" baseline="-23809" dirty="0">
                <a:latin typeface="Times New Roman"/>
                <a:cs typeface="Times New Roman"/>
              </a:rPr>
              <a:t> </a:t>
            </a:r>
            <a:r>
              <a:rPr sz="1800" i="1" spc="275" dirty="0">
                <a:latin typeface="Times New Roman"/>
                <a:cs typeface="Times New Roman"/>
              </a:rPr>
              <a:t>x</a:t>
            </a:r>
            <a:r>
              <a:rPr sz="1575" spc="240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13281" y="4310745"/>
            <a:ext cx="78295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28650" algn="l"/>
              </a:tabLst>
            </a:pPr>
            <a:r>
              <a:rPr sz="1800" spc="335" dirty="0">
                <a:latin typeface="Times New Roman"/>
                <a:cs typeface="Times New Roman"/>
              </a:rPr>
              <a:t>2</a:t>
            </a:r>
            <a:r>
              <a:rPr sz="1800" i="1" spc="335" dirty="0">
                <a:latin typeface="Times New Roman"/>
                <a:cs typeface="Times New Roman"/>
              </a:rPr>
              <a:t>cx	</a:t>
            </a:r>
            <a:r>
              <a:rPr sz="2700" spc="315" baseline="24691" dirty="0">
                <a:latin typeface="Symbol"/>
                <a:cs typeface="Symbol"/>
              </a:rPr>
              <a:t></a:t>
            </a:r>
            <a:endParaRPr sz="2700" baseline="24691"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807819" y="3968388"/>
            <a:ext cx="78803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spc="300" dirty="0">
                <a:latin typeface="Times New Roman"/>
                <a:cs typeface="Times New Roman"/>
              </a:rPr>
              <a:t>2</a:t>
            </a:r>
            <a:r>
              <a:rPr sz="1800" i="1" spc="300" dirty="0">
                <a:latin typeface="Times New Roman"/>
                <a:cs typeface="Times New Roman"/>
              </a:rPr>
              <a:t>cx</a:t>
            </a:r>
            <a:r>
              <a:rPr sz="1575" spc="450" baseline="-23809" dirty="0">
                <a:latin typeface="Times New Roman"/>
                <a:cs typeface="Times New Roman"/>
              </a:rPr>
              <a:t>2</a:t>
            </a:r>
            <a:r>
              <a:rPr sz="1575" spc="209" baseline="-23809" dirty="0">
                <a:latin typeface="Times New Roman"/>
                <a:cs typeface="Times New Roman"/>
              </a:rPr>
              <a:t> </a:t>
            </a:r>
            <a:r>
              <a:rPr sz="2700" spc="315" baseline="-4629" dirty="0">
                <a:latin typeface="Symbol"/>
                <a:cs typeface="Symbol"/>
              </a:rPr>
              <a:t>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824179" y="3626504"/>
            <a:ext cx="77152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17855" algn="l"/>
              </a:tabLst>
            </a:pPr>
            <a:r>
              <a:rPr sz="1800" spc="335" dirty="0">
                <a:latin typeface="Times New Roman"/>
                <a:cs typeface="Times New Roman"/>
              </a:rPr>
              <a:t>2</a:t>
            </a:r>
            <a:r>
              <a:rPr sz="1800" i="1" spc="335" dirty="0">
                <a:latin typeface="Times New Roman"/>
                <a:cs typeface="Times New Roman"/>
              </a:rPr>
              <a:t>cx	</a:t>
            </a:r>
            <a:r>
              <a:rPr sz="2700" spc="315" baseline="18518" dirty="0">
                <a:latin typeface="Symbol"/>
                <a:cs typeface="Symbol"/>
              </a:rPr>
              <a:t></a:t>
            </a:r>
            <a:endParaRPr sz="2700" baseline="18518"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55726" y="3792630"/>
            <a:ext cx="17780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355" dirty="0">
                <a:latin typeface="MT Extra"/>
                <a:cs typeface="MT Extra"/>
              </a:rPr>
              <a:t></a:t>
            </a:r>
            <a:endParaRPr sz="2050">
              <a:latin typeface="MT Extra"/>
              <a:cs typeface="MT Extr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33747" y="3877665"/>
            <a:ext cx="468312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795" dirty="0">
                <a:latin typeface="SimSun"/>
                <a:cs typeface="SimSun"/>
              </a:rPr>
              <a:t>特</a:t>
            </a:r>
            <a:r>
              <a:rPr sz="2050" spc="800" dirty="0">
                <a:latin typeface="SimSun"/>
                <a:cs typeface="SimSun"/>
              </a:rPr>
              <a:t>殊</a:t>
            </a:r>
            <a:r>
              <a:rPr sz="2050" spc="795" dirty="0">
                <a:latin typeface="SimSun"/>
                <a:cs typeface="SimSun"/>
              </a:rPr>
              <a:t>的，若</a:t>
            </a:r>
            <a:r>
              <a:rPr sz="2050" spc="495" dirty="0">
                <a:latin typeface="SimSun"/>
                <a:cs typeface="SimSun"/>
              </a:rPr>
              <a:t>n</a:t>
            </a:r>
            <a:r>
              <a:rPr sz="2050" spc="495" dirty="0">
                <a:latin typeface="Symbol"/>
                <a:cs typeface="Symbol"/>
              </a:rPr>
              <a:t>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685" dirty="0">
                <a:latin typeface="SimSun"/>
                <a:cs typeface="SimSun"/>
              </a:rPr>
              <a:t>3，</a:t>
            </a:r>
            <a:r>
              <a:rPr sz="2050" spc="795" dirty="0">
                <a:latin typeface="SimSun"/>
                <a:cs typeface="SimSun"/>
              </a:rPr>
              <a:t>即</a:t>
            </a:r>
            <a:r>
              <a:rPr sz="2050" spc="335" dirty="0">
                <a:latin typeface="SimSun"/>
                <a:cs typeface="SimSun"/>
              </a:rPr>
              <a:t>：</a:t>
            </a:r>
            <a:r>
              <a:rPr sz="2050" spc="335" dirty="0">
                <a:latin typeface="Symbol"/>
                <a:cs typeface="Symbol"/>
              </a:rPr>
              <a:t></a:t>
            </a:r>
            <a:r>
              <a:rPr sz="2750" spc="335" dirty="0">
                <a:latin typeface="Symbol"/>
                <a:cs typeface="Symbol"/>
              </a:rPr>
              <a:t></a:t>
            </a:r>
            <a:r>
              <a:rPr sz="2050" i="1" spc="335" dirty="0">
                <a:latin typeface="Times New Roman"/>
                <a:cs typeface="Times New Roman"/>
              </a:rPr>
              <a:t>x</a:t>
            </a:r>
            <a:r>
              <a:rPr sz="2750" spc="335" dirty="0">
                <a:latin typeface="Symbol"/>
                <a:cs typeface="Symbol"/>
              </a:rPr>
              <a:t></a:t>
            </a:r>
            <a:r>
              <a:rPr sz="2750" spc="-350" dirty="0">
                <a:latin typeface="Times New Roman"/>
                <a:cs typeface="Times New Roman"/>
              </a:rPr>
              <a:t> </a:t>
            </a:r>
            <a:r>
              <a:rPr sz="2050" spc="475" dirty="0">
                <a:latin typeface="Symbol"/>
                <a:cs typeface="Symbol"/>
              </a:rPr>
              <a:t>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700" spc="315" baseline="3086" dirty="0">
                <a:latin typeface="Symbol"/>
                <a:cs typeface="Symbol"/>
              </a:rPr>
              <a:t></a:t>
            </a:r>
            <a:endParaRPr sz="2700" baseline="3086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核函数映射</a:t>
            </a:r>
          </a:p>
        </p:txBody>
      </p:sp>
      <p:sp>
        <p:nvSpPr>
          <p:cNvPr id="3" name="object 3"/>
          <p:cNvSpPr/>
          <p:nvPr/>
        </p:nvSpPr>
        <p:spPr>
          <a:xfrm>
            <a:off x="3131820" y="86868"/>
            <a:ext cx="5905500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1924811"/>
            <a:ext cx="7344156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39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高斯核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3238"/>
            <a:ext cx="3901440" cy="19469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7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粗线是分割超“平面”</a:t>
            </a:r>
            <a:endParaRPr sz="28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68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其他线是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y(x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)的等高线</a:t>
            </a:r>
            <a:endParaRPr sz="28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68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绿色圈点是支持向量点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122" y="1362476"/>
            <a:ext cx="4241752" cy="234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高斯核是无穷维的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1060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其中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2003" y="133662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76"/>
                </a:lnTo>
              </a:path>
            </a:pathLst>
          </a:custGeom>
          <a:ln w="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2214" y="133662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76"/>
                </a:lnTo>
              </a:path>
            </a:pathLst>
          </a:custGeom>
          <a:ln w="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1874" y="133662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76"/>
                </a:lnTo>
              </a:path>
            </a:pathLst>
          </a:custGeom>
          <a:ln w="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084" y="1336627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4">
                <a:moveTo>
                  <a:pt x="0" y="0"/>
                </a:moveTo>
                <a:lnTo>
                  <a:pt x="0" y="127276"/>
                </a:lnTo>
              </a:path>
            </a:pathLst>
          </a:custGeom>
          <a:ln w="5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928" y="1942268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389" y="0"/>
                </a:lnTo>
              </a:path>
            </a:pathLst>
          </a:custGeom>
          <a:ln w="3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8631" y="2075467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458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5543" y="2075467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15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5990" y="207546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60">
                <a:moveTo>
                  <a:pt x="0" y="0"/>
                </a:moveTo>
                <a:lnTo>
                  <a:pt x="301926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3620" y="2075467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15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928" y="259233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389" y="0"/>
                </a:lnTo>
              </a:path>
            </a:pathLst>
          </a:custGeom>
          <a:ln w="3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3183" y="272553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071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0429" y="2725533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>
                <a:moveTo>
                  <a:pt x="0" y="0"/>
                </a:moveTo>
                <a:lnTo>
                  <a:pt x="185675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9980" y="2725533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813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0426" y="2725534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747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63553" y="3170337"/>
            <a:ext cx="971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3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2029" y="3170337"/>
            <a:ext cx="9715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3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1030" y="2582432"/>
            <a:ext cx="76771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0215" algn="l"/>
              </a:tabLst>
            </a:pPr>
            <a:r>
              <a:rPr sz="8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8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spc="135" dirty="0">
                <a:latin typeface="Times New Roman"/>
                <a:cs typeface="Times New Roman"/>
              </a:rPr>
              <a:t>	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2</a:t>
            </a:r>
            <a:r>
              <a:rPr sz="8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8875" y="1583844"/>
            <a:ext cx="39433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9245" algn="l"/>
              </a:tabLst>
            </a:pPr>
            <a:r>
              <a:rPr sz="850" spc="135" dirty="0">
                <a:latin typeface="Times New Roman"/>
                <a:cs typeface="Times New Roman"/>
              </a:rPr>
              <a:t>1	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1522" y="2460103"/>
            <a:ext cx="1485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1507" y="2460103"/>
            <a:ext cx="1485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0500" y="1810037"/>
            <a:ext cx="1485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69273" y="2069025"/>
            <a:ext cx="2032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5" dirty="0">
                <a:latin typeface="Times New Roman"/>
                <a:cs typeface="Times New Roman"/>
              </a:rPr>
              <a:t>3</a:t>
            </a:r>
            <a:r>
              <a:rPr sz="1450" spc="16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3481" y="1810037"/>
            <a:ext cx="1485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1449" y="2069025"/>
            <a:ext cx="2108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85" dirty="0">
                <a:latin typeface="Times New Roman"/>
                <a:cs typeface="Times New Roman"/>
              </a:rPr>
              <a:t>2</a:t>
            </a:r>
            <a:r>
              <a:rPr sz="1450" spc="16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2423" y="1810037"/>
            <a:ext cx="1485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2730" y="2069025"/>
            <a:ext cx="19177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65" dirty="0">
                <a:latin typeface="Times New Roman"/>
                <a:cs typeface="Times New Roman"/>
              </a:rPr>
              <a:t>1</a:t>
            </a:r>
            <a:r>
              <a:rPr sz="1450" spc="16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4318" y="2414402"/>
            <a:ext cx="32067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sz="600" spc="100" dirty="0">
                <a:latin typeface="Times New Roman"/>
                <a:cs typeface="Times New Roman"/>
              </a:rPr>
              <a:t>2	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4997" y="2488763"/>
            <a:ext cx="3321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600" spc="100" dirty="0">
                <a:latin typeface="Times New Roman"/>
                <a:cs typeface="Times New Roman"/>
              </a:rPr>
              <a:t>1	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4318" y="1764337"/>
            <a:ext cx="32067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sz="600" spc="100" dirty="0">
                <a:latin typeface="Times New Roman"/>
                <a:cs typeface="Times New Roman"/>
              </a:rPr>
              <a:t>2	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4997" y="1838697"/>
            <a:ext cx="3321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600" spc="100" dirty="0">
                <a:latin typeface="Times New Roman"/>
                <a:cs typeface="Times New Roman"/>
              </a:rPr>
              <a:t>1	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6499" y="1277102"/>
            <a:ext cx="7683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10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92615" y="2377966"/>
            <a:ext cx="7194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76250" algn="l"/>
              </a:tabLst>
            </a:pPr>
            <a:r>
              <a:rPr sz="2175" i="1" spc="322" baseline="-24904" dirty="0">
                <a:latin typeface="Times New Roman"/>
                <a:cs typeface="Times New Roman"/>
              </a:rPr>
              <a:t>x</a:t>
            </a:r>
            <a:r>
              <a:rPr sz="850" spc="215" dirty="0">
                <a:latin typeface="Times New Roman"/>
                <a:cs typeface="Times New Roman"/>
              </a:rPr>
              <a:t>3	</a:t>
            </a:r>
            <a:r>
              <a:rPr sz="2175" i="1" spc="322" baseline="-24904" dirty="0">
                <a:latin typeface="Times New Roman"/>
                <a:cs typeface="Times New Roman"/>
              </a:rPr>
              <a:t>x</a:t>
            </a:r>
            <a:r>
              <a:rPr sz="850" spc="21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7927" y="2377966"/>
            <a:ext cx="73342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86409" algn="l"/>
              </a:tabLst>
            </a:pPr>
            <a:r>
              <a:rPr sz="2175" i="1" spc="345" baseline="-24904" dirty="0">
                <a:latin typeface="Times New Roman"/>
                <a:cs typeface="Times New Roman"/>
              </a:rPr>
              <a:t>x</a:t>
            </a:r>
            <a:r>
              <a:rPr sz="850" spc="229" dirty="0">
                <a:latin typeface="Times New Roman"/>
                <a:cs typeface="Times New Roman"/>
              </a:rPr>
              <a:t>2	</a:t>
            </a:r>
            <a:r>
              <a:rPr sz="2175" i="1" spc="345" baseline="-24904" dirty="0">
                <a:latin typeface="Times New Roman"/>
                <a:cs typeface="Times New Roman"/>
              </a:rPr>
              <a:t>x</a:t>
            </a:r>
            <a:r>
              <a:rPr sz="850" spc="229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79380" y="2460103"/>
            <a:ext cx="11887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9595" algn="l"/>
                <a:tab pos="1052195" algn="l"/>
              </a:tabLst>
            </a:pPr>
            <a:r>
              <a:rPr sz="1450" spc="240" dirty="0">
                <a:latin typeface="Times New Roman"/>
                <a:cs typeface="Times New Roman"/>
              </a:rPr>
              <a:t>1 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spc="24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11168" y="1932365"/>
            <a:ext cx="70358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94310" algn="l"/>
                <a:tab pos="677545" algn="l"/>
              </a:tabLst>
            </a:pPr>
            <a:r>
              <a:rPr sz="8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850" u="sng" spc="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850">
              <a:latin typeface="Times New Roman"/>
              <a:cs typeface="Times New Roman"/>
            </a:endParaRPr>
          </a:p>
          <a:p>
            <a:pPr marL="31115" algn="ctr">
              <a:lnSpc>
                <a:spcPct val="100000"/>
              </a:lnSpc>
              <a:spcBef>
                <a:spcPts val="55"/>
              </a:spcBef>
            </a:pPr>
            <a:r>
              <a:rPr sz="1450" i="1" spc="135" dirty="0">
                <a:latin typeface="Times New Roman"/>
                <a:cs typeface="Times New Roman"/>
              </a:rPr>
              <a:t>n</a:t>
            </a:r>
            <a:r>
              <a:rPr sz="1450" spc="135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9359" y="1751320"/>
            <a:ext cx="6991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spc="55" dirty="0">
                <a:latin typeface="Symbol"/>
                <a:cs typeface="Symbol"/>
              </a:rPr>
              <a:t>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114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Symbol"/>
                <a:cs typeface="Symbol"/>
              </a:rPr>
              <a:t></a:t>
            </a:r>
            <a:r>
              <a:rPr sz="1275" spc="202" baseline="49019" dirty="0">
                <a:latin typeface="Times New Roman"/>
                <a:cs typeface="Times New Roman"/>
              </a:rPr>
              <a:t>3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27667" y="1751320"/>
            <a:ext cx="7035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spc="50" dirty="0">
                <a:latin typeface="Symbol"/>
                <a:cs typeface="Symbol"/>
              </a:rPr>
              <a:t>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120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Symbol"/>
                <a:cs typeface="Symbol"/>
              </a:rPr>
              <a:t></a:t>
            </a:r>
            <a:r>
              <a:rPr sz="1275" spc="202" baseline="49019" dirty="0">
                <a:latin typeface="Times New Roman"/>
                <a:cs typeface="Times New Roman"/>
              </a:rPr>
              <a:t>2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31421" y="3028627"/>
            <a:ext cx="1054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150" dirty="0">
                <a:latin typeface="Times New Roman"/>
                <a:cs typeface="Times New Roman"/>
              </a:rPr>
              <a:t>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04696" y="2377966"/>
            <a:ext cx="70993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74980" algn="l"/>
              </a:tabLst>
            </a:pPr>
            <a:r>
              <a:rPr sz="2175" i="1" spc="345" baseline="-24904" dirty="0">
                <a:latin typeface="Times New Roman"/>
                <a:cs typeface="Times New Roman"/>
              </a:rPr>
              <a:t>x</a:t>
            </a:r>
            <a:r>
              <a:rPr sz="850" i="1" spc="229" dirty="0">
                <a:latin typeface="Times New Roman"/>
                <a:cs typeface="Times New Roman"/>
              </a:rPr>
              <a:t>n	</a:t>
            </a:r>
            <a:r>
              <a:rPr sz="2175" i="1" spc="352" baseline="-24904" dirty="0">
                <a:latin typeface="Times New Roman"/>
                <a:cs typeface="Times New Roman"/>
              </a:rPr>
              <a:t>x</a:t>
            </a:r>
            <a:r>
              <a:rPr sz="850" i="1" spc="23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98186" y="1751320"/>
            <a:ext cx="7035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spc="50" dirty="0">
                <a:latin typeface="Symbol"/>
                <a:cs typeface="Symbol"/>
              </a:rPr>
              <a:t>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dirty="0">
                <a:latin typeface="Times New Roman"/>
                <a:cs typeface="Times New Roman"/>
              </a:rPr>
              <a:t> </a:t>
            </a:r>
            <a:r>
              <a:rPr sz="1450" i="1" spc="120" dirty="0">
                <a:latin typeface="Times New Roman"/>
                <a:cs typeface="Times New Roman"/>
              </a:rPr>
              <a:t> </a:t>
            </a:r>
            <a:r>
              <a:rPr sz="1900" spc="-65" dirty="0">
                <a:latin typeface="Symbol"/>
                <a:cs typeface="Symbol"/>
              </a:rPr>
              <a:t></a:t>
            </a:r>
            <a:r>
              <a:rPr sz="1275" i="1" spc="202" baseline="49019" dirty="0">
                <a:latin typeface="Times New Roman"/>
                <a:cs typeface="Times New Roman"/>
              </a:rPr>
              <a:t>n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10769" y="1317749"/>
            <a:ext cx="20129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120" dirty="0">
                <a:latin typeface="Times New Roman"/>
                <a:cs typeface="Times New Roman"/>
              </a:rPr>
              <a:t>x</a:t>
            </a:r>
            <a:r>
              <a:rPr sz="850" i="1" spc="9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3891" y="2989296"/>
            <a:ext cx="69215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250" dirty="0">
                <a:latin typeface="Symbol"/>
                <a:cs typeface="Symbol"/>
              </a:rPr>
              <a:t></a:t>
            </a:r>
            <a:r>
              <a:rPr sz="1900" spc="250" dirty="0">
                <a:latin typeface="Symbol"/>
                <a:cs typeface="Symbol"/>
              </a:rPr>
              <a:t></a:t>
            </a:r>
            <a:r>
              <a:rPr sz="1450" i="1" spc="250" dirty="0">
                <a:latin typeface="Times New Roman"/>
                <a:cs typeface="Times New Roman"/>
              </a:rPr>
              <a:t>x</a:t>
            </a:r>
            <a:r>
              <a:rPr sz="1450" i="1" spc="40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8702" y="2989296"/>
            <a:ext cx="7518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265" dirty="0">
                <a:latin typeface="Times New Roman"/>
                <a:cs typeface="Times New Roman"/>
              </a:rPr>
              <a:t> </a:t>
            </a:r>
            <a:r>
              <a:rPr sz="1450" spc="229" dirty="0">
                <a:latin typeface="Symbol"/>
                <a:cs typeface="Symbol"/>
              </a:rPr>
              <a:t></a:t>
            </a:r>
            <a:r>
              <a:rPr sz="1900" spc="229" dirty="0">
                <a:latin typeface="Symbol"/>
                <a:cs typeface="Symbol"/>
              </a:rPr>
              <a:t></a:t>
            </a:r>
            <a:r>
              <a:rPr sz="1450" i="1" spc="229" dirty="0">
                <a:latin typeface="Times New Roman"/>
                <a:cs typeface="Times New Roman"/>
              </a:rPr>
              <a:t>x</a:t>
            </a:r>
            <a:r>
              <a:rPr sz="1450" i="1" spc="-40" dirty="0">
                <a:latin typeface="Times New Roman"/>
                <a:cs typeface="Times New Roman"/>
              </a:rPr>
              <a:t> </a:t>
            </a:r>
            <a:r>
              <a:rPr sz="1900" spc="-130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77539" y="2646948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77539" y="2567408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7539" y="276461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77539" y="245011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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55657" y="2646947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55657" y="276461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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55657" y="245011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31207" y="2505987"/>
            <a:ext cx="214884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92835" algn="l"/>
              </a:tabLst>
            </a:pPr>
            <a:r>
              <a:rPr sz="85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spc="135" dirty="0">
                <a:latin typeface="Times New Roman"/>
                <a:cs typeface="Times New Roman"/>
              </a:rPr>
              <a:t>  </a:t>
            </a:r>
            <a:r>
              <a:rPr sz="2175" spc="179" baseline="-21072" dirty="0">
                <a:latin typeface="Symbol"/>
                <a:cs typeface="Symbol"/>
              </a:rPr>
              <a:t></a:t>
            </a:r>
            <a:r>
              <a:rPr sz="14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850" spc="459" dirty="0">
                <a:latin typeface="Times New Roman"/>
                <a:cs typeface="Times New Roman"/>
              </a:rPr>
              <a:t> </a:t>
            </a:r>
            <a:r>
              <a:rPr sz="2175" spc="397" baseline="-21072" dirty="0">
                <a:latin typeface="Symbol"/>
                <a:cs typeface="Symbol"/>
              </a:rPr>
              <a:t></a:t>
            </a:r>
            <a:r>
              <a:rPr sz="2175" spc="397" baseline="-21072" dirty="0">
                <a:latin typeface="Times New Roman"/>
                <a:cs typeface="Times New Roman"/>
              </a:rPr>
              <a:t>	</a:t>
            </a:r>
            <a:r>
              <a:rPr sz="2175" spc="179" baseline="-21072" dirty="0">
                <a:latin typeface="Symbol"/>
                <a:cs typeface="Symbol"/>
              </a:rPr>
              <a:t></a:t>
            </a:r>
            <a:r>
              <a:rPr sz="14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spc="135" dirty="0">
                <a:latin typeface="Times New Roman"/>
                <a:cs typeface="Times New Roman"/>
              </a:rPr>
              <a:t> </a:t>
            </a:r>
            <a:r>
              <a:rPr sz="2175" spc="179" baseline="-21072" dirty="0">
                <a:latin typeface="Symbol"/>
                <a:cs typeface="Symbol"/>
              </a:rPr>
              <a:t></a:t>
            </a:r>
            <a:r>
              <a:rPr sz="14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850" spc="254" dirty="0">
                <a:latin typeface="Times New Roman"/>
                <a:cs typeface="Times New Roman"/>
              </a:rPr>
              <a:t> </a:t>
            </a:r>
            <a:r>
              <a:rPr sz="2175" spc="397" baseline="-21072" dirty="0">
                <a:latin typeface="Symbol"/>
                <a:cs typeface="Symbol"/>
              </a:rPr>
              <a:t></a:t>
            </a:r>
            <a:endParaRPr sz="2175" baseline="-21072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1512" y="2575548"/>
            <a:ext cx="6762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95" dirty="0">
                <a:latin typeface="Symbol"/>
                <a:cs typeface="Symbol"/>
              </a:rPr>
              <a:t></a:t>
            </a:r>
            <a:r>
              <a:rPr sz="2175" spc="292" baseline="1915" dirty="0">
                <a:latin typeface="Symbol"/>
                <a:cs typeface="Symbol"/>
              </a:rPr>
              <a:t></a:t>
            </a:r>
            <a:r>
              <a:rPr sz="1450" spc="290" dirty="0">
                <a:latin typeface="Times New Roman"/>
                <a:cs typeface="Times New Roman"/>
              </a:rPr>
              <a:t>1</a:t>
            </a:r>
            <a:r>
              <a:rPr sz="1450" spc="145" dirty="0">
                <a:latin typeface="Symbol"/>
                <a:cs typeface="Symbol"/>
              </a:rPr>
              <a:t></a:t>
            </a:r>
            <a:r>
              <a:rPr sz="1450" spc="385" dirty="0">
                <a:latin typeface="Times New Roman"/>
                <a:cs typeface="Times New Roman"/>
              </a:rPr>
              <a:t>1</a:t>
            </a:r>
            <a:r>
              <a:rPr sz="1450" spc="265" dirty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8702" y="2575548"/>
            <a:ext cx="3219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43748" y="2025739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3748" y="1888849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43748" y="2143022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43748" y="1771186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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55657" y="2025739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55657" y="2143021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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55657" y="1771186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16090" y="1925847"/>
            <a:ext cx="869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20" dirty="0">
                <a:latin typeface="Symbol"/>
                <a:cs typeface="Symbol"/>
              </a:rPr>
              <a:t>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82978" y="194102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57578" y="1699043"/>
            <a:ext cx="2533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300" baseline="-38314" dirty="0">
                <a:latin typeface="Symbol"/>
                <a:cs typeface="Symbol"/>
              </a:rPr>
              <a:t></a:t>
            </a:r>
            <a:r>
              <a:rPr sz="850" i="1" spc="20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24692" y="1823358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70558" y="1699043"/>
            <a:ext cx="2489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270" baseline="-38314" dirty="0">
                <a:latin typeface="Symbol"/>
                <a:cs typeface="Symbol"/>
              </a:rPr>
              <a:t></a:t>
            </a:r>
            <a:r>
              <a:rPr sz="850" spc="18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37674" y="1823357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19764" y="1855921"/>
            <a:ext cx="11633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27025" algn="l"/>
                <a:tab pos="808355" algn="l"/>
              </a:tabLst>
            </a:pPr>
            <a:r>
              <a:rPr sz="2175" spc="179" baseline="-21072" dirty="0">
                <a:latin typeface="Symbol"/>
                <a:cs typeface="Symbol"/>
              </a:rPr>
              <a:t></a:t>
            </a:r>
            <a:r>
              <a:rPr sz="1450" u="sng" spc="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850" u="sng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sz="2175" spc="397" baseline="-21072" dirty="0">
                <a:latin typeface="Symbol"/>
                <a:cs typeface="Symbol"/>
              </a:rPr>
              <a:t></a:t>
            </a:r>
            <a:r>
              <a:rPr sz="2175" spc="-187" baseline="-21072" dirty="0">
                <a:latin typeface="Times New Roman"/>
                <a:cs typeface="Times New Roman"/>
              </a:rPr>
              <a:t> </a:t>
            </a:r>
            <a:r>
              <a:rPr sz="2175" spc="277" baseline="-24904" dirty="0">
                <a:latin typeface="Symbol"/>
                <a:cs typeface="Symbol"/>
              </a:rPr>
              <a:t></a:t>
            </a:r>
            <a:endParaRPr sz="2175" baseline="-24904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14901" y="1941020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89501" y="1699043"/>
            <a:ext cx="25336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300" baseline="-38314" dirty="0">
                <a:latin typeface="Symbol"/>
                <a:cs typeface="Symbol"/>
              </a:rPr>
              <a:t></a:t>
            </a:r>
            <a:r>
              <a:rPr sz="850" spc="20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56616" y="1823357"/>
            <a:ext cx="12001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5" dirty="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90122" y="1855921"/>
            <a:ext cx="91186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79" baseline="-21072" dirty="0">
                <a:latin typeface="Symbol"/>
                <a:cs typeface="Symbol"/>
              </a:rPr>
              <a:t></a:t>
            </a:r>
            <a:r>
              <a:rPr sz="14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1 2</a:t>
            </a:r>
            <a:r>
              <a:rPr sz="850" spc="135" dirty="0">
                <a:latin typeface="Times New Roman"/>
                <a:cs typeface="Times New Roman"/>
              </a:rPr>
              <a:t> </a:t>
            </a:r>
            <a:r>
              <a:rPr sz="2175" spc="397" baseline="-21072" dirty="0">
                <a:latin typeface="Symbol"/>
                <a:cs typeface="Symbol"/>
              </a:rPr>
              <a:t></a:t>
            </a:r>
            <a:r>
              <a:rPr sz="2175" spc="-7" baseline="-21072" dirty="0">
                <a:latin typeface="Times New Roman"/>
                <a:cs typeface="Times New Roman"/>
              </a:rPr>
              <a:t> </a:t>
            </a:r>
            <a:r>
              <a:rPr sz="2175" spc="277" baseline="-24904" dirty="0">
                <a:latin typeface="Symbol"/>
                <a:cs typeface="Symbol"/>
              </a:rPr>
              <a:t></a:t>
            </a:r>
            <a:endParaRPr sz="2175" baseline="-24904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3302" y="1925847"/>
            <a:ext cx="14077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00430" algn="l"/>
              </a:tabLst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	</a:t>
            </a:r>
            <a:r>
              <a:rPr sz="1450" spc="280" dirty="0">
                <a:latin typeface="Symbol"/>
                <a:cs typeface="Symbol"/>
              </a:rPr>
              <a:t></a:t>
            </a:r>
            <a:r>
              <a:rPr sz="2175" spc="419" baseline="11494" dirty="0">
                <a:latin typeface="Symbol"/>
                <a:cs typeface="Symbol"/>
              </a:rPr>
              <a:t></a:t>
            </a:r>
            <a:r>
              <a:rPr sz="1450" spc="280" dirty="0">
                <a:latin typeface="Times New Roman"/>
                <a:cs typeface="Times New Roman"/>
              </a:rPr>
              <a:t>1</a:t>
            </a:r>
            <a:r>
              <a:rPr sz="1450" spc="280" dirty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21757" y="1461531"/>
            <a:ext cx="3219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04111" y="1461531"/>
            <a:ext cx="3219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76889" y="1461531"/>
            <a:ext cx="32194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120556" y="2431841"/>
            <a:ext cx="33274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120" dirty="0">
                <a:latin typeface="Times New Roman"/>
                <a:cs typeface="Times New Roman"/>
              </a:rPr>
              <a:t>x </a:t>
            </a:r>
            <a:r>
              <a:rPr sz="850" spc="150" dirty="0">
                <a:latin typeface="Symbol"/>
                <a:cs typeface="Symbol"/>
              </a:rPr>
              <a:t></a:t>
            </a:r>
            <a:r>
              <a:rPr sz="850" spc="-165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16114" y="2499550"/>
            <a:ext cx="10413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0" dirty="0">
                <a:latin typeface="Symbol"/>
                <a:cs typeface="Symbol"/>
              </a:rPr>
              <a:t>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20556" y="1781775"/>
            <a:ext cx="33274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120" dirty="0">
                <a:latin typeface="Times New Roman"/>
                <a:cs typeface="Times New Roman"/>
              </a:rPr>
              <a:t>x </a:t>
            </a:r>
            <a:r>
              <a:rPr sz="850" spc="150" dirty="0">
                <a:latin typeface="Symbol"/>
                <a:cs typeface="Symbol"/>
              </a:rPr>
              <a:t></a:t>
            </a:r>
            <a:r>
              <a:rPr sz="850" spc="-165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16114" y="1849484"/>
            <a:ext cx="104139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150" dirty="0">
                <a:latin typeface="Symbol"/>
                <a:cs typeface="Symbol"/>
              </a:rPr>
              <a:t>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08223" y="1317749"/>
            <a:ext cx="445134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i="1" spc="150" dirty="0">
                <a:latin typeface="Times New Roman"/>
                <a:cs typeface="Times New Roman"/>
              </a:rPr>
              <a:t>x</a:t>
            </a:r>
            <a:r>
              <a:rPr sz="900" spc="225" baseline="37037" dirty="0">
                <a:latin typeface="Times New Roman"/>
                <a:cs typeface="Times New Roman"/>
              </a:rPr>
              <a:t>2</a:t>
            </a:r>
            <a:r>
              <a:rPr sz="900" spc="7" baseline="37037" dirty="0">
                <a:latin typeface="Times New Roman"/>
                <a:cs typeface="Times New Roman"/>
              </a:rPr>
              <a:t> </a:t>
            </a:r>
            <a:r>
              <a:rPr sz="850" spc="150" dirty="0">
                <a:latin typeface="Symbol"/>
                <a:cs typeface="Symbol"/>
              </a:rPr>
              <a:t></a:t>
            </a:r>
            <a:r>
              <a:rPr sz="850" spc="-100" dirty="0">
                <a:latin typeface="Times New Roman"/>
                <a:cs typeface="Times New Roman"/>
              </a:rPr>
              <a:t> </a:t>
            </a:r>
            <a:r>
              <a:rPr sz="850" i="1" spc="150" dirty="0">
                <a:latin typeface="Times New Roman"/>
                <a:cs typeface="Times New Roman"/>
              </a:rPr>
              <a:t>x</a:t>
            </a:r>
            <a:r>
              <a:rPr sz="900" spc="225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03780" y="1344479"/>
            <a:ext cx="5708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52120" algn="l"/>
              </a:tabLst>
            </a:pPr>
            <a:r>
              <a:rPr sz="1275" spc="337" baseline="-19607" dirty="0">
                <a:latin typeface="Symbol"/>
                <a:cs typeface="Symbol"/>
              </a:rPr>
              <a:t></a:t>
            </a:r>
            <a:r>
              <a:rPr sz="850" u="sng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</a:t>
            </a:r>
            <a:r>
              <a:rPr sz="6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90577" y="1317749"/>
            <a:ext cx="81915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i="1" spc="150" dirty="0">
                <a:latin typeface="Times New Roman"/>
                <a:cs typeface="Times New Roman"/>
              </a:rPr>
              <a:t>x</a:t>
            </a:r>
            <a:r>
              <a:rPr sz="900" spc="225" baseline="37037" dirty="0">
                <a:latin typeface="Times New Roman"/>
                <a:cs typeface="Times New Roman"/>
              </a:rPr>
              <a:t>2</a:t>
            </a:r>
            <a:r>
              <a:rPr sz="900" spc="22" baseline="37037" dirty="0">
                <a:latin typeface="Times New Roman"/>
                <a:cs typeface="Times New Roman"/>
              </a:rPr>
              <a:t> </a:t>
            </a:r>
            <a:r>
              <a:rPr sz="850" spc="150" dirty="0">
                <a:latin typeface="Symbol"/>
                <a:cs typeface="Symbol"/>
              </a:rPr>
              <a:t></a:t>
            </a:r>
            <a:r>
              <a:rPr sz="850" spc="-85" dirty="0">
                <a:latin typeface="Times New Roman"/>
                <a:cs typeface="Times New Roman"/>
              </a:rPr>
              <a:t> </a:t>
            </a:r>
            <a:r>
              <a:rPr sz="850" i="1" spc="150" dirty="0">
                <a:latin typeface="Times New Roman"/>
                <a:cs typeface="Times New Roman"/>
              </a:rPr>
              <a:t>x</a:t>
            </a:r>
            <a:r>
              <a:rPr sz="900" spc="225" baseline="37037" dirty="0">
                <a:latin typeface="Times New Roman"/>
                <a:cs typeface="Times New Roman"/>
              </a:rPr>
              <a:t>2</a:t>
            </a:r>
            <a:r>
              <a:rPr sz="900" spc="30" baseline="37037" dirty="0">
                <a:latin typeface="Times New Roman"/>
                <a:cs typeface="Times New Roman"/>
              </a:rPr>
              <a:t> </a:t>
            </a:r>
            <a:r>
              <a:rPr sz="850" spc="175" dirty="0">
                <a:latin typeface="Symbol"/>
                <a:cs typeface="Symbol"/>
              </a:rPr>
              <a:t></a:t>
            </a:r>
            <a:r>
              <a:rPr sz="850" spc="175" dirty="0">
                <a:latin typeface="Times New Roman"/>
                <a:cs typeface="Times New Roman"/>
              </a:rPr>
              <a:t>2</a:t>
            </a:r>
            <a:r>
              <a:rPr sz="850" spc="-10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r>
              <a:rPr sz="850" i="1" spc="15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86134" y="1344479"/>
            <a:ext cx="97726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52120" algn="l"/>
                <a:tab pos="763270" algn="l"/>
              </a:tabLst>
            </a:pPr>
            <a:r>
              <a:rPr sz="1275" spc="337" baseline="-19607" dirty="0">
                <a:latin typeface="Symbol"/>
                <a:cs typeface="Symbol"/>
              </a:rPr>
              <a:t></a:t>
            </a:r>
            <a:r>
              <a:rPr sz="850" u="sng" spc="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	1</a:t>
            </a:r>
            <a:r>
              <a:rPr sz="60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53481" y="1284514"/>
            <a:ext cx="592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Symbol"/>
                <a:cs typeface="Symbol"/>
              </a:rPr>
              <a:t>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 </a:t>
            </a:r>
            <a:r>
              <a:rPr sz="850" spc="150" dirty="0">
                <a:latin typeface="Symbol"/>
                <a:cs typeface="Symbol"/>
              </a:rPr>
              <a:t></a:t>
            </a:r>
            <a:r>
              <a:rPr sz="850" spc="15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r>
              <a:rPr sz="850" i="1" spc="5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Symbol"/>
                <a:cs typeface="Symbol"/>
              </a:rPr>
              <a:t></a:t>
            </a:r>
            <a:r>
              <a:rPr sz="900" spc="6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58811" y="1344479"/>
            <a:ext cx="70802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72440" algn="l"/>
                <a:tab pos="669290" algn="l"/>
              </a:tabLst>
            </a:pPr>
            <a:r>
              <a:rPr sz="1275" spc="337" baseline="-19607" dirty="0">
                <a:latin typeface="Symbol"/>
                <a:cs typeface="Symbol"/>
              </a:rPr>
              <a:t></a:t>
            </a:r>
            <a:r>
              <a:rPr sz="85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3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016034" y="1307420"/>
            <a:ext cx="3035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120" dirty="0">
                <a:latin typeface="Times New Roman"/>
                <a:cs typeface="Times New Roman"/>
              </a:rPr>
              <a:t>x </a:t>
            </a:r>
            <a:r>
              <a:rPr sz="850" spc="150" dirty="0">
                <a:latin typeface="Symbol"/>
                <a:cs typeface="Symbol"/>
              </a:rPr>
              <a:t></a:t>
            </a:r>
            <a:r>
              <a:rPr sz="850" spc="-60" dirty="0">
                <a:latin typeface="Times New Roman"/>
                <a:cs typeface="Times New Roman"/>
              </a:rPr>
              <a:t> </a:t>
            </a:r>
            <a:r>
              <a:rPr sz="850" i="1" spc="12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841646" y="1334455"/>
            <a:ext cx="6985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67359" algn="l"/>
                <a:tab pos="659765" algn="l"/>
              </a:tabLst>
            </a:pPr>
            <a:r>
              <a:rPr sz="1275" spc="337" baseline="-26143" dirty="0">
                <a:latin typeface="Symbol"/>
                <a:cs typeface="Symbol"/>
              </a:rPr>
              <a:t></a:t>
            </a:r>
            <a:r>
              <a:rPr sz="85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85545" y="2575548"/>
            <a:ext cx="13150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0215" algn="l"/>
                <a:tab pos="899160" algn="l"/>
              </a:tabLst>
            </a:pPr>
            <a:r>
              <a:rPr sz="1450" spc="120" dirty="0">
                <a:latin typeface="Symbol"/>
                <a:cs typeface="Symbol"/>
              </a:rPr>
              <a:t></a:t>
            </a:r>
            <a:r>
              <a:rPr sz="1450" spc="120" dirty="0">
                <a:latin typeface="Times New Roman"/>
                <a:cs typeface="Times New Roman"/>
              </a:rPr>
              <a:t>	</a:t>
            </a:r>
            <a:r>
              <a:rPr sz="1450" spc="120" dirty="0">
                <a:latin typeface="Symbol"/>
                <a:cs typeface="Symbol"/>
              </a:rPr>
              <a:t></a:t>
            </a:r>
            <a:r>
              <a:rPr sz="1450" spc="120" dirty="0">
                <a:latin typeface="Times New Roman"/>
                <a:cs typeface="Times New Roman"/>
              </a:rPr>
              <a:t>	</a:t>
            </a:r>
            <a:r>
              <a:rPr sz="1450" spc="434" dirty="0">
                <a:latin typeface="Symbol"/>
                <a:cs typeface="Symbol"/>
              </a:rPr>
              <a:t></a:t>
            </a:r>
            <a:r>
              <a:rPr sz="1450" spc="480" dirty="0">
                <a:latin typeface="MT Extra"/>
                <a:cs typeface="MT Extra"/>
              </a:rPr>
              <a:t></a:t>
            </a:r>
            <a:endParaRPr sz="1450">
              <a:latin typeface="MT Extra"/>
              <a:cs typeface="MT Extr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60765" y="2575548"/>
            <a:ext cx="14992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50" spc="120" dirty="0">
                <a:latin typeface="Symbol"/>
                <a:cs typeface="Symbol"/>
              </a:rPr>
              <a:t></a:t>
            </a:r>
            <a:r>
              <a:rPr sz="2175" u="sng" spc="179" baseline="210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75" u="sng" spc="20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75" spc="202" baseline="35947" dirty="0">
                <a:latin typeface="Times New Roman"/>
                <a:cs typeface="Times New Roman"/>
              </a:rPr>
              <a:t> </a:t>
            </a:r>
            <a:r>
              <a:rPr sz="1450" spc="120" dirty="0">
                <a:latin typeface="Symbol"/>
                <a:cs typeface="Symbol"/>
              </a:rPr>
              <a:t></a:t>
            </a:r>
            <a:r>
              <a:rPr sz="2175" u="sng" spc="179" baseline="2107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75" u="sng" spc="20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275" spc="690" baseline="35947" dirty="0">
                <a:latin typeface="Times New Roman"/>
                <a:cs typeface="Times New Roman"/>
              </a:rPr>
              <a:t> </a:t>
            </a:r>
            <a:r>
              <a:rPr sz="1450" spc="450" dirty="0">
                <a:latin typeface="Symbol"/>
                <a:cs typeface="Symbol"/>
              </a:rPr>
              <a:t></a:t>
            </a:r>
            <a:r>
              <a:rPr sz="1450" spc="450" dirty="0">
                <a:latin typeface="MT Extra"/>
                <a:cs typeface="MT Extra"/>
              </a:rPr>
              <a:t></a:t>
            </a:r>
            <a:r>
              <a:rPr sz="1450" spc="450" dirty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438805" y="1925847"/>
            <a:ext cx="4279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434" dirty="0">
                <a:latin typeface="Symbol"/>
                <a:cs typeface="Symbol"/>
              </a:rPr>
              <a:t></a:t>
            </a:r>
            <a:r>
              <a:rPr sz="1450" spc="480" dirty="0">
                <a:latin typeface="MT Extra"/>
                <a:cs typeface="MT Extra"/>
              </a:rPr>
              <a:t></a:t>
            </a:r>
            <a:endParaRPr sz="1450">
              <a:latin typeface="MT Extra"/>
              <a:cs typeface="MT Extr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270558" y="1925847"/>
            <a:ext cx="1799589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48640" algn="l"/>
                <a:tab pos="1021080" algn="l"/>
              </a:tabLst>
            </a:pPr>
            <a:r>
              <a:rPr sz="2175" spc="277" baseline="-3831" dirty="0">
                <a:latin typeface="Symbol"/>
                <a:cs typeface="Symbol"/>
              </a:rPr>
              <a:t></a:t>
            </a:r>
            <a:r>
              <a:rPr sz="2175" spc="277" baseline="-3831" dirty="0">
                <a:latin typeface="Times New Roman"/>
                <a:cs typeface="Times New Roman"/>
              </a:rPr>
              <a:t>	</a:t>
            </a:r>
            <a:r>
              <a:rPr sz="1450" spc="120" dirty="0">
                <a:latin typeface="Symbol"/>
                <a:cs typeface="Symbol"/>
              </a:rPr>
              <a:t></a:t>
            </a:r>
            <a:r>
              <a:rPr sz="2175" u="sng" spc="179" baseline="2107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275" u="sng" spc="20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</a:t>
            </a:r>
            <a:r>
              <a:rPr sz="1275" u="sng" spc="607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75" u="sng" spc="202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sz="1450" spc="450" dirty="0">
                <a:latin typeface="Symbol"/>
                <a:cs typeface="Symbol"/>
              </a:rPr>
              <a:t></a:t>
            </a:r>
            <a:r>
              <a:rPr sz="1450" spc="450" dirty="0">
                <a:latin typeface="MT Extra"/>
                <a:cs typeface="MT Extra"/>
              </a:rPr>
              <a:t></a:t>
            </a:r>
            <a:r>
              <a:rPr sz="1450" spc="450" dirty="0">
                <a:latin typeface="Symbol"/>
                <a:cs typeface="Symbol"/>
              </a:rPr>
              <a:t></a:t>
            </a:r>
            <a:r>
              <a:rPr sz="1450" spc="-120" dirty="0">
                <a:latin typeface="Times New Roman"/>
                <a:cs typeface="Times New Roman"/>
              </a:rPr>
              <a:t> </a:t>
            </a:r>
            <a:r>
              <a:rPr sz="2175" spc="277" baseline="-3831" dirty="0">
                <a:latin typeface="Symbol"/>
                <a:cs typeface="Symbol"/>
              </a:rPr>
              <a:t></a:t>
            </a:r>
            <a:endParaRPr sz="2175" baseline="-3831">
              <a:latin typeface="Symbol"/>
              <a:cs typeface="Symbo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990705" y="2619504"/>
            <a:ext cx="34480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25" i="1" spc="345" baseline="-23297" dirty="0">
                <a:latin typeface="Symbol"/>
                <a:cs typeface="Symbol"/>
              </a:rPr>
              <a:t></a:t>
            </a:r>
            <a:r>
              <a:rPr sz="2325" i="1" spc="-89" baseline="-23297" dirty="0">
                <a:latin typeface="Times New Roman"/>
                <a:cs typeface="Times New Roman"/>
              </a:rPr>
              <a:t> </a:t>
            </a:r>
            <a:r>
              <a:rPr sz="850" i="1" spc="13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48817" y="2701641"/>
            <a:ext cx="64897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spc="135" dirty="0">
                <a:latin typeface="Times New Roman"/>
                <a:cs typeface="Times New Roman"/>
              </a:rPr>
              <a:t>n</a:t>
            </a:r>
            <a:r>
              <a:rPr sz="1450" spc="135" dirty="0">
                <a:latin typeface="Times New Roman"/>
                <a:cs typeface="Times New Roman"/>
              </a:rPr>
              <a:t>! </a:t>
            </a:r>
            <a:r>
              <a:rPr sz="1550" i="1" spc="229" dirty="0">
                <a:latin typeface="Symbol"/>
                <a:cs typeface="Symbol"/>
              </a:rPr>
              <a:t></a:t>
            </a:r>
            <a:r>
              <a:rPr sz="1550" i="1" spc="-170" dirty="0">
                <a:latin typeface="Times New Roman"/>
                <a:cs typeface="Times New Roman"/>
              </a:rPr>
              <a:t> </a:t>
            </a:r>
            <a:r>
              <a:rPr sz="1275" i="1" spc="202" baseline="42483" dirty="0">
                <a:latin typeface="Times New Roman"/>
                <a:cs typeface="Times New Roman"/>
              </a:rPr>
              <a:t>n</a:t>
            </a:r>
            <a:endParaRPr sz="1275" baseline="42483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279924" y="2619504"/>
            <a:ext cx="34036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25" i="1" spc="345" baseline="-23297" dirty="0">
                <a:latin typeface="Symbol"/>
                <a:cs typeface="Symbol"/>
              </a:rPr>
              <a:t></a:t>
            </a:r>
            <a:r>
              <a:rPr sz="2325" i="1" spc="-142" baseline="-23297" dirty="0">
                <a:latin typeface="Times New Roman"/>
                <a:cs typeface="Times New Roman"/>
              </a:rPr>
              <a:t> </a:t>
            </a:r>
            <a:r>
              <a:rPr sz="850" spc="135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560838" y="2701641"/>
            <a:ext cx="6330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90" dirty="0">
                <a:latin typeface="Times New Roman"/>
                <a:cs typeface="Times New Roman"/>
              </a:rPr>
              <a:t>3! </a:t>
            </a:r>
            <a:r>
              <a:rPr sz="1550" i="1" spc="229" dirty="0">
                <a:latin typeface="Symbol"/>
                <a:cs typeface="Symbol"/>
              </a:rPr>
              <a:t></a:t>
            </a:r>
            <a:r>
              <a:rPr sz="1550" i="1" spc="-110" dirty="0">
                <a:latin typeface="Times New Roman"/>
                <a:cs typeface="Times New Roman"/>
              </a:rPr>
              <a:t> </a:t>
            </a:r>
            <a:r>
              <a:rPr sz="1275" spc="202" baseline="42483" dirty="0">
                <a:latin typeface="Times New Roman"/>
                <a:cs typeface="Times New Roman"/>
              </a:rPr>
              <a:t>3</a:t>
            </a:r>
            <a:endParaRPr sz="1275" baseline="42483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014804" y="2619504"/>
            <a:ext cx="34480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25" i="1" spc="345" baseline="-23297" dirty="0">
                <a:latin typeface="Symbol"/>
                <a:cs typeface="Symbol"/>
              </a:rPr>
              <a:t></a:t>
            </a:r>
            <a:r>
              <a:rPr sz="2325" i="1" spc="-97" baseline="-23297" dirty="0">
                <a:latin typeface="Times New Roman"/>
                <a:cs typeface="Times New Roman"/>
              </a:rPr>
              <a:t> </a:t>
            </a:r>
            <a:r>
              <a:rPr sz="850" spc="13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278617" y="2701641"/>
            <a:ext cx="64579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120" dirty="0">
                <a:latin typeface="Times New Roman"/>
                <a:cs typeface="Times New Roman"/>
              </a:rPr>
              <a:t>2! </a:t>
            </a:r>
            <a:r>
              <a:rPr sz="1550" i="1" spc="229" dirty="0">
                <a:latin typeface="Symbol"/>
                <a:cs typeface="Symbol"/>
              </a:rPr>
              <a:t></a:t>
            </a:r>
            <a:r>
              <a:rPr sz="1550" i="1" spc="-135" dirty="0">
                <a:latin typeface="Times New Roman"/>
                <a:cs typeface="Times New Roman"/>
              </a:rPr>
              <a:t> </a:t>
            </a:r>
            <a:r>
              <a:rPr sz="1275" spc="202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60080" y="2701641"/>
            <a:ext cx="74612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84835" algn="l"/>
              </a:tabLst>
            </a:pPr>
            <a:r>
              <a:rPr sz="1450" spc="-65" dirty="0">
                <a:latin typeface="Times New Roman"/>
                <a:cs typeface="Times New Roman"/>
              </a:rPr>
              <a:t>1</a:t>
            </a:r>
            <a:r>
              <a:rPr sz="1450" spc="160" dirty="0">
                <a:latin typeface="Times New Roman"/>
                <a:cs typeface="Times New Roman"/>
              </a:rPr>
              <a:t>!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550" i="1" spc="229" dirty="0">
                <a:latin typeface="Symbol"/>
                <a:cs typeface="Symbol"/>
              </a:rPr>
              <a:t>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229" dirty="0">
                <a:latin typeface="Symbol"/>
                <a:cs typeface="Symbol"/>
              </a:rPr>
              <a:t>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899292" y="2073415"/>
            <a:ext cx="6292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185" dirty="0">
                <a:latin typeface="Symbol"/>
                <a:cs typeface="Symbol"/>
              </a:rPr>
              <a:t></a:t>
            </a:r>
            <a:r>
              <a:rPr sz="1450" spc="185" dirty="0">
                <a:latin typeface="Times New Roman"/>
                <a:cs typeface="Times New Roman"/>
              </a:rPr>
              <a:t> </a:t>
            </a:r>
            <a:r>
              <a:rPr sz="2325" i="1" spc="345" baseline="5376" dirty="0">
                <a:latin typeface="Symbol"/>
                <a:cs typeface="Symbol"/>
              </a:rPr>
              <a:t></a:t>
            </a:r>
            <a:r>
              <a:rPr sz="2325" i="1" spc="-345" baseline="5376" dirty="0">
                <a:latin typeface="Times New Roman"/>
                <a:cs typeface="Times New Roman"/>
              </a:rPr>
              <a:t> </a:t>
            </a:r>
            <a:r>
              <a:rPr sz="1275" spc="202" baseline="52287" dirty="0">
                <a:latin typeface="Times New Roman"/>
                <a:cs typeface="Times New Roman"/>
              </a:rPr>
              <a:t>2 </a:t>
            </a:r>
            <a:r>
              <a:rPr sz="1450" spc="185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812274" y="2073415"/>
            <a:ext cx="6292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185" dirty="0">
                <a:latin typeface="Symbol"/>
                <a:cs typeface="Symbol"/>
              </a:rPr>
              <a:t></a:t>
            </a:r>
            <a:r>
              <a:rPr sz="1450" spc="185" dirty="0">
                <a:latin typeface="Times New Roman"/>
                <a:cs typeface="Times New Roman"/>
              </a:rPr>
              <a:t> </a:t>
            </a:r>
            <a:r>
              <a:rPr sz="2325" i="1" spc="345" baseline="5376" dirty="0">
                <a:latin typeface="Symbol"/>
                <a:cs typeface="Symbol"/>
              </a:rPr>
              <a:t></a:t>
            </a:r>
            <a:r>
              <a:rPr sz="2325" i="1" spc="-345" baseline="5376" dirty="0">
                <a:latin typeface="Times New Roman"/>
                <a:cs typeface="Times New Roman"/>
              </a:rPr>
              <a:t> </a:t>
            </a:r>
            <a:r>
              <a:rPr sz="1275" spc="202" baseline="52287" dirty="0">
                <a:latin typeface="Times New Roman"/>
                <a:cs typeface="Times New Roman"/>
              </a:rPr>
              <a:t>2 </a:t>
            </a:r>
            <a:r>
              <a:rPr sz="1450" spc="185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31216" y="2073415"/>
            <a:ext cx="6292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185" dirty="0">
                <a:latin typeface="Symbol"/>
                <a:cs typeface="Symbol"/>
              </a:rPr>
              <a:t></a:t>
            </a:r>
            <a:r>
              <a:rPr sz="1450" spc="185" dirty="0">
                <a:latin typeface="Times New Roman"/>
                <a:cs typeface="Times New Roman"/>
              </a:rPr>
              <a:t> </a:t>
            </a:r>
            <a:r>
              <a:rPr sz="2325" i="1" spc="345" baseline="5376" dirty="0">
                <a:latin typeface="Symbol"/>
                <a:cs typeface="Symbol"/>
              </a:rPr>
              <a:t></a:t>
            </a:r>
            <a:r>
              <a:rPr sz="2325" i="1" spc="-345" baseline="5376" dirty="0">
                <a:latin typeface="Times New Roman"/>
                <a:cs typeface="Times New Roman"/>
              </a:rPr>
              <a:t> </a:t>
            </a:r>
            <a:r>
              <a:rPr sz="1275" spc="202" baseline="52287" dirty="0">
                <a:latin typeface="Times New Roman"/>
                <a:cs typeface="Times New Roman"/>
              </a:rPr>
              <a:t>2 </a:t>
            </a:r>
            <a:r>
              <a:rPr sz="1450" spc="185" dirty="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034859" y="1810037"/>
            <a:ext cx="842644" cy="426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875">
              <a:lnSpc>
                <a:spcPts val="1515"/>
              </a:lnSpc>
              <a:spcBef>
                <a:spcPts val="90"/>
              </a:spcBef>
              <a:tabLst>
                <a:tab pos="516890" algn="l"/>
              </a:tabLst>
            </a:pPr>
            <a:r>
              <a:rPr sz="1450" spc="240" dirty="0">
                <a:latin typeface="Times New Roman"/>
                <a:cs typeface="Times New Roman"/>
              </a:rPr>
              <a:t>1	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spc="12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  <a:p>
            <a:pPr marL="50800">
              <a:lnSpc>
                <a:spcPts val="1635"/>
              </a:lnSpc>
            </a:pPr>
            <a:r>
              <a:rPr sz="2325" i="1" spc="345" baseline="-23297" dirty="0">
                <a:latin typeface="Symbol"/>
                <a:cs typeface="Symbol"/>
              </a:rPr>
              <a:t></a:t>
            </a:r>
            <a:r>
              <a:rPr sz="2325" i="1" spc="-22" baseline="-23297" dirty="0">
                <a:latin typeface="Times New Roman"/>
                <a:cs typeface="Times New Roman"/>
              </a:rPr>
              <a:t> </a:t>
            </a:r>
            <a:r>
              <a:rPr sz="850" spc="13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93356" y="1402814"/>
            <a:ext cx="11880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spc="210" dirty="0">
                <a:latin typeface="Symbol"/>
                <a:cs typeface="Symbol"/>
              </a:rPr>
              <a:t>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Symbol"/>
                <a:cs typeface="Symbol"/>
              </a:rPr>
              <a:t></a:t>
            </a:r>
            <a:r>
              <a:rPr sz="1450" i="1" spc="135" dirty="0">
                <a:latin typeface="Times New Roman"/>
                <a:cs typeface="Times New Roman"/>
              </a:rPr>
              <a:t>x</a:t>
            </a:r>
            <a:r>
              <a:rPr sz="1450" i="1" spc="165" dirty="0">
                <a:latin typeface="Times New Roman"/>
                <a:cs typeface="Times New Roman"/>
              </a:rPr>
              <a:t> </a:t>
            </a:r>
            <a:r>
              <a:rPr sz="1450" spc="120" dirty="0">
                <a:latin typeface="Times New Roman"/>
                <a:cs typeface="Times New Roman"/>
              </a:rPr>
              <a:t>,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x</a:t>
            </a:r>
            <a:r>
              <a:rPr sz="1450" i="1" spc="4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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450" spc="265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57517" y="2583366"/>
            <a:ext cx="3136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25" dirty="0">
                <a:latin typeface="Times New Roman"/>
                <a:cs typeface="Times New Roman"/>
              </a:rPr>
              <a:t>2</a:t>
            </a:r>
            <a:r>
              <a:rPr sz="900" i="1" spc="125" dirty="0">
                <a:latin typeface="Symbol"/>
                <a:cs typeface="Symbol"/>
              </a:rPr>
              <a:t>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57517" y="1933300"/>
            <a:ext cx="3136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25" dirty="0">
                <a:latin typeface="Times New Roman"/>
                <a:cs typeface="Times New Roman"/>
              </a:rPr>
              <a:t>2</a:t>
            </a:r>
            <a:r>
              <a:rPr sz="900" i="1" spc="125" dirty="0">
                <a:latin typeface="Symbol"/>
                <a:cs typeface="Symbol"/>
              </a:rPr>
              <a:t>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759179" y="1374761"/>
            <a:ext cx="532765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ts val="695"/>
              </a:lnSpc>
              <a:spcBef>
                <a:spcPts val="100"/>
              </a:spcBef>
            </a:pPr>
            <a:r>
              <a:rPr sz="6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600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ts val="1714"/>
              </a:lnSpc>
            </a:pPr>
            <a:r>
              <a:rPr sz="1450" spc="120" dirty="0">
                <a:latin typeface="Symbol"/>
                <a:cs typeface="Symbol"/>
              </a:rPr>
              <a:t>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450" i="1" spc="210" dirty="0">
                <a:latin typeface="Times New Roman"/>
                <a:cs typeface="Times New Roman"/>
              </a:rPr>
              <a:t>e</a:t>
            </a:r>
            <a:r>
              <a:rPr sz="1450" i="1" spc="15" dirty="0">
                <a:latin typeface="Times New Roman"/>
                <a:cs typeface="Times New Roman"/>
              </a:rPr>
              <a:t> </a:t>
            </a:r>
            <a:r>
              <a:rPr sz="1350" i="1" spc="202" baseline="27777" dirty="0">
                <a:latin typeface="Symbol"/>
                <a:cs typeface="Symbol"/>
              </a:rPr>
              <a:t></a:t>
            </a:r>
            <a:r>
              <a:rPr sz="1350" i="1" spc="-7" baseline="27777" dirty="0">
                <a:latin typeface="Times New Roman"/>
                <a:cs typeface="Times New Roman"/>
              </a:rPr>
              <a:t> </a:t>
            </a:r>
            <a:r>
              <a:rPr sz="900" spc="150" baseline="78703" dirty="0">
                <a:latin typeface="Times New Roman"/>
                <a:cs typeface="Times New Roman"/>
              </a:rPr>
              <a:t>2</a:t>
            </a:r>
            <a:endParaRPr sz="900" baseline="78703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370522" y="1469031"/>
            <a:ext cx="31432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25" dirty="0">
                <a:latin typeface="Times New Roman"/>
                <a:cs typeface="Times New Roman"/>
              </a:rPr>
              <a:t>2</a:t>
            </a:r>
            <a:r>
              <a:rPr sz="900" i="1" spc="125" dirty="0">
                <a:latin typeface="Symbol"/>
                <a:cs typeface="Symbol"/>
              </a:rPr>
              <a:t>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266648" y="1469031"/>
            <a:ext cx="31432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25" dirty="0">
                <a:latin typeface="Times New Roman"/>
                <a:cs typeface="Times New Roman"/>
              </a:rPr>
              <a:t>2</a:t>
            </a:r>
            <a:r>
              <a:rPr sz="900" i="1" spc="125" dirty="0">
                <a:latin typeface="Symbol"/>
                <a:cs typeface="Symbol"/>
              </a:rPr>
              <a:t>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093959" y="1469031"/>
            <a:ext cx="31432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30" dirty="0">
                <a:latin typeface="Times New Roman"/>
                <a:cs typeface="Times New Roman"/>
              </a:rPr>
              <a:t>2</a:t>
            </a:r>
            <a:r>
              <a:rPr sz="900" i="1" spc="130" dirty="0">
                <a:latin typeface="Symbol"/>
                <a:cs typeface="Symbol"/>
              </a:rPr>
              <a:t>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071827" y="1469031"/>
            <a:ext cx="314325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130" dirty="0">
                <a:latin typeface="Times New Roman"/>
                <a:cs typeface="Times New Roman"/>
              </a:rPr>
              <a:t>2</a:t>
            </a:r>
            <a:r>
              <a:rPr sz="900" i="1" spc="130" dirty="0">
                <a:latin typeface="Symbol"/>
                <a:cs typeface="Symbol"/>
              </a:rPr>
              <a:t>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spc="150" baseline="37037" dirty="0">
                <a:latin typeface="Times New Roman"/>
                <a:cs typeface="Times New Roman"/>
              </a:rPr>
              <a:t>2</a:t>
            </a:r>
            <a:endParaRPr sz="900" baseline="37037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232440" y="365669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443" y="0"/>
                </a:lnTo>
              </a:path>
            </a:pathLst>
          </a:custGeom>
          <a:ln w="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11058" y="3812668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835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24629" y="3849771"/>
            <a:ext cx="36830" cy="15875"/>
          </a:xfrm>
          <a:custGeom>
            <a:avLst/>
            <a:gdLst/>
            <a:ahLst/>
            <a:cxnLst/>
            <a:rect l="l" t="t" r="r" b="b"/>
            <a:pathLst>
              <a:path w="36829" h="15875">
                <a:moveTo>
                  <a:pt x="0" y="15592"/>
                </a:moveTo>
                <a:lnTo>
                  <a:pt x="36254" y="0"/>
                </a:lnTo>
              </a:path>
            </a:pathLst>
          </a:custGeom>
          <a:ln w="9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60883" y="3853976"/>
            <a:ext cx="52705" cy="193040"/>
          </a:xfrm>
          <a:custGeom>
            <a:avLst/>
            <a:gdLst/>
            <a:ahLst/>
            <a:cxnLst/>
            <a:rect l="l" t="t" r="r" b="b"/>
            <a:pathLst>
              <a:path w="52704" h="193039">
                <a:moveTo>
                  <a:pt x="0" y="0"/>
                </a:moveTo>
                <a:lnTo>
                  <a:pt x="52346" y="192656"/>
                </a:lnTo>
              </a:path>
            </a:pathLst>
          </a:custGeom>
          <a:ln w="23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18979" y="3526006"/>
            <a:ext cx="69850" cy="520700"/>
          </a:xfrm>
          <a:custGeom>
            <a:avLst/>
            <a:gdLst/>
            <a:ahLst/>
            <a:cxnLst/>
            <a:rect l="l" t="t" r="r" b="b"/>
            <a:pathLst>
              <a:path w="69850" h="520700">
                <a:moveTo>
                  <a:pt x="0" y="520627"/>
                </a:moveTo>
                <a:lnTo>
                  <a:pt x="69621" y="0"/>
                </a:lnTo>
              </a:path>
            </a:pathLst>
          </a:custGeom>
          <a:ln w="12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88600" y="3526006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455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50993" y="3812668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452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20055" y="381266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294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33578" y="3849771"/>
            <a:ext cx="36830" cy="15875"/>
          </a:xfrm>
          <a:custGeom>
            <a:avLst/>
            <a:gdLst/>
            <a:ahLst/>
            <a:cxnLst/>
            <a:rect l="l" t="t" r="r" b="b"/>
            <a:pathLst>
              <a:path w="36829" h="15875">
                <a:moveTo>
                  <a:pt x="0" y="15592"/>
                </a:moveTo>
                <a:lnTo>
                  <a:pt x="36206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69785" y="3853976"/>
            <a:ext cx="52705" cy="193040"/>
          </a:xfrm>
          <a:custGeom>
            <a:avLst/>
            <a:gdLst/>
            <a:ahLst/>
            <a:cxnLst/>
            <a:rect l="l" t="t" r="r" b="b"/>
            <a:pathLst>
              <a:path w="52704" h="193039">
                <a:moveTo>
                  <a:pt x="0" y="0"/>
                </a:moveTo>
                <a:lnTo>
                  <a:pt x="52535" y="192656"/>
                </a:lnTo>
              </a:path>
            </a:pathLst>
          </a:custGeom>
          <a:ln w="23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28473" y="3526006"/>
            <a:ext cx="69850" cy="520700"/>
          </a:xfrm>
          <a:custGeom>
            <a:avLst/>
            <a:gdLst/>
            <a:ahLst/>
            <a:cxnLst/>
            <a:rect l="l" t="t" r="r" b="b"/>
            <a:pathLst>
              <a:path w="69850" h="520700">
                <a:moveTo>
                  <a:pt x="0" y="520627"/>
                </a:moveTo>
                <a:lnTo>
                  <a:pt x="69810" y="0"/>
                </a:lnTo>
              </a:path>
            </a:pathLst>
          </a:custGeom>
          <a:ln w="12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98283" y="352600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0" y="0"/>
                </a:moveTo>
                <a:lnTo>
                  <a:pt x="262203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13495" y="3812668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655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908523" y="3812668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545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22047" y="3849771"/>
            <a:ext cx="36830" cy="15875"/>
          </a:xfrm>
          <a:custGeom>
            <a:avLst/>
            <a:gdLst/>
            <a:ahLst/>
            <a:cxnLst/>
            <a:rect l="l" t="t" r="r" b="b"/>
            <a:pathLst>
              <a:path w="36829" h="15875">
                <a:moveTo>
                  <a:pt x="0" y="15592"/>
                </a:moveTo>
                <a:lnTo>
                  <a:pt x="36206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58253" y="3853976"/>
            <a:ext cx="52705" cy="193040"/>
          </a:xfrm>
          <a:custGeom>
            <a:avLst/>
            <a:gdLst/>
            <a:ahLst/>
            <a:cxnLst/>
            <a:rect l="l" t="t" r="r" b="b"/>
            <a:pathLst>
              <a:path w="52704" h="193039">
                <a:moveTo>
                  <a:pt x="0" y="0"/>
                </a:moveTo>
                <a:lnTo>
                  <a:pt x="52535" y="192656"/>
                </a:lnTo>
              </a:path>
            </a:pathLst>
          </a:custGeom>
          <a:ln w="23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16942" y="3526006"/>
            <a:ext cx="69850" cy="520700"/>
          </a:xfrm>
          <a:custGeom>
            <a:avLst/>
            <a:gdLst/>
            <a:ahLst/>
            <a:cxnLst/>
            <a:rect l="l" t="t" r="r" b="b"/>
            <a:pathLst>
              <a:path w="69850" h="520700">
                <a:moveTo>
                  <a:pt x="0" y="520627"/>
                </a:moveTo>
                <a:lnTo>
                  <a:pt x="69810" y="0"/>
                </a:lnTo>
              </a:path>
            </a:pathLst>
          </a:custGeom>
          <a:ln w="12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86752" y="352600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54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84216" y="3812668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243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42258" y="3812668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027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55782" y="3849771"/>
            <a:ext cx="36830" cy="15875"/>
          </a:xfrm>
          <a:custGeom>
            <a:avLst/>
            <a:gdLst/>
            <a:ahLst/>
            <a:cxnLst/>
            <a:rect l="l" t="t" r="r" b="b"/>
            <a:pathLst>
              <a:path w="36829" h="15875">
                <a:moveTo>
                  <a:pt x="0" y="15592"/>
                </a:moveTo>
                <a:lnTo>
                  <a:pt x="36443" y="0"/>
                </a:lnTo>
              </a:path>
            </a:pathLst>
          </a:custGeom>
          <a:ln w="9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2225" y="3853976"/>
            <a:ext cx="52705" cy="193040"/>
          </a:xfrm>
          <a:custGeom>
            <a:avLst/>
            <a:gdLst/>
            <a:ahLst/>
            <a:cxnLst/>
            <a:rect l="l" t="t" r="r" b="b"/>
            <a:pathLst>
              <a:path w="52704" h="193039">
                <a:moveTo>
                  <a:pt x="0" y="0"/>
                </a:moveTo>
                <a:lnTo>
                  <a:pt x="52298" y="192656"/>
                </a:lnTo>
              </a:path>
            </a:pathLst>
          </a:custGeom>
          <a:ln w="23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50913" y="3526006"/>
            <a:ext cx="69850" cy="520700"/>
          </a:xfrm>
          <a:custGeom>
            <a:avLst/>
            <a:gdLst/>
            <a:ahLst/>
            <a:cxnLst/>
            <a:rect l="l" t="t" r="r" b="b"/>
            <a:pathLst>
              <a:path w="69850" h="520700">
                <a:moveTo>
                  <a:pt x="0" y="520627"/>
                </a:moveTo>
                <a:lnTo>
                  <a:pt x="69573" y="0"/>
                </a:lnTo>
              </a:path>
            </a:pathLst>
          </a:custGeom>
          <a:ln w="12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20487" y="352600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226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540432" y="3812668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785" y="0"/>
                </a:lnTo>
              </a:path>
            </a:pathLst>
          </a:custGeom>
          <a:ln w="8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8290678" y="3877522"/>
            <a:ext cx="13843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250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290677" y="3474507"/>
            <a:ext cx="13843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250" dirty="0">
                <a:latin typeface="Symbol"/>
                <a:cs typeface="Symbol"/>
              </a:rPr>
              <a:t>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567846" y="3877522"/>
            <a:ext cx="13843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250" dirty="0">
                <a:latin typeface="Symbol"/>
                <a:cs typeface="Symbol"/>
              </a:rPr>
              <a:t>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567846" y="3474507"/>
            <a:ext cx="13843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250" dirty="0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116752" y="3550213"/>
            <a:ext cx="1193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15" dirty="0">
                <a:latin typeface="Symbol"/>
                <a:cs typeface="Symbol"/>
              </a:rPr>
              <a:t>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268605" y="3503597"/>
            <a:ext cx="17272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33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923984" y="3503597"/>
            <a:ext cx="17272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33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603501" y="3639341"/>
            <a:ext cx="9906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spc="165" dirty="0">
                <a:latin typeface="Times New Roman"/>
                <a:cs typeface="Times New Roman"/>
              </a:rPr>
              <a:t>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66906" y="3639341"/>
            <a:ext cx="68326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25" spc="292" baseline="-32163" dirty="0">
                <a:latin typeface="Times New Roman"/>
                <a:cs typeface="Times New Roman"/>
              </a:rPr>
              <a:t>3</a:t>
            </a:r>
            <a:r>
              <a:rPr sz="1425" spc="427" baseline="-32163" dirty="0">
                <a:latin typeface="Times New Roman"/>
                <a:cs typeface="Times New Roman"/>
              </a:rPr>
              <a:t> </a:t>
            </a:r>
            <a:r>
              <a:rPr sz="1650" spc="345" dirty="0">
                <a:latin typeface="Times New Roman"/>
                <a:cs typeface="Times New Roman"/>
              </a:rPr>
              <a:t>,</a:t>
            </a:r>
            <a:r>
              <a:rPr sz="1650" spc="345" dirty="0">
                <a:latin typeface="MT Extra"/>
                <a:cs typeface="MT Extra"/>
              </a:rPr>
              <a:t></a:t>
            </a:r>
            <a:r>
              <a:rPr sz="1650" spc="345" dirty="0">
                <a:latin typeface="Times New Roman"/>
                <a:cs typeface="Times New Roman"/>
              </a:rPr>
              <a:t>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401392" y="3639341"/>
            <a:ext cx="31496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25" spc="292" baseline="-32163" dirty="0">
                <a:latin typeface="Times New Roman"/>
                <a:cs typeface="Times New Roman"/>
              </a:rPr>
              <a:t>2</a:t>
            </a:r>
            <a:r>
              <a:rPr sz="1425" spc="480" baseline="-32163" dirty="0">
                <a:latin typeface="Times New Roman"/>
                <a:cs typeface="Times New Roman"/>
              </a:rPr>
              <a:t> </a:t>
            </a:r>
            <a:r>
              <a:rPr sz="1650" spc="165" dirty="0">
                <a:latin typeface="Times New Roman"/>
                <a:cs typeface="Times New Roman"/>
              </a:rPr>
              <a:t>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728329" y="3639341"/>
            <a:ext cx="72580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25" i="1" spc="292" baseline="-32163" dirty="0">
                <a:latin typeface="Times New Roman"/>
                <a:cs typeface="Times New Roman"/>
              </a:rPr>
              <a:t>n</a:t>
            </a:r>
            <a:r>
              <a:rPr sz="1425" i="1" spc="532" baseline="-32163" dirty="0">
                <a:latin typeface="Times New Roman"/>
                <a:cs typeface="Times New Roman"/>
              </a:rPr>
              <a:t> </a:t>
            </a:r>
            <a:r>
              <a:rPr sz="1650" spc="110" dirty="0">
                <a:latin typeface="Times New Roman"/>
                <a:cs typeface="Times New Roman"/>
              </a:rPr>
              <a:t>,</a:t>
            </a:r>
            <a:r>
              <a:rPr sz="1650" spc="110" dirty="0">
                <a:latin typeface="MT Extra"/>
                <a:cs typeface="MT Extra"/>
              </a:rPr>
              <a:t></a:t>
            </a:r>
            <a:r>
              <a:rPr sz="2475" spc="165" baseline="6734" dirty="0">
                <a:latin typeface="Symbol"/>
                <a:cs typeface="Symbol"/>
              </a:rPr>
              <a:t></a:t>
            </a:r>
            <a:r>
              <a:rPr sz="2475" spc="165" baseline="-26936" dirty="0">
                <a:latin typeface="Symbol"/>
                <a:cs typeface="Symbol"/>
              </a:rPr>
              <a:t></a:t>
            </a:r>
            <a:endParaRPr sz="2475" baseline="-26936">
              <a:latin typeface="Symbol"/>
              <a:cs typeface="Symbo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274894" y="3415733"/>
            <a:ext cx="2235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25" i="1" spc="284" baseline="-26315" dirty="0">
                <a:latin typeface="Times New Roman"/>
                <a:cs typeface="Times New Roman"/>
              </a:rPr>
              <a:t>x</a:t>
            </a:r>
            <a:r>
              <a:rPr sz="700" spc="19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559127" y="3407484"/>
            <a:ext cx="30670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75" i="1" spc="450" baseline="-25252" dirty="0">
                <a:latin typeface="Times New Roman"/>
                <a:cs typeface="Times New Roman"/>
              </a:rPr>
              <a:t>x</a:t>
            </a:r>
            <a:r>
              <a:rPr sz="950" i="1" spc="300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202911" y="3407484"/>
            <a:ext cx="30162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75" i="1" spc="419" baseline="-25252" dirty="0">
                <a:latin typeface="Times New Roman"/>
                <a:cs typeface="Times New Roman"/>
              </a:rPr>
              <a:t>x</a:t>
            </a:r>
            <a:r>
              <a:rPr sz="950" spc="280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232427" y="3407484"/>
            <a:ext cx="30670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75" i="1" spc="450" baseline="-25252" dirty="0">
                <a:latin typeface="Times New Roman"/>
                <a:cs typeface="Times New Roman"/>
              </a:rPr>
              <a:t>x</a:t>
            </a:r>
            <a:r>
              <a:rPr sz="950" spc="30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151829" y="3570759"/>
            <a:ext cx="98044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45" dirty="0">
                <a:latin typeface="Symbol"/>
                <a:cs typeface="Symbol"/>
              </a:rPr>
              <a:t></a:t>
            </a:r>
            <a:r>
              <a:rPr sz="2200" spc="245" dirty="0">
                <a:latin typeface="Symbol"/>
                <a:cs typeface="Symbol"/>
              </a:rPr>
              <a:t></a:t>
            </a:r>
            <a:r>
              <a:rPr sz="1650" i="1" spc="245" dirty="0">
                <a:latin typeface="Times New Roman"/>
                <a:cs typeface="Times New Roman"/>
              </a:rPr>
              <a:t>x</a:t>
            </a:r>
            <a:r>
              <a:rPr sz="2200" spc="245" dirty="0">
                <a:latin typeface="Symbol"/>
                <a:cs typeface="Symbol"/>
              </a:rPr>
              <a:t></a:t>
            </a:r>
            <a:r>
              <a:rPr sz="2200" spc="-265" dirty="0">
                <a:latin typeface="Times New Roman"/>
                <a:cs typeface="Times New Roman"/>
              </a:rPr>
              <a:t> </a:t>
            </a:r>
            <a:r>
              <a:rPr sz="1650" spc="360" dirty="0">
                <a:latin typeface="Symbol"/>
                <a:cs typeface="Symbol"/>
              </a:rPr>
              <a:t>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i="1" spc="290" dirty="0"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249200" y="3785883"/>
            <a:ext cx="47815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185" dirty="0">
                <a:latin typeface="Times New Roman"/>
                <a:cs typeface="Times New Roman"/>
              </a:rPr>
              <a:t>n</a:t>
            </a:r>
            <a:r>
              <a:rPr sz="1650" spc="185" dirty="0">
                <a:latin typeface="Times New Roman"/>
                <a:cs typeface="Times New Roman"/>
              </a:rPr>
              <a:t>!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850" i="1" spc="275" dirty="0">
                <a:latin typeface="Symbol"/>
                <a:cs typeface="Symbol"/>
              </a:rPr>
              <a:t>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906236" y="3785883"/>
            <a:ext cx="4648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30" dirty="0">
                <a:latin typeface="Times New Roman"/>
                <a:cs typeface="Times New Roman"/>
              </a:rPr>
              <a:t>3!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850" i="1" spc="275" dirty="0">
                <a:latin typeface="Symbol"/>
                <a:cs typeface="Symbol"/>
              </a:rPr>
              <a:t>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086265" y="3481047"/>
            <a:ext cx="131445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15"/>
              </a:spcBef>
              <a:tabLst>
                <a:tab pos="321310" algn="l"/>
                <a:tab pos="870585" algn="l"/>
              </a:tabLst>
            </a:pPr>
            <a:r>
              <a:rPr sz="1650" spc="330" dirty="0">
                <a:latin typeface="Times New Roman"/>
                <a:cs typeface="Times New Roman"/>
              </a:rPr>
              <a:t>1	</a:t>
            </a:r>
            <a:r>
              <a:rPr sz="1650" i="1" spc="290" dirty="0">
                <a:latin typeface="Times New Roman"/>
                <a:cs typeface="Times New Roman"/>
              </a:rPr>
              <a:t>x	</a:t>
            </a:r>
            <a:r>
              <a:rPr sz="1650" spc="33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852805" algn="l"/>
              </a:tabLst>
            </a:pPr>
            <a:r>
              <a:rPr sz="1650" spc="80" dirty="0">
                <a:latin typeface="Times New Roman"/>
                <a:cs typeface="Times New Roman"/>
              </a:rPr>
              <a:t>1!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850" i="1" spc="275" dirty="0">
                <a:latin typeface="Symbol"/>
                <a:cs typeface="Symbol"/>
              </a:rPr>
              <a:t></a:t>
            </a:r>
            <a:r>
              <a:rPr sz="1850" spc="275" dirty="0">
                <a:latin typeface="Times New Roman"/>
                <a:cs typeface="Times New Roman"/>
              </a:rPr>
              <a:t>	</a:t>
            </a:r>
            <a:r>
              <a:rPr sz="1650" spc="165" dirty="0">
                <a:latin typeface="Times New Roman"/>
                <a:cs typeface="Times New Roman"/>
              </a:rPr>
              <a:t>2!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850" i="1" spc="275" dirty="0">
                <a:latin typeface="Symbol"/>
                <a:cs typeface="Symbol"/>
              </a:rPr>
              <a:t>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205273" y="3570206"/>
            <a:ext cx="71374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950" spc="170" dirty="0">
                <a:latin typeface="Times New Roman"/>
                <a:cs typeface="Times New Roman"/>
              </a:rPr>
              <a:t>2</a:t>
            </a:r>
            <a:r>
              <a:rPr sz="1050" i="1" spc="170" dirty="0">
                <a:latin typeface="Symbol"/>
                <a:cs typeface="Symbol"/>
              </a:rPr>
              <a:t></a:t>
            </a:r>
            <a:r>
              <a:rPr sz="1050" i="1" spc="170" dirty="0">
                <a:latin typeface="Times New Roman"/>
                <a:cs typeface="Times New Roman"/>
              </a:rPr>
              <a:t> </a:t>
            </a:r>
            <a:r>
              <a:rPr sz="1050" spc="195" baseline="35714" dirty="0">
                <a:latin typeface="Times New Roman"/>
                <a:cs typeface="Times New Roman"/>
              </a:rPr>
              <a:t>2</a:t>
            </a:r>
            <a:r>
              <a:rPr sz="1050" spc="82" baseline="35714" dirty="0">
                <a:latin typeface="Times New Roman"/>
                <a:cs typeface="Times New Roman"/>
              </a:rPr>
              <a:t> </a:t>
            </a:r>
            <a:r>
              <a:rPr sz="2475" spc="-60" baseline="-11784" dirty="0">
                <a:latin typeface="Symbol"/>
                <a:cs typeface="Symbol"/>
              </a:rPr>
              <a:t></a:t>
            </a:r>
            <a:r>
              <a:rPr sz="2475" spc="-60" baseline="-45454" dirty="0">
                <a:latin typeface="Symbol"/>
                <a:cs typeface="Symbol"/>
              </a:rPr>
              <a:t></a:t>
            </a:r>
            <a:r>
              <a:rPr sz="2475" spc="-60" baseline="-18518" dirty="0">
                <a:latin typeface="Times New Roman"/>
                <a:cs typeface="Times New Roman"/>
              </a:rPr>
              <a:t>1,</a:t>
            </a:r>
            <a:endParaRPr sz="2475" baseline="-18518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947662" y="847696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507" y="0"/>
                </a:lnTo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05103" y="84769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667" y="0"/>
                </a:lnTo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15887" y="847696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4">
                <a:moveTo>
                  <a:pt x="0" y="0"/>
                </a:moveTo>
                <a:lnTo>
                  <a:pt x="349785" y="0"/>
                </a:lnTo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8662342" y="814789"/>
            <a:ext cx="12128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i="1" spc="2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814634" y="392966"/>
            <a:ext cx="3378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i="1" spc="494" baseline="-24853" dirty="0">
                <a:latin typeface="Times New Roman"/>
                <a:cs typeface="Times New Roman"/>
              </a:rPr>
              <a:t>x</a:t>
            </a:r>
            <a:r>
              <a:rPr sz="1100" i="1" spc="33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433256" y="545484"/>
            <a:ext cx="3308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50" i="1" spc="494" baseline="-24853" dirty="0">
                <a:latin typeface="Times New Roman"/>
                <a:cs typeface="Times New Roman"/>
              </a:rPr>
              <a:t>e</a:t>
            </a:r>
            <a:r>
              <a:rPr sz="1100" i="1" spc="330" dirty="0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873631" y="842760"/>
            <a:ext cx="27749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165" dirty="0">
                <a:latin typeface="Times New Roman"/>
                <a:cs typeface="Times New Roman"/>
              </a:rPr>
              <a:t>n</a:t>
            </a:r>
            <a:r>
              <a:rPr sz="1900" spc="225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006762" y="842759"/>
            <a:ext cx="912494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</a:tabLst>
            </a:pPr>
            <a:r>
              <a:rPr sz="1900" spc="125" dirty="0">
                <a:latin typeface="Times New Roman"/>
                <a:cs typeface="Times New Roman"/>
              </a:rPr>
              <a:t>2</a:t>
            </a:r>
            <a:r>
              <a:rPr sz="1900" spc="225" dirty="0">
                <a:latin typeface="Times New Roman"/>
                <a:cs typeface="Times New Roman"/>
              </a:rPr>
              <a:t>!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45" dirty="0">
                <a:latin typeface="Times New Roman"/>
                <a:cs typeface="Times New Roman"/>
              </a:rPr>
              <a:t>3</a:t>
            </a:r>
            <a:r>
              <a:rPr sz="1900" spc="225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934415" y="392966"/>
            <a:ext cx="1014094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8025" algn="l"/>
              </a:tabLst>
            </a:pPr>
            <a:r>
              <a:rPr sz="2850" i="1" spc="487" baseline="-24853" dirty="0">
                <a:latin typeface="Times New Roman"/>
                <a:cs typeface="Times New Roman"/>
              </a:rPr>
              <a:t>x</a:t>
            </a:r>
            <a:r>
              <a:rPr sz="1100" spc="325" dirty="0">
                <a:latin typeface="Times New Roman"/>
                <a:cs typeface="Times New Roman"/>
              </a:rPr>
              <a:t>2	</a:t>
            </a:r>
            <a:r>
              <a:rPr sz="2850" i="1" spc="457" baseline="-24853" dirty="0">
                <a:latin typeface="Times New Roman"/>
                <a:cs typeface="Times New Roman"/>
              </a:rPr>
              <a:t>x</a:t>
            </a:r>
            <a:r>
              <a:rPr sz="1100" spc="305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824942" y="653671"/>
            <a:ext cx="38696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5430" algn="l"/>
                <a:tab pos="2180590" algn="l"/>
                <a:tab pos="3406140" algn="l"/>
              </a:tabLst>
            </a:pPr>
            <a:r>
              <a:rPr sz="1900" spc="370" dirty="0">
                <a:latin typeface="Symbol"/>
                <a:cs typeface="Symbol"/>
              </a:rPr>
              <a:t>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spc="450" dirty="0">
                <a:latin typeface="Times New Roman"/>
                <a:cs typeface="Times New Roman"/>
              </a:rPr>
              <a:t>1</a:t>
            </a:r>
            <a:r>
              <a:rPr sz="1900" spc="450" dirty="0">
                <a:latin typeface="Symbol"/>
                <a:cs typeface="Symbol"/>
              </a:rPr>
              <a:t>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i="1" spc="300" dirty="0">
                <a:latin typeface="Times New Roman"/>
                <a:cs typeface="Times New Roman"/>
              </a:rPr>
              <a:t>x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spc="370" dirty="0">
                <a:latin typeface="Symbol"/>
                <a:cs typeface="Symbol"/>
              </a:rPr>
              <a:t></a:t>
            </a:r>
            <a:r>
              <a:rPr sz="1900" spc="370" dirty="0">
                <a:latin typeface="Times New Roman"/>
                <a:cs typeface="Times New Roman"/>
              </a:rPr>
              <a:t>	</a:t>
            </a:r>
            <a:r>
              <a:rPr sz="1900" spc="370" dirty="0">
                <a:latin typeface="Symbol"/>
                <a:cs typeface="Symbol"/>
              </a:rPr>
              <a:t></a:t>
            </a:r>
            <a:r>
              <a:rPr sz="1900" spc="370" dirty="0">
                <a:latin typeface="Times New Roman"/>
                <a:cs typeface="Times New Roman"/>
              </a:rPr>
              <a:t>	</a:t>
            </a:r>
            <a:r>
              <a:rPr sz="1900" spc="620" dirty="0">
                <a:latin typeface="Symbol"/>
                <a:cs typeface="Symbol"/>
              </a:rPr>
              <a:t></a:t>
            </a:r>
            <a:r>
              <a:rPr sz="1900" spc="620" dirty="0">
                <a:latin typeface="MT Extra"/>
                <a:cs typeface="MT Extra"/>
              </a:rPr>
              <a:t></a:t>
            </a:r>
            <a:r>
              <a:rPr sz="1900" spc="620" dirty="0">
                <a:latin typeface="Symbol"/>
                <a:cs typeface="Symbol"/>
              </a:rPr>
              <a:t></a:t>
            </a:r>
            <a:r>
              <a:rPr sz="1900" spc="620" dirty="0">
                <a:latin typeface="Times New Roman"/>
                <a:cs typeface="Times New Roman"/>
              </a:rPr>
              <a:t>	</a:t>
            </a:r>
            <a:r>
              <a:rPr sz="1900" spc="370" dirty="0">
                <a:latin typeface="Symbol"/>
                <a:cs typeface="Symbol"/>
              </a:rPr>
              <a:t>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i="1" spc="409" dirty="0"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高斯核的分类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1042416" y="3489959"/>
            <a:ext cx="3211849" cy="14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0035" y="204215"/>
            <a:ext cx="3887723" cy="2260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3706" y="2474884"/>
            <a:ext cx="3737724" cy="2087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984" y="1284808"/>
            <a:ext cx="3792245" cy="2120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532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</a:t>
            </a:r>
            <a:r>
              <a:rPr dirty="0"/>
              <a:t>M中系数的求解：SMO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69174"/>
            <a:ext cx="7665720" cy="426085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18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序列最小最优化</a:t>
            </a:r>
            <a:endParaRPr sz="2800">
              <a:latin typeface="Microsoft YaHei"/>
              <a:cs typeface="Microsoft YaHei"/>
            </a:endParaRPr>
          </a:p>
          <a:p>
            <a:pPr marL="697865" lvl="1" indent="-323215">
              <a:lnSpc>
                <a:spcPct val="100000"/>
              </a:lnSpc>
              <a:spcBef>
                <a:spcPts val="1545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400" spc="-5" dirty="0">
                <a:solidFill>
                  <a:srgbClr val="171717"/>
                </a:solidFill>
                <a:latin typeface="Microsoft YaHei"/>
                <a:cs typeface="Microsoft YaHei"/>
              </a:rPr>
              <a:t>Sequential Minimal</a:t>
            </a:r>
            <a:r>
              <a:rPr sz="2400" spc="1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400" spc="-5" dirty="0">
                <a:solidFill>
                  <a:srgbClr val="171717"/>
                </a:solidFill>
                <a:latin typeface="Microsoft YaHei"/>
                <a:cs typeface="Microsoft YaHei"/>
              </a:rPr>
              <a:t>Optimization</a:t>
            </a:r>
            <a:endParaRPr sz="24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158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有多个拉格朗日乘子</a:t>
            </a:r>
            <a:endParaRPr sz="2800">
              <a:latin typeface="Microsoft YaHei"/>
              <a:cs typeface="Microsoft YaHei"/>
            </a:endParaRPr>
          </a:p>
          <a:p>
            <a:pPr marL="241300" marR="216535" indent="-228600">
              <a:lnSpc>
                <a:spcPct val="150000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每次只选择其中两个乘子做优化，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其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他因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子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认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为是常数。</a:t>
            </a:r>
            <a:endParaRPr sz="2800">
              <a:latin typeface="Microsoft YaHei"/>
              <a:cs typeface="Microsoft YaHei"/>
            </a:endParaRPr>
          </a:p>
          <a:p>
            <a:pPr marL="697865" marR="5080" lvl="1" indent="-323215">
              <a:lnSpc>
                <a:spcPct val="15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将N个解问题，转换成两个变量的求解问题：并且目 标函数是凸的。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765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SMO</a:t>
            </a:r>
            <a:r>
              <a:rPr dirty="0"/>
              <a:t>：序列最小最优化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897712"/>
            <a:ext cx="763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考察目标函数，假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设α1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α2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是变量，其他是定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142" y="1538478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值：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6838" y="4091771"/>
            <a:ext cx="946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50" spc="24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260" dirty="0">
                <a:latin typeface="Symbol"/>
                <a:cs typeface="Symbol"/>
              </a:rPr>
              <a:t>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400" i="1" spc="180" dirty="0">
                <a:latin typeface="Symbol"/>
                <a:cs typeface="Symbol"/>
              </a:rPr>
              <a:t></a:t>
            </a:r>
            <a:r>
              <a:rPr sz="1125" i="1" spc="270" baseline="-22222" dirty="0">
                <a:latin typeface="Times New Roman"/>
                <a:cs typeface="Times New Roman"/>
              </a:rPr>
              <a:t>i</a:t>
            </a:r>
            <a:r>
              <a:rPr sz="1125" i="1" spc="525" baseline="-22222" dirty="0">
                <a:latin typeface="Times New Roman"/>
                <a:cs typeface="Times New Roman"/>
              </a:rPr>
              <a:t> </a:t>
            </a:r>
            <a:r>
              <a:rPr sz="1250" spc="260" dirty="0">
                <a:latin typeface="Symbol"/>
                <a:cs typeface="Symbol"/>
              </a:rPr>
              <a:t>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i="1" spc="320" dirty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204" y="3745098"/>
            <a:ext cx="2660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145" dirty="0">
                <a:latin typeface="Times New Roman"/>
                <a:cs typeface="Times New Roman"/>
              </a:rPr>
              <a:t>s</a:t>
            </a:r>
            <a:r>
              <a:rPr sz="1250" spc="5" dirty="0">
                <a:latin typeface="Times New Roman"/>
                <a:cs typeface="Times New Roman"/>
              </a:rPr>
              <a:t>.</a:t>
            </a:r>
            <a:r>
              <a:rPr sz="1250" i="1" spc="150" dirty="0">
                <a:latin typeface="Times New Roman"/>
                <a:cs typeface="Times New Roman"/>
              </a:rPr>
              <a:t>t</a:t>
            </a:r>
            <a:r>
              <a:rPr sz="1250" spc="120" dirty="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5318" y="3968233"/>
            <a:ext cx="20764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i="1" spc="145" dirty="0">
                <a:latin typeface="Times New Roman"/>
                <a:cs typeface="Times New Roman"/>
              </a:rPr>
              <a:t>i</a:t>
            </a:r>
            <a:r>
              <a:rPr sz="750" spc="155" dirty="0">
                <a:latin typeface="Symbol"/>
                <a:cs typeface="Symbol"/>
              </a:rPr>
              <a:t></a:t>
            </a:r>
            <a:r>
              <a:rPr sz="750" spc="125" dirty="0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150" y="3647994"/>
            <a:ext cx="237617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0" algn="ctr">
              <a:lnSpc>
                <a:spcPts val="525"/>
              </a:lnSpc>
              <a:spcBef>
                <a:spcPts val="95"/>
              </a:spcBef>
            </a:pPr>
            <a:r>
              <a:rPr sz="750" i="1" spc="170" dirty="0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  <a:p>
            <a:pPr marL="38100">
              <a:lnSpc>
                <a:spcPts val="1905"/>
              </a:lnSpc>
            </a:pPr>
            <a:r>
              <a:rPr sz="1400" i="1" spc="204" dirty="0">
                <a:latin typeface="Symbol"/>
                <a:cs typeface="Symbol"/>
              </a:rPr>
              <a:t></a:t>
            </a:r>
            <a:r>
              <a:rPr sz="1400" i="1" spc="310" dirty="0">
                <a:latin typeface="Times New Roman"/>
                <a:cs typeface="Times New Roman"/>
              </a:rPr>
              <a:t> </a:t>
            </a:r>
            <a:r>
              <a:rPr sz="1250" i="1" spc="210" dirty="0">
                <a:latin typeface="Times New Roman"/>
                <a:cs typeface="Times New Roman"/>
              </a:rPr>
              <a:t>y</a:t>
            </a:r>
            <a:r>
              <a:rPr sz="1250" i="1" spc="459" dirty="0">
                <a:latin typeface="Times New Roman"/>
                <a:cs typeface="Times New Roman"/>
              </a:rPr>
              <a:t> </a:t>
            </a:r>
            <a:r>
              <a:rPr sz="1250" spc="260" dirty="0">
                <a:latin typeface="Symbol"/>
                <a:cs typeface="Symbol"/>
              </a:rPr>
              <a:t>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1400" i="1" spc="225" dirty="0">
                <a:latin typeface="Symbol"/>
                <a:cs typeface="Symbol"/>
              </a:rPr>
              <a:t></a:t>
            </a:r>
            <a:r>
              <a:rPr sz="1125" spc="337" baseline="-22222" dirty="0">
                <a:latin typeface="Times New Roman"/>
                <a:cs typeface="Times New Roman"/>
              </a:rPr>
              <a:t>2</a:t>
            </a:r>
            <a:r>
              <a:rPr sz="1125" spc="60" baseline="-22222" dirty="0">
                <a:latin typeface="Times New Roman"/>
                <a:cs typeface="Times New Roman"/>
              </a:rPr>
              <a:t> </a:t>
            </a:r>
            <a:r>
              <a:rPr sz="1250" i="1" spc="180" dirty="0">
                <a:latin typeface="Times New Roman"/>
                <a:cs typeface="Times New Roman"/>
              </a:rPr>
              <a:t>y</a:t>
            </a:r>
            <a:r>
              <a:rPr sz="1125" spc="270" baseline="-22222" dirty="0">
                <a:latin typeface="Times New Roman"/>
                <a:cs typeface="Times New Roman"/>
              </a:rPr>
              <a:t>2</a:t>
            </a:r>
            <a:r>
              <a:rPr sz="1125" spc="532" baseline="-22222" dirty="0">
                <a:latin typeface="Times New Roman"/>
                <a:cs typeface="Times New Roman"/>
              </a:rPr>
              <a:t> </a:t>
            </a:r>
            <a:r>
              <a:rPr sz="1250" spc="260" dirty="0">
                <a:latin typeface="Symbol"/>
                <a:cs typeface="Symbol"/>
              </a:rPr>
              <a:t>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385" dirty="0">
                <a:latin typeface="Symbol"/>
                <a:cs typeface="Symbol"/>
              </a:rPr>
              <a:t></a:t>
            </a:r>
            <a:r>
              <a:rPr sz="2850" spc="577" baseline="-8771" dirty="0">
                <a:latin typeface="Symbol"/>
                <a:cs typeface="Symbol"/>
              </a:rPr>
              <a:t></a:t>
            </a:r>
            <a:r>
              <a:rPr sz="2850" spc="-187" baseline="-8771" dirty="0">
                <a:latin typeface="Times New Roman"/>
                <a:cs typeface="Times New Roman"/>
              </a:rPr>
              <a:t> </a:t>
            </a:r>
            <a:r>
              <a:rPr sz="1250" i="1" spc="155" dirty="0">
                <a:latin typeface="Times New Roman"/>
                <a:cs typeface="Times New Roman"/>
              </a:rPr>
              <a:t>y</a:t>
            </a:r>
            <a:r>
              <a:rPr sz="1125" i="1" spc="232" baseline="-22222" dirty="0">
                <a:latin typeface="Times New Roman"/>
                <a:cs typeface="Times New Roman"/>
              </a:rPr>
              <a:t>i</a:t>
            </a:r>
            <a:r>
              <a:rPr sz="1400" i="1" spc="155" dirty="0">
                <a:latin typeface="Symbol"/>
                <a:cs typeface="Symbol"/>
              </a:rPr>
              <a:t></a:t>
            </a:r>
            <a:r>
              <a:rPr sz="1125" i="1" spc="232" baseline="-22222" dirty="0">
                <a:latin typeface="Times New Roman"/>
                <a:cs typeface="Times New Roman"/>
              </a:rPr>
              <a:t>i</a:t>
            </a:r>
            <a:r>
              <a:rPr sz="1125" i="1" spc="600" baseline="-22222" dirty="0">
                <a:latin typeface="Times New Roman"/>
                <a:cs typeface="Times New Roman"/>
              </a:rPr>
              <a:t> </a:t>
            </a:r>
            <a:r>
              <a:rPr sz="1250" spc="260" dirty="0">
                <a:latin typeface="Symbol"/>
                <a:cs typeface="Symbol"/>
              </a:rPr>
              <a:t>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400" i="1" spc="160" dirty="0">
                <a:latin typeface="Symbol"/>
                <a:cs typeface="Symbol"/>
              </a:rPr>
              <a:t>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0294" y="3853543"/>
            <a:ext cx="260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125" dirty="0">
                <a:latin typeface="Times New Roman"/>
                <a:cs typeface="Times New Roman"/>
              </a:rPr>
              <a:t>1</a:t>
            </a:r>
            <a:r>
              <a:rPr sz="750" spc="254" dirty="0">
                <a:latin typeface="Times New Roman"/>
                <a:cs typeface="Times New Roman"/>
              </a:rPr>
              <a:t> </a:t>
            </a:r>
            <a:r>
              <a:rPr sz="750" spc="125" dirty="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5511" y="387812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455" y="0"/>
                </a:lnTo>
              </a:path>
            </a:pathLst>
          </a:custGeom>
          <a:ln w="7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8720" y="387812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455" y="0"/>
                </a:lnTo>
              </a:path>
            </a:pathLst>
          </a:custGeom>
          <a:ln w="7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6281" y="4117781"/>
            <a:ext cx="1193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20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4666" y="4117781"/>
            <a:ext cx="1193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20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887" y="4474543"/>
            <a:ext cx="22796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85" dirty="0">
                <a:latin typeface="Times New Roman"/>
                <a:cs typeface="Times New Roman"/>
              </a:rPr>
              <a:t>i</a:t>
            </a:r>
            <a:r>
              <a:rPr sz="800" i="1" spc="-155" dirty="0">
                <a:latin typeface="Times New Roman"/>
                <a:cs typeface="Times New Roman"/>
              </a:rPr>
              <a:t> </a:t>
            </a:r>
            <a:r>
              <a:rPr sz="800" spc="175" dirty="0">
                <a:latin typeface="Symbol"/>
                <a:cs typeface="Symbol"/>
              </a:rPr>
              <a:t></a:t>
            </a:r>
            <a:r>
              <a:rPr sz="800" spc="175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0836" y="4346818"/>
            <a:ext cx="54546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7804" algn="l"/>
                <a:tab pos="407670" algn="l"/>
              </a:tabLst>
            </a:pPr>
            <a:r>
              <a:rPr sz="800" i="1" spc="85" dirty="0">
                <a:latin typeface="Times New Roman"/>
                <a:cs typeface="Times New Roman"/>
              </a:rPr>
              <a:t>i	i	i</a:t>
            </a:r>
            <a:r>
              <a:rPr sz="800" i="1" spc="-135" dirty="0">
                <a:latin typeface="Times New Roman"/>
                <a:cs typeface="Times New Roman"/>
              </a:rPr>
              <a:t> </a:t>
            </a:r>
            <a:r>
              <a:rPr sz="800" spc="15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5352" y="4474543"/>
            <a:ext cx="22796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85" dirty="0">
                <a:latin typeface="Times New Roman"/>
                <a:cs typeface="Times New Roman"/>
              </a:rPr>
              <a:t>i</a:t>
            </a:r>
            <a:r>
              <a:rPr sz="800" i="1" spc="-160" dirty="0">
                <a:latin typeface="Times New Roman"/>
                <a:cs typeface="Times New Roman"/>
              </a:rPr>
              <a:t> </a:t>
            </a:r>
            <a:r>
              <a:rPr sz="800" spc="175" dirty="0">
                <a:latin typeface="Symbol"/>
                <a:cs typeface="Symbol"/>
              </a:rPr>
              <a:t></a:t>
            </a:r>
            <a:r>
              <a:rPr sz="800" spc="175" dirty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341" y="4181237"/>
            <a:ext cx="147955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7170" algn="l"/>
                <a:tab pos="407670" algn="l"/>
                <a:tab pos="885190" algn="l"/>
                <a:tab pos="1120775" algn="l"/>
              </a:tabLst>
            </a:pPr>
            <a:r>
              <a:rPr sz="800" i="1" spc="85" dirty="0">
                <a:latin typeface="Times New Roman"/>
                <a:cs typeface="Times New Roman"/>
              </a:rPr>
              <a:t>i	i	</a:t>
            </a:r>
            <a:r>
              <a:rPr sz="800" i="1" spc="114" dirty="0">
                <a:latin typeface="Times New Roman"/>
                <a:cs typeface="Times New Roman"/>
              </a:rPr>
              <a:t>i</a:t>
            </a:r>
            <a:r>
              <a:rPr sz="800" spc="114" dirty="0">
                <a:latin typeface="Times New Roman"/>
                <a:cs typeface="Times New Roman"/>
              </a:rPr>
              <a:t>1	</a:t>
            </a:r>
            <a:r>
              <a:rPr sz="800" spc="150" dirty="0">
                <a:latin typeface="Times New Roman"/>
                <a:cs typeface="Times New Roman"/>
              </a:rPr>
              <a:t>2	2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3150" spc="-1327" baseline="1322" dirty="0">
                <a:latin typeface="Symbol"/>
                <a:cs typeface="Symbol"/>
              </a:rPr>
              <a:t>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7764" y="4181237"/>
            <a:ext cx="56896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21615" algn="l"/>
              </a:tabLst>
            </a:pPr>
            <a:r>
              <a:rPr sz="800" spc="150" dirty="0">
                <a:latin typeface="Times New Roman"/>
                <a:cs typeface="Times New Roman"/>
              </a:rPr>
              <a:t>1	1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3150" spc="-1320" baseline="1322" dirty="0">
                <a:latin typeface="Symbol"/>
                <a:cs typeface="Symbol"/>
              </a:rPr>
              <a:t></a:t>
            </a:r>
            <a:endParaRPr sz="3150" baseline="1322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8244" y="3724315"/>
            <a:ext cx="958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2624" y="3850578"/>
            <a:ext cx="40322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9405" algn="l"/>
              </a:tabLst>
            </a:pPr>
            <a:r>
              <a:rPr sz="800" spc="210" dirty="0">
                <a:latin typeface="Times New Roman"/>
                <a:cs typeface="Times New Roman"/>
              </a:rPr>
              <a:t>2</a:t>
            </a:r>
            <a:r>
              <a:rPr sz="800" spc="150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15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8692" y="3724315"/>
            <a:ext cx="958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3312" y="3850578"/>
            <a:ext cx="3765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2735" algn="l"/>
              </a:tabLst>
            </a:pPr>
            <a:r>
              <a:rPr sz="800" spc="210" dirty="0">
                <a:latin typeface="Times New Roman"/>
                <a:cs typeface="Times New Roman"/>
              </a:rPr>
              <a:t>1</a:t>
            </a:r>
            <a:r>
              <a:rPr sz="800" spc="150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150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8915" y="3871635"/>
            <a:ext cx="10896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56310" algn="l"/>
              </a:tabLst>
            </a:pPr>
            <a:r>
              <a:rPr sz="1400" spc="245" dirty="0">
                <a:latin typeface="Times New Roman"/>
                <a:cs typeface="Times New Roman"/>
              </a:rPr>
              <a:t>2	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5501" y="3616169"/>
            <a:ext cx="14605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24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2610" y="4209183"/>
            <a:ext cx="51244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215" dirty="0">
                <a:latin typeface="Times New Roman"/>
                <a:cs typeface="Times New Roman"/>
              </a:rPr>
              <a:t>y</a:t>
            </a:r>
            <a:r>
              <a:rPr sz="1400" i="1" spc="-80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i="1" spc="15" dirty="0">
                <a:latin typeface="Times New Roman"/>
                <a:cs typeface="Times New Roman"/>
              </a:rPr>
              <a:t> </a:t>
            </a:r>
            <a:r>
              <a:rPr sz="1550" i="1" spc="185" dirty="0">
                <a:latin typeface="Symbol"/>
                <a:cs typeface="Symbol"/>
              </a:rPr>
              <a:t>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0473" y="4209183"/>
            <a:ext cx="122301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0085" algn="l"/>
              </a:tabLst>
            </a:pPr>
            <a:r>
              <a:rPr sz="1400" i="1" spc="215" dirty="0">
                <a:latin typeface="Times New Roman"/>
                <a:cs typeface="Times New Roman"/>
              </a:rPr>
              <a:t>y</a:t>
            </a:r>
            <a:r>
              <a:rPr sz="1400" i="1" spc="-45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i="1" spc="65" dirty="0">
                <a:latin typeface="Times New Roman"/>
                <a:cs typeface="Times New Roman"/>
              </a:rPr>
              <a:t> </a:t>
            </a:r>
            <a:r>
              <a:rPr sz="1550" i="1" spc="185" dirty="0">
                <a:latin typeface="Symbol"/>
                <a:cs typeface="Symbol"/>
              </a:rPr>
              <a:t></a:t>
            </a:r>
            <a:r>
              <a:rPr sz="1550" spc="185" dirty="0">
                <a:latin typeface="Times New Roman"/>
                <a:cs typeface="Times New Roman"/>
              </a:rPr>
              <a:t>	</a:t>
            </a:r>
            <a:r>
              <a:rPr sz="1400" spc="270" dirty="0">
                <a:latin typeface="Symbol"/>
                <a:cs typeface="Symbol"/>
              </a:rPr>
              <a:t>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i="1" spc="215" dirty="0">
                <a:latin typeface="Times New Roman"/>
                <a:cs typeface="Times New Roman"/>
              </a:rPr>
              <a:t>y</a:t>
            </a:r>
            <a:r>
              <a:rPr sz="1400" i="1" spc="30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9483" y="4209183"/>
            <a:ext cx="52832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13360" algn="l"/>
              </a:tabLst>
            </a:pPr>
            <a:r>
              <a:rPr sz="1400" i="1" spc="215" dirty="0">
                <a:latin typeface="Times New Roman"/>
                <a:cs typeface="Times New Roman"/>
              </a:rPr>
              <a:t>y</a:t>
            </a:r>
            <a:r>
              <a:rPr sz="1400" i="1" spc="-85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11472" y="3672446"/>
            <a:ext cx="28041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65125" algn="l"/>
              </a:tabLst>
            </a:pP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spc="215" dirty="0">
                <a:latin typeface="Times New Roman"/>
                <a:cs typeface="Times New Roman"/>
              </a:rPr>
              <a:t>	</a:t>
            </a:r>
            <a:r>
              <a:rPr sz="1400" spc="270" dirty="0">
                <a:latin typeface="Symbol"/>
                <a:cs typeface="Symbol"/>
              </a:rPr>
              <a:t>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i="1" spc="135" dirty="0">
                <a:latin typeface="Times New Roman"/>
                <a:cs typeface="Times New Roman"/>
              </a:rPr>
              <a:t>y</a:t>
            </a:r>
            <a:r>
              <a:rPr sz="1200" spc="225" baseline="-24305" dirty="0">
                <a:latin typeface="Times New Roman"/>
                <a:cs typeface="Times New Roman"/>
              </a:rPr>
              <a:t>1</a:t>
            </a:r>
            <a:r>
              <a:rPr sz="1200" spc="-15" baseline="-24305" dirty="0">
                <a:latin typeface="Times New Roman"/>
                <a:cs typeface="Times New Roman"/>
              </a:rPr>
              <a:t> </a:t>
            </a:r>
            <a:r>
              <a:rPr sz="1400" i="1" spc="265" dirty="0">
                <a:latin typeface="Times New Roman"/>
                <a:cs typeface="Times New Roman"/>
              </a:rPr>
              <a:t>y</a:t>
            </a:r>
            <a:r>
              <a:rPr sz="1200" spc="142" baseline="-24305" dirty="0">
                <a:latin typeface="Times New Roman"/>
                <a:cs typeface="Times New Roman"/>
              </a:rPr>
              <a:t>2</a:t>
            </a:r>
            <a:r>
              <a:rPr sz="1550" i="1" spc="250" dirty="0">
                <a:latin typeface="Symbol"/>
                <a:cs typeface="Symbol"/>
              </a:rPr>
              <a:t></a:t>
            </a:r>
            <a:r>
              <a:rPr sz="1200" spc="22" baseline="-24305" dirty="0">
                <a:latin typeface="Times New Roman"/>
                <a:cs typeface="Times New Roman"/>
              </a:rPr>
              <a:t>1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200" spc="187" baseline="-24305" dirty="0">
                <a:latin typeface="Times New Roman"/>
                <a:cs typeface="Times New Roman"/>
              </a:rPr>
              <a:t>2</a:t>
            </a:r>
            <a:r>
              <a:rPr sz="1550" i="1" spc="225" dirty="0">
                <a:latin typeface="Symbol"/>
                <a:cs typeface="Symbol"/>
              </a:rPr>
              <a:t></a:t>
            </a:r>
            <a:r>
              <a:rPr sz="1200" spc="315" baseline="-24305" dirty="0">
                <a:latin typeface="Times New Roman"/>
                <a:cs typeface="Times New Roman"/>
              </a:rPr>
              <a:t>1</a:t>
            </a:r>
            <a:r>
              <a:rPr sz="1200" spc="225" baseline="-24305" dirty="0">
                <a:latin typeface="Times New Roman"/>
                <a:cs typeface="Times New Roman"/>
              </a:rPr>
              <a:t>2</a:t>
            </a:r>
            <a:r>
              <a:rPr sz="1200" baseline="-24305" dirty="0">
                <a:latin typeface="Times New Roman"/>
                <a:cs typeface="Times New Roman"/>
              </a:rPr>
              <a:t> </a:t>
            </a:r>
            <a:r>
              <a:rPr sz="1200" spc="82" baseline="-24305" dirty="0">
                <a:latin typeface="Times New Roman"/>
                <a:cs typeface="Times New Roman"/>
              </a:rPr>
              <a:t> </a:t>
            </a:r>
            <a:r>
              <a:rPr sz="1400" spc="270" dirty="0">
                <a:latin typeface="Symbol"/>
                <a:cs typeface="Symbol"/>
              </a:rPr>
              <a:t>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850" spc="-175" dirty="0">
                <a:latin typeface="Symbol"/>
                <a:cs typeface="Symbol"/>
              </a:rPr>
              <a:t></a:t>
            </a:r>
            <a:r>
              <a:rPr sz="1550" i="1" spc="250" dirty="0">
                <a:latin typeface="Symbol"/>
                <a:cs typeface="Symbol"/>
              </a:rPr>
              <a:t></a:t>
            </a:r>
            <a:r>
              <a:rPr sz="1200" spc="225" baseline="-24305" dirty="0">
                <a:latin typeface="Times New Roman"/>
                <a:cs typeface="Times New Roman"/>
              </a:rPr>
              <a:t>1</a:t>
            </a:r>
            <a:r>
              <a:rPr sz="1200" baseline="-24305" dirty="0">
                <a:latin typeface="Times New Roman"/>
                <a:cs typeface="Times New Roman"/>
              </a:rPr>
              <a:t> </a:t>
            </a:r>
            <a:r>
              <a:rPr sz="1200" spc="37" baseline="-24305" dirty="0">
                <a:latin typeface="Times New Roman"/>
                <a:cs typeface="Times New Roman"/>
              </a:rPr>
              <a:t> </a:t>
            </a:r>
            <a:r>
              <a:rPr sz="1400" spc="270" dirty="0">
                <a:latin typeface="Symbol"/>
                <a:cs typeface="Symbol"/>
              </a:rPr>
              <a:t>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200" spc="225" baseline="-24305" dirty="0">
                <a:latin typeface="Times New Roman"/>
                <a:cs typeface="Times New Roman"/>
              </a:rPr>
              <a:t>2</a:t>
            </a:r>
            <a:r>
              <a:rPr sz="1200" spc="112" baseline="-2430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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4083" y="3713305"/>
            <a:ext cx="15182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03860" algn="l"/>
                <a:tab pos="665480" algn="l"/>
                <a:tab pos="992505" algn="l"/>
              </a:tabLst>
            </a:pPr>
            <a:r>
              <a:rPr sz="1400" spc="270" dirty="0">
                <a:latin typeface="Symbol"/>
                <a:cs typeface="Symbol"/>
              </a:rPr>
              <a:t></a:t>
            </a:r>
            <a:r>
              <a:rPr sz="1400" spc="270" dirty="0">
                <a:latin typeface="Times New Roman"/>
                <a:cs typeface="Times New Roman"/>
              </a:rPr>
              <a:t>	</a:t>
            </a:r>
            <a:r>
              <a:rPr sz="1550" i="1" spc="185" dirty="0">
                <a:latin typeface="Symbol"/>
                <a:cs typeface="Symbol"/>
              </a:rPr>
              <a:t></a:t>
            </a:r>
            <a:r>
              <a:rPr sz="1550" spc="185" dirty="0">
                <a:latin typeface="Times New Roman"/>
                <a:cs typeface="Times New Roman"/>
              </a:rPr>
              <a:t>	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spc="215" dirty="0">
                <a:latin typeface="Times New Roman"/>
                <a:cs typeface="Times New Roman"/>
              </a:rPr>
              <a:t>	</a:t>
            </a:r>
            <a:r>
              <a:rPr sz="1400" spc="270" dirty="0">
                <a:latin typeface="Symbol"/>
                <a:cs typeface="Symbol"/>
              </a:rPr>
              <a:t>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2100" spc="367" baseline="35714" dirty="0">
                <a:latin typeface="Times New Roman"/>
                <a:cs typeface="Times New Roman"/>
              </a:rPr>
              <a:t>1</a:t>
            </a:r>
            <a:r>
              <a:rPr sz="2100" spc="-359" baseline="35714" dirty="0">
                <a:latin typeface="Times New Roman"/>
                <a:cs typeface="Times New Roman"/>
              </a:rPr>
              <a:t> </a:t>
            </a:r>
            <a:r>
              <a:rPr sz="1550" i="1" spc="185" dirty="0">
                <a:latin typeface="Symbol"/>
                <a:cs typeface="Symbol"/>
              </a:rPr>
              <a:t>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4083" y="3197134"/>
            <a:ext cx="143383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00" spc="265" dirty="0">
                <a:latin typeface="Times New Roman"/>
                <a:cs typeface="Times New Roman"/>
              </a:rPr>
              <a:t>m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245" dirty="0">
                <a:latin typeface="Times New Roman"/>
                <a:cs typeface="Times New Roman"/>
              </a:rPr>
              <a:t>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i="1" spc="409" dirty="0">
                <a:latin typeface="Times New Roman"/>
                <a:cs typeface="Times New Roman"/>
              </a:rPr>
              <a:t>W</a:t>
            </a:r>
            <a:r>
              <a:rPr sz="1400" i="1" spc="-55" dirty="0">
                <a:latin typeface="Times New Roman"/>
                <a:cs typeface="Times New Roman"/>
              </a:rPr>
              <a:t> </a:t>
            </a:r>
            <a:r>
              <a:rPr sz="1850" spc="-175" dirty="0">
                <a:latin typeface="Symbol"/>
                <a:cs typeface="Symbol"/>
              </a:rPr>
              <a:t></a:t>
            </a:r>
            <a:r>
              <a:rPr sz="1550" i="1" spc="250" dirty="0">
                <a:latin typeface="Symbol"/>
                <a:cs typeface="Symbol"/>
              </a:rPr>
              <a:t></a:t>
            </a:r>
            <a:r>
              <a:rPr sz="1200" spc="225" baseline="-24305" dirty="0">
                <a:latin typeface="Times New Roman"/>
                <a:cs typeface="Times New Roman"/>
              </a:rPr>
              <a:t>1</a:t>
            </a:r>
            <a:r>
              <a:rPr sz="1200" spc="-150" baseline="-24305" dirty="0">
                <a:latin typeface="Times New Roman"/>
                <a:cs typeface="Times New Roman"/>
              </a:rPr>
              <a:t> </a:t>
            </a:r>
            <a:r>
              <a:rPr sz="1400" spc="210" dirty="0">
                <a:latin typeface="Times New Roman"/>
                <a:cs typeface="Times New Roman"/>
              </a:rPr>
              <a:t>,</a:t>
            </a:r>
            <a:r>
              <a:rPr sz="1550" i="1" spc="215" dirty="0">
                <a:latin typeface="Symbol"/>
                <a:cs typeface="Symbol"/>
              </a:rPr>
              <a:t>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200" spc="225" baseline="-24305" dirty="0">
                <a:latin typeface="Times New Roman"/>
                <a:cs typeface="Times New Roman"/>
              </a:rPr>
              <a:t>2</a:t>
            </a:r>
            <a:r>
              <a:rPr sz="1200" spc="112" baseline="-2430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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2382" y="3425883"/>
            <a:ext cx="4152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i="1" spc="114" dirty="0">
                <a:latin typeface="Symbol"/>
                <a:cs typeface="Symbol"/>
              </a:rPr>
              <a:t></a:t>
            </a:r>
            <a:r>
              <a:rPr sz="900" spc="172" baseline="-18518" dirty="0">
                <a:latin typeface="Times New Roman"/>
                <a:cs typeface="Times New Roman"/>
              </a:rPr>
              <a:t>1</a:t>
            </a:r>
            <a:r>
              <a:rPr sz="900" spc="-67" baseline="-18518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900" i="1" spc="80" dirty="0">
                <a:latin typeface="Symbol"/>
                <a:cs typeface="Symbol"/>
              </a:rPr>
              <a:t></a:t>
            </a:r>
            <a:r>
              <a:rPr sz="900" i="1" spc="-135" dirty="0">
                <a:latin typeface="Times New Roman"/>
                <a:cs typeface="Times New Roman"/>
              </a:rPr>
              <a:t> </a:t>
            </a:r>
            <a:r>
              <a:rPr sz="900" spc="135" baseline="-18518" dirty="0">
                <a:latin typeface="Times New Roman"/>
                <a:cs typeface="Times New Roman"/>
              </a:rPr>
              <a:t>2</a:t>
            </a:r>
            <a:endParaRPr sz="900" baseline="-185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26380" y="2234059"/>
            <a:ext cx="126364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22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23030" y="1643519"/>
            <a:ext cx="126364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22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00122" y="1910953"/>
            <a:ext cx="15557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27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50864" y="2782497"/>
            <a:ext cx="116776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50" dirty="0">
                <a:latin typeface="Times New Roman"/>
                <a:cs typeface="Times New Roman"/>
              </a:rPr>
              <a:t>i</a:t>
            </a:r>
            <a:r>
              <a:rPr sz="1500" i="1" spc="95" dirty="0">
                <a:latin typeface="Times New Roman"/>
                <a:cs typeface="Times New Roman"/>
              </a:rPr>
              <a:t> </a:t>
            </a:r>
            <a:r>
              <a:rPr sz="1500" spc="295" dirty="0">
                <a:latin typeface="Symbol"/>
                <a:cs typeface="Symbol"/>
              </a:rPr>
              <a:t></a:t>
            </a:r>
            <a:r>
              <a:rPr sz="1500" spc="-145" dirty="0">
                <a:latin typeface="Times New Roman"/>
                <a:cs typeface="Times New Roman"/>
              </a:rPr>
              <a:t> </a:t>
            </a:r>
            <a:r>
              <a:rPr sz="1500" spc="240" dirty="0">
                <a:latin typeface="Times New Roman"/>
                <a:cs typeface="Times New Roman"/>
              </a:rPr>
              <a:t>1,2,</a:t>
            </a:r>
            <a:r>
              <a:rPr sz="1500" spc="240" dirty="0">
                <a:latin typeface="MT Extra"/>
                <a:cs typeface="MT Extra"/>
              </a:rPr>
              <a:t></a:t>
            </a:r>
            <a:r>
              <a:rPr sz="1500" spc="-185" dirty="0">
                <a:latin typeface="Times New Roman"/>
                <a:cs typeface="Times New Roman"/>
              </a:rPr>
              <a:t> </a:t>
            </a:r>
            <a:r>
              <a:rPr sz="1500" i="1" spc="36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79589" y="2025854"/>
            <a:ext cx="22987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90" dirty="0">
                <a:latin typeface="Times New Roman"/>
                <a:cs typeface="Times New Roman"/>
              </a:rPr>
              <a:t>i</a:t>
            </a:r>
            <a:r>
              <a:rPr sz="850" i="1" spc="-165" dirty="0">
                <a:latin typeface="Times New Roman"/>
                <a:cs typeface="Times New Roman"/>
              </a:rPr>
              <a:t> </a:t>
            </a:r>
            <a:r>
              <a:rPr sz="850" spc="140" dirty="0">
                <a:latin typeface="Symbol"/>
                <a:cs typeface="Symbol"/>
              </a:rPr>
              <a:t></a:t>
            </a:r>
            <a:r>
              <a:rPr sz="850" spc="14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1285" y="2025854"/>
            <a:ext cx="55626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i="1" spc="90" dirty="0">
                <a:latin typeface="Times New Roman"/>
                <a:cs typeface="Times New Roman"/>
              </a:rPr>
              <a:t>i </a:t>
            </a:r>
            <a:r>
              <a:rPr sz="850" spc="145" dirty="0">
                <a:latin typeface="Symbol"/>
                <a:cs typeface="Symbol"/>
              </a:rPr>
              <a:t></a:t>
            </a:r>
            <a:r>
              <a:rPr sz="850" spc="145" dirty="0">
                <a:latin typeface="Times New Roman"/>
                <a:cs typeface="Times New Roman"/>
              </a:rPr>
              <a:t>1 </a:t>
            </a:r>
            <a:r>
              <a:rPr sz="850" i="1" spc="90" dirty="0">
                <a:latin typeface="Times New Roman"/>
                <a:cs typeface="Times New Roman"/>
              </a:rPr>
              <a:t>j</a:t>
            </a:r>
            <a:r>
              <a:rPr sz="850" i="1" spc="-170" dirty="0">
                <a:latin typeface="Times New Roman"/>
                <a:cs typeface="Times New Roman"/>
              </a:rPr>
              <a:t> </a:t>
            </a:r>
            <a:r>
              <a:rPr sz="850" spc="145" dirty="0">
                <a:latin typeface="Symbol"/>
                <a:cs typeface="Symbol"/>
              </a:rPr>
              <a:t></a:t>
            </a:r>
            <a:r>
              <a:rPr sz="850" spc="14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15745" y="2217097"/>
            <a:ext cx="1607820" cy="8274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500" i="1" spc="18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.</a:t>
            </a:r>
            <a:r>
              <a:rPr sz="1500" i="1" spc="185" dirty="0">
                <a:latin typeface="Times New Roman"/>
                <a:cs typeface="Times New Roman"/>
              </a:rPr>
              <a:t>t</a:t>
            </a:r>
            <a:r>
              <a:rPr sz="1500" spc="135" dirty="0">
                <a:latin typeface="Times New Roman"/>
                <a:cs typeface="Times New Roman"/>
              </a:rPr>
              <a:t>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3375" spc="1019" baseline="-8641" dirty="0">
                <a:latin typeface="Symbol"/>
                <a:cs typeface="Symbol"/>
              </a:rPr>
              <a:t></a:t>
            </a:r>
            <a:r>
              <a:rPr sz="1650" i="1" spc="360" dirty="0">
                <a:latin typeface="Symbol"/>
                <a:cs typeface="Symbol"/>
              </a:rPr>
              <a:t></a:t>
            </a:r>
            <a:r>
              <a:rPr sz="1275" i="1" spc="135" baseline="-26143" dirty="0">
                <a:latin typeface="Times New Roman"/>
                <a:cs typeface="Times New Roman"/>
              </a:rPr>
              <a:t>i</a:t>
            </a:r>
            <a:r>
              <a:rPr sz="1275" i="1" baseline="-26143" dirty="0">
                <a:latin typeface="Times New Roman"/>
                <a:cs typeface="Times New Roman"/>
              </a:rPr>
              <a:t> </a:t>
            </a:r>
            <a:r>
              <a:rPr sz="1275" i="1" spc="-142" baseline="-26143" dirty="0">
                <a:latin typeface="Times New Roman"/>
                <a:cs typeface="Times New Roman"/>
              </a:rPr>
              <a:t> </a:t>
            </a:r>
            <a:r>
              <a:rPr sz="1500" i="1" spc="240" dirty="0">
                <a:latin typeface="Times New Roman"/>
                <a:cs typeface="Times New Roman"/>
              </a:rPr>
              <a:t>y</a:t>
            </a:r>
            <a:r>
              <a:rPr sz="1275" i="1" spc="135" baseline="-26143" dirty="0">
                <a:latin typeface="Times New Roman"/>
                <a:cs typeface="Times New Roman"/>
              </a:rPr>
              <a:t>i</a:t>
            </a:r>
            <a:r>
              <a:rPr sz="1275" i="1" baseline="-26143" dirty="0">
                <a:latin typeface="Times New Roman"/>
                <a:cs typeface="Times New Roman"/>
              </a:rPr>
              <a:t>  </a:t>
            </a:r>
            <a:r>
              <a:rPr sz="1275" i="1" spc="112" baseline="-26143" dirty="0">
                <a:latin typeface="Times New Roman"/>
                <a:cs typeface="Times New Roman"/>
              </a:rPr>
              <a:t> </a:t>
            </a:r>
            <a:r>
              <a:rPr sz="1500" spc="295" dirty="0">
                <a:latin typeface="Symbol"/>
                <a:cs typeface="Symbol"/>
              </a:rPr>
              <a:t>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27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  <a:spcBef>
                <a:spcPts val="160"/>
              </a:spcBef>
            </a:pPr>
            <a:r>
              <a:rPr sz="850" i="1" spc="90" dirty="0">
                <a:latin typeface="Times New Roman"/>
                <a:cs typeface="Times New Roman"/>
              </a:rPr>
              <a:t>i</a:t>
            </a:r>
            <a:r>
              <a:rPr sz="850" i="1" spc="-125" dirty="0">
                <a:latin typeface="Times New Roman"/>
                <a:cs typeface="Times New Roman"/>
              </a:rPr>
              <a:t> </a:t>
            </a:r>
            <a:r>
              <a:rPr sz="850" spc="145" dirty="0">
                <a:latin typeface="Symbol"/>
                <a:cs typeface="Symbol"/>
              </a:rPr>
              <a:t></a:t>
            </a:r>
            <a:r>
              <a:rPr sz="850" spc="14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25"/>
              </a:spcBef>
            </a:pPr>
            <a:r>
              <a:rPr sz="1500" spc="270" dirty="0">
                <a:latin typeface="Times New Roman"/>
                <a:cs typeface="Times New Roman"/>
              </a:rPr>
              <a:t>0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295" dirty="0">
                <a:latin typeface="Symbol"/>
                <a:cs typeface="Symbol"/>
              </a:rPr>
              <a:t>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650" i="1" spc="225" dirty="0">
                <a:latin typeface="Symbol"/>
                <a:cs typeface="Symbol"/>
              </a:rPr>
              <a:t></a:t>
            </a:r>
            <a:r>
              <a:rPr sz="1275" i="1" spc="337" baseline="-26143" dirty="0">
                <a:latin typeface="Times New Roman"/>
                <a:cs typeface="Times New Roman"/>
              </a:rPr>
              <a:t>i</a:t>
            </a:r>
            <a:r>
              <a:rPr sz="1275" i="1" spc="660" baseline="-26143" dirty="0">
                <a:latin typeface="Times New Roman"/>
                <a:cs typeface="Times New Roman"/>
              </a:rPr>
              <a:t> </a:t>
            </a:r>
            <a:r>
              <a:rPr sz="1500" spc="295" dirty="0">
                <a:latin typeface="Symbol"/>
                <a:cs typeface="Symbol"/>
              </a:rPr>
              <a:t>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i="1" spc="295" dirty="0">
                <a:latin typeface="Times New Roman"/>
                <a:cs typeface="Times New Roman"/>
              </a:rPr>
              <a:t>C</a:t>
            </a:r>
            <a:r>
              <a:rPr sz="1500" spc="295" dirty="0">
                <a:latin typeface="Times New Roman"/>
                <a:cs typeface="Times New Roman"/>
              </a:rPr>
              <a:t>,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86685" y="1649748"/>
            <a:ext cx="4015740" cy="435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87630" algn="r">
              <a:lnSpc>
                <a:spcPts val="1650"/>
              </a:lnSpc>
              <a:spcBef>
                <a:spcPts val="140"/>
              </a:spcBef>
              <a:tabLst>
                <a:tab pos="558165" algn="l"/>
                <a:tab pos="1859280" algn="l"/>
                <a:tab pos="3692525" algn="l"/>
              </a:tabLst>
            </a:pPr>
            <a:r>
              <a:rPr sz="1500" spc="285" dirty="0">
                <a:latin typeface="Times New Roman"/>
                <a:cs typeface="Times New Roman"/>
              </a:rPr>
              <a:t>m</a:t>
            </a:r>
            <a:r>
              <a:rPr sz="1500" spc="-20" dirty="0">
                <a:latin typeface="Times New Roman"/>
                <a:cs typeface="Times New Roman"/>
              </a:rPr>
              <a:t>i</a:t>
            </a:r>
            <a:r>
              <a:rPr sz="1500" spc="27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250" u="sng" spc="405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250" spc="89" baseline="35185" dirty="0">
                <a:latin typeface="Times New Roman"/>
                <a:cs typeface="Times New Roman"/>
              </a:rPr>
              <a:t> </a:t>
            </a:r>
            <a:r>
              <a:rPr sz="3375" spc="-1425" baseline="-8641" dirty="0">
                <a:latin typeface="Symbol"/>
                <a:cs typeface="Symbol"/>
              </a:rPr>
              <a:t></a:t>
            </a:r>
            <a:r>
              <a:rPr sz="1275" i="1" spc="337" baseline="101307" dirty="0">
                <a:latin typeface="Times New Roman"/>
                <a:cs typeface="Times New Roman"/>
              </a:rPr>
              <a:t>N</a:t>
            </a:r>
            <a:r>
              <a:rPr sz="1275" i="1" baseline="101307" dirty="0">
                <a:latin typeface="Times New Roman"/>
                <a:cs typeface="Times New Roman"/>
              </a:rPr>
              <a:t>    </a:t>
            </a:r>
            <a:r>
              <a:rPr sz="1275" i="1" spc="-127" baseline="101307" dirty="0">
                <a:latin typeface="Times New Roman"/>
                <a:cs typeface="Times New Roman"/>
              </a:rPr>
              <a:t> </a:t>
            </a:r>
            <a:r>
              <a:rPr sz="3375" spc="-1432" baseline="-8641" dirty="0">
                <a:latin typeface="Symbol"/>
                <a:cs typeface="Symbol"/>
              </a:rPr>
              <a:t></a:t>
            </a:r>
            <a:r>
              <a:rPr sz="1275" i="1" spc="337" baseline="101307" dirty="0">
                <a:latin typeface="Times New Roman"/>
                <a:cs typeface="Times New Roman"/>
              </a:rPr>
              <a:t>N</a:t>
            </a:r>
            <a:r>
              <a:rPr sz="1275" i="1" baseline="101307" dirty="0">
                <a:latin typeface="Times New Roman"/>
                <a:cs typeface="Times New Roman"/>
              </a:rPr>
              <a:t>   </a:t>
            </a:r>
            <a:r>
              <a:rPr sz="1275" i="1" spc="-15" baseline="101307" dirty="0">
                <a:latin typeface="Times New Roman"/>
                <a:cs typeface="Times New Roman"/>
              </a:rPr>
              <a:t> </a:t>
            </a:r>
            <a:r>
              <a:rPr sz="1650" i="1" spc="245" dirty="0">
                <a:latin typeface="Symbol"/>
                <a:cs typeface="Symbol"/>
              </a:rPr>
              <a:t></a:t>
            </a:r>
            <a:r>
              <a:rPr sz="1650" spc="20" dirty="0">
                <a:latin typeface="Times New Roman"/>
                <a:cs typeface="Times New Roman"/>
              </a:rPr>
              <a:t> </a:t>
            </a:r>
            <a:r>
              <a:rPr sz="1650" i="1" spc="245" dirty="0">
                <a:latin typeface="Symbol"/>
                <a:cs typeface="Symbol"/>
              </a:rPr>
              <a:t>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500" i="1" spc="240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-80" dirty="0">
                <a:latin typeface="Times New Roman"/>
                <a:cs typeface="Times New Roman"/>
              </a:rPr>
              <a:t> </a:t>
            </a:r>
            <a:r>
              <a:rPr sz="1500" i="1" spc="240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60" dirty="0">
                <a:latin typeface="Times New Roman"/>
                <a:cs typeface="Times New Roman"/>
              </a:rPr>
              <a:t> </a:t>
            </a:r>
            <a:r>
              <a:rPr sz="1500" i="1" spc="360" dirty="0">
                <a:latin typeface="Times New Roman"/>
                <a:cs typeface="Times New Roman"/>
              </a:rPr>
              <a:t>K</a:t>
            </a:r>
            <a:r>
              <a:rPr sz="1500" i="1" spc="-145" dirty="0">
                <a:latin typeface="Times New Roman"/>
                <a:cs typeface="Times New Roman"/>
              </a:rPr>
              <a:t> </a:t>
            </a:r>
            <a:r>
              <a:rPr sz="2350" spc="-140" dirty="0">
                <a:latin typeface="Symbol"/>
                <a:cs typeface="Symbol"/>
              </a:rPr>
              <a:t></a:t>
            </a:r>
            <a:r>
              <a:rPr sz="1500" i="1" spc="240" dirty="0">
                <a:latin typeface="Times New Roman"/>
                <a:cs typeface="Times New Roman"/>
              </a:rPr>
              <a:t>x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40" dirty="0">
                <a:latin typeface="Times New Roman"/>
                <a:cs typeface="Times New Roman"/>
              </a:rPr>
              <a:t> </a:t>
            </a:r>
            <a:r>
              <a:rPr sz="1500" spc="135" dirty="0">
                <a:latin typeface="Symbol"/>
                <a:cs typeface="Symbol"/>
              </a:rPr>
              <a:t>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i="1" spc="240" dirty="0">
                <a:latin typeface="Times New Roman"/>
                <a:cs typeface="Times New Roman"/>
              </a:rPr>
              <a:t>x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16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</a:t>
            </a:r>
            <a:r>
              <a:rPr sz="1500" spc="295" dirty="0">
                <a:latin typeface="Symbol"/>
                <a:cs typeface="Symbol"/>
              </a:rPr>
              <a:t>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650" i="1" spc="245" dirty="0">
                <a:latin typeface="Symbol"/>
                <a:cs typeface="Symbol"/>
              </a:rPr>
              <a:t></a:t>
            </a:r>
            <a:endParaRPr sz="1650">
              <a:latin typeface="Symbol"/>
              <a:cs typeface="Symbol"/>
            </a:endParaRPr>
          </a:p>
          <a:p>
            <a:pPr marR="30480" algn="r">
              <a:lnSpc>
                <a:spcPts val="1530"/>
              </a:lnSpc>
              <a:tabLst>
                <a:tab pos="250825" algn="l"/>
                <a:tab pos="453390" algn="l"/>
                <a:tab pos="685800" algn="l"/>
                <a:tab pos="1152525" algn="l"/>
                <a:tab pos="1509395" algn="l"/>
                <a:tab pos="1879600" algn="l"/>
                <a:tab pos="2348865" algn="l"/>
              </a:tabLst>
            </a:pPr>
            <a:r>
              <a:rPr sz="850" i="1" spc="90" dirty="0">
                <a:latin typeface="Times New Roman"/>
                <a:cs typeface="Times New Roman"/>
              </a:rPr>
              <a:t>i	j	i	j	i	j	</a:t>
            </a:r>
            <a:r>
              <a:rPr sz="3375" spc="862" baseline="1234" dirty="0">
                <a:latin typeface="Symbol"/>
                <a:cs typeface="Symbol"/>
              </a:rPr>
              <a:t></a:t>
            </a:r>
            <a:r>
              <a:rPr sz="3375" spc="862" baseline="1234" dirty="0">
                <a:latin typeface="Times New Roman"/>
                <a:cs typeface="Times New Roman"/>
              </a:rPr>
              <a:t>	</a:t>
            </a:r>
            <a:r>
              <a:rPr sz="850" i="1" spc="9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79187" y="1942738"/>
            <a:ext cx="1212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i="1" spc="150" dirty="0">
                <a:latin typeface="Symbol"/>
                <a:cs typeface="Symbol"/>
              </a:rPr>
              <a:t></a:t>
            </a:r>
            <a:endParaRPr sz="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二变量优化问题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1787" y="4255115"/>
            <a:ext cx="44577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5920" algn="l"/>
              </a:tabLst>
            </a:pPr>
            <a:r>
              <a:rPr sz="850" spc="15" dirty="0">
                <a:latin typeface="Times New Roman"/>
                <a:cs typeface="Times New Roman"/>
              </a:rPr>
              <a:t>1	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618" y="349338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8716" y="3493389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892" y="3640507"/>
            <a:ext cx="4425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3380" algn="l"/>
              </a:tabLst>
            </a:pPr>
            <a:r>
              <a:rPr sz="850" spc="15" dirty="0">
                <a:latin typeface="Times New Roman"/>
                <a:cs typeface="Times New Roman"/>
              </a:rPr>
              <a:t>1	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6303" y="3979757"/>
            <a:ext cx="7442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, </a:t>
            </a:r>
            <a:r>
              <a:rPr sz="1500" i="1" spc="-25" dirty="0">
                <a:latin typeface="Times New Roman"/>
                <a:cs typeface="Times New Roman"/>
              </a:rPr>
              <a:t>y</a:t>
            </a:r>
            <a:r>
              <a:rPr sz="1275" spc="-37" baseline="-26143" dirty="0">
                <a:latin typeface="Times New Roman"/>
                <a:cs typeface="Times New Roman"/>
              </a:rPr>
              <a:t>1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i="1" spc="25" dirty="0">
                <a:latin typeface="Times New Roman"/>
                <a:cs typeface="Times New Roman"/>
              </a:rPr>
              <a:t>y</a:t>
            </a:r>
            <a:r>
              <a:rPr sz="1275" spc="37" baseline="-26143" dirty="0">
                <a:latin typeface="Times New Roman"/>
                <a:cs typeface="Times New Roman"/>
              </a:rPr>
              <a:t>2</a:t>
            </a:r>
            <a:endParaRPr sz="1275" baseline="-2614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779" y="4176047"/>
            <a:ext cx="120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Symbol"/>
                <a:cs typeface="Symbol"/>
              </a:rPr>
              <a:t>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8110" y="3365158"/>
            <a:ext cx="6356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, </a:t>
            </a:r>
            <a:r>
              <a:rPr sz="1500" i="1" spc="5" dirty="0">
                <a:latin typeface="Times New Roman"/>
                <a:cs typeface="Times New Roman"/>
              </a:rPr>
              <a:t>y </a:t>
            </a:r>
            <a:r>
              <a:rPr sz="1500" spc="5" dirty="0">
                <a:latin typeface="Symbol"/>
                <a:cs typeface="Symbol"/>
              </a:rPr>
              <a:t>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779" y="3561054"/>
            <a:ext cx="120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Symbol"/>
                <a:cs typeface="Symbol"/>
              </a:rPr>
              <a:t>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9379" y="4065351"/>
            <a:ext cx="17487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50" spc="52" baseline="33333" dirty="0">
                <a:latin typeface="Symbol"/>
                <a:cs typeface="Symbol"/>
              </a:rPr>
              <a:t></a:t>
            </a:r>
            <a:r>
              <a:rPr sz="1500" i="1" spc="35" dirty="0">
                <a:latin typeface="Times New Roman"/>
                <a:cs typeface="Times New Roman"/>
              </a:rPr>
              <a:t>H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min </a:t>
            </a:r>
            <a:r>
              <a:rPr sz="2000" spc="-90" dirty="0">
                <a:latin typeface="Symbol"/>
                <a:cs typeface="Symbol"/>
              </a:rPr>
              <a:t></a:t>
            </a:r>
            <a:r>
              <a:rPr sz="1500" i="1" spc="-90" dirty="0">
                <a:latin typeface="Times New Roman"/>
                <a:cs typeface="Times New Roman"/>
              </a:rPr>
              <a:t>C</a:t>
            </a:r>
            <a:r>
              <a:rPr sz="1500" spc="-90" dirty="0">
                <a:latin typeface="Times New Roman"/>
                <a:cs typeface="Times New Roman"/>
              </a:rPr>
              <a:t>,</a:t>
            </a:r>
            <a:r>
              <a:rPr sz="1600" i="1" spc="-90" dirty="0">
                <a:latin typeface="Symbol"/>
                <a:cs typeface="Symbol"/>
              </a:rPr>
              <a:t>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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Symbol"/>
                <a:cs typeface="Symbol"/>
              </a:rPr>
              <a:t></a:t>
            </a:r>
            <a:r>
              <a:rPr sz="1600" i="1" spc="-90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Symbol"/>
                <a:cs typeface="Symbol"/>
              </a:rPr>
              <a:t>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9379" y="3774251"/>
            <a:ext cx="1987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50" spc="89" baseline="-3703" dirty="0">
                <a:latin typeface="Symbol"/>
                <a:cs typeface="Symbol"/>
              </a:rPr>
              <a:t></a:t>
            </a:r>
            <a:r>
              <a:rPr sz="1500" i="1" spc="5" dirty="0">
                <a:latin typeface="Times New Roman"/>
                <a:cs typeface="Times New Roman"/>
              </a:rPr>
              <a:t>L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85" dirty="0">
                <a:latin typeface="Times New Roman"/>
                <a:cs typeface="Times New Roman"/>
              </a:rPr>
              <a:t>m</a:t>
            </a:r>
            <a:r>
              <a:rPr sz="1500" spc="20" dirty="0">
                <a:latin typeface="Times New Roman"/>
                <a:cs typeface="Times New Roman"/>
              </a:rPr>
              <a:t>a</a:t>
            </a:r>
            <a:r>
              <a:rPr sz="1500" spc="75" dirty="0">
                <a:latin typeface="Times New Roman"/>
                <a:cs typeface="Times New Roman"/>
              </a:rPr>
              <a:t>x</a:t>
            </a:r>
            <a:r>
              <a:rPr sz="2000" spc="-440" dirty="0">
                <a:latin typeface="Symbol"/>
                <a:cs typeface="Symbol"/>
              </a:rPr>
              <a:t></a:t>
            </a:r>
            <a:r>
              <a:rPr sz="1500" spc="-15" dirty="0">
                <a:latin typeface="Times New Roman"/>
                <a:cs typeface="Times New Roman"/>
              </a:rPr>
              <a:t>0</a:t>
            </a:r>
            <a:r>
              <a:rPr sz="1500" spc="75" dirty="0">
                <a:latin typeface="Times New Roman"/>
                <a:cs typeface="Times New Roman"/>
              </a:rPr>
              <a:t>,</a:t>
            </a:r>
            <a:r>
              <a:rPr sz="1600" i="1" spc="-30" dirty="0">
                <a:latin typeface="Symbol"/>
                <a:cs typeface="Symbol"/>
              </a:rPr>
              <a:t></a:t>
            </a:r>
            <a:r>
              <a:rPr sz="1275" spc="22" baseline="-26143" dirty="0">
                <a:latin typeface="Times New Roman"/>
                <a:cs typeface="Times New Roman"/>
              </a:rPr>
              <a:t>1</a:t>
            </a:r>
            <a:r>
              <a:rPr sz="1275" baseline="-26143" dirty="0">
                <a:latin typeface="Times New Roman"/>
                <a:cs typeface="Times New Roman"/>
              </a:rPr>
              <a:t> </a:t>
            </a:r>
            <a:r>
              <a:rPr sz="1275" spc="-127" baseline="-2614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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600" i="1" spc="70" dirty="0">
                <a:latin typeface="Symbol"/>
                <a:cs typeface="Symbol"/>
              </a:rPr>
              <a:t></a:t>
            </a:r>
            <a:r>
              <a:rPr sz="1275" spc="22" baseline="-26143" dirty="0">
                <a:latin typeface="Times New Roman"/>
                <a:cs typeface="Times New Roman"/>
              </a:rPr>
              <a:t>2</a:t>
            </a:r>
            <a:r>
              <a:rPr sz="1275" baseline="-26143" dirty="0">
                <a:latin typeface="Times New Roman"/>
                <a:cs typeface="Times New Roman"/>
              </a:rPr>
              <a:t> </a:t>
            </a:r>
            <a:r>
              <a:rPr sz="1275" spc="-22" baseline="-2614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</a:t>
            </a:r>
            <a:r>
              <a:rPr sz="1500" spc="-160" dirty="0">
                <a:latin typeface="Times New Roman"/>
                <a:cs typeface="Times New Roman"/>
              </a:rPr>
              <a:t> </a:t>
            </a:r>
            <a:r>
              <a:rPr sz="1500" i="1" spc="50" dirty="0">
                <a:latin typeface="Times New Roman"/>
                <a:cs typeface="Times New Roman"/>
              </a:rPr>
              <a:t>C</a:t>
            </a:r>
            <a:r>
              <a:rPr sz="2000" spc="-245" dirty="0">
                <a:latin typeface="Symbol"/>
                <a:cs typeface="Symbol"/>
              </a:rPr>
              <a:t>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6679" y="3450748"/>
            <a:ext cx="20669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250" spc="52" baseline="33333" dirty="0">
                <a:latin typeface="Symbol"/>
                <a:cs typeface="Symbol"/>
              </a:rPr>
              <a:t></a:t>
            </a:r>
            <a:r>
              <a:rPr sz="1500" i="1" spc="35" dirty="0">
                <a:latin typeface="Times New Roman"/>
                <a:cs typeface="Times New Roman"/>
              </a:rPr>
              <a:t>H</a:t>
            </a:r>
            <a:r>
              <a:rPr sz="1500" i="1" spc="1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70" dirty="0">
                <a:latin typeface="Times New Roman"/>
                <a:cs typeface="Times New Roman"/>
              </a:rPr>
              <a:t>min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Symbol"/>
                <a:cs typeface="Symbol"/>
              </a:rPr>
              <a:t></a:t>
            </a:r>
            <a:r>
              <a:rPr sz="1500" i="1" spc="-125" dirty="0">
                <a:latin typeface="Times New Roman"/>
                <a:cs typeface="Times New Roman"/>
              </a:rPr>
              <a:t>C</a:t>
            </a:r>
            <a:r>
              <a:rPr sz="1500" spc="-125" dirty="0">
                <a:latin typeface="Times New Roman"/>
                <a:cs typeface="Times New Roman"/>
              </a:rPr>
              <a:t>,</a:t>
            </a:r>
            <a:r>
              <a:rPr sz="1500" spc="-24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C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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Symbol"/>
                <a:cs typeface="Symbol"/>
              </a:rPr>
              <a:t>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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Symbol"/>
                <a:cs typeface="Symbol"/>
              </a:rPr>
              <a:t></a:t>
            </a:r>
            <a:r>
              <a:rPr sz="1600" i="1" spc="265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Symbol"/>
                <a:cs typeface="Symbol"/>
              </a:rPr>
              <a:t>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9379" y="3159251"/>
            <a:ext cx="16789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50" spc="89" baseline="-3703" dirty="0">
                <a:latin typeface="Symbol"/>
                <a:cs typeface="Symbol"/>
              </a:rPr>
              <a:t></a:t>
            </a:r>
            <a:r>
              <a:rPr sz="1500" i="1" spc="5" dirty="0">
                <a:latin typeface="Times New Roman"/>
                <a:cs typeface="Times New Roman"/>
              </a:rPr>
              <a:t>L</a:t>
            </a:r>
            <a:r>
              <a:rPr sz="1500" i="1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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85" dirty="0">
                <a:latin typeface="Times New Roman"/>
                <a:cs typeface="Times New Roman"/>
              </a:rPr>
              <a:t>m</a:t>
            </a:r>
            <a:r>
              <a:rPr sz="1500" spc="20" dirty="0">
                <a:latin typeface="Times New Roman"/>
                <a:cs typeface="Times New Roman"/>
              </a:rPr>
              <a:t>a</a:t>
            </a:r>
            <a:r>
              <a:rPr sz="1500" spc="75" dirty="0">
                <a:latin typeface="Times New Roman"/>
                <a:cs typeface="Times New Roman"/>
              </a:rPr>
              <a:t>x</a:t>
            </a:r>
            <a:r>
              <a:rPr sz="2000" spc="-440" dirty="0">
                <a:latin typeface="Symbol"/>
                <a:cs typeface="Symbol"/>
              </a:rPr>
              <a:t></a:t>
            </a:r>
            <a:r>
              <a:rPr sz="1500" spc="-15" dirty="0">
                <a:latin typeface="Times New Roman"/>
                <a:cs typeface="Times New Roman"/>
              </a:rPr>
              <a:t>0</a:t>
            </a:r>
            <a:r>
              <a:rPr sz="1500" spc="75" dirty="0">
                <a:latin typeface="Times New Roman"/>
                <a:cs typeface="Times New Roman"/>
              </a:rPr>
              <a:t>,</a:t>
            </a:r>
            <a:r>
              <a:rPr sz="1600" i="1" spc="-30" dirty="0">
                <a:latin typeface="Symbol"/>
                <a:cs typeface="Symbol"/>
              </a:rPr>
              <a:t></a:t>
            </a:r>
            <a:r>
              <a:rPr sz="1275" spc="22" baseline="-26143" dirty="0">
                <a:latin typeface="Times New Roman"/>
                <a:cs typeface="Times New Roman"/>
              </a:rPr>
              <a:t>1</a:t>
            </a:r>
            <a:r>
              <a:rPr sz="1275" baseline="-26143" dirty="0">
                <a:latin typeface="Times New Roman"/>
                <a:cs typeface="Times New Roman"/>
              </a:rPr>
              <a:t> </a:t>
            </a:r>
            <a:r>
              <a:rPr sz="1275" spc="-127" baseline="-26143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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600" i="1" spc="70" dirty="0">
                <a:latin typeface="Symbol"/>
                <a:cs typeface="Symbol"/>
              </a:rPr>
              <a:t></a:t>
            </a:r>
            <a:r>
              <a:rPr sz="1275" spc="22" baseline="-26143" dirty="0">
                <a:latin typeface="Times New Roman"/>
                <a:cs typeface="Times New Roman"/>
              </a:rPr>
              <a:t>2</a:t>
            </a:r>
            <a:r>
              <a:rPr sz="1275" spc="-157" baseline="-26143" dirty="0">
                <a:latin typeface="Times New Roman"/>
                <a:cs typeface="Times New Roman"/>
              </a:rPr>
              <a:t> </a:t>
            </a:r>
            <a:r>
              <a:rPr sz="2000" spc="-245" dirty="0">
                <a:latin typeface="Symbol"/>
                <a:cs typeface="Symbol"/>
              </a:rPr>
              <a:t>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1304" y="1345905"/>
            <a:ext cx="5009875" cy="1702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394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SMO</a:t>
            </a:r>
            <a:r>
              <a:rPr dirty="0"/>
              <a:t>的迭代公式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916" y="1412435"/>
            <a:ext cx="1784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33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9024" y="1980575"/>
            <a:ext cx="3289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260" dirty="0">
                <a:latin typeface="Times New Roman"/>
                <a:cs typeface="Times New Roman"/>
              </a:rPr>
              <a:t>i</a:t>
            </a:r>
            <a:r>
              <a:rPr sz="1300" spc="145" dirty="0">
                <a:latin typeface="Symbol"/>
                <a:cs typeface="Symbol"/>
              </a:rPr>
              <a:t></a:t>
            </a:r>
            <a:r>
              <a:rPr sz="1300" spc="25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42" y="800999"/>
            <a:ext cx="5866130" cy="11836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49885" indent="-325120">
              <a:lnSpc>
                <a:spcPct val="100000"/>
              </a:lnSpc>
              <a:spcBef>
                <a:spcPts val="860"/>
              </a:spcBef>
              <a:buClr>
                <a:srgbClr val="6FAC46"/>
              </a:buClr>
              <a:buFont typeface="Wingdings"/>
              <a:buChar char=""/>
              <a:tabLst>
                <a:tab pos="3505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迭代公式：</a:t>
            </a:r>
            <a:endParaRPr sz="2800">
              <a:latin typeface="Microsoft YaHei"/>
              <a:cs typeface="Microsoft YaHei"/>
            </a:endParaRPr>
          </a:p>
          <a:p>
            <a:pPr marL="2150745">
              <a:lnSpc>
                <a:spcPct val="100000"/>
              </a:lnSpc>
              <a:spcBef>
                <a:spcPts val="919"/>
              </a:spcBef>
            </a:pPr>
            <a:r>
              <a:rPr sz="2250" i="1" spc="585" dirty="0">
                <a:latin typeface="Times New Roman"/>
                <a:cs typeface="Times New Roman"/>
              </a:rPr>
              <a:t>g</a:t>
            </a:r>
            <a:r>
              <a:rPr sz="3000" spc="65" dirty="0">
                <a:latin typeface="Symbol"/>
                <a:cs typeface="Symbol"/>
              </a:rPr>
              <a:t></a:t>
            </a:r>
            <a:r>
              <a:rPr sz="2250" i="1" spc="490" dirty="0">
                <a:latin typeface="Times New Roman"/>
                <a:cs typeface="Times New Roman"/>
              </a:rPr>
              <a:t>x</a:t>
            </a:r>
            <a:r>
              <a:rPr sz="3000" spc="15" dirty="0">
                <a:latin typeface="Symbol"/>
                <a:cs typeface="Symbol"/>
              </a:rPr>
              <a:t>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2250" spc="465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5100" spc="1327" baseline="-8986" dirty="0">
                <a:latin typeface="Symbol"/>
                <a:cs typeface="Symbol"/>
              </a:rPr>
              <a:t></a:t>
            </a:r>
            <a:r>
              <a:rPr sz="5100" spc="-450" baseline="-8986" dirty="0">
                <a:latin typeface="Times New Roman"/>
                <a:cs typeface="Times New Roman"/>
              </a:rPr>
              <a:t> </a:t>
            </a:r>
            <a:r>
              <a:rPr sz="2250" i="1" spc="330" dirty="0">
                <a:latin typeface="Times New Roman"/>
                <a:cs typeface="Times New Roman"/>
              </a:rPr>
              <a:t>y</a:t>
            </a:r>
            <a:r>
              <a:rPr sz="1950" i="1" spc="142" baseline="-23504" dirty="0">
                <a:latin typeface="Times New Roman"/>
                <a:cs typeface="Times New Roman"/>
              </a:rPr>
              <a:t>i</a:t>
            </a:r>
            <a:r>
              <a:rPr sz="2450" i="1" spc="515" dirty="0">
                <a:latin typeface="Symbol"/>
                <a:cs typeface="Symbol"/>
              </a:rPr>
              <a:t></a:t>
            </a:r>
            <a:r>
              <a:rPr sz="1950" i="1" spc="202" baseline="-23504" dirty="0">
                <a:latin typeface="Times New Roman"/>
                <a:cs typeface="Times New Roman"/>
              </a:rPr>
              <a:t>i</a:t>
            </a:r>
            <a:r>
              <a:rPr sz="2450" i="1" spc="355" dirty="0">
                <a:latin typeface="Symbol"/>
                <a:cs typeface="Symbol"/>
              </a:rPr>
              <a:t>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3000" spc="65" dirty="0">
                <a:latin typeface="Symbol"/>
                <a:cs typeface="Symbol"/>
              </a:rPr>
              <a:t></a:t>
            </a:r>
            <a:r>
              <a:rPr sz="2250" i="1" spc="285" dirty="0">
                <a:latin typeface="Times New Roman"/>
                <a:cs typeface="Times New Roman"/>
              </a:rPr>
              <a:t>x</a:t>
            </a:r>
            <a:r>
              <a:rPr sz="1950" i="1" spc="209" baseline="-23504" dirty="0">
                <a:latin typeface="Times New Roman"/>
                <a:cs typeface="Times New Roman"/>
              </a:rPr>
              <a:t>i</a:t>
            </a:r>
            <a:r>
              <a:rPr sz="1950" i="1" spc="7" baseline="-23504" dirty="0">
                <a:latin typeface="Times New Roman"/>
                <a:cs typeface="Times New Roman"/>
              </a:rPr>
              <a:t> </a:t>
            </a:r>
            <a:r>
              <a:rPr sz="2250" spc="210" dirty="0">
                <a:latin typeface="Times New Roman"/>
                <a:cs typeface="Times New Roman"/>
              </a:rPr>
              <a:t>,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i="1" spc="490" dirty="0">
                <a:latin typeface="Times New Roman"/>
                <a:cs typeface="Times New Roman"/>
              </a:rPr>
              <a:t>x</a:t>
            </a:r>
            <a:r>
              <a:rPr sz="3000" spc="235" dirty="0">
                <a:latin typeface="Symbol"/>
                <a:cs typeface="Symbol"/>
              </a:rPr>
              <a:t></a:t>
            </a:r>
            <a:r>
              <a:rPr sz="2250" spc="465" dirty="0">
                <a:latin typeface="Symbol"/>
                <a:cs typeface="Symbol"/>
              </a:rPr>
              <a:t></a:t>
            </a:r>
            <a:r>
              <a:rPr sz="2250" spc="-170" dirty="0">
                <a:latin typeface="Times New Roman"/>
                <a:cs typeface="Times New Roman"/>
              </a:rPr>
              <a:t> </a:t>
            </a:r>
            <a:r>
              <a:rPr sz="2250" i="1" spc="420" dirty="0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8376" y="3039002"/>
            <a:ext cx="16002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85" dirty="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5033" y="3039002"/>
            <a:ext cx="160020" cy="6400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85" dirty="0">
                <a:latin typeface="Symbol"/>
                <a:cs typeface="Symbol"/>
              </a:rPr>
              <a:t>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285" dirty="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5033" y="2874125"/>
            <a:ext cx="295338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05430" algn="l"/>
              </a:tabLst>
            </a:pPr>
            <a:r>
              <a:rPr sz="2000" spc="285" dirty="0">
                <a:latin typeface="Symbol"/>
                <a:cs typeface="Symbol"/>
              </a:rPr>
              <a:t></a:t>
            </a:r>
            <a:r>
              <a:rPr sz="2000" spc="285" dirty="0">
                <a:latin typeface="Times New Roman"/>
                <a:cs typeface="Times New Roman"/>
              </a:rPr>
              <a:t>	</a:t>
            </a:r>
            <a:r>
              <a:rPr sz="2000" spc="285" dirty="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2245" y="2996791"/>
            <a:ext cx="39941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800" dirty="0">
                <a:latin typeface="Symbol"/>
                <a:cs typeface="Symbol"/>
              </a:rPr>
              <a:t>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6577" y="3065806"/>
            <a:ext cx="208724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0050" algn="l"/>
                <a:tab pos="1262380" algn="l"/>
              </a:tabLst>
            </a:pPr>
            <a:r>
              <a:rPr sz="2000" i="1" spc="375" dirty="0">
                <a:latin typeface="Times New Roman"/>
                <a:cs typeface="Times New Roman"/>
              </a:rPr>
              <a:t>b	</a:t>
            </a:r>
            <a:r>
              <a:rPr sz="2000" spc="409" dirty="0">
                <a:latin typeface="Symbol"/>
                <a:cs typeface="Symbol"/>
              </a:rPr>
              <a:t>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i="1" spc="330" dirty="0">
                <a:latin typeface="Times New Roman"/>
                <a:cs typeface="Times New Roman"/>
              </a:rPr>
              <a:t>y</a:t>
            </a:r>
            <a:r>
              <a:rPr sz="2000" i="1" spc="2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,	</a:t>
            </a:r>
            <a:r>
              <a:rPr sz="2000" i="1" spc="204" dirty="0">
                <a:latin typeface="Times New Roman"/>
                <a:cs typeface="Times New Roman"/>
              </a:rPr>
              <a:t>i </a:t>
            </a:r>
            <a:r>
              <a:rPr sz="2000" spc="409" dirty="0">
                <a:latin typeface="Symbol"/>
                <a:cs typeface="Symbol"/>
              </a:rPr>
              <a:t>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1,2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8902" y="3065806"/>
            <a:ext cx="1036319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9720" algn="l"/>
                <a:tab pos="831215" algn="l"/>
              </a:tabLst>
            </a:pPr>
            <a:r>
              <a:rPr sz="2000" i="1" spc="330" dirty="0">
                <a:latin typeface="Times New Roman"/>
                <a:cs typeface="Times New Roman"/>
              </a:rPr>
              <a:t>x	</a:t>
            </a:r>
            <a:r>
              <a:rPr sz="2000" spc="185" dirty="0">
                <a:latin typeface="Times New Roman"/>
                <a:cs typeface="Times New Roman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330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409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1980" y="3237078"/>
            <a:ext cx="8255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2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1664" y="2911851"/>
            <a:ext cx="16129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30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4502" y="3418152"/>
            <a:ext cx="3003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25" dirty="0">
                <a:latin typeface="Times New Roman"/>
                <a:cs typeface="Times New Roman"/>
              </a:rPr>
              <a:t>j</a:t>
            </a:r>
            <a:r>
              <a:rPr sz="1150" i="1" spc="-204" dirty="0">
                <a:latin typeface="Times New Roman"/>
                <a:cs typeface="Times New Roman"/>
              </a:rPr>
              <a:t> </a:t>
            </a:r>
            <a:r>
              <a:rPr sz="1150" spc="180" dirty="0">
                <a:latin typeface="Symbol"/>
                <a:cs typeface="Symbol"/>
              </a:rPr>
              <a:t></a:t>
            </a:r>
            <a:r>
              <a:rPr sz="1150" spc="18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6845" y="3237078"/>
            <a:ext cx="8255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2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8248" y="3237078"/>
            <a:ext cx="8255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2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7558" y="3237078"/>
            <a:ext cx="41592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6075" algn="l"/>
              </a:tabLst>
            </a:pPr>
            <a:r>
              <a:rPr sz="1150" i="1" spc="125" dirty="0">
                <a:latin typeface="Times New Roman"/>
                <a:cs typeface="Times New Roman"/>
              </a:rPr>
              <a:t>j	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1106" y="2983524"/>
            <a:ext cx="2262505" cy="4324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00" i="1" spc="395" dirty="0">
                <a:latin typeface="Times New Roman"/>
                <a:cs typeface="Times New Roman"/>
              </a:rPr>
              <a:t>E</a:t>
            </a:r>
            <a:r>
              <a:rPr sz="1725" i="1" spc="187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 </a:t>
            </a:r>
            <a:r>
              <a:rPr sz="1725" i="1" spc="89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Symbol"/>
                <a:cs typeface="Symbol"/>
              </a:rPr>
              <a:t>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i="1" spc="535" dirty="0">
                <a:latin typeface="Times New Roman"/>
                <a:cs typeface="Times New Roman"/>
              </a:rPr>
              <a:t>g</a:t>
            </a:r>
            <a:r>
              <a:rPr sz="2650" spc="70" dirty="0">
                <a:latin typeface="Symbol"/>
                <a:cs typeface="Symbol"/>
              </a:rPr>
              <a:t></a:t>
            </a:r>
            <a:r>
              <a:rPr sz="2000" i="1" spc="265" dirty="0">
                <a:latin typeface="Times New Roman"/>
                <a:cs typeface="Times New Roman"/>
              </a:rPr>
              <a:t>x</a:t>
            </a:r>
            <a:r>
              <a:rPr sz="1725" i="1" spc="187" baseline="-24154" dirty="0">
                <a:latin typeface="Times New Roman"/>
                <a:cs typeface="Times New Roman"/>
              </a:rPr>
              <a:t>i</a:t>
            </a:r>
            <a:r>
              <a:rPr sz="1725" i="1" spc="195" baseline="-24154" dirty="0">
                <a:latin typeface="Times New Roman"/>
                <a:cs typeface="Times New Roman"/>
              </a:rPr>
              <a:t> </a:t>
            </a:r>
            <a:r>
              <a:rPr sz="2650" spc="229" dirty="0">
                <a:latin typeface="Symbol"/>
                <a:cs typeface="Symbol"/>
              </a:rPr>
              <a:t></a:t>
            </a:r>
            <a:r>
              <a:rPr sz="2000" spc="409" dirty="0">
                <a:latin typeface="Symbol"/>
                <a:cs typeface="Symbol"/>
              </a:rPr>
              <a:t>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i="1" spc="305" dirty="0">
                <a:latin typeface="Times New Roman"/>
                <a:cs typeface="Times New Roman"/>
              </a:rPr>
              <a:t>y</a:t>
            </a:r>
            <a:r>
              <a:rPr sz="1725" i="1" spc="187" baseline="-24154" dirty="0">
                <a:latin typeface="Times New Roman"/>
                <a:cs typeface="Times New Roman"/>
              </a:rPr>
              <a:t>i</a:t>
            </a:r>
            <a:r>
              <a:rPr sz="1725" i="1" baseline="-24154" dirty="0">
                <a:latin typeface="Times New Roman"/>
                <a:cs typeface="Times New Roman"/>
              </a:rPr>
              <a:t>  </a:t>
            </a:r>
            <a:r>
              <a:rPr sz="1725" i="1" spc="97" baseline="-24154" dirty="0">
                <a:latin typeface="Times New Roman"/>
                <a:cs typeface="Times New Roman"/>
              </a:rPr>
              <a:t> </a:t>
            </a:r>
            <a:r>
              <a:rPr sz="2000" spc="409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2552" y="2919927"/>
            <a:ext cx="1755775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27505" algn="l"/>
              </a:tabLst>
            </a:pPr>
            <a:r>
              <a:rPr sz="2000" i="1" spc="330" dirty="0">
                <a:latin typeface="Times New Roman"/>
                <a:cs typeface="Times New Roman"/>
              </a:rPr>
              <a:t>y </a:t>
            </a:r>
            <a:r>
              <a:rPr sz="2000" i="1" spc="-250" dirty="0">
                <a:latin typeface="Times New Roman"/>
                <a:cs typeface="Times New Roman"/>
              </a:rPr>
              <a:t> </a:t>
            </a:r>
            <a:r>
              <a:rPr sz="2200" i="1" spc="345" dirty="0">
                <a:latin typeface="Symbol"/>
                <a:cs typeface="Symbol"/>
              </a:rPr>
              <a:t>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300" dirty="0">
                <a:latin typeface="Symbol"/>
                <a:cs typeface="Symbol"/>
              </a:rPr>
              <a:t>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3150" spc="-145" dirty="0">
                <a:latin typeface="Symbol"/>
                <a:cs typeface="Symbol"/>
              </a:rPr>
              <a:t>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-14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9082" y="3423262"/>
            <a:ext cx="1984375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2275" algn="l"/>
                <a:tab pos="1593215" algn="l"/>
              </a:tabLst>
            </a:pPr>
            <a:r>
              <a:rPr sz="34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400" u="sng" spc="-1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3400" u="sng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400" u="sng" spc="-1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000" spc="427" baseline="56944" dirty="0">
                <a:latin typeface="Symbol"/>
                <a:cs typeface="Symbol"/>
              </a:rPr>
              <a:t></a:t>
            </a:r>
            <a:endParaRPr sz="3000" baseline="56944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0161" y="3786256"/>
            <a:ext cx="327025" cy="41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" marR="5080" indent="-14604">
              <a:lnSpc>
                <a:spcPct val="102099"/>
              </a:lnSpc>
              <a:spcBef>
                <a:spcPts val="95"/>
              </a:spcBef>
            </a:pPr>
            <a:r>
              <a:rPr sz="1250" i="1" spc="260" dirty="0">
                <a:latin typeface="Times New Roman"/>
                <a:cs typeface="Times New Roman"/>
              </a:rPr>
              <a:t>ol</a:t>
            </a:r>
            <a:r>
              <a:rPr sz="1250" i="1" spc="180" dirty="0">
                <a:latin typeface="Times New Roman"/>
                <a:cs typeface="Times New Roman"/>
              </a:rPr>
              <a:t>d </a:t>
            </a:r>
            <a:r>
              <a:rPr sz="1250" i="1" spc="120" dirty="0">
                <a:latin typeface="Times New Roman"/>
                <a:cs typeface="Times New Roman"/>
              </a:rPr>
              <a:t>  </a:t>
            </a:r>
            <a:r>
              <a:rPr sz="1250" i="1" spc="13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9078" y="3786256"/>
            <a:ext cx="389255" cy="41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2099"/>
              </a:lnSpc>
              <a:spcBef>
                <a:spcPts val="95"/>
              </a:spcBef>
            </a:pPr>
            <a:r>
              <a:rPr sz="1250" i="1" spc="315" dirty="0">
                <a:latin typeface="Times New Roman"/>
                <a:cs typeface="Times New Roman"/>
              </a:rPr>
              <a:t>n</a:t>
            </a:r>
            <a:r>
              <a:rPr sz="1250" i="1" spc="200" dirty="0">
                <a:latin typeface="Times New Roman"/>
                <a:cs typeface="Times New Roman"/>
              </a:rPr>
              <a:t>e</a:t>
            </a:r>
            <a:r>
              <a:rPr sz="1250" i="1" spc="220" dirty="0">
                <a:latin typeface="Times New Roman"/>
                <a:cs typeface="Times New Roman"/>
              </a:rPr>
              <a:t>w </a:t>
            </a:r>
            <a:r>
              <a:rPr sz="1250" i="1" spc="120" dirty="0">
                <a:latin typeface="Times New Roman"/>
                <a:cs typeface="Times New Roman"/>
              </a:rPr>
              <a:t>  </a:t>
            </a:r>
            <a:r>
              <a:rPr sz="1250" i="1" spc="13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4903" y="3524941"/>
            <a:ext cx="1073150" cy="8528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2200" i="1" spc="270" dirty="0">
                <a:latin typeface="Times New Roman"/>
                <a:cs typeface="Times New Roman"/>
              </a:rPr>
              <a:t>E</a:t>
            </a:r>
            <a:r>
              <a:rPr sz="1875" i="1" spc="405" baseline="-24444" dirty="0">
                <a:latin typeface="Times New Roman"/>
                <a:cs typeface="Times New Roman"/>
              </a:rPr>
              <a:t>i </a:t>
            </a:r>
            <a:r>
              <a:rPr sz="2200" spc="425" dirty="0">
                <a:latin typeface="Symbol"/>
                <a:cs typeface="Symbol"/>
              </a:rPr>
              <a:t>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i="1" spc="450" dirty="0">
                <a:latin typeface="Times New Roman"/>
                <a:cs typeface="Times New Roman"/>
              </a:rPr>
              <a:t>E</a:t>
            </a:r>
            <a:r>
              <a:rPr sz="1875" i="1" spc="675" baseline="-24444" dirty="0">
                <a:latin typeface="Times New Roman"/>
                <a:cs typeface="Times New Roman"/>
              </a:rPr>
              <a:t>j</a:t>
            </a:r>
            <a:endParaRPr sz="1875" baseline="-24444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525"/>
              </a:spcBef>
            </a:pPr>
            <a:r>
              <a:rPr sz="2400" i="1" spc="345" dirty="0">
                <a:latin typeface="Symbol"/>
                <a:cs typeface="Symbol"/>
              </a:rPr>
              <a:t>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02793" y="3585446"/>
            <a:ext cx="68516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015" indent="-336550">
              <a:lnSpc>
                <a:spcPct val="100000"/>
              </a:lnSpc>
              <a:spcBef>
                <a:spcPts val="90"/>
              </a:spcBef>
              <a:buFont typeface="Symbol"/>
              <a:buChar char=""/>
              <a:tabLst>
                <a:tab pos="374015" algn="l"/>
                <a:tab pos="374650" algn="l"/>
              </a:tabLst>
            </a:pPr>
            <a:r>
              <a:rPr sz="2200" i="1" spc="340" dirty="0">
                <a:latin typeface="Times New Roman"/>
                <a:cs typeface="Times New Roman"/>
              </a:rPr>
              <a:t>y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1875" i="1" spc="195" baseline="-24444" dirty="0">
                <a:latin typeface="Times New Roman"/>
                <a:cs typeface="Times New Roman"/>
              </a:rPr>
              <a:t>j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7842" y="3768113"/>
            <a:ext cx="127889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7715" algn="l"/>
              </a:tabLst>
            </a:pPr>
            <a:r>
              <a:rPr sz="2400" i="1" spc="360" dirty="0">
                <a:latin typeface="Symbol"/>
                <a:cs typeface="Symbol"/>
              </a:rPr>
              <a:t></a:t>
            </a:r>
            <a:r>
              <a:rPr sz="2400" spc="360" dirty="0">
                <a:latin typeface="Times New Roman"/>
                <a:cs typeface="Times New Roman"/>
              </a:rPr>
              <a:t>	</a:t>
            </a:r>
            <a:r>
              <a:rPr sz="2200" spc="425" dirty="0">
                <a:latin typeface="Symbol"/>
                <a:cs typeface="Symbol"/>
              </a:rPr>
              <a:t>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400" i="1" spc="360" dirty="0"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89761" y="2401912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537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42976" y="2401912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537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76573" y="2401912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537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28947" y="2401912"/>
            <a:ext cx="0" cy="301625"/>
          </a:xfrm>
          <a:custGeom>
            <a:avLst/>
            <a:gdLst/>
            <a:ahLst/>
            <a:cxnLst/>
            <a:rect l="l" t="t" r="r" b="b"/>
            <a:pathLst>
              <a:path h="301625">
                <a:moveTo>
                  <a:pt x="0" y="0"/>
                </a:moveTo>
                <a:lnTo>
                  <a:pt x="0" y="301537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99452" y="2304333"/>
            <a:ext cx="1257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9579" y="2271638"/>
            <a:ext cx="694499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83175" algn="l"/>
              </a:tabLst>
            </a:pPr>
            <a:r>
              <a:rPr sz="2150" i="1" spc="325" dirty="0">
                <a:latin typeface="Symbol"/>
                <a:cs typeface="Symbol"/>
              </a:rPr>
              <a:t>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1950" spc="405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2150" i="1" spc="295" dirty="0">
                <a:latin typeface="Symbol"/>
                <a:cs typeface="Symbol"/>
              </a:rPr>
              <a:t>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Symbol"/>
                <a:cs typeface="Symbol"/>
              </a:rPr>
              <a:t></a:t>
            </a:r>
            <a:r>
              <a:rPr sz="1950" i="1" spc="145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1</a:t>
            </a:r>
            <a:r>
              <a:rPr sz="1725" spc="-247" baseline="-24154" dirty="0">
                <a:latin typeface="Times New Roman"/>
                <a:cs typeface="Times New Roman"/>
              </a:rPr>
              <a:t> </a:t>
            </a:r>
            <a:r>
              <a:rPr sz="1950" spc="185" dirty="0">
                <a:latin typeface="Times New Roman"/>
                <a:cs typeface="Times New Roman"/>
              </a:rPr>
              <a:t>,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i="1" spc="150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1</a:t>
            </a:r>
            <a:r>
              <a:rPr sz="1725" spc="-67" baseline="-24154" dirty="0">
                <a:latin typeface="Times New Roman"/>
                <a:cs typeface="Times New Roman"/>
              </a:rPr>
              <a:t> </a:t>
            </a:r>
            <a:r>
              <a:rPr sz="2600" spc="235" dirty="0">
                <a:latin typeface="Symbol"/>
                <a:cs typeface="Symbol"/>
              </a:rPr>
              <a:t></a:t>
            </a:r>
            <a:r>
              <a:rPr sz="1950" spc="405" dirty="0">
                <a:latin typeface="Symbol"/>
                <a:cs typeface="Symbol"/>
              </a:rPr>
              <a:t>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2150" i="1" spc="295" dirty="0">
                <a:latin typeface="Symbol"/>
                <a:cs typeface="Symbol"/>
              </a:rPr>
              <a:t>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Symbol"/>
                <a:cs typeface="Symbol"/>
              </a:rPr>
              <a:t></a:t>
            </a:r>
            <a:r>
              <a:rPr sz="1950" i="1" spc="320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2</a:t>
            </a:r>
            <a:r>
              <a:rPr sz="1725" spc="-67" baseline="-24154" dirty="0">
                <a:latin typeface="Times New Roman"/>
                <a:cs typeface="Times New Roman"/>
              </a:rPr>
              <a:t> </a:t>
            </a:r>
            <a:r>
              <a:rPr sz="1950" spc="185" dirty="0">
                <a:latin typeface="Times New Roman"/>
                <a:cs typeface="Times New Roman"/>
              </a:rPr>
              <a:t>,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i="1" spc="315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2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2600" spc="235" dirty="0">
                <a:latin typeface="Symbol"/>
                <a:cs typeface="Symbol"/>
              </a:rPr>
              <a:t></a:t>
            </a:r>
            <a:r>
              <a:rPr sz="1950" spc="405" dirty="0">
                <a:latin typeface="Symbol"/>
                <a:cs typeface="Symbol"/>
              </a:rPr>
              <a:t>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215" dirty="0">
                <a:latin typeface="Times New Roman"/>
                <a:cs typeface="Times New Roman"/>
              </a:rPr>
              <a:t>2</a:t>
            </a:r>
            <a:r>
              <a:rPr sz="2150" i="1" spc="295" dirty="0">
                <a:latin typeface="Symbol"/>
                <a:cs typeface="Symbol"/>
              </a:rPr>
              <a:t>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Symbol"/>
                <a:cs typeface="Symbol"/>
              </a:rPr>
              <a:t></a:t>
            </a:r>
            <a:r>
              <a:rPr sz="1950" i="1" spc="145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1</a:t>
            </a:r>
            <a:r>
              <a:rPr sz="1725" spc="-240" baseline="-24154" dirty="0">
                <a:latin typeface="Times New Roman"/>
                <a:cs typeface="Times New Roman"/>
              </a:rPr>
              <a:t> </a:t>
            </a:r>
            <a:r>
              <a:rPr sz="1950" spc="185" dirty="0">
                <a:latin typeface="Times New Roman"/>
                <a:cs typeface="Times New Roman"/>
              </a:rPr>
              <a:t>,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i="1" spc="325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2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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1950" spc="405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610" dirty="0">
                <a:latin typeface="Symbol"/>
                <a:cs typeface="Symbol"/>
              </a:rPr>
              <a:t></a:t>
            </a:r>
            <a:r>
              <a:rPr sz="2600" spc="80" dirty="0">
                <a:latin typeface="Symbol"/>
                <a:cs typeface="Symbol"/>
              </a:rPr>
              <a:t></a:t>
            </a:r>
            <a:r>
              <a:rPr sz="1950" i="1" spc="150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1</a:t>
            </a:r>
            <a:r>
              <a:rPr sz="1725" spc="-67" baseline="-24154" dirty="0">
                <a:latin typeface="Times New Roman"/>
                <a:cs typeface="Times New Roman"/>
              </a:rPr>
              <a:t> </a:t>
            </a:r>
            <a:r>
              <a:rPr sz="2600" spc="235" dirty="0">
                <a:latin typeface="Symbol"/>
                <a:cs typeface="Symbol"/>
              </a:rPr>
              <a:t></a:t>
            </a:r>
            <a:r>
              <a:rPr sz="1950" spc="405" dirty="0">
                <a:latin typeface="Symbol"/>
                <a:cs typeface="Symbol"/>
              </a:rPr>
              <a:t>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610" dirty="0">
                <a:latin typeface="Symbol"/>
                <a:cs typeface="Symbol"/>
              </a:rPr>
              <a:t></a:t>
            </a:r>
            <a:r>
              <a:rPr sz="2600" spc="85" dirty="0">
                <a:latin typeface="Symbol"/>
                <a:cs typeface="Symbol"/>
              </a:rPr>
              <a:t></a:t>
            </a:r>
            <a:r>
              <a:rPr sz="1950" i="1" spc="320" dirty="0">
                <a:latin typeface="Times New Roman"/>
                <a:cs typeface="Times New Roman"/>
              </a:rPr>
              <a:t>x</a:t>
            </a:r>
            <a:r>
              <a:rPr sz="1725" spc="315" baseline="-24154" dirty="0">
                <a:latin typeface="Times New Roman"/>
                <a:cs typeface="Times New Roman"/>
              </a:rPr>
              <a:t>2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退出条件</a:t>
            </a:r>
          </a:p>
        </p:txBody>
      </p:sp>
      <p:sp>
        <p:nvSpPr>
          <p:cNvPr id="3" name="object 3"/>
          <p:cNvSpPr/>
          <p:nvPr/>
        </p:nvSpPr>
        <p:spPr>
          <a:xfrm>
            <a:off x="4728023" y="2356490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697"/>
                </a:lnTo>
              </a:path>
            </a:pathLst>
          </a:custGeom>
          <a:ln w="11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8127" y="276443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697"/>
                </a:lnTo>
              </a:path>
            </a:pathLst>
          </a:custGeom>
          <a:ln w="11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5224" y="3172377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0"/>
                </a:moveTo>
                <a:lnTo>
                  <a:pt x="0" y="325697"/>
                </a:lnTo>
              </a:path>
            </a:pathLst>
          </a:custGeom>
          <a:ln w="11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4365" y="3611197"/>
            <a:ext cx="114935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-41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2252" y="3697224"/>
            <a:ext cx="30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60" dirty="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3224" y="3215565"/>
            <a:ext cx="1600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0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3224" y="2553749"/>
            <a:ext cx="1600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20" dirty="0">
                <a:latin typeface="Symbol"/>
                <a:cs typeface="Symbol"/>
              </a:rPr>
              <a:t>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7037" y="3606835"/>
            <a:ext cx="104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8208" y="3300337"/>
            <a:ext cx="35941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260" algn="l"/>
              </a:tabLst>
            </a:pPr>
            <a:r>
              <a:rPr sz="1250" i="1" spc="-5" dirty="0">
                <a:latin typeface="Times New Roman"/>
                <a:cs typeface="Times New Roman"/>
              </a:rPr>
              <a:t>i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9504" y="2892393"/>
            <a:ext cx="6985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1608" y="2892393"/>
            <a:ext cx="6985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1458" y="2484450"/>
            <a:ext cx="358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50" i="1" spc="-5" dirty="0">
                <a:latin typeface="Times New Roman"/>
                <a:cs typeface="Times New Roman"/>
              </a:rPr>
              <a:t>i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6777" y="2892393"/>
            <a:ext cx="66548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8330" algn="l"/>
              </a:tabLst>
            </a:pPr>
            <a:r>
              <a:rPr sz="1250" i="1" spc="-5" dirty="0">
                <a:latin typeface="Times New Roman"/>
                <a:cs typeface="Times New Roman"/>
              </a:rPr>
              <a:t>i	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5334" y="1074676"/>
            <a:ext cx="1314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0772" y="3615586"/>
            <a:ext cx="45720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50" spc="-140" dirty="0">
                <a:latin typeface="Symbol"/>
                <a:cs typeface="Symbol"/>
              </a:rPr>
              <a:t></a:t>
            </a:r>
            <a:r>
              <a:rPr sz="2100" spc="-140" dirty="0">
                <a:latin typeface="Symbol"/>
                <a:cs typeface="Symbol"/>
              </a:rPr>
              <a:t>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b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4268" y="3682886"/>
            <a:ext cx="82804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100" i="1" spc="175" dirty="0">
                <a:latin typeface="Times New Roman"/>
                <a:cs typeface="Times New Roman"/>
              </a:rPr>
              <a:t>g</a:t>
            </a:r>
            <a:r>
              <a:rPr sz="2800" spc="-165" dirty="0">
                <a:latin typeface="Symbol"/>
                <a:cs typeface="Symbol"/>
              </a:rPr>
              <a:t></a:t>
            </a:r>
            <a:r>
              <a:rPr sz="2100" i="1" spc="-15" dirty="0">
                <a:latin typeface="Times New Roman"/>
                <a:cs typeface="Times New Roman"/>
              </a:rPr>
              <a:t>x</a:t>
            </a:r>
            <a:r>
              <a:rPr sz="1875" i="1" spc="-7" baseline="-24444" dirty="0">
                <a:latin typeface="Times New Roman"/>
                <a:cs typeface="Times New Roman"/>
              </a:rPr>
              <a:t>i</a:t>
            </a:r>
            <a:r>
              <a:rPr sz="1875" i="1" spc="52" baseline="-24444" dirty="0">
                <a:latin typeface="Times New Roman"/>
                <a:cs typeface="Times New Roman"/>
              </a:rPr>
              <a:t> </a:t>
            </a:r>
            <a:r>
              <a:rPr sz="2800" spc="-229" dirty="0">
                <a:latin typeface="Symbol"/>
                <a:cs typeface="Symbol"/>
              </a:rPr>
              <a:t>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04986" y="2711106"/>
            <a:ext cx="74676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5" dirty="0">
                <a:latin typeface="Times New Roman"/>
                <a:cs typeface="Times New Roman"/>
              </a:rPr>
              <a:t>y </a:t>
            </a:r>
            <a:r>
              <a:rPr sz="2100" spc="10" dirty="0">
                <a:latin typeface="Symbol"/>
                <a:cs typeface="Symbol"/>
              </a:rPr>
              <a:t>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g</a:t>
            </a:r>
            <a:r>
              <a:rPr sz="2100" i="1" spc="-70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0398" y="4143090"/>
            <a:ext cx="24320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j</a:t>
            </a:r>
            <a:r>
              <a:rPr sz="1250" i="1" spc="-2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Symbol"/>
                <a:cs typeface="Symbol"/>
              </a:rPr>
              <a:t></a:t>
            </a:r>
            <a:r>
              <a:rPr sz="1250" spc="-3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7824" y="3119049"/>
            <a:ext cx="59245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50" spc="142" baseline="21164" dirty="0">
                <a:latin typeface="Symbol"/>
                <a:cs typeface="Symbol"/>
              </a:rPr>
              <a:t></a:t>
            </a:r>
            <a:r>
              <a:rPr sz="2100" spc="95" dirty="0">
                <a:latin typeface="Symbol"/>
                <a:cs typeface="Symbol"/>
              </a:rPr>
              <a:t>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Times New Roman"/>
                <a:cs typeface="Times New Roman"/>
              </a:rPr>
              <a:t>1,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3224" y="2303162"/>
            <a:ext cx="51815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5" dirty="0">
                <a:latin typeface="Symbol"/>
                <a:cs typeface="Symbol"/>
              </a:rPr>
              <a:t></a:t>
            </a:r>
            <a:r>
              <a:rPr sz="2100" spc="-32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Times New Roman"/>
                <a:cs typeface="Times New Roman"/>
              </a:rPr>
              <a:t>1,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611" y="3755153"/>
            <a:ext cx="13779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spc="15" dirty="0">
                <a:latin typeface="Times New Roman"/>
                <a:cs typeface="Times New Roman"/>
              </a:rPr>
              <a:t>y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1875" i="1" spc="-52" baseline="-24444" dirty="0">
                <a:latin typeface="Times New Roman"/>
                <a:cs typeface="Times New Roman"/>
              </a:rPr>
              <a:t>j</a:t>
            </a:r>
            <a:r>
              <a:rPr sz="2250" i="1" spc="-35" dirty="0">
                <a:latin typeface="Symbol"/>
                <a:cs typeface="Symbol"/>
              </a:rPr>
              <a:t></a:t>
            </a:r>
            <a:r>
              <a:rPr sz="2250" i="1" spc="-175" dirty="0">
                <a:latin typeface="Times New Roman"/>
                <a:cs typeface="Times New Roman"/>
              </a:rPr>
              <a:t> </a:t>
            </a:r>
            <a:r>
              <a:rPr sz="1875" i="1" spc="-7" baseline="-24444" dirty="0">
                <a:latin typeface="Times New Roman"/>
                <a:cs typeface="Times New Roman"/>
              </a:rPr>
              <a:t>j</a:t>
            </a:r>
            <a:r>
              <a:rPr sz="1875" i="1" spc="-120" baseline="-24444" dirty="0">
                <a:latin typeface="Times New Roman"/>
                <a:cs typeface="Times New Roman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K</a:t>
            </a:r>
            <a:r>
              <a:rPr sz="2100" i="1" spc="380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1875" i="1" spc="-7" baseline="-24444" dirty="0">
                <a:latin typeface="Times New Roman"/>
                <a:cs typeface="Times New Roman"/>
              </a:rPr>
              <a:t>j</a:t>
            </a:r>
            <a:r>
              <a:rPr sz="1875" i="1" spc="-75" baseline="-24444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,</a:t>
            </a:r>
            <a:r>
              <a:rPr sz="2100" spc="-170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x</a:t>
            </a:r>
            <a:r>
              <a:rPr sz="1875" i="1" spc="-15" baseline="-24444" dirty="0">
                <a:latin typeface="Times New Roman"/>
                <a:cs typeface="Times New Roman"/>
              </a:rPr>
              <a:t>i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9422" y="2573736"/>
            <a:ext cx="313436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353695" algn="l"/>
                <a:tab pos="1397000" algn="l"/>
                <a:tab pos="2437765" algn="l"/>
                <a:tab pos="2954020" algn="l"/>
              </a:tabLst>
            </a:pPr>
            <a:r>
              <a:rPr sz="2800" spc="-229" dirty="0">
                <a:latin typeface="Symbol"/>
                <a:cs typeface="Symbol"/>
              </a:rPr>
              <a:t></a:t>
            </a:r>
            <a:r>
              <a:rPr sz="2800" spc="-229" dirty="0">
                <a:latin typeface="Times New Roman"/>
                <a:cs typeface="Times New Roman"/>
              </a:rPr>
              <a:t>	</a:t>
            </a:r>
            <a:r>
              <a:rPr sz="2800" spc="-229" dirty="0">
                <a:latin typeface="Symbol"/>
                <a:cs typeface="Symbol"/>
              </a:rPr>
              <a:t>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3150" spc="60" baseline="-9259" dirty="0">
                <a:latin typeface="Symbol"/>
                <a:cs typeface="Symbol"/>
              </a:rPr>
              <a:t></a:t>
            </a:r>
            <a:r>
              <a:rPr sz="2100" spc="40" dirty="0">
                <a:latin typeface="Symbol"/>
                <a:cs typeface="Symbol"/>
              </a:rPr>
              <a:t>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Times New Roman"/>
                <a:cs typeface="Times New Roman"/>
              </a:rPr>
              <a:t>1,	</a:t>
            </a:r>
            <a:r>
              <a:rPr sz="3200" spc="-365" dirty="0">
                <a:latin typeface="Symbol"/>
                <a:cs typeface="Symbol"/>
              </a:rPr>
              <a:t></a:t>
            </a:r>
            <a:r>
              <a:rPr sz="2100" i="1" spc="-365" dirty="0">
                <a:latin typeface="Times New Roman"/>
                <a:cs typeface="Times New Roman"/>
              </a:rPr>
              <a:t>x      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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250" i="1" spc="-70" dirty="0">
                <a:latin typeface="Symbol"/>
                <a:cs typeface="Symbol"/>
              </a:rPr>
              <a:t></a:t>
            </a:r>
            <a:r>
              <a:rPr sz="2250" spc="-7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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C	</a:t>
            </a:r>
            <a:r>
              <a:rPr sz="2100" spc="-30" dirty="0">
                <a:latin typeface="Times New Roman"/>
                <a:cs typeface="Times New Roman"/>
              </a:rPr>
              <a:t>//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62659" y="1049741"/>
            <a:ext cx="1240790" cy="11480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15"/>
              </a:spcBef>
            </a:pPr>
            <a:r>
              <a:rPr sz="4800" spc="179" baseline="-8680" dirty="0">
                <a:latin typeface="Symbol"/>
                <a:cs typeface="Symbol"/>
              </a:rPr>
              <a:t></a:t>
            </a:r>
            <a:r>
              <a:rPr sz="2250" i="1" spc="60" dirty="0">
                <a:latin typeface="Symbol"/>
                <a:cs typeface="Symbol"/>
              </a:rPr>
              <a:t></a:t>
            </a:r>
            <a:r>
              <a:rPr sz="1875" i="1" spc="-7" baseline="-24444" dirty="0">
                <a:latin typeface="Times New Roman"/>
                <a:cs typeface="Times New Roman"/>
              </a:rPr>
              <a:t>i</a:t>
            </a:r>
            <a:r>
              <a:rPr sz="1875" i="1" spc="52" baseline="-24444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y</a:t>
            </a:r>
            <a:r>
              <a:rPr sz="1875" i="1" spc="-7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87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155"/>
              </a:spcBef>
            </a:pPr>
            <a:r>
              <a:rPr sz="1250" i="1" spc="5" dirty="0">
                <a:latin typeface="Times New Roman"/>
                <a:cs typeface="Times New Roman"/>
              </a:rPr>
              <a:t>i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29"/>
              </a:spcBef>
            </a:pPr>
            <a:r>
              <a:rPr sz="2100" spc="20" dirty="0">
                <a:latin typeface="Times New Roman"/>
                <a:cs typeface="Times New Roman"/>
              </a:rPr>
              <a:t>0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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250" i="1" spc="25" dirty="0">
                <a:latin typeface="Symbol"/>
                <a:cs typeface="Symbol"/>
              </a:rPr>
              <a:t></a:t>
            </a:r>
            <a:r>
              <a:rPr sz="1875" i="1" spc="37" baseline="-24444" dirty="0">
                <a:latin typeface="Times New Roman"/>
                <a:cs typeface="Times New Roman"/>
              </a:rPr>
              <a:t>i</a:t>
            </a:r>
            <a:r>
              <a:rPr sz="1875" i="1" spc="67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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70" dirty="0">
                <a:latin typeface="Times New Roman"/>
                <a:cs typeface="Times New Roman"/>
              </a:rPr>
              <a:t>C</a:t>
            </a:r>
            <a:r>
              <a:rPr sz="2100" spc="7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0469" y="2981680"/>
            <a:ext cx="26701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9130" algn="l"/>
              </a:tabLst>
            </a:pPr>
            <a:r>
              <a:rPr sz="3200" spc="-365" dirty="0">
                <a:latin typeface="Symbol"/>
                <a:cs typeface="Symbol"/>
              </a:rPr>
              <a:t></a:t>
            </a:r>
            <a:r>
              <a:rPr sz="2100" i="1" spc="-365" dirty="0">
                <a:latin typeface="Times New Roman"/>
                <a:cs typeface="Times New Roman"/>
              </a:rPr>
              <a:t>x   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2250" i="1" spc="-70" dirty="0">
                <a:latin typeface="Symbol"/>
                <a:cs typeface="Symbol"/>
              </a:rPr>
              <a:t></a:t>
            </a:r>
            <a:r>
              <a:rPr sz="2250" spc="-7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-114" dirty="0">
                <a:latin typeface="Times New Roman"/>
                <a:cs typeface="Times New Roman"/>
              </a:rPr>
              <a:t>C</a:t>
            </a:r>
            <a:r>
              <a:rPr sz="3200" spc="-114" dirty="0">
                <a:latin typeface="Symbol"/>
                <a:cs typeface="Symbol"/>
              </a:rPr>
              <a:t></a:t>
            </a:r>
            <a:r>
              <a:rPr sz="2100" spc="-114" dirty="0">
                <a:latin typeface="Times New Roman"/>
                <a:cs typeface="Times New Roman"/>
              </a:rPr>
              <a:t>//</a:t>
            </a:r>
            <a:r>
              <a:rPr sz="2100" spc="-20" dirty="0">
                <a:latin typeface="SimSun"/>
                <a:cs typeface="SimSun"/>
              </a:rPr>
              <a:t>落</a:t>
            </a:r>
            <a:r>
              <a:rPr sz="2100" spc="-25" dirty="0">
                <a:latin typeface="SimSun"/>
                <a:cs typeface="SimSun"/>
              </a:rPr>
              <a:t>在</a:t>
            </a:r>
            <a:r>
              <a:rPr sz="2100" spc="-20" dirty="0">
                <a:latin typeface="SimSun"/>
                <a:cs typeface="SimSun"/>
              </a:rPr>
              <a:t>边</a:t>
            </a:r>
            <a:r>
              <a:rPr sz="2100" spc="-25" dirty="0">
                <a:latin typeface="SimSun"/>
                <a:cs typeface="SimSun"/>
              </a:rPr>
              <a:t>界</a:t>
            </a:r>
            <a:r>
              <a:rPr sz="2100" spc="40" dirty="0">
                <a:latin typeface="SimSun"/>
                <a:cs typeface="SimSun"/>
              </a:rPr>
              <a:t>内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86815" y="2573736"/>
            <a:ext cx="163195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525" dirty="0">
                <a:latin typeface="Symbol"/>
                <a:cs typeface="Symbol"/>
              </a:rPr>
              <a:t>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SimSun"/>
                <a:cs typeface="SimSun"/>
              </a:rPr>
              <a:t>落</a:t>
            </a:r>
            <a:r>
              <a:rPr sz="2100" spc="-25" dirty="0">
                <a:latin typeface="SimSun"/>
                <a:cs typeface="SimSun"/>
              </a:rPr>
              <a:t>在</a:t>
            </a:r>
            <a:r>
              <a:rPr sz="2100" spc="-20" dirty="0">
                <a:latin typeface="SimSun"/>
                <a:cs typeface="SimSun"/>
              </a:rPr>
              <a:t>边</a:t>
            </a:r>
            <a:r>
              <a:rPr sz="2100" spc="-25" dirty="0">
                <a:latin typeface="SimSun"/>
                <a:cs typeface="SimSun"/>
              </a:rPr>
              <a:t>界</a:t>
            </a:r>
            <a:r>
              <a:rPr sz="2100" spc="40" dirty="0">
                <a:latin typeface="SimSun"/>
                <a:cs typeface="SimSun"/>
              </a:rPr>
              <a:t>上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3719" y="2165793"/>
            <a:ext cx="261112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8495" algn="l"/>
              </a:tabLst>
            </a:pPr>
            <a:r>
              <a:rPr sz="3200" spc="-365" dirty="0">
                <a:latin typeface="Symbol"/>
                <a:cs typeface="Symbol"/>
              </a:rPr>
              <a:t></a:t>
            </a:r>
            <a:r>
              <a:rPr sz="2100" i="1" spc="-365" dirty="0">
                <a:latin typeface="Times New Roman"/>
                <a:cs typeface="Times New Roman"/>
              </a:rPr>
              <a:t>x   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250" i="1" spc="-70" dirty="0">
                <a:latin typeface="Symbol"/>
                <a:cs typeface="Symbol"/>
              </a:rPr>
              <a:t></a:t>
            </a:r>
            <a:r>
              <a:rPr sz="2250" spc="-70" dirty="0">
                <a:latin typeface="Times New Roman"/>
                <a:cs typeface="Times New Roman"/>
              </a:rPr>
              <a:t>	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-150" dirty="0">
                <a:latin typeface="Times New Roman"/>
                <a:cs typeface="Times New Roman"/>
              </a:rPr>
              <a:t>0</a:t>
            </a:r>
            <a:r>
              <a:rPr sz="3200" spc="-150" dirty="0">
                <a:latin typeface="Symbol"/>
                <a:cs typeface="Symbol"/>
              </a:rPr>
              <a:t></a:t>
            </a:r>
            <a:r>
              <a:rPr sz="2100" spc="-150" dirty="0">
                <a:latin typeface="Times New Roman"/>
                <a:cs typeface="Times New Roman"/>
              </a:rPr>
              <a:t>//</a:t>
            </a:r>
            <a:r>
              <a:rPr sz="2100" spc="-20" dirty="0">
                <a:latin typeface="SimSun"/>
                <a:cs typeface="SimSun"/>
              </a:rPr>
              <a:t>落</a:t>
            </a:r>
            <a:r>
              <a:rPr sz="2100" spc="-25" dirty="0">
                <a:latin typeface="SimSun"/>
                <a:cs typeface="SimSun"/>
              </a:rPr>
              <a:t>在</a:t>
            </a:r>
            <a:r>
              <a:rPr sz="2100" spc="-20" dirty="0">
                <a:latin typeface="SimSun"/>
                <a:cs typeface="SimSun"/>
              </a:rPr>
              <a:t>边</a:t>
            </a:r>
            <a:r>
              <a:rPr sz="2100" spc="-25" dirty="0">
                <a:latin typeface="SimSun"/>
                <a:cs typeface="SimSun"/>
              </a:rPr>
              <a:t>界</a:t>
            </a:r>
            <a:r>
              <a:rPr sz="2100" spc="40" dirty="0">
                <a:latin typeface="SimSun"/>
                <a:cs typeface="SimSun"/>
              </a:rPr>
              <a:t>外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51287" y="1843719"/>
            <a:ext cx="116776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0" dirty="0">
                <a:latin typeface="Times New Roman"/>
                <a:cs typeface="Times New Roman"/>
              </a:rPr>
              <a:t>i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1,2,</a:t>
            </a:r>
            <a:r>
              <a:rPr sz="2100" spc="15" dirty="0">
                <a:latin typeface="MT Extra"/>
                <a:cs typeface="MT Extra"/>
              </a:rPr>
              <a:t></a:t>
            </a:r>
            <a:r>
              <a:rPr sz="2100" i="1" spc="1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使用核解决线性不可分</a:t>
            </a:r>
          </a:p>
        </p:txBody>
      </p:sp>
      <p:sp>
        <p:nvSpPr>
          <p:cNvPr id="3" name="object 3"/>
          <p:cNvSpPr/>
          <p:nvPr/>
        </p:nvSpPr>
        <p:spPr>
          <a:xfrm>
            <a:off x="4218128" y="1613226"/>
            <a:ext cx="4767066" cy="299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976" y="1600200"/>
            <a:ext cx="4311396" cy="3023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108" y="89915"/>
            <a:ext cx="2737104" cy="1531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17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1908048" y="438912"/>
            <a:ext cx="6624828" cy="446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17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2124455" y="339852"/>
            <a:ext cx="5266944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惩罚因子的影响</a:t>
            </a:r>
          </a:p>
        </p:txBody>
      </p:sp>
      <p:sp>
        <p:nvSpPr>
          <p:cNvPr id="3" name="object 3"/>
          <p:cNvSpPr/>
          <p:nvPr/>
        </p:nvSpPr>
        <p:spPr>
          <a:xfrm>
            <a:off x="3924300" y="1303019"/>
            <a:ext cx="2833116" cy="329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1303019"/>
            <a:ext cx="2831591" cy="3294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3663" y="2112057"/>
            <a:ext cx="1896738" cy="989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高斯核函数的影响</a:t>
            </a:r>
          </a:p>
        </p:txBody>
      </p:sp>
      <p:sp>
        <p:nvSpPr>
          <p:cNvPr id="3" name="object 3"/>
          <p:cNvSpPr/>
          <p:nvPr/>
        </p:nvSpPr>
        <p:spPr>
          <a:xfrm>
            <a:off x="4218128" y="1396818"/>
            <a:ext cx="4767066" cy="2996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976" y="1382267"/>
            <a:ext cx="4311396" cy="3026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700" y="0"/>
            <a:ext cx="2374392" cy="1379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96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</a:t>
            </a:r>
            <a:r>
              <a:rPr dirty="0"/>
              <a:t>M分类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1612480" y="1301232"/>
            <a:ext cx="5424131" cy="3292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62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</a:t>
            </a:r>
            <a:r>
              <a:rPr spc="-45" dirty="0"/>
              <a:t>b</a:t>
            </a:r>
            <a:r>
              <a:rPr dirty="0"/>
              <a:t>alanced</a:t>
            </a:r>
          </a:p>
        </p:txBody>
      </p:sp>
      <p:sp>
        <p:nvSpPr>
          <p:cNvPr id="3" name="object 3"/>
          <p:cNvSpPr/>
          <p:nvPr/>
        </p:nvSpPr>
        <p:spPr>
          <a:xfrm>
            <a:off x="2679192" y="699516"/>
            <a:ext cx="6121908" cy="417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6192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71717"/>
                </a:solidFill>
                <a:latin typeface="Microsoft YaHei"/>
                <a:cs typeface="Microsoft YaHei"/>
              </a:rPr>
              <a:t>放大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3267" y="528826"/>
            <a:ext cx="6768083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</a:t>
            </a:r>
            <a:r>
              <a:rPr dirty="0"/>
              <a:t>UC</a:t>
            </a:r>
          </a:p>
        </p:txBody>
      </p:sp>
      <p:sp>
        <p:nvSpPr>
          <p:cNvPr id="3" name="object 3"/>
          <p:cNvSpPr/>
          <p:nvPr/>
        </p:nvSpPr>
        <p:spPr>
          <a:xfrm>
            <a:off x="634691" y="1342232"/>
            <a:ext cx="3920072" cy="1460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4086" y="3122568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>
                <a:moveTo>
                  <a:pt x="0" y="0"/>
                </a:moveTo>
                <a:lnTo>
                  <a:pt x="1084739" y="0"/>
                </a:lnTo>
              </a:path>
            </a:pathLst>
          </a:custGeom>
          <a:ln w="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7205" y="3739227"/>
            <a:ext cx="1084580" cy="0"/>
          </a:xfrm>
          <a:custGeom>
            <a:avLst/>
            <a:gdLst/>
            <a:ahLst/>
            <a:cxnLst/>
            <a:rect l="l" t="t" r="r" b="b"/>
            <a:pathLst>
              <a:path w="1084579">
                <a:moveTo>
                  <a:pt x="0" y="0"/>
                </a:moveTo>
                <a:lnTo>
                  <a:pt x="1084131" y="0"/>
                </a:lnTo>
              </a:path>
            </a:pathLst>
          </a:custGeom>
          <a:ln w="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05585" y="2794162"/>
            <a:ext cx="360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260" dirty="0">
                <a:latin typeface="Times New Roman"/>
                <a:cs typeface="Times New Roman"/>
              </a:rPr>
              <a:t>TP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4703" y="3734325"/>
            <a:ext cx="10109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340" dirty="0">
                <a:latin typeface="Times New Roman"/>
                <a:cs typeface="Times New Roman"/>
              </a:rPr>
              <a:t>FP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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i="1" spc="280" dirty="0">
                <a:latin typeface="Times New Roman"/>
                <a:cs typeface="Times New Roman"/>
              </a:rPr>
              <a:t>TN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971" y="3555318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325" dirty="0">
                <a:latin typeface="Times New Roman"/>
                <a:cs typeface="Times New Roman"/>
              </a:rPr>
              <a:t>FPR</a:t>
            </a:r>
            <a:r>
              <a:rPr sz="1800" i="1" spc="17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3235" y="3098092"/>
            <a:ext cx="1047750" cy="6127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i="1" spc="310" dirty="0">
                <a:latin typeface="Times New Roman"/>
                <a:cs typeface="Times New Roman"/>
              </a:rPr>
              <a:t>TP </a:t>
            </a:r>
            <a:r>
              <a:rPr sz="1800" spc="335" dirty="0">
                <a:latin typeface="Symbol"/>
                <a:cs typeface="Symbol"/>
              </a:rPr>
              <a:t>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i="1" spc="320" dirty="0">
                <a:latin typeface="Times New Roman"/>
                <a:cs typeface="Times New Roman"/>
              </a:rPr>
              <a:t>FN</a:t>
            </a:r>
            <a:endParaRPr sz="18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150"/>
              </a:spcBef>
            </a:pPr>
            <a:r>
              <a:rPr sz="1800" i="1" spc="305" dirty="0">
                <a:latin typeface="Times New Roman"/>
                <a:cs typeface="Times New Roman"/>
              </a:rPr>
              <a:t>FP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9634" y="2938206"/>
            <a:ext cx="812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305" dirty="0">
                <a:latin typeface="Times New Roman"/>
                <a:cs typeface="Times New Roman"/>
              </a:rPr>
              <a:t>TPR</a:t>
            </a:r>
            <a:r>
              <a:rPr sz="1800" i="1" spc="21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19700" y="411480"/>
            <a:ext cx="3529584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8408" y="3113532"/>
            <a:ext cx="3951732" cy="1284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4644" y="4005049"/>
            <a:ext cx="3394075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15" dirty="0">
                <a:solidFill>
                  <a:srgbClr val="44536A"/>
                </a:solidFill>
                <a:latin typeface="Arial Rounded MT Bold"/>
                <a:cs typeface="Arial Rounded MT Bold"/>
              </a:rPr>
              <a:t>Receiver Operating</a:t>
            </a:r>
            <a:r>
              <a:rPr sz="1600" dirty="0">
                <a:solidFill>
                  <a:srgbClr val="44536A"/>
                </a:solidFill>
                <a:latin typeface="Arial Rounded MT Bold"/>
                <a:cs typeface="Arial Rounded MT Bold"/>
              </a:rPr>
              <a:t> </a:t>
            </a:r>
            <a:r>
              <a:rPr sz="1600" spc="-10" dirty="0">
                <a:solidFill>
                  <a:srgbClr val="44536A"/>
                </a:solidFill>
                <a:latin typeface="Arial Rounded MT Bold"/>
                <a:cs typeface="Arial Rounded MT Bold"/>
              </a:rPr>
              <a:t>Characteristic</a:t>
            </a:r>
            <a:endParaRPr sz="16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solidFill>
                  <a:srgbClr val="565656"/>
                </a:solidFill>
                <a:latin typeface="Arial Rounded MT Bold"/>
                <a:cs typeface="Arial Rounded MT Bold"/>
              </a:rPr>
              <a:t>Area </a:t>
            </a:r>
            <a:r>
              <a:rPr sz="1600" spc="-5" dirty="0">
                <a:solidFill>
                  <a:srgbClr val="565656"/>
                </a:solidFill>
                <a:latin typeface="Arial Rounded MT Bold"/>
                <a:cs typeface="Arial Rounded MT Bold"/>
              </a:rPr>
              <a:t>Under</a:t>
            </a:r>
            <a:r>
              <a:rPr sz="1600" spc="15" dirty="0">
                <a:solidFill>
                  <a:srgbClr val="565656"/>
                </a:solidFill>
                <a:latin typeface="Arial Rounded MT Bold"/>
                <a:cs typeface="Arial Rounded MT Bold"/>
              </a:rPr>
              <a:t> </a:t>
            </a:r>
            <a:r>
              <a:rPr sz="1600" spc="-20" dirty="0">
                <a:solidFill>
                  <a:srgbClr val="565656"/>
                </a:solidFill>
                <a:latin typeface="Arial Rounded MT Bold"/>
                <a:cs typeface="Arial Rounded MT Bold"/>
              </a:rPr>
              <a:t>Curve</a:t>
            </a:r>
            <a:endParaRPr sz="16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分类器指标</a:t>
            </a:r>
          </a:p>
        </p:txBody>
      </p:sp>
      <p:sp>
        <p:nvSpPr>
          <p:cNvPr id="3" name="object 3"/>
          <p:cNvSpPr/>
          <p:nvPr/>
        </p:nvSpPr>
        <p:spPr>
          <a:xfrm>
            <a:off x="2308579" y="1552888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238" y="0"/>
                </a:lnTo>
              </a:path>
            </a:pathLst>
          </a:custGeom>
          <a:ln w="10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3642" y="2200256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658" y="0"/>
                </a:lnTo>
              </a:path>
            </a:pathLst>
          </a:custGeom>
          <a:ln w="10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93844" y="2844007"/>
            <a:ext cx="1137920" cy="0"/>
          </a:xfrm>
          <a:custGeom>
            <a:avLst/>
            <a:gdLst/>
            <a:ahLst/>
            <a:cxnLst/>
            <a:rect l="l" t="t" r="r" b="b"/>
            <a:pathLst>
              <a:path w="1137920">
                <a:moveTo>
                  <a:pt x="0" y="0"/>
                </a:moveTo>
                <a:lnTo>
                  <a:pt x="1137914" y="0"/>
                </a:lnTo>
              </a:path>
            </a:pathLst>
          </a:custGeom>
          <a:ln w="10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7816" y="3491055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>
                <a:moveTo>
                  <a:pt x="0" y="0"/>
                </a:moveTo>
                <a:lnTo>
                  <a:pt x="2502638" y="0"/>
                </a:lnTo>
              </a:path>
            </a:pathLst>
          </a:custGeom>
          <a:ln w="10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0389" y="4218470"/>
            <a:ext cx="3256279" cy="0"/>
          </a:xfrm>
          <a:custGeom>
            <a:avLst/>
            <a:gdLst/>
            <a:ahLst/>
            <a:cxnLst/>
            <a:rect l="l" t="t" r="r" b="b"/>
            <a:pathLst>
              <a:path w="3256279">
                <a:moveTo>
                  <a:pt x="0" y="0"/>
                </a:moveTo>
                <a:lnTo>
                  <a:pt x="3256281" y="0"/>
                </a:lnTo>
              </a:path>
            </a:pathLst>
          </a:custGeom>
          <a:ln w="10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2462" y="2499708"/>
            <a:ext cx="37655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270" dirty="0">
                <a:latin typeface="Times New Roman"/>
                <a:cs typeface="Times New Roman"/>
              </a:rPr>
              <a:t>TP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424" y="2839062"/>
            <a:ext cx="109791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315" dirty="0">
                <a:latin typeface="Times New Roman"/>
                <a:cs typeface="Times New Roman"/>
              </a:rPr>
              <a:t>TP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i="1" spc="325" dirty="0">
                <a:latin typeface="Times New Roman"/>
                <a:cs typeface="Times New Roman"/>
              </a:rPr>
              <a:t>FN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1806" y="2651127"/>
            <a:ext cx="103568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245" dirty="0">
                <a:latin typeface="Times New Roman"/>
                <a:cs typeface="Times New Roman"/>
              </a:rPr>
              <a:t>recall</a:t>
            </a:r>
            <a:r>
              <a:rPr sz="1900" i="1" spc="9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2248" y="2195331"/>
            <a:ext cx="108013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315" dirty="0">
                <a:latin typeface="Times New Roman"/>
                <a:cs typeface="Times New Roman"/>
              </a:rPr>
              <a:t>TP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i="1" spc="305" dirty="0">
                <a:latin typeface="Times New Roman"/>
                <a:cs typeface="Times New Roman"/>
              </a:rPr>
              <a:t>FP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334" y="2007456"/>
            <a:ext cx="146558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260" dirty="0">
                <a:latin typeface="Times New Roman"/>
                <a:cs typeface="Times New Roman"/>
              </a:rPr>
              <a:t>precision</a:t>
            </a:r>
            <a:r>
              <a:rPr sz="1900" i="1" spc="-35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7158" y="1527640"/>
            <a:ext cx="251460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6400"/>
              </a:lnSpc>
              <a:spcBef>
                <a:spcPts val="100"/>
              </a:spcBef>
            </a:pPr>
            <a:r>
              <a:rPr sz="1900" i="1" spc="315" dirty="0">
                <a:latin typeface="Times New Roman"/>
                <a:cs typeface="Times New Roman"/>
              </a:rPr>
              <a:t>TP</a:t>
            </a:r>
            <a:r>
              <a:rPr sz="1900" i="1" spc="8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i="1" spc="330" dirty="0">
                <a:latin typeface="Times New Roman"/>
                <a:cs typeface="Times New Roman"/>
              </a:rPr>
              <a:t>TN</a:t>
            </a:r>
            <a:r>
              <a:rPr sz="1900" i="1" spc="29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i="1" spc="360" dirty="0">
                <a:latin typeface="Times New Roman"/>
                <a:cs typeface="Times New Roman"/>
              </a:rPr>
              <a:t>FN</a:t>
            </a:r>
            <a:r>
              <a:rPr sz="1900" i="1" spc="25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i="1" spc="305" dirty="0">
                <a:latin typeface="Times New Roman"/>
                <a:cs typeface="Times New Roman"/>
              </a:rPr>
              <a:t>FP  </a:t>
            </a:r>
            <a:r>
              <a:rPr sz="1900" i="1" spc="270" dirty="0">
                <a:latin typeface="Times New Roman"/>
                <a:cs typeface="Times New Roman"/>
              </a:rPr>
              <a:t>TP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4528" y="1208589"/>
            <a:ext cx="104457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315" dirty="0">
                <a:latin typeface="Times New Roman"/>
                <a:cs typeface="Times New Roman"/>
              </a:rPr>
              <a:t>TP</a:t>
            </a:r>
            <a:r>
              <a:rPr sz="1900" i="1" spc="4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i="1" spc="285" dirty="0">
                <a:latin typeface="Times New Roman"/>
                <a:cs typeface="Times New Roman"/>
              </a:rPr>
              <a:t>TN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806" y="1359888"/>
            <a:ext cx="145097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305" dirty="0">
                <a:latin typeface="Times New Roman"/>
                <a:cs typeface="Times New Roman"/>
              </a:rPr>
              <a:t>accuracy</a:t>
            </a:r>
            <a:r>
              <a:rPr sz="1900" i="1" spc="-14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755" y="3458659"/>
            <a:ext cx="118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8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6126" y="3147256"/>
            <a:ext cx="315023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6555" algn="l"/>
              </a:tabLst>
            </a:pPr>
            <a:r>
              <a:rPr sz="2850" i="1" spc="562" baseline="-35087" dirty="0">
                <a:latin typeface="Times New Roman"/>
                <a:cs typeface="Times New Roman"/>
              </a:rPr>
              <a:t>F	</a:t>
            </a:r>
            <a:r>
              <a:rPr sz="2850" spc="509" baseline="-35087" dirty="0">
                <a:latin typeface="Symbol"/>
                <a:cs typeface="Symbol"/>
              </a:rPr>
              <a:t></a:t>
            </a:r>
            <a:r>
              <a:rPr sz="2850" spc="450" baseline="-35087" dirty="0">
                <a:latin typeface="Times New Roman"/>
                <a:cs typeface="Times New Roman"/>
              </a:rPr>
              <a:t> </a:t>
            </a:r>
            <a:r>
              <a:rPr sz="1900" spc="310" dirty="0">
                <a:latin typeface="Times New Roman"/>
                <a:cs typeface="Times New Roman"/>
              </a:rPr>
              <a:t>2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Symbol"/>
                <a:cs typeface="Symbol"/>
              </a:rPr>
              <a:t>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i="1" spc="260" dirty="0">
                <a:latin typeface="Times New Roman"/>
                <a:cs typeface="Times New Roman"/>
              </a:rPr>
              <a:t>precision</a:t>
            </a:r>
            <a:r>
              <a:rPr sz="1900" i="1" spc="-240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Symbol"/>
                <a:cs typeface="Symbol"/>
              </a:rPr>
              <a:t>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i="1" spc="245" dirty="0">
                <a:latin typeface="Times New Roman"/>
                <a:cs typeface="Times New Roman"/>
              </a:rPr>
              <a:t>recall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9800" y="3486610"/>
            <a:ext cx="3292475" cy="1045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35">
              <a:lnSpc>
                <a:spcPts val="2115"/>
              </a:lnSpc>
              <a:spcBef>
                <a:spcPts val="90"/>
              </a:spcBef>
            </a:pPr>
            <a:r>
              <a:rPr sz="1900" i="1" spc="260" dirty="0">
                <a:latin typeface="Times New Roman"/>
                <a:cs typeface="Times New Roman"/>
              </a:rPr>
              <a:t>precision</a:t>
            </a:r>
            <a:r>
              <a:rPr sz="1900" i="1" spc="-125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i="1" spc="245" dirty="0">
                <a:latin typeface="Times New Roman"/>
                <a:cs typeface="Times New Roman"/>
              </a:rPr>
              <a:t>recall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3435"/>
              </a:lnSpc>
            </a:pPr>
            <a:r>
              <a:rPr sz="3000" spc="80" dirty="0">
                <a:latin typeface="Symbol"/>
                <a:cs typeface="Symbol"/>
              </a:rPr>
              <a:t></a:t>
            </a:r>
            <a:r>
              <a:rPr sz="1900" spc="80" dirty="0">
                <a:latin typeface="Times New Roman"/>
                <a:cs typeface="Times New Roman"/>
              </a:rPr>
              <a:t>1</a:t>
            </a:r>
            <a:r>
              <a:rPr sz="1900" spc="80" dirty="0">
                <a:latin typeface="Symbol"/>
                <a:cs typeface="Symbol"/>
              </a:rPr>
              <a:t>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2050" i="1" spc="254" dirty="0">
                <a:latin typeface="Symbol"/>
                <a:cs typeface="Symbol"/>
              </a:rPr>
              <a:t></a:t>
            </a:r>
            <a:r>
              <a:rPr sz="2050" i="1" spc="-70" dirty="0">
                <a:latin typeface="Times New Roman"/>
                <a:cs typeface="Times New Roman"/>
              </a:rPr>
              <a:t> </a:t>
            </a:r>
            <a:r>
              <a:rPr sz="1650" spc="270" baseline="42929" dirty="0">
                <a:latin typeface="Times New Roman"/>
                <a:cs typeface="Times New Roman"/>
              </a:rPr>
              <a:t>2</a:t>
            </a:r>
            <a:r>
              <a:rPr sz="1650" spc="112" baseline="4292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Symbol"/>
                <a:cs typeface="Symbol"/>
              </a:rPr>
              <a:t></a:t>
            </a:r>
            <a:r>
              <a:rPr sz="1900" spc="-5" dirty="0">
                <a:latin typeface="Symbol"/>
                <a:cs typeface="Symbol"/>
              </a:rPr>
              <a:t>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i="1" spc="260" dirty="0">
                <a:latin typeface="Times New Roman"/>
                <a:cs typeface="Times New Roman"/>
              </a:rPr>
              <a:t>precision</a:t>
            </a:r>
            <a:r>
              <a:rPr sz="1900" i="1" spc="-235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Symbol"/>
                <a:cs typeface="Symbol"/>
              </a:rPr>
              <a:t>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i="1" spc="245" dirty="0">
                <a:latin typeface="Times New Roman"/>
                <a:cs typeface="Times New Roman"/>
              </a:rPr>
              <a:t>recall</a:t>
            </a:r>
            <a:endParaRPr sz="190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  <a:spcBef>
                <a:spcPts val="20"/>
              </a:spcBef>
            </a:pPr>
            <a:r>
              <a:rPr sz="2050" i="1" spc="254" dirty="0">
                <a:latin typeface="Symbol"/>
                <a:cs typeface="Symbol"/>
              </a:rPr>
              <a:t></a:t>
            </a:r>
            <a:r>
              <a:rPr sz="2050" i="1" spc="-75" dirty="0">
                <a:latin typeface="Times New Roman"/>
                <a:cs typeface="Times New Roman"/>
              </a:rPr>
              <a:t> </a:t>
            </a:r>
            <a:r>
              <a:rPr sz="1650" spc="270" baseline="42929" dirty="0">
                <a:latin typeface="Times New Roman"/>
                <a:cs typeface="Times New Roman"/>
              </a:rPr>
              <a:t>2</a:t>
            </a:r>
            <a:r>
              <a:rPr sz="1650" spc="412" baseline="42929" dirty="0">
                <a:latin typeface="Times New Roman"/>
                <a:cs typeface="Times New Roman"/>
              </a:rPr>
              <a:t> </a:t>
            </a:r>
            <a:r>
              <a:rPr sz="1900" spc="155" dirty="0">
                <a:latin typeface="Symbol"/>
                <a:cs typeface="Symbol"/>
              </a:rPr>
              <a:t>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i="1" spc="260" dirty="0">
                <a:latin typeface="Times New Roman"/>
                <a:cs typeface="Times New Roman"/>
              </a:rPr>
              <a:t>precision</a:t>
            </a:r>
            <a:r>
              <a:rPr sz="1900" i="1" spc="-120" dirty="0">
                <a:latin typeface="Times New Roman"/>
                <a:cs typeface="Times New Roman"/>
              </a:rPr>
              <a:t> </a:t>
            </a:r>
            <a:r>
              <a:rPr sz="1900" spc="340" dirty="0">
                <a:latin typeface="Symbol"/>
                <a:cs typeface="Symbol"/>
              </a:rPr>
              <a:t>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i="1" spc="245" dirty="0">
                <a:latin typeface="Times New Roman"/>
                <a:cs typeface="Times New Roman"/>
              </a:rPr>
              <a:t>recall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6126" y="4025590"/>
            <a:ext cx="66357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48945" algn="l"/>
              </a:tabLst>
            </a:pPr>
            <a:r>
              <a:rPr sz="1900" i="1" spc="190" dirty="0">
                <a:latin typeface="Times New Roman"/>
                <a:cs typeface="Times New Roman"/>
              </a:rPr>
              <a:t>F</a:t>
            </a:r>
            <a:r>
              <a:rPr sz="1800" i="1" spc="284" baseline="-23148" dirty="0">
                <a:latin typeface="Symbol"/>
                <a:cs typeface="Symbol"/>
              </a:rPr>
              <a:t></a:t>
            </a:r>
            <a:r>
              <a:rPr sz="1800" spc="284" baseline="-23148" dirty="0">
                <a:latin typeface="Times New Roman"/>
                <a:cs typeface="Times New Roman"/>
              </a:rPr>
              <a:t>	</a:t>
            </a:r>
            <a:r>
              <a:rPr sz="1900" spc="34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97291" y="1990791"/>
            <a:ext cx="4206760" cy="15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216152"/>
            <a:ext cx="4655820" cy="0"/>
          </a:xfrm>
          <a:custGeom>
            <a:avLst/>
            <a:gdLst/>
            <a:ahLst/>
            <a:cxnLst/>
            <a:rect l="l" t="t" r="r" b="b"/>
            <a:pathLst>
              <a:path w="4655820">
                <a:moveTo>
                  <a:pt x="0" y="0"/>
                </a:moveTo>
                <a:lnTo>
                  <a:pt x="4655566" y="0"/>
                </a:lnTo>
              </a:path>
            </a:pathLst>
          </a:custGeom>
          <a:ln w="8229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175003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629911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5952" y="4678679"/>
            <a:ext cx="1368552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30700" y="4717491"/>
            <a:ext cx="48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Verdana"/>
                <a:cs typeface="Verdana"/>
              </a:rPr>
              <a:t>59</a:t>
            </a:r>
            <a:r>
              <a:rPr sz="1200" spc="-5" dirty="0">
                <a:latin typeface="Verdana"/>
                <a:cs typeface="Verdana"/>
              </a:rPr>
              <a:t>/</a:t>
            </a:r>
            <a:r>
              <a:rPr sz="1200" dirty="0">
                <a:latin typeface="Verdana"/>
                <a:cs typeface="Verdana"/>
              </a:rPr>
              <a:t>70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3592" y="487426"/>
            <a:ext cx="20497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Lift</a:t>
            </a:r>
            <a:r>
              <a:rPr sz="38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Curve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>
                <a:solidFill>
                  <a:srgbClr val="CC0000"/>
                </a:solidFill>
              </a:rPr>
              <a:t>	</a:t>
            </a:r>
            <a:r>
              <a:rPr dirty="0"/>
              <a:t>The </a:t>
            </a:r>
            <a:r>
              <a:rPr dirty="0">
                <a:solidFill>
                  <a:srgbClr val="FF0000"/>
                </a:solidFill>
              </a:rPr>
              <a:t>cumulative response  curve </a:t>
            </a:r>
            <a:r>
              <a:rPr dirty="0"/>
              <a:t>is </a:t>
            </a:r>
            <a:r>
              <a:rPr spc="-5" dirty="0"/>
              <a:t>sometimes called </a:t>
            </a:r>
            <a:r>
              <a:rPr dirty="0"/>
              <a:t>a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lift </a:t>
            </a:r>
            <a:r>
              <a:rPr dirty="0">
                <a:solidFill>
                  <a:srgbClr val="FF0000"/>
                </a:solidFill>
              </a:rPr>
              <a:t>curve</a:t>
            </a:r>
            <a:r>
              <a:rPr dirty="0"/>
              <a:t>, because </a:t>
            </a:r>
            <a:r>
              <a:rPr spc="5" dirty="0"/>
              <a:t>one </a:t>
            </a:r>
            <a:r>
              <a:rPr spc="-5" dirty="0"/>
              <a:t>can  see the increase </a:t>
            </a:r>
            <a:r>
              <a:rPr dirty="0"/>
              <a:t>over</a:t>
            </a:r>
            <a:r>
              <a:rPr spc="-65" dirty="0"/>
              <a:t> </a:t>
            </a:r>
            <a:r>
              <a:rPr spc="-5" dirty="0"/>
              <a:t>simply  targeting randomly </a:t>
            </a:r>
            <a:r>
              <a:rPr dirty="0"/>
              <a:t>as </a:t>
            </a:r>
            <a:r>
              <a:rPr spc="5" dirty="0"/>
              <a:t>how  </a:t>
            </a:r>
            <a:r>
              <a:rPr spc="-5" dirty="0"/>
              <a:t>much </a:t>
            </a:r>
            <a:r>
              <a:rPr dirty="0"/>
              <a:t>the </a:t>
            </a:r>
            <a:r>
              <a:rPr spc="-5" dirty="0"/>
              <a:t>line representing  </a:t>
            </a:r>
            <a:r>
              <a:rPr dirty="0"/>
              <a:t>the model performance is  </a:t>
            </a:r>
            <a:r>
              <a:rPr spc="-5" dirty="0"/>
              <a:t>lifted </a:t>
            </a:r>
            <a:r>
              <a:rPr dirty="0"/>
              <a:t>up over the</a:t>
            </a:r>
            <a:r>
              <a:rPr spc="-50" dirty="0"/>
              <a:t> </a:t>
            </a:r>
            <a:r>
              <a:rPr dirty="0">
                <a:solidFill>
                  <a:srgbClr val="0000FF"/>
                </a:solidFill>
              </a:rPr>
              <a:t>random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3140" y="4506569"/>
            <a:ext cx="35445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-21825" dirty="0">
                <a:latin typeface="Microsoft YaHei"/>
                <a:cs typeface="Microsoft YaHei"/>
              </a:rPr>
              <a:t>机器</a:t>
            </a:r>
            <a:r>
              <a:rPr sz="2100" spc="-457" baseline="-21825" dirty="0">
                <a:latin typeface="Microsoft YaHei"/>
                <a:cs typeface="Microsoft YaHei"/>
              </a:rPr>
              <a:t>学</a:t>
            </a:r>
            <a:r>
              <a:rPr sz="2600" spc="-10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100" spc="-607" baseline="-21825" dirty="0">
                <a:latin typeface="Microsoft YaHei"/>
                <a:cs typeface="Microsoft YaHei"/>
              </a:rPr>
              <a:t>习</a:t>
            </a:r>
            <a:r>
              <a:rPr sz="2600" spc="-75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100" spc="-982" baseline="-21825" dirty="0">
                <a:latin typeface="Microsoft YaHei"/>
                <a:cs typeface="Microsoft YaHei"/>
              </a:rPr>
              <a:t>与</a:t>
            </a:r>
            <a:r>
              <a:rPr sz="2600" spc="-21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100" spc="-1785" baseline="-21825" dirty="0">
                <a:latin typeface="Microsoft YaHei"/>
                <a:cs typeface="Microsoft YaHei"/>
              </a:rPr>
              <a:t>深</a:t>
            </a:r>
            <a:r>
              <a:rPr sz="2600" spc="-490" dirty="0">
                <a:solidFill>
                  <a:srgbClr val="0000FF"/>
                </a:solidFill>
                <a:latin typeface="Times New Roman"/>
                <a:cs typeface="Times New Roman"/>
              </a:rPr>
              <a:t>fo</a:t>
            </a:r>
            <a:r>
              <a:rPr sz="2100" spc="-637" baseline="-21825" dirty="0">
                <a:latin typeface="Microsoft YaHei"/>
                <a:cs typeface="Microsoft YaHei"/>
              </a:rPr>
              <a:t>度</a:t>
            </a:r>
            <a:r>
              <a:rPr sz="2600" spc="-44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100" spc="-1447" baseline="-21825" dirty="0">
                <a:latin typeface="Microsoft YaHei"/>
                <a:cs typeface="Microsoft YaHei"/>
              </a:rPr>
              <a:t>学</a:t>
            </a:r>
            <a:r>
              <a:rPr sz="2600" spc="-106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100" spc="-532" baseline="-21825" dirty="0">
                <a:latin typeface="Microsoft YaHei"/>
                <a:cs typeface="Microsoft YaHei"/>
              </a:rPr>
              <a:t>习</a:t>
            </a:r>
            <a:r>
              <a:rPr sz="2600" spc="-8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100" spc="-900" baseline="-21825" dirty="0">
                <a:latin typeface="Microsoft YaHei"/>
                <a:cs typeface="Microsoft YaHei"/>
              </a:rPr>
              <a:t>师</a:t>
            </a:r>
            <a:r>
              <a:rPr sz="2600" spc="-70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-1050" baseline="-21825" dirty="0">
                <a:latin typeface="Microsoft YaHei"/>
                <a:cs typeface="Microsoft YaHei"/>
              </a:rPr>
              <a:t>资</a:t>
            </a:r>
            <a:r>
              <a:rPr sz="2600" spc="-47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100" spc="-1402" baseline="-21825" dirty="0">
                <a:latin typeface="Microsoft YaHei"/>
                <a:cs typeface="Microsoft YaHei"/>
              </a:rPr>
              <a:t>班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diagonal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1559" y="0"/>
            <a:ext cx="4282440" cy="5143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278" y="4811667"/>
            <a:ext cx="36068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6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70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8204"/>
            <a:ext cx="9144000" cy="484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13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Lift</a:t>
            </a:r>
            <a:r>
              <a:rPr spc="-95" dirty="0"/>
              <a:t> </a:t>
            </a:r>
            <a:r>
              <a:rPr spc="2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116" y="751764"/>
            <a:ext cx="4350385" cy="395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3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Microsoft YaHei"/>
                <a:cs typeface="Microsoft YaHei"/>
              </a:rPr>
              <a:t>cumulative </a:t>
            </a:r>
            <a:r>
              <a:rPr sz="2200" spc="-15" dirty="0">
                <a:solidFill>
                  <a:srgbClr val="FF0000"/>
                </a:solidFill>
                <a:latin typeface="Microsoft YaHei"/>
                <a:cs typeface="Microsoft YaHei"/>
              </a:rPr>
              <a:t>response  </a:t>
            </a:r>
            <a:r>
              <a:rPr sz="2200" spc="10" dirty="0">
                <a:solidFill>
                  <a:srgbClr val="FF0000"/>
                </a:solidFill>
                <a:latin typeface="Microsoft YaHei"/>
                <a:cs typeface="Microsoft YaHei"/>
              </a:rPr>
              <a:t>curve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is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sometimes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called a </a:t>
            </a:r>
            <a:r>
              <a:rPr sz="2200" spc="10" dirty="0">
                <a:solidFill>
                  <a:srgbClr val="FF0000"/>
                </a:solidFill>
                <a:latin typeface="Microsoft YaHei"/>
                <a:cs typeface="Microsoft YaHei"/>
              </a:rPr>
              <a:t>lift  curve</a:t>
            </a:r>
            <a:r>
              <a:rPr sz="2200" spc="10" dirty="0">
                <a:solidFill>
                  <a:srgbClr val="171717"/>
                </a:solidFill>
                <a:latin typeface="Microsoft YaHei"/>
                <a:cs typeface="Microsoft YaHei"/>
              </a:rPr>
              <a:t>,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because one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can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see  the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increase over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simply 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targeting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randomly as how 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much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the line </a:t>
            </a:r>
            <a:r>
              <a:rPr sz="2200" spc="-15" dirty="0">
                <a:solidFill>
                  <a:srgbClr val="171717"/>
                </a:solidFill>
                <a:latin typeface="Microsoft YaHei"/>
                <a:cs typeface="Microsoft YaHei"/>
              </a:rPr>
              <a:t>representing 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the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model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performance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is 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lifted up 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over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Microsoft YaHei"/>
                <a:cs typeface="Microsoft YaHei"/>
              </a:rPr>
              <a:t>random  </a:t>
            </a:r>
            <a:r>
              <a:rPr sz="2200" dirty="0">
                <a:solidFill>
                  <a:srgbClr val="0000FF"/>
                </a:solidFill>
                <a:latin typeface="Microsoft YaHei"/>
                <a:cs typeface="Microsoft YaHei"/>
              </a:rPr>
              <a:t>performance</a:t>
            </a:r>
            <a:r>
              <a:rPr sz="2200" spc="-10" dirty="0">
                <a:solidFill>
                  <a:srgbClr val="0000FF"/>
                </a:solidFill>
                <a:latin typeface="Microsoft YaHei"/>
                <a:cs typeface="Microsoft YaHe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Microsoft YaHei"/>
                <a:cs typeface="Microsoft YaHei"/>
              </a:rPr>
              <a:t>diagonal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.</a:t>
            </a:r>
            <a:endParaRPr sz="22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1559" y="0"/>
            <a:ext cx="428244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计算</a:t>
            </a:r>
          </a:p>
        </p:txBody>
      </p:sp>
      <p:sp>
        <p:nvSpPr>
          <p:cNvPr id="3" name="object 3"/>
          <p:cNvSpPr/>
          <p:nvPr/>
        </p:nvSpPr>
        <p:spPr>
          <a:xfrm>
            <a:off x="4643628" y="1344390"/>
            <a:ext cx="4210812" cy="309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7970" y="1608946"/>
            <a:ext cx="2528570" cy="0"/>
          </a:xfrm>
          <a:custGeom>
            <a:avLst/>
            <a:gdLst/>
            <a:ahLst/>
            <a:cxnLst/>
            <a:rect l="l" t="t" r="r" b="b"/>
            <a:pathLst>
              <a:path w="2528570">
                <a:moveTo>
                  <a:pt x="0" y="0"/>
                </a:moveTo>
                <a:lnTo>
                  <a:pt x="2528180" y="0"/>
                </a:lnTo>
              </a:path>
            </a:pathLst>
          </a:custGeom>
          <a:ln w="10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3054" y="2255731"/>
            <a:ext cx="1093470" cy="0"/>
          </a:xfrm>
          <a:custGeom>
            <a:avLst/>
            <a:gdLst/>
            <a:ahLst/>
            <a:cxnLst/>
            <a:rect l="l" t="t" r="r" b="b"/>
            <a:pathLst>
              <a:path w="1093470">
                <a:moveTo>
                  <a:pt x="0" y="0"/>
                </a:moveTo>
                <a:lnTo>
                  <a:pt x="1093066" y="0"/>
                </a:lnTo>
              </a:path>
            </a:pathLst>
          </a:custGeom>
          <a:ln w="10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3081" y="2898902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5">
                <a:moveTo>
                  <a:pt x="0" y="0"/>
                </a:moveTo>
                <a:lnTo>
                  <a:pt x="1138338" y="0"/>
                </a:lnTo>
              </a:path>
            </a:pathLst>
          </a:custGeom>
          <a:ln w="10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871" y="3545368"/>
            <a:ext cx="2503805" cy="0"/>
          </a:xfrm>
          <a:custGeom>
            <a:avLst/>
            <a:gdLst/>
            <a:ahLst/>
            <a:cxnLst/>
            <a:rect l="l" t="t" r="r" b="b"/>
            <a:pathLst>
              <a:path w="2503804">
                <a:moveTo>
                  <a:pt x="0" y="0"/>
                </a:moveTo>
                <a:lnTo>
                  <a:pt x="2503571" y="0"/>
                </a:lnTo>
              </a:path>
            </a:pathLst>
          </a:custGeom>
          <a:ln w="10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9471" y="4272127"/>
            <a:ext cx="3257550" cy="0"/>
          </a:xfrm>
          <a:custGeom>
            <a:avLst/>
            <a:gdLst/>
            <a:ahLst/>
            <a:cxnLst/>
            <a:rect l="l" t="t" r="r" b="b"/>
            <a:pathLst>
              <a:path w="3257550">
                <a:moveTo>
                  <a:pt x="0" y="0"/>
                </a:moveTo>
                <a:lnTo>
                  <a:pt x="3257496" y="0"/>
                </a:lnTo>
              </a:path>
            </a:pathLst>
          </a:custGeom>
          <a:ln w="10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1837" y="2554902"/>
            <a:ext cx="37655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95" dirty="0">
                <a:latin typeface="Times New Roman"/>
                <a:cs typeface="Times New Roman"/>
              </a:rPr>
              <a:t>TP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660" y="2893950"/>
            <a:ext cx="109855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340" dirty="0">
                <a:latin typeface="Times New Roman"/>
                <a:cs typeface="Times New Roman"/>
              </a:rPr>
              <a:t>TP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-225" dirty="0">
                <a:latin typeface="Times New Roman"/>
                <a:cs typeface="Times New Roman"/>
              </a:rPr>
              <a:t> </a:t>
            </a:r>
            <a:r>
              <a:rPr sz="1850" i="1" spc="355" dirty="0">
                <a:latin typeface="Times New Roman"/>
                <a:cs typeface="Times New Roman"/>
              </a:rPr>
              <a:t>FN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636" y="2706185"/>
            <a:ext cx="103568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65" dirty="0">
                <a:latin typeface="Times New Roman"/>
                <a:cs typeface="Times New Roman"/>
              </a:rPr>
              <a:t>recall</a:t>
            </a:r>
            <a:r>
              <a:rPr sz="1850" i="1" spc="105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1660" y="2250799"/>
            <a:ext cx="108013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340" dirty="0">
                <a:latin typeface="Times New Roman"/>
                <a:cs typeface="Times New Roman"/>
              </a:rPr>
              <a:t>TP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-229" dirty="0">
                <a:latin typeface="Times New Roman"/>
                <a:cs typeface="Times New Roman"/>
              </a:rPr>
              <a:t> </a:t>
            </a:r>
            <a:r>
              <a:rPr sz="1850" i="1" spc="340" dirty="0">
                <a:latin typeface="Times New Roman"/>
                <a:cs typeface="Times New Roman"/>
              </a:rPr>
              <a:t>FP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179" y="2063094"/>
            <a:ext cx="146621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80" dirty="0">
                <a:latin typeface="Times New Roman"/>
                <a:cs typeface="Times New Roman"/>
              </a:rPr>
              <a:t>precision</a:t>
            </a:r>
            <a:r>
              <a:rPr sz="1850" i="1" spc="-10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6550" y="1583710"/>
            <a:ext cx="251587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655" marR="5080" indent="-402590">
              <a:lnSpc>
                <a:spcPct val="109200"/>
              </a:lnSpc>
              <a:spcBef>
                <a:spcPts val="90"/>
              </a:spcBef>
            </a:pPr>
            <a:r>
              <a:rPr sz="1850" i="1" spc="340" dirty="0">
                <a:latin typeface="Times New Roman"/>
                <a:cs typeface="Times New Roman"/>
              </a:rPr>
              <a:t>TP</a:t>
            </a:r>
            <a:r>
              <a:rPr sz="1850" i="1" spc="95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i="1" spc="360" dirty="0">
                <a:latin typeface="Times New Roman"/>
                <a:cs typeface="Times New Roman"/>
              </a:rPr>
              <a:t>TN</a:t>
            </a:r>
            <a:r>
              <a:rPr sz="1850" i="1" spc="305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i="1" spc="390" dirty="0">
                <a:latin typeface="Times New Roman"/>
                <a:cs typeface="Times New Roman"/>
              </a:rPr>
              <a:t>FN</a:t>
            </a:r>
            <a:r>
              <a:rPr sz="1850" i="1" spc="260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i="1" spc="340" dirty="0">
                <a:latin typeface="Times New Roman"/>
                <a:cs typeface="Times New Roman"/>
              </a:rPr>
              <a:t>FP  </a:t>
            </a:r>
            <a:r>
              <a:rPr sz="1850" i="1" spc="295" dirty="0">
                <a:latin typeface="Times New Roman"/>
                <a:cs typeface="Times New Roman"/>
              </a:rPr>
              <a:t>TP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4187" y="1264946"/>
            <a:ext cx="104457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340" dirty="0">
                <a:latin typeface="Times New Roman"/>
                <a:cs typeface="Times New Roman"/>
              </a:rPr>
              <a:t>TP</a:t>
            </a:r>
            <a:r>
              <a:rPr sz="1850" i="1" spc="60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i="1" spc="315" dirty="0">
                <a:latin typeface="Times New Roman"/>
                <a:cs typeface="Times New Roman"/>
              </a:rPr>
              <a:t>TN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636" y="1416109"/>
            <a:ext cx="145161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330" dirty="0">
                <a:latin typeface="Times New Roman"/>
                <a:cs typeface="Times New Roman"/>
              </a:rPr>
              <a:t>accuracy</a:t>
            </a:r>
            <a:r>
              <a:rPr sz="1850" i="1" spc="-135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46" y="3512989"/>
            <a:ext cx="118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8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960" y="3201867"/>
            <a:ext cx="315150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76555" algn="l"/>
              </a:tabLst>
            </a:pPr>
            <a:r>
              <a:rPr sz="2775" i="1" spc="615" baseline="-36036" dirty="0">
                <a:latin typeface="Times New Roman"/>
                <a:cs typeface="Times New Roman"/>
              </a:rPr>
              <a:t>F	</a:t>
            </a:r>
            <a:r>
              <a:rPr sz="2775" spc="547" baseline="-36036" dirty="0">
                <a:latin typeface="Symbol"/>
                <a:cs typeface="Symbol"/>
              </a:rPr>
              <a:t></a:t>
            </a:r>
            <a:r>
              <a:rPr sz="2775" spc="480" baseline="-36036" dirty="0">
                <a:latin typeface="Times New Roman"/>
                <a:cs typeface="Times New Roman"/>
              </a:rPr>
              <a:t> </a:t>
            </a:r>
            <a:r>
              <a:rPr sz="1850" spc="335" dirty="0">
                <a:latin typeface="Times New Roman"/>
                <a:cs typeface="Times New Roman"/>
              </a:rPr>
              <a:t>2</a:t>
            </a:r>
            <a:r>
              <a:rPr sz="1850" spc="-195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</a:t>
            </a:r>
            <a:r>
              <a:rPr sz="1850" spc="150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Times New Roman"/>
                <a:cs typeface="Times New Roman"/>
              </a:rPr>
              <a:t>precision</a:t>
            </a:r>
            <a:r>
              <a:rPr sz="1850" i="1" spc="-220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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i="1" spc="265" dirty="0">
                <a:latin typeface="Times New Roman"/>
                <a:cs typeface="Times New Roman"/>
              </a:rPr>
              <a:t>recall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889" y="3540915"/>
            <a:ext cx="3293745" cy="1044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235">
              <a:lnSpc>
                <a:spcPts val="2060"/>
              </a:lnSpc>
              <a:spcBef>
                <a:spcPts val="135"/>
              </a:spcBef>
            </a:pPr>
            <a:r>
              <a:rPr sz="1850" i="1" spc="280" dirty="0">
                <a:latin typeface="Times New Roman"/>
                <a:cs typeface="Times New Roman"/>
              </a:rPr>
              <a:t>precision</a:t>
            </a:r>
            <a:r>
              <a:rPr sz="1850" i="1" spc="-114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i="1" spc="265" dirty="0">
                <a:latin typeface="Times New Roman"/>
                <a:cs typeface="Times New Roman"/>
              </a:rPr>
              <a:t>recall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3440"/>
              </a:lnSpc>
            </a:pPr>
            <a:r>
              <a:rPr sz="3000" spc="95" dirty="0">
                <a:latin typeface="Symbol"/>
                <a:cs typeface="Symbol"/>
              </a:rPr>
              <a:t></a:t>
            </a:r>
            <a:r>
              <a:rPr sz="1850" spc="95" dirty="0">
                <a:latin typeface="Times New Roman"/>
                <a:cs typeface="Times New Roman"/>
              </a:rPr>
              <a:t>1</a:t>
            </a:r>
            <a:r>
              <a:rPr sz="1850" spc="95" dirty="0">
                <a:latin typeface="Symbol"/>
                <a:cs typeface="Symbol"/>
              </a:rPr>
              <a:t>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2050" i="1" spc="254" dirty="0">
                <a:latin typeface="Symbol"/>
                <a:cs typeface="Symbol"/>
              </a:rPr>
              <a:t></a:t>
            </a:r>
            <a:r>
              <a:rPr sz="2050" i="1" spc="-70" dirty="0">
                <a:latin typeface="Times New Roman"/>
                <a:cs typeface="Times New Roman"/>
              </a:rPr>
              <a:t> </a:t>
            </a:r>
            <a:r>
              <a:rPr sz="1650" spc="277" baseline="42929" dirty="0">
                <a:latin typeface="Times New Roman"/>
                <a:cs typeface="Times New Roman"/>
              </a:rPr>
              <a:t>2</a:t>
            </a:r>
            <a:r>
              <a:rPr sz="1650" spc="120" baseline="4292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</a:t>
            </a:r>
            <a:r>
              <a:rPr sz="1850" dirty="0">
                <a:latin typeface="Symbol"/>
                <a:cs typeface="Symbol"/>
              </a:rPr>
              <a:t>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Times New Roman"/>
                <a:cs typeface="Times New Roman"/>
              </a:rPr>
              <a:t>precision</a:t>
            </a:r>
            <a:r>
              <a:rPr sz="1850" i="1" spc="-225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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i="1" spc="265" dirty="0">
                <a:latin typeface="Times New Roman"/>
                <a:cs typeface="Times New Roman"/>
              </a:rPr>
              <a:t>recall</a:t>
            </a:r>
            <a:endParaRPr sz="1850">
              <a:latin typeface="Times New Roman"/>
              <a:cs typeface="Times New Roman"/>
            </a:endParaRPr>
          </a:p>
          <a:p>
            <a:pPr marL="255270">
              <a:lnSpc>
                <a:spcPct val="100000"/>
              </a:lnSpc>
              <a:spcBef>
                <a:spcPts val="20"/>
              </a:spcBef>
            </a:pPr>
            <a:r>
              <a:rPr sz="2050" i="1" spc="254" dirty="0">
                <a:latin typeface="Symbol"/>
                <a:cs typeface="Symbol"/>
              </a:rPr>
              <a:t></a:t>
            </a:r>
            <a:r>
              <a:rPr sz="2050" i="1" spc="-75" dirty="0">
                <a:latin typeface="Times New Roman"/>
                <a:cs typeface="Times New Roman"/>
              </a:rPr>
              <a:t> </a:t>
            </a:r>
            <a:r>
              <a:rPr sz="1650" spc="277" baseline="42929" dirty="0">
                <a:latin typeface="Times New Roman"/>
                <a:cs typeface="Times New Roman"/>
              </a:rPr>
              <a:t>2</a:t>
            </a:r>
            <a:r>
              <a:rPr sz="1650" spc="419" baseline="42929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Symbol"/>
                <a:cs typeface="Symbol"/>
              </a:rPr>
              <a:t>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i="1" spc="280" dirty="0">
                <a:latin typeface="Times New Roman"/>
                <a:cs typeface="Times New Roman"/>
              </a:rPr>
              <a:t>precision</a:t>
            </a:r>
            <a:r>
              <a:rPr sz="1850" i="1" spc="-110" dirty="0">
                <a:latin typeface="Times New Roman"/>
                <a:cs typeface="Times New Roman"/>
              </a:rPr>
              <a:t> </a:t>
            </a:r>
            <a:r>
              <a:rPr sz="1850" spc="365" dirty="0">
                <a:latin typeface="Symbol"/>
                <a:cs typeface="Symbol"/>
              </a:rPr>
              <a:t>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i="1" spc="265" dirty="0">
                <a:latin typeface="Times New Roman"/>
                <a:cs typeface="Times New Roman"/>
              </a:rPr>
              <a:t>recall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960" y="4079410"/>
            <a:ext cx="66421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49580" algn="l"/>
              </a:tabLst>
            </a:pPr>
            <a:r>
              <a:rPr sz="1850" i="1" spc="204" dirty="0">
                <a:latin typeface="Times New Roman"/>
                <a:cs typeface="Times New Roman"/>
              </a:rPr>
              <a:t>F</a:t>
            </a:r>
            <a:r>
              <a:rPr sz="1800" i="1" spc="307" baseline="-23148" dirty="0">
                <a:latin typeface="Symbol"/>
                <a:cs typeface="Symbol"/>
              </a:rPr>
              <a:t></a:t>
            </a:r>
            <a:r>
              <a:rPr sz="1800" spc="307" baseline="-23148" dirty="0">
                <a:latin typeface="Times New Roman"/>
                <a:cs typeface="Times New Roman"/>
              </a:rPr>
              <a:t>	</a:t>
            </a:r>
            <a:r>
              <a:rPr sz="1850" spc="36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703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</a:t>
            </a:r>
            <a:r>
              <a:rPr dirty="0"/>
              <a:t>M用于手写图片识别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2510" y="4811667"/>
            <a:ext cx="45847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62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70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302" y="1282163"/>
            <a:ext cx="7912421" cy="3750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数据描述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155751"/>
            <a:ext cx="770255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3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该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数据来自</a:t>
            </a:r>
            <a:r>
              <a:rPr sz="2200" spc="-15" dirty="0">
                <a:solidFill>
                  <a:srgbClr val="171717"/>
                </a:solidFill>
                <a:latin typeface="Microsoft YaHei"/>
                <a:cs typeface="Microsoft YaHei"/>
              </a:rPr>
              <a:t>于43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人的手写数字，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其</a:t>
            </a:r>
            <a:r>
              <a:rPr sz="2200" spc="-20" dirty="0">
                <a:solidFill>
                  <a:srgbClr val="171717"/>
                </a:solidFill>
                <a:latin typeface="Microsoft YaHei"/>
                <a:cs typeface="Microsoft YaHei"/>
              </a:rPr>
              <a:t>中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30人用于训练，13人 用于测试，训练集共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3823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个图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片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，测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试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集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共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179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7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个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图片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每 个图片为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8×8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的灰度图像，像素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值从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0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到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16，其中，16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代表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全黑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，0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代表全亮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(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与通常的像素</a:t>
            </a:r>
            <a:r>
              <a:rPr sz="2200" spc="5" dirty="0">
                <a:solidFill>
                  <a:srgbClr val="171717"/>
                </a:solidFill>
                <a:latin typeface="Microsoft YaHei"/>
                <a:cs typeface="Microsoft YaHei"/>
              </a:rPr>
              <a:t>亮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度习</a:t>
            </a:r>
            <a:r>
              <a:rPr sz="2200" spc="10" dirty="0">
                <a:solidFill>
                  <a:srgbClr val="171717"/>
                </a:solidFill>
                <a:latin typeface="Microsoft YaHei"/>
                <a:cs typeface="Microsoft YaHei"/>
              </a:rPr>
              <a:t>惯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正好</a:t>
            </a:r>
            <a:r>
              <a:rPr sz="2200" spc="10" dirty="0">
                <a:solidFill>
                  <a:srgbClr val="171717"/>
                </a:solidFill>
                <a:latin typeface="Microsoft YaHei"/>
                <a:cs typeface="Microsoft YaHei"/>
              </a:rPr>
              <a:t>相</a:t>
            </a:r>
            <a:r>
              <a:rPr sz="2200" spc="-20" dirty="0">
                <a:solidFill>
                  <a:srgbClr val="171717"/>
                </a:solidFill>
                <a:latin typeface="Microsoft YaHei"/>
                <a:cs typeface="Microsoft YaHei"/>
              </a:rPr>
              <a:t>反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)</a:t>
            </a:r>
            <a:endParaRPr sz="2200">
              <a:latin typeface="Microsoft YaHei"/>
              <a:cs typeface="Microsoft YaHei"/>
            </a:endParaRPr>
          </a:p>
          <a:p>
            <a:pPr marL="337185" indent="-325120">
              <a:lnSpc>
                <a:spcPct val="100000"/>
              </a:lnSpc>
              <a:spcBef>
                <a:spcPts val="7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该数据的下载地址为：</a:t>
            </a:r>
            <a:endParaRPr sz="2200">
              <a:latin typeface="Microsoft YaHei"/>
              <a:cs typeface="Microsoft YaHei"/>
            </a:endParaRPr>
          </a:p>
          <a:p>
            <a:pPr marL="697865" marR="69215" lvl="1" indent="-323215">
              <a:lnSpc>
                <a:spcPct val="130100"/>
              </a:lnSpc>
              <a:spcBef>
                <a:spcPts val="45"/>
              </a:spcBef>
              <a:buClr>
                <a:srgbClr val="6FAC46"/>
              </a:buClr>
              <a:buFont typeface="Wingdings"/>
              <a:buChar char=""/>
              <a:tabLst>
                <a:tab pos="697865" algn="l"/>
                <a:tab pos="698500" algn="l"/>
              </a:tabLst>
            </a:pPr>
            <a:r>
              <a:rPr sz="1900" u="heavy" spc="-10" dirty="0">
                <a:solidFill>
                  <a:srgbClr val="4987CC"/>
                </a:solidFill>
                <a:uFill>
                  <a:solidFill>
                    <a:srgbClr val="4987CC"/>
                  </a:solidFill>
                </a:uFill>
                <a:latin typeface="Microsoft YaHei"/>
                <a:cs typeface="Microsoft YaHei"/>
                <a:hlinkClick r:id="rId2"/>
              </a:rPr>
              <a:t>http://archive.ics.uci.edu/ml/datasets/Optical+Recognition+  of+Handwritten+Digits</a:t>
            </a:r>
            <a:endParaRPr sz="19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0552" y="35051"/>
            <a:ext cx="2735579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数据存取</a:t>
            </a:r>
          </a:p>
        </p:txBody>
      </p:sp>
      <p:sp>
        <p:nvSpPr>
          <p:cNvPr id="3" name="object 3"/>
          <p:cNvSpPr/>
          <p:nvPr/>
        </p:nvSpPr>
        <p:spPr>
          <a:xfrm>
            <a:off x="133095" y="1451232"/>
            <a:ext cx="8960917" cy="294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527" y="141731"/>
            <a:ext cx="6265164" cy="2985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96976"/>
            <a:ext cx="6523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训练测试正确率</a:t>
            </a:r>
            <a:r>
              <a:rPr sz="3200" spc="-5" dirty="0"/>
              <a:t>：99.82%</a:t>
            </a:r>
            <a:r>
              <a:rPr sz="3200" spc="-20" dirty="0"/>
              <a:t> </a:t>
            </a:r>
            <a:r>
              <a:rPr sz="3200" dirty="0"/>
              <a:t>-</a:t>
            </a:r>
            <a:r>
              <a:rPr sz="3200" spc="-45" dirty="0"/>
              <a:t> </a:t>
            </a:r>
            <a:r>
              <a:rPr sz="3200" dirty="0"/>
              <a:t>98.27%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342510" y="4811667"/>
            <a:ext cx="45847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65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70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6564" y="1313348"/>
            <a:ext cx="6082929" cy="3645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4247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MNIST</a:t>
            </a:r>
            <a:r>
              <a:rPr dirty="0"/>
              <a:t>数字图片识别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2510" y="4811667"/>
            <a:ext cx="458470" cy="1860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66</a:t>
            </a:r>
            <a:r>
              <a:rPr sz="1200" spc="-10" dirty="0">
                <a:solidFill>
                  <a:srgbClr val="565656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565656"/>
                </a:solidFill>
                <a:latin typeface="Verdana"/>
                <a:cs typeface="Verdana"/>
              </a:rPr>
              <a:t>70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447" y="1379388"/>
            <a:ext cx="8229584" cy="3572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111252"/>
            <a:ext cx="7272528" cy="440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2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SVR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预测</a:t>
            </a:r>
          </a:p>
        </p:txBody>
      </p:sp>
      <p:sp>
        <p:nvSpPr>
          <p:cNvPr id="3" name="object 3"/>
          <p:cNvSpPr/>
          <p:nvPr/>
        </p:nvSpPr>
        <p:spPr>
          <a:xfrm>
            <a:off x="4595435" y="1456231"/>
            <a:ext cx="4370730" cy="2935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438" y="1464902"/>
            <a:ext cx="4261444" cy="2922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总结与思考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80084"/>
            <a:ext cx="758063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325120">
              <a:lnSpc>
                <a:spcPts val="2865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可以用来划分多类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别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吗？</a:t>
            </a:r>
            <a:endParaRPr sz="26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120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直接多分类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055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1 vs </a:t>
            </a:r>
            <a:r>
              <a:rPr sz="2200" spc="-15" dirty="0">
                <a:solidFill>
                  <a:srgbClr val="171717"/>
                </a:solidFill>
                <a:latin typeface="Microsoft YaHei"/>
                <a:cs typeface="Microsoft YaHei"/>
              </a:rPr>
              <a:t>rest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/ 1 vs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1</a:t>
            </a:r>
            <a:endParaRPr sz="2200">
              <a:latin typeface="Microsoft YaHei"/>
              <a:cs typeface="Microsoft YaHei"/>
            </a:endParaRPr>
          </a:p>
          <a:p>
            <a:pPr marL="337185" indent="-325120">
              <a:lnSpc>
                <a:spcPts val="2545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和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Logistic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回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归的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比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较</a:t>
            </a:r>
            <a:endParaRPr sz="26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120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经典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的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SVM，直接输出类别，不给出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后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验概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率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；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110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Logistic回归，会给出属于哪个类别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的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后验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概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率。</a:t>
            </a:r>
            <a:endParaRPr sz="22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055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FF0000"/>
                </a:solidFill>
                <a:latin typeface="Microsoft YaHei"/>
                <a:cs typeface="Microsoft YaHei"/>
              </a:rPr>
              <a:t>重</a:t>
            </a:r>
            <a:r>
              <a:rPr sz="2200" spc="-10" dirty="0">
                <a:solidFill>
                  <a:srgbClr val="FF0000"/>
                </a:solidFill>
                <a:latin typeface="Microsoft YaHei"/>
                <a:cs typeface="Microsoft YaHei"/>
              </a:rPr>
              <a:t>点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：二者目标函数的异同</a:t>
            </a:r>
            <a:endParaRPr sz="2200">
              <a:latin typeface="Microsoft YaHei"/>
              <a:cs typeface="Microsoft YaHei"/>
            </a:endParaRPr>
          </a:p>
          <a:p>
            <a:pPr marL="337185" indent="-325120">
              <a:lnSpc>
                <a:spcPts val="2490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框架下引入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Logistic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函数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：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输出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条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件后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验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概率</a:t>
            </a:r>
            <a:endParaRPr sz="2600">
              <a:latin typeface="Microsoft YaHei"/>
              <a:cs typeface="Microsoft YaHei"/>
            </a:endParaRPr>
          </a:p>
          <a:p>
            <a:pPr marL="337185" indent="-325120">
              <a:lnSpc>
                <a:spcPts val="2495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用于回归问题：SVR；</a:t>
            </a:r>
            <a:endParaRPr sz="2600">
              <a:latin typeface="Microsoft YaHei"/>
              <a:cs typeface="Microsoft YaHei"/>
            </a:endParaRPr>
          </a:p>
          <a:p>
            <a:pPr marL="337185" indent="-325120">
              <a:lnSpc>
                <a:spcPts val="2550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体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会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SVM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的目标</a:t>
            </a:r>
            <a:r>
              <a:rPr sz="2600" spc="-10" dirty="0">
                <a:solidFill>
                  <a:srgbClr val="171717"/>
                </a:solidFill>
                <a:latin typeface="Microsoft YaHei"/>
                <a:cs typeface="Microsoft YaHei"/>
              </a:rPr>
              <a:t>函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数的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建</a:t>
            </a:r>
            <a:r>
              <a:rPr sz="2600" spc="5" dirty="0">
                <a:solidFill>
                  <a:srgbClr val="171717"/>
                </a:solidFill>
                <a:latin typeface="Microsoft YaHei"/>
                <a:cs typeface="Microsoft YaHei"/>
              </a:rPr>
              <a:t>立过程</a:t>
            </a:r>
            <a:endParaRPr sz="26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2385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原始目标函数</a:t>
            </a:r>
            <a:r>
              <a:rPr sz="2200" spc="-20" dirty="0">
                <a:solidFill>
                  <a:srgbClr val="171717"/>
                </a:solidFill>
                <a:latin typeface="Microsoft YaHei"/>
                <a:cs typeface="Microsoft YaHei"/>
              </a:rPr>
              <a:t>和</a:t>
            </a:r>
            <a:r>
              <a:rPr sz="2200" spc="-10" dirty="0">
                <a:solidFill>
                  <a:srgbClr val="171717"/>
                </a:solidFill>
                <a:latin typeface="Microsoft YaHei"/>
                <a:cs typeface="Microsoft YaHei"/>
              </a:rPr>
              <a:t>Lagrange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函数</a:t>
            </a:r>
            <a:r>
              <a:rPr sz="2200" spc="-15" dirty="0">
                <a:solidFill>
                  <a:srgbClr val="171717"/>
                </a:solidFill>
                <a:latin typeface="Microsoft YaHei"/>
                <a:cs typeface="Microsoft YaHei"/>
              </a:rPr>
              <a:t>有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什么</a:t>
            </a:r>
            <a:r>
              <a:rPr sz="2200" spc="-15" dirty="0">
                <a:solidFill>
                  <a:srgbClr val="171717"/>
                </a:solidFill>
                <a:latin typeface="Microsoft YaHei"/>
                <a:cs typeface="Microsoft YaHei"/>
              </a:rPr>
              <a:t>联</a:t>
            </a:r>
            <a:r>
              <a:rPr sz="2200" dirty="0">
                <a:solidFill>
                  <a:srgbClr val="171717"/>
                </a:solidFill>
                <a:latin typeface="Microsoft YaHei"/>
                <a:cs typeface="Microsoft YaHei"/>
              </a:rPr>
              <a:t>系</a:t>
            </a:r>
            <a:r>
              <a:rPr sz="2200" spc="-5" dirty="0">
                <a:solidFill>
                  <a:srgbClr val="171717"/>
                </a:solidFill>
                <a:latin typeface="Microsoft YaHei"/>
                <a:cs typeface="Microsoft YaHei"/>
              </a:rPr>
              <a:t>？</a:t>
            </a:r>
            <a:endParaRPr sz="2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分割超平面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700125"/>
            <a:ext cx="750506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40100"/>
              </a:lnSpc>
              <a:spcBef>
                <a:spcPts val="10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设C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和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D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为两不相交的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凸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集，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则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存在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超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平</a:t>
            </a:r>
            <a:r>
              <a:rPr sz="2600" spc="10" dirty="0">
                <a:solidFill>
                  <a:srgbClr val="171717"/>
                </a:solidFill>
                <a:latin typeface="Microsoft YaHei"/>
                <a:cs typeface="Microsoft YaHei"/>
              </a:rPr>
              <a:t>面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P，P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可 以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将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C和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D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分离。</a:t>
            </a:r>
            <a:endParaRPr sz="2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FAC46"/>
              </a:buClr>
              <a:buFont typeface="Wingdings"/>
              <a:buChar char=""/>
            </a:pPr>
            <a:endParaRPr sz="3750">
              <a:latin typeface="Times New Roman"/>
              <a:cs typeface="Times New Roman"/>
            </a:endParaRPr>
          </a:p>
          <a:p>
            <a:pPr marL="241300" marR="3192780" indent="-228600">
              <a:lnSpc>
                <a:spcPct val="140000"/>
              </a:lnSpc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两个集合的距离，定义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为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两 个集合间元素的最短距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离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。</a:t>
            </a:r>
            <a:endParaRPr sz="2600">
              <a:latin typeface="Microsoft YaHei"/>
              <a:cs typeface="Microsoft YaHei"/>
            </a:endParaRPr>
          </a:p>
          <a:p>
            <a:pPr marL="241300" marR="3381375" indent="-228600">
              <a:lnSpc>
                <a:spcPct val="140000"/>
              </a:lnSpc>
              <a:spcBef>
                <a:spcPts val="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做集合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C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和集合</a:t>
            </a:r>
            <a:r>
              <a:rPr sz="2600" spc="-5" dirty="0">
                <a:solidFill>
                  <a:srgbClr val="171717"/>
                </a:solidFill>
                <a:latin typeface="Microsoft YaHei"/>
                <a:cs typeface="Microsoft YaHei"/>
              </a:rPr>
              <a:t>D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最短</a:t>
            </a:r>
            <a:r>
              <a:rPr sz="2600" spc="-15" dirty="0">
                <a:solidFill>
                  <a:srgbClr val="171717"/>
                </a:solidFill>
                <a:latin typeface="Microsoft YaHei"/>
                <a:cs typeface="Microsoft YaHei"/>
              </a:rPr>
              <a:t>线</a:t>
            </a:r>
            <a:r>
              <a:rPr sz="2600" dirty="0">
                <a:solidFill>
                  <a:srgbClr val="171717"/>
                </a:solidFill>
                <a:latin typeface="Microsoft YaHei"/>
                <a:cs typeface="Microsoft YaHei"/>
              </a:rPr>
              <a:t>段 的垂直平分线。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4957" y="1888235"/>
            <a:ext cx="6317913" cy="39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5771" y="2572511"/>
            <a:ext cx="2953512" cy="1915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696677"/>
            <a:ext cx="7645400" cy="343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indent="-325120">
              <a:lnSpc>
                <a:spcPts val="2055"/>
              </a:lnSpc>
              <a:spcBef>
                <a:spcPts val="95"/>
              </a:spcBef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Corinana </a:t>
            </a:r>
            <a:r>
              <a:rPr sz="1800" dirty="0">
                <a:solidFill>
                  <a:srgbClr val="171717"/>
                </a:solidFill>
                <a:latin typeface="Microsoft YaHei"/>
                <a:cs typeface="Microsoft YaHei"/>
              </a:rPr>
              <a:t>Cortes,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Vladimir </a:t>
            </a:r>
            <a:r>
              <a:rPr sz="1800" spc="-15" dirty="0">
                <a:solidFill>
                  <a:srgbClr val="171717"/>
                </a:solidFill>
                <a:latin typeface="Microsoft YaHei"/>
                <a:cs typeface="Microsoft YaHei"/>
              </a:rPr>
              <a:t>Vapnik. </a:t>
            </a:r>
            <a:r>
              <a:rPr sz="1900" i="1" spc="-70" dirty="0">
                <a:solidFill>
                  <a:srgbClr val="171717"/>
                </a:solidFill>
                <a:latin typeface="Microsoft YaHei"/>
                <a:cs typeface="Microsoft YaHei"/>
              </a:rPr>
              <a:t>Support-Vector</a:t>
            </a:r>
            <a:r>
              <a:rPr sz="1900" i="1" spc="8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Networks</a:t>
            </a:r>
            <a:r>
              <a:rPr sz="1800" spc="-55" dirty="0">
                <a:solidFill>
                  <a:srgbClr val="171717"/>
                </a:solidFill>
                <a:latin typeface="Microsoft YaHei"/>
                <a:cs typeface="Microsoft YaHei"/>
              </a:rPr>
              <a:t>.</a:t>
            </a:r>
            <a:endParaRPr sz="1800">
              <a:latin typeface="Microsoft YaHei"/>
              <a:cs typeface="Microsoft YaHei"/>
            </a:endParaRPr>
          </a:p>
          <a:p>
            <a:pPr marL="241300">
              <a:lnSpc>
                <a:spcPts val="1670"/>
              </a:lnSpc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Machine Learning, 20, 273-297,</a:t>
            </a:r>
            <a:r>
              <a:rPr sz="1800" spc="1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1995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789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Christopher M. Bishop, </a:t>
            </a:r>
            <a:r>
              <a:rPr sz="1900" i="1" spc="-65" dirty="0">
                <a:solidFill>
                  <a:srgbClr val="171717"/>
                </a:solidFill>
                <a:latin typeface="Microsoft YaHei"/>
                <a:cs typeface="Microsoft YaHei"/>
              </a:rPr>
              <a:t>Pattern Recognition and Machine</a:t>
            </a:r>
            <a:r>
              <a:rPr sz="1900" i="1" spc="254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i="1" spc="-50" dirty="0">
                <a:solidFill>
                  <a:srgbClr val="171717"/>
                </a:solidFill>
                <a:latin typeface="Microsoft YaHei"/>
                <a:cs typeface="Microsoft YaHei"/>
              </a:rPr>
              <a:t>Learning</a:t>
            </a:r>
            <a:r>
              <a:rPr sz="1800" spc="-50" dirty="0">
                <a:solidFill>
                  <a:srgbClr val="171717"/>
                </a:solidFill>
                <a:latin typeface="Microsoft YaHei"/>
                <a:cs typeface="Microsoft YaHei"/>
              </a:rPr>
              <a:t>,</a:t>
            </a:r>
            <a:endParaRPr sz="1800">
              <a:latin typeface="Microsoft YaHei"/>
              <a:cs typeface="Microsoft YaHei"/>
            </a:endParaRPr>
          </a:p>
          <a:p>
            <a:pPr marL="241300">
              <a:lnSpc>
                <a:spcPts val="1720"/>
              </a:lnSpc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Springer </a:t>
            </a:r>
            <a:r>
              <a:rPr sz="1800" spc="-10" dirty="0">
                <a:solidFill>
                  <a:srgbClr val="171717"/>
                </a:solidFill>
                <a:latin typeface="Microsoft YaHei"/>
                <a:cs typeface="Microsoft YaHei"/>
              </a:rPr>
              <a:t>Press,</a:t>
            </a:r>
            <a:r>
              <a:rPr sz="1800" spc="2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2006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680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171717"/>
                </a:solidFill>
                <a:latin typeface="Microsoft YaHei"/>
                <a:cs typeface="Microsoft YaHei"/>
              </a:rPr>
              <a:t>李航，统计学习方法，清华大学出版社，2012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789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15" dirty="0">
                <a:solidFill>
                  <a:srgbClr val="171717"/>
                </a:solidFill>
                <a:latin typeface="Microsoft YaHei"/>
                <a:cs typeface="Microsoft YaHei"/>
              </a:rPr>
              <a:t>Stephen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Boyd,Lieven </a:t>
            </a:r>
            <a:r>
              <a:rPr sz="1800" spc="-15" dirty="0">
                <a:solidFill>
                  <a:srgbClr val="171717"/>
                </a:solidFill>
                <a:latin typeface="Microsoft YaHei"/>
                <a:cs typeface="Microsoft YaHei"/>
              </a:rPr>
              <a:t>Vandenberghe. </a:t>
            </a:r>
            <a:r>
              <a:rPr sz="1900" i="1" spc="-65" dirty="0">
                <a:solidFill>
                  <a:srgbClr val="171717"/>
                </a:solidFill>
                <a:latin typeface="Microsoft YaHei"/>
                <a:cs typeface="Microsoft YaHei"/>
              </a:rPr>
              <a:t>Convex</a:t>
            </a:r>
            <a:r>
              <a:rPr sz="1900" i="1" spc="10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i="1" spc="-50" dirty="0">
                <a:solidFill>
                  <a:srgbClr val="171717"/>
                </a:solidFill>
                <a:latin typeface="Microsoft YaHei"/>
                <a:cs typeface="Microsoft YaHei"/>
              </a:rPr>
              <a:t>Optimization</a:t>
            </a:r>
            <a:r>
              <a:rPr sz="1800" spc="-50" dirty="0">
                <a:solidFill>
                  <a:srgbClr val="171717"/>
                </a:solidFill>
                <a:latin typeface="Microsoft YaHei"/>
                <a:cs typeface="Microsoft YaHei"/>
              </a:rPr>
              <a:t>,</a:t>
            </a:r>
            <a:endParaRPr sz="1800">
              <a:latin typeface="Microsoft YaHei"/>
              <a:cs typeface="Microsoft YaHei"/>
            </a:endParaRPr>
          </a:p>
          <a:p>
            <a:pPr marL="241300">
              <a:lnSpc>
                <a:spcPts val="1689"/>
              </a:lnSpc>
            </a:pPr>
            <a:r>
              <a:rPr sz="1800" dirty="0">
                <a:solidFill>
                  <a:srgbClr val="171717"/>
                </a:solidFill>
                <a:latin typeface="Microsoft YaHei"/>
                <a:cs typeface="Microsoft YaHei"/>
              </a:rPr>
              <a:t>Cambridge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University </a:t>
            </a:r>
            <a:r>
              <a:rPr sz="1800" spc="-10" dirty="0">
                <a:solidFill>
                  <a:srgbClr val="171717"/>
                </a:solidFill>
                <a:latin typeface="Microsoft YaHei"/>
                <a:cs typeface="Microsoft YaHei"/>
              </a:rPr>
              <a:t>Press.</a:t>
            </a:r>
            <a:r>
              <a:rPr sz="1800" spc="5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2004</a:t>
            </a:r>
            <a:endParaRPr sz="1800">
              <a:latin typeface="Microsoft YaHei"/>
              <a:cs typeface="Microsoft YaHei"/>
            </a:endParaRPr>
          </a:p>
          <a:p>
            <a:pPr marL="697865" lvl="1" indent="-323215">
              <a:lnSpc>
                <a:spcPts val="1914"/>
              </a:lnSpc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中译本：王书宁，许鋆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黄晓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霖</a:t>
            </a: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，凸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优</a:t>
            </a: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化，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清</a:t>
            </a: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华大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学</a:t>
            </a:r>
            <a:r>
              <a:rPr sz="2000" dirty="0">
                <a:solidFill>
                  <a:srgbClr val="171717"/>
                </a:solidFill>
                <a:latin typeface="Microsoft YaHei"/>
                <a:cs typeface="Microsoft YaHei"/>
              </a:rPr>
              <a:t>出版</a:t>
            </a:r>
            <a:r>
              <a:rPr sz="2000" spc="-10" dirty="0">
                <a:solidFill>
                  <a:srgbClr val="171717"/>
                </a:solidFill>
                <a:latin typeface="Microsoft YaHei"/>
                <a:cs typeface="Microsoft YaHei"/>
              </a:rPr>
              <a:t>社</a:t>
            </a:r>
            <a:r>
              <a:rPr sz="2000" spc="5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endParaRPr sz="2000">
              <a:latin typeface="Microsoft YaHei"/>
              <a:cs typeface="Microsoft YaHei"/>
            </a:endParaRPr>
          </a:p>
          <a:p>
            <a:pPr marL="697865">
              <a:lnSpc>
                <a:spcPts val="1900"/>
              </a:lnSpc>
            </a:pPr>
            <a:r>
              <a:rPr sz="2000" spc="-5" dirty="0">
                <a:solidFill>
                  <a:srgbClr val="171717"/>
                </a:solidFill>
                <a:latin typeface="Microsoft YaHei"/>
                <a:cs typeface="Microsoft YaHei"/>
              </a:rPr>
              <a:t>2013</a:t>
            </a:r>
            <a:endParaRPr sz="2000">
              <a:latin typeface="Microsoft YaHei"/>
              <a:cs typeface="Microsoft YaHei"/>
            </a:endParaRPr>
          </a:p>
          <a:p>
            <a:pPr marL="337185" indent="-325120">
              <a:lnSpc>
                <a:spcPts val="1745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Charlie </a:t>
            </a:r>
            <a:r>
              <a:rPr sz="1800" spc="-30" dirty="0">
                <a:solidFill>
                  <a:srgbClr val="171717"/>
                </a:solidFill>
                <a:latin typeface="Microsoft YaHei"/>
                <a:cs typeface="Microsoft YaHei"/>
              </a:rPr>
              <a:t>Frogner.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Support </a:t>
            </a:r>
            <a:r>
              <a:rPr sz="1900" i="1" spc="-80" dirty="0">
                <a:solidFill>
                  <a:srgbClr val="171717"/>
                </a:solidFill>
                <a:latin typeface="Microsoft YaHei"/>
                <a:cs typeface="Microsoft YaHei"/>
              </a:rPr>
              <a:t>Vector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Machines</a:t>
            </a:r>
            <a:r>
              <a:rPr sz="1800" spc="-55" dirty="0">
                <a:solidFill>
                  <a:srgbClr val="171717"/>
                </a:solidFill>
                <a:latin typeface="Microsoft YaHei"/>
                <a:cs typeface="Microsoft YaHei"/>
              </a:rPr>
              <a:t>.</a:t>
            </a:r>
            <a:r>
              <a:rPr sz="1800" spc="22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2011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730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John </a:t>
            </a:r>
            <a:r>
              <a:rPr sz="1800" dirty="0">
                <a:solidFill>
                  <a:srgbClr val="171717"/>
                </a:solidFill>
                <a:latin typeface="Microsoft YaHei"/>
                <a:cs typeface="Microsoft YaHei"/>
              </a:rPr>
              <a:t>C. Platt.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Sequential </a:t>
            </a:r>
            <a:r>
              <a:rPr sz="1900" i="1" spc="-60" dirty="0">
                <a:solidFill>
                  <a:srgbClr val="171717"/>
                </a:solidFill>
                <a:latin typeface="Microsoft YaHei"/>
                <a:cs typeface="Microsoft YaHei"/>
              </a:rPr>
              <a:t>Minimal </a:t>
            </a:r>
            <a:r>
              <a:rPr sz="1900" i="1" spc="-50" dirty="0">
                <a:solidFill>
                  <a:srgbClr val="171717"/>
                </a:solidFill>
                <a:latin typeface="Microsoft YaHei"/>
                <a:cs typeface="Microsoft YaHei"/>
              </a:rPr>
              <a:t>Optimization: </a:t>
            </a:r>
            <a:r>
              <a:rPr sz="1900" i="1" spc="-75" dirty="0">
                <a:solidFill>
                  <a:srgbClr val="171717"/>
                </a:solidFill>
                <a:latin typeface="Microsoft YaHei"/>
                <a:cs typeface="Microsoft YaHei"/>
              </a:rPr>
              <a:t>A </a:t>
            </a:r>
            <a:r>
              <a:rPr sz="1900" i="1" spc="-70" dirty="0">
                <a:solidFill>
                  <a:srgbClr val="171717"/>
                </a:solidFill>
                <a:latin typeface="Microsoft YaHei"/>
                <a:cs typeface="Microsoft YaHei"/>
              </a:rPr>
              <a:t>Fast</a:t>
            </a:r>
            <a:r>
              <a:rPr sz="1900" i="1" spc="160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900" i="1" spc="-60" dirty="0">
                <a:solidFill>
                  <a:srgbClr val="171717"/>
                </a:solidFill>
                <a:latin typeface="Microsoft YaHei"/>
                <a:cs typeface="Microsoft YaHei"/>
              </a:rPr>
              <a:t>Algorithm</a:t>
            </a:r>
            <a:endParaRPr sz="1900">
              <a:latin typeface="Microsoft YaHei"/>
              <a:cs typeface="Microsoft YaHei"/>
            </a:endParaRPr>
          </a:p>
          <a:p>
            <a:pPr marL="240665">
              <a:lnSpc>
                <a:spcPts val="1730"/>
              </a:lnSpc>
            </a:pPr>
            <a:r>
              <a:rPr sz="1900" i="1" spc="-50" dirty="0">
                <a:solidFill>
                  <a:srgbClr val="171717"/>
                </a:solidFill>
                <a:latin typeface="Microsoft YaHei"/>
                <a:cs typeface="Microsoft YaHei"/>
              </a:rPr>
              <a:t>for </a:t>
            </a:r>
            <a:r>
              <a:rPr sz="1900" i="1" spc="-75" dirty="0">
                <a:solidFill>
                  <a:srgbClr val="171717"/>
                </a:solidFill>
                <a:latin typeface="Microsoft YaHei"/>
                <a:cs typeface="Microsoft YaHei"/>
              </a:rPr>
              <a:t>Training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Support </a:t>
            </a:r>
            <a:r>
              <a:rPr sz="1900" i="1" spc="-80" dirty="0">
                <a:solidFill>
                  <a:srgbClr val="171717"/>
                </a:solidFill>
                <a:latin typeface="Microsoft YaHei"/>
                <a:cs typeface="Microsoft YaHei"/>
              </a:rPr>
              <a:t>Vector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Machines</a:t>
            </a:r>
            <a:r>
              <a:rPr sz="1800" spc="-55" dirty="0">
                <a:solidFill>
                  <a:srgbClr val="171717"/>
                </a:solidFill>
                <a:latin typeface="Microsoft YaHei"/>
                <a:cs typeface="Microsoft YaHei"/>
              </a:rPr>
              <a:t>.</a:t>
            </a:r>
            <a:r>
              <a:rPr sz="1800" spc="22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1998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730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10" dirty="0">
                <a:solidFill>
                  <a:srgbClr val="171717"/>
                </a:solidFill>
                <a:latin typeface="Microsoft YaHei"/>
                <a:cs typeface="Microsoft YaHei"/>
              </a:rPr>
              <a:t>Andrew </a:t>
            </a:r>
            <a:r>
              <a:rPr sz="1800" spc="-60" dirty="0">
                <a:solidFill>
                  <a:srgbClr val="171717"/>
                </a:solidFill>
                <a:latin typeface="Microsoft YaHei"/>
                <a:cs typeface="Microsoft YaHei"/>
              </a:rPr>
              <a:t>W. </a:t>
            </a:r>
            <a:r>
              <a:rPr sz="1800" spc="-10" dirty="0">
                <a:solidFill>
                  <a:srgbClr val="171717"/>
                </a:solidFill>
                <a:latin typeface="Microsoft YaHei"/>
                <a:cs typeface="Microsoft YaHei"/>
              </a:rPr>
              <a:t>Moore.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Support </a:t>
            </a:r>
            <a:r>
              <a:rPr sz="1900" i="1" spc="-80" dirty="0">
                <a:solidFill>
                  <a:srgbClr val="171717"/>
                </a:solidFill>
                <a:latin typeface="Microsoft YaHei"/>
                <a:cs typeface="Microsoft YaHei"/>
              </a:rPr>
              <a:t>Vector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Machines</a:t>
            </a:r>
            <a:r>
              <a:rPr sz="1800" spc="-55" dirty="0">
                <a:solidFill>
                  <a:srgbClr val="171717"/>
                </a:solidFill>
                <a:latin typeface="Microsoft YaHei"/>
                <a:cs typeface="Microsoft YaHei"/>
              </a:rPr>
              <a:t>,</a:t>
            </a:r>
            <a:r>
              <a:rPr sz="1800" spc="26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2001</a:t>
            </a:r>
            <a:endParaRPr sz="1800">
              <a:latin typeface="Microsoft YaHei"/>
              <a:cs typeface="Microsoft YaHei"/>
            </a:endParaRPr>
          </a:p>
          <a:p>
            <a:pPr marL="337185" indent="-325120">
              <a:lnSpc>
                <a:spcPts val="1780"/>
              </a:lnSpc>
              <a:buClr>
                <a:srgbClr val="6FAC46"/>
              </a:buClr>
              <a:buFont typeface="Wingdings"/>
              <a:buChar char=""/>
              <a:tabLst>
                <a:tab pos="337185" algn="l"/>
                <a:tab pos="337820" algn="l"/>
              </a:tabLst>
            </a:pPr>
            <a:r>
              <a:rPr sz="1800" spc="-10" dirty="0">
                <a:solidFill>
                  <a:srgbClr val="171717"/>
                </a:solidFill>
                <a:latin typeface="Microsoft YaHei"/>
                <a:cs typeface="Microsoft YaHei"/>
              </a:rPr>
              <a:t>Foster Provost, </a:t>
            </a:r>
            <a:r>
              <a:rPr sz="1800" spc="-75" dirty="0">
                <a:solidFill>
                  <a:srgbClr val="171717"/>
                </a:solidFill>
                <a:latin typeface="Microsoft YaHei"/>
                <a:cs typeface="Microsoft YaHei"/>
              </a:rPr>
              <a:t>Tom </a:t>
            </a:r>
            <a:r>
              <a:rPr sz="1800" spc="-15" dirty="0">
                <a:solidFill>
                  <a:srgbClr val="171717"/>
                </a:solidFill>
                <a:latin typeface="Microsoft YaHei"/>
                <a:cs typeface="Microsoft YaHei"/>
              </a:rPr>
              <a:t>Fawcett. </a:t>
            </a:r>
            <a:r>
              <a:rPr sz="1900" i="1" spc="-60" dirty="0">
                <a:solidFill>
                  <a:srgbClr val="171717"/>
                </a:solidFill>
                <a:latin typeface="Microsoft YaHei"/>
                <a:cs typeface="Microsoft YaHei"/>
              </a:rPr>
              <a:t>Data Science </a:t>
            </a:r>
            <a:r>
              <a:rPr sz="1900" i="1" spc="-50" dirty="0">
                <a:solidFill>
                  <a:srgbClr val="171717"/>
                </a:solidFill>
                <a:latin typeface="Microsoft YaHei"/>
                <a:cs typeface="Microsoft YaHei"/>
              </a:rPr>
              <a:t>for </a:t>
            </a:r>
            <a:r>
              <a:rPr sz="1900" i="1" spc="-55" dirty="0">
                <a:solidFill>
                  <a:srgbClr val="171717"/>
                </a:solidFill>
                <a:latin typeface="Microsoft YaHei"/>
                <a:cs typeface="Microsoft YaHei"/>
              </a:rPr>
              <a:t>Business.</a:t>
            </a:r>
            <a:r>
              <a:rPr sz="1900" i="1" spc="405" dirty="0">
                <a:solidFill>
                  <a:srgbClr val="171717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171717"/>
                </a:solidFill>
                <a:latin typeface="Microsoft YaHei"/>
                <a:cs typeface="Microsoft YaHei"/>
              </a:rPr>
              <a:t>2013.7,</a:t>
            </a:r>
            <a:endParaRPr sz="1800">
              <a:latin typeface="Microsoft YaHei"/>
              <a:cs typeface="Microsoft YaHei"/>
            </a:endParaRPr>
          </a:p>
          <a:p>
            <a:pPr marL="241300">
              <a:lnSpc>
                <a:spcPts val="1935"/>
              </a:lnSpc>
            </a:pPr>
            <a:r>
              <a:rPr sz="1800" spc="-15" dirty="0">
                <a:solidFill>
                  <a:srgbClr val="171717"/>
                </a:solidFill>
                <a:latin typeface="Microsoft YaHei"/>
                <a:cs typeface="Microsoft YaHei"/>
              </a:rPr>
              <a:t>O’Reilly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/>
              <a:t>感谢大家！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7423" y="2998977"/>
            <a:ext cx="5059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565656"/>
                </a:solidFill>
                <a:latin typeface="PMingLiU"/>
                <a:cs typeface="PMingLiU"/>
              </a:rPr>
              <a:t>恳请大家批评指正！</a:t>
            </a:r>
            <a:endParaRPr sz="44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368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分割超平面的思考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958" y="889761"/>
            <a:ext cx="2487295" cy="4692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”分割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超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平面？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669174"/>
            <a:ext cx="7728584" cy="415607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37185" indent="-325120" algn="just">
              <a:lnSpc>
                <a:spcPct val="100000"/>
              </a:lnSpc>
              <a:spcBef>
                <a:spcPts val="1895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如何定义两个集合的“最优</a:t>
            </a:r>
            <a:endParaRPr sz="2800">
              <a:latin typeface="Microsoft YaHei"/>
              <a:cs typeface="Microsoft YaHei"/>
            </a:endParaRPr>
          </a:p>
          <a:p>
            <a:pPr marL="697865" marR="5080" lvl="1" indent="-323215" algn="just">
              <a:lnSpc>
                <a:spcPct val="150000"/>
              </a:lnSpc>
              <a:spcBef>
                <a:spcPts val="105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找到集合“边界”上的若干点，以这些点为“基础” 计算超平面的方向；以两个集合边界上的这些点的平 均作为超平面的“截距”</a:t>
            </a:r>
            <a:endParaRPr sz="2400">
              <a:latin typeface="Microsoft YaHei"/>
              <a:cs typeface="Microsoft YaHei"/>
            </a:endParaRPr>
          </a:p>
          <a:p>
            <a:pPr marL="697865" lvl="1" indent="-323215" algn="just">
              <a:lnSpc>
                <a:spcPct val="100000"/>
              </a:lnSpc>
              <a:spcBef>
                <a:spcPts val="1440"/>
              </a:spcBef>
              <a:buClr>
                <a:srgbClr val="6FAC46"/>
              </a:buClr>
              <a:buFont typeface="Wingdings"/>
              <a:buChar char=""/>
              <a:tabLst>
                <a:tab pos="698500" algn="l"/>
              </a:tabLst>
            </a:pPr>
            <a:r>
              <a:rPr sz="2400" dirty="0">
                <a:solidFill>
                  <a:srgbClr val="171717"/>
                </a:solidFill>
                <a:latin typeface="Microsoft YaHei"/>
                <a:cs typeface="Microsoft YaHei"/>
              </a:rPr>
              <a:t>支持向量</a:t>
            </a:r>
            <a:r>
              <a:rPr sz="2400" spc="5" dirty="0">
                <a:solidFill>
                  <a:srgbClr val="171717"/>
                </a:solidFill>
                <a:latin typeface="Microsoft YaHei"/>
                <a:cs typeface="Microsoft YaHei"/>
              </a:rPr>
              <a:t>：support </a:t>
            </a:r>
            <a:r>
              <a:rPr sz="2400" spc="-10" dirty="0">
                <a:solidFill>
                  <a:srgbClr val="171717"/>
                </a:solidFill>
                <a:latin typeface="Microsoft YaHei"/>
                <a:cs typeface="Microsoft YaHei"/>
              </a:rPr>
              <a:t>vector</a:t>
            </a:r>
            <a:endParaRPr sz="2400">
              <a:latin typeface="Microsoft YaHei"/>
              <a:cs typeface="Microsoft YaHei"/>
            </a:endParaRPr>
          </a:p>
          <a:p>
            <a:pPr marL="241300" marR="279400" indent="-228600" algn="just">
              <a:lnSpc>
                <a:spcPts val="5040"/>
              </a:lnSpc>
              <a:spcBef>
                <a:spcPts val="350"/>
              </a:spcBef>
              <a:buClr>
                <a:srgbClr val="6FAC46"/>
              </a:buClr>
              <a:buFont typeface="Wingdings"/>
              <a:buChar char=""/>
              <a:tabLst>
                <a:tab pos="337820" algn="l"/>
              </a:tabLst>
            </a:pP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若两个集合有部分相交，如何定义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超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平面</a:t>
            </a:r>
            <a:r>
              <a:rPr sz="2800" dirty="0">
                <a:solidFill>
                  <a:srgbClr val="171717"/>
                </a:solidFill>
                <a:latin typeface="Microsoft YaHei"/>
                <a:cs typeface="Microsoft YaHei"/>
              </a:rPr>
              <a:t>，</a:t>
            </a:r>
            <a:r>
              <a:rPr sz="2800" spc="-5" dirty="0">
                <a:solidFill>
                  <a:srgbClr val="171717"/>
                </a:solidFill>
                <a:latin typeface="Microsoft YaHei"/>
                <a:cs typeface="Microsoft YaHei"/>
              </a:rPr>
              <a:t>使 </a:t>
            </a:r>
            <a:r>
              <a:rPr sz="2800" spc="-10" dirty="0">
                <a:solidFill>
                  <a:srgbClr val="171717"/>
                </a:solidFill>
                <a:latin typeface="Microsoft YaHei"/>
                <a:cs typeface="Microsoft YaHei"/>
              </a:rPr>
              <a:t>得两个集合“尽量”分开？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0991" y="33528"/>
            <a:ext cx="2880360" cy="128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4896" y="27432"/>
            <a:ext cx="2893060" cy="1295400"/>
          </a:xfrm>
          <a:custGeom>
            <a:avLst/>
            <a:gdLst/>
            <a:ahLst/>
            <a:cxnLst/>
            <a:rect l="l" t="t" r="r" b="b"/>
            <a:pathLst>
              <a:path w="2893059" h="1295400">
                <a:moveTo>
                  <a:pt x="0" y="1295400"/>
                </a:moveTo>
                <a:lnTo>
                  <a:pt x="2892552" y="1295400"/>
                </a:lnTo>
                <a:lnTo>
                  <a:pt x="2892552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19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925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线性分类问题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1074623" y="1330452"/>
            <a:ext cx="7386624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987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3061</Words>
  <Application>Microsoft Macintosh PowerPoint</Application>
  <PresentationFormat>全屏显示(16:9)</PresentationFormat>
  <Paragraphs>1082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2" baseType="lpstr">
      <vt:lpstr>宋体</vt:lpstr>
      <vt:lpstr>Microsoft YaHei</vt:lpstr>
      <vt:lpstr>PMingLiU</vt:lpstr>
      <vt:lpstr>Arial Rounded MT Bold</vt:lpstr>
      <vt:lpstr>Calibri</vt:lpstr>
      <vt:lpstr>MT Extra</vt:lpstr>
      <vt:lpstr>Symbol</vt:lpstr>
      <vt:lpstr>Times New Roman</vt:lpstr>
      <vt:lpstr>Verdana</vt:lpstr>
      <vt:lpstr>Wingdings</vt:lpstr>
      <vt:lpstr>Office Theme</vt:lpstr>
      <vt:lpstr>支持向量机</vt:lpstr>
      <vt:lpstr>主要内容和目标</vt:lpstr>
      <vt:lpstr>各种概念</vt:lpstr>
      <vt:lpstr>线性可分支持向量机</vt:lpstr>
      <vt:lpstr>使用核解决线性不可分</vt:lpstr>
      <vt:lpstr>PowerPoint 演示文稿</vt:lpstr>
      <vt:lpstr>分割超平面</vt:lpstr>
      <vt:lpstr>分割超平面的思考</vt:lpstr>
      <vt:lpstr>线性分类问题</vt:lpstr>
      <vt:lpstr>输入数据</vt:lpstr>
      <vt:lpstr>线性可分支持向量机</vt:lpstr>
      <vt:lpstr>整理符号</vt:lpstr>
      <vt:lpstr>推导目标函数</vt:lpstr>
      <vt:lpstr>最大间隔分离超平面</vt:lpstr>
      <vt:lpstr>函数间隔和几何间隔</vt:lpstr>
      <vt:lpstr>建立目标函数</vt:lpstr>
      <vt:lpstr>PowerPoint 演示文稿</vt:lpstr>
      <vt:lpstr>拉格朗日乘子法</vt:lpstr>
      <vt:lpstr>拉格朗日函数</vt:lpstr>
      <vt:lpstr>计算拉格朗日函数的对偶函数</vt:lpstr>
      <vt:lpstr>继续求minw,bL(w,b,α)对α的极大</vt:lpstr>
      <vt:lpstr>整理目标函数：添加负号</vt:lpstr>
      <vt:lpstr>线性可分支持向量机学习算法</vt:lpstr>
      <vt:lpstr>线性可分支持向量机学习算法</vt:lpstr>
      <vt:lpstr>举例</vt:lpstr>
      <vt:lpstr>将约束带入目标函数，化简计算</vt:lpstr>
      <vt:lpstr>分离超平面</vt:lpstr>
      <vt:lpstr>线性支持向量机</vt:lpstr>
      <vt:lpstr>线性支持向量机</vt:lpstr>
      <vt:lpstr>PowerPoint 演示文稿</vt:lpstr>
      <vt:lpstr>带松弛因子的SVM拉格朗日函数</vt:lpstr>
      <vt:lpstr>带入目标函数</vt:lpstr>
      <vt:lpstr>最终的目标函数</vt:lpstr>
      <vt:lpstr>线性支持向量机学习算法</vt:lpstr>
      <vt:lpstr>线性支持向量机学习算法</vt:lpstr>
      <vt:lpstr>损失函数分析</vt:lpstr>
      <vt:lpstr>Code</vt:lpstr>
      <vt:lpstr>核函数</vt:lpstr>
      <vt:lpstr>多项式核函数</vt:lpstr>
      <vt:lpstr>多项式核</vt:lpstr>
      <vt:lpstr>核函数映射</vt:lpstr>
      <vt:lpstr>高斯核</vt:lpstr>
      <vt:lpstr>高斯核是无穷维的</vt:lpstr>
      <vt:lpstr>高斯核的分类</vt:lpstr>
      <vt:lpstr>SVM中系数的求解：SMO</vt:lpstr>
      <vt:lpstr>SMO：序列最小最优化</vt:lpstr>
      <vt:lpstr>二变量优化问题</vt:lpstr>
      <vt:lpstr>SMO的迭代公式</vt:lpstr>
      <vt:lpstr>退出条件</vt:lpstr>
      <vt:lpstr>Code</vt:lpstr>
      <vt:lpstr>Code</vt:lpstr>
      <vt:lpstr>惩罚因子的影响</vt:lpstr>
      <vt:lpstr>高斯核函数的影响</vt:lpstr>
      <vt:lpstr>SVM分类</vt:lpstr>
      <vt:lpstr>Unbalanced</vt:lpstr>
      <vt:lpstr>PowerPoint 演示文稿</vt:lpstr>
      <vt:lpstr>AUC</vt:lpstr>
      <vt:lpstr>分类器指标</vt:lpstr>
      <vt:lpstr>Lift Curve</vt:lpstr>
      <vt:lpstr>Lift Curve</vt:lpstr>
      <vt:lpstr>计算</vt:lpstr>
      <vt:lpstr>SVM用于手写图片识别</vt:lpstr>
      <vt:lpstr>数据描述</vt:lpstr>
      <vt:lpstr>数据存取</vt:lpstr>
      <vt:lpstr>训练测试正确率：99.82% - 98.27%</vt:lpstr>
      <vt:lpstr>MNIST数字图片识别</vt:lpstr>
      <vt:lpstr>PowerPoint 演示文稿</vt:lpstr>
      <vt:lpstr>SVR – 预测</vt:lpstr>
      <vt:lpstr>总结与思考</vt:lpstr>
      <vt:lpstr>参考文献</vt:lpstr>
      <vt:lpstr>感谢大家！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邓 卓夫</cp:lastModifiedBy>
  <cp:revision>1</cp:revision>
  <dcterms:created xsi:type="dcterms:W3CDTF">2019-09-11T13:51:43Z</dcterms:created>
  <dcterms:modified xsi:type="dcterms:W3CDTF">2019-09-11T14:08:26Z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2019-09-11T00:00:00Z</vt:filetime>
  </property>
</Properties>
</file>