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8" r:id="rId3"/>
    <p:sldId id="379" r:id="rId5"/>
    <p:sldId id="443" r:id="rId6"/>
    <p:sldId id="436" r:id="rId7"/>
    <p:sldId id="437" r:id="rId8"/>
    <p:sldId id="438" r:id="rId9"/>
    <p:sldId id="439" r:id="rId10"/>
    <p:sldId id="417" r:id="rId11"/>
    <p:sldId id="421" r:id="rId12"/>
    <p:sldId id="419" r:id="rId13"/>
    <p:sldId id="380" r:id="rId14"/>
    <p:sldId id="381" r:id="rId15"/>
    <p:sldId id="382" r:id="rId16"/>
    <p:sldId id="383" r:id="rId17"/>
    <p:sldId id="384" r:id="rId18"/>
    <p:sldId id="385" r:id="rId19"/>
    <p:sldId id="386" r:id="rId20"/>
    <p:sldId id="422" r:id="rId21"/>
    <p:sldId id="423" r:id="rId22"/>
    <p:sldId id="442" r:id="rId23"/>
    <p:sldId id="441" r:id="rId24"/>
    <p:sldId id="424" r:id="rId25"/>
    <p:sldId id="425" r:id="rId26"/>
    <p:sldId id="433" r:id="rId27"/>
    <p:sldId id="427" r:id="rId28"/>
    <p:sldId id="428" r:id="rId29"/>
    <p:sldId id="434" r:id="rId30"/>
    <p:sldId id="429" r:id="rId31"/>
    <p:sldId id="430" r:id="rId32"/>
    <p:sldId id="444" r:id="rId33"/>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4AC"/>
    <a:srgbClr val="004A82"/>
    <a:srgbClr val="171072"/>
    <a:srgbClr val="0070C0"/>
    <a:srgbClr val="0071C1"/>
    <a:srgbClr val="F6F6F8"/>
    <a:srgbClr val="F9F9FB"/>
    <a:srgbClr val="314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2" autoAdjust="0"/>
    <p:restoredTop sz="95383" autoAdjust="0"/>
  </p:normalViewPr>
  <p:slideViewPr>
    <p:cSldViewPr snapToGrid="0">
      <p:cViewPr>
        <p:scale>
          <a:sx n="165" d="100"/>
          <a:sy n="165" d="100"/>
        </p:scale>
        <p:origin x="-282" y="4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e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微软雅黑" panose="020B0503020204020204" pitchFamily="34" charset="-122"/>
              </a:defRPr>
            </a:lvl1pPr>
          </a:lstStyle>
          <a:p>
            <a:pPr>
              <a:defRPr/>
            </a:pPr>
            <a:fld id="{2E8E1ED3-765B-482E-AD41-915BDBEF7851}" type="datetimeFigureOut">
              <a:rPr lang="zh-CN" altLang="en-US"/>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smtClean="0"/>
              <a:t>单击此处编辑母版文本样式</a:t>
            </a:r>
            <a:endParaRPr lang="zh-CN" altLang="en-US" noProof="0" dirty="0" smtClean="0"/>
          </a:p>
          <a:p>
            <a:pPr lvl="1"/>
            <a:r>
              <a:rPr lang="zh-CN" altLang="en-US" noProof="0" dirty="0" smtClean="0"/>
              <a:t>第二级</a:t>
            </a:r>
            <a:endParaRPr lang="zh-CN" altLang="en-US" noProof="0" dirty="0" smtClean="0"/>
          </a:p>
          <a:p>
            <a:pPr lvl="2"/>
            <a:r>
              <a:rPr lang="zh-CN" altLang="en-US" noProof="0" dirty="0" smtClean="0"/>
              <a:t>第三级</a:t>
            </a:r>
            <a:endParaRPr lang="zh-CN" altLang="en-US" noProof="0" dirty="0" smtClean="0"/>
          </a:p>
          <a:p>
            <a:pPr lvl="3"/>
            <a:r>
              <a:rPr lang="zh-CN" altLang="en-US" noProof="0" dirty="0" smtClean="0"/>
              <a:t>第四级</a:t>
            </a:r>
            <a:endParaRPr lang="zh-CN" altLang="en-US" noProof="0" dirty="0" smtClean="0"/>
          </a:p>
          <a:p>
            <a:pPr lvl="4"/>
            <a:r>
              <a:rPr lang="zh-CN" altLang="en-US" noProof="0" dirty="0" smtClean="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微软雅黑" panose="020B0503020204020204" pitchFamily="34" charset="-122"/>
              </a:defRPr>
            </a:lvl1pPr>
          </a:lstStyle>
          <a:p>
            <a:pPr>
              <a:defRPr/>
            </a:pPr>
            <a:fld id="{90F43C2C-A2E4-407C-9032-787CCF26C52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1pPr>
    <a:lvl2pPr marL="3429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2pPr>
    <a:lvl3pPr marL="6858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3pPr>
    <a:lvl4pPr marL="10287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4pPr>
    <a:lvl5pPr marL="1371600" algn="l" defTabSz="685800"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p:spPr>
      </p:sp>
      <p:sp>
        <p:nvSpPr>
          <p:cNvPr id="491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9156" name="灯片编号占位符 3"/>
          <p:cNvSpPr>
            <a:spLocks noGrp="1"/>
          </p:cNvSpPr>
          <p:nvPr>
            <p:ph type="sldNum" sz="quarter" idx="5"/>
          </p:nvPr>
        </p:nvSpPr>
        <p:spPr bwMode="auto">
          <a:noFill/>
          <a:ln>
            <a:miter lim="800000"/>
          </a:ln>
        </p:spPr>
        <p:txBody>
          <a:bodyPr/>
          <a:lstStyle/>
          <a:p>
            <a:fld id="{3BF83448-6916-448F-BB71-A2EE19C7DB0E}"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65B1E6BC-3011-4608-AAAC-38F209CFE199}" type="slidenum">
              <a:rPr lang="zh-CN" altLang="en-US" smtClean="0">
                <a:solidFill>
                  <a:srgbClr val="000000"/>
                </a:solidFill>
              </a:rPr>
            </a:fld>
            <a:endParaRPr lang="en-US" altLang="zh-CN"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ln>
        </p:spPr>
      </p:sp>
      <p:sp>
        <p:nvSpPr>
          <p:cNvPr id="512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1204" name="灯片编号占位符 3"/>
          <p:cNvSpPr>
            <a:spLocks noGrp="1"/>
          </p:cNvSpPr>
          <p:nvPr>
            <p:ph type="sldNum" sz="quarter" idx="5"/>
          </p:nvPr>
        </p:nvSpPr>
        <p:spPr bwMode="auto">
          <a:noFill/>
          <a:ln>
            <a:miter lim="800000"/>
          </a:ln>
        </p:spPr>
        <p:txBody>
          <a:bodyPr/>
          <a:lstStyle/>
          <a:p>
            <a:fld id="{906585E9-B7B4-49F9-BE1C-66FEC8D6AD7B}"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模型分类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0" y="155416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模型误差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658FD54D-BC79-4956-B4CF-C9684AB38D4E}" type="datetime1">
              <a:rPr lang="en-US"/>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106689F3-DBAB-45EA-8675-5B1455F8801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0" y="214471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观测误差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58CB06FF-AAB7-416A-B484-40EB47A82C5A}" type="datetime1">
              <a:rPr lang="en-US"/>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64BC6BF2-FFE1-4DC3-95F4-AB66CCCB7998}"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0" y="27447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截断误差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1D05CFEF-AADD-4F7A-B3EE-4C390117489F}" type="datetime1">
              <a:rPr lang="en-US"/>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3D92683C-1A75-44F1-95D1-9A7EE0466642}"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950913"/>
          <a:ext cx="1268413" cy="2970210"/>
        </p:xfrm>
        <a:graphic>
          <a:graphicData uri="http://schemas.openxmlformats.org/drawingml/2006/table">
            <a:tbl>
              <a:tblPr>
                <a:tableStyleId>{2D5ABB26-0587-4C30-8999-92F81FD0307C}</a:tableStyleId>
              </a:tblPr>
              <a:tblGrid>
                <a:gridCol w="1268413"/>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模型分类</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观测误差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舍入误差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误差分类</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0" y="333533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舍入误差</a:t>
            </a:r>
            <a:endParaRPr lang="en-US" altLang="zh-CN" sz="1400"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p:txBody>
          <a:bodyPr/>
          <a:lstStyle>
            <a:lvl1pPr>
              <a:defRPr/>
            </a:lvl1pPr>
          </a:lstStyle>
          <a:p>
            <a:pPr>
              <a:defRPr/>
            </a:pPr>
            <a:fld id="{4CBE9BE8-E146-4E21-9543-8DEA9C3EAEC2}" type="datetime1">
              <a:rPr lang="en-US"/>
            </a:fld>
            <a:endParaRPr lang="en-US" dirty="0"/>
          </a:p>
        </p:txBody>
      </p:sp>
      <p:sp>
        <p:nvSpPr>
          <p:cNvPr id="6"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7" name="灯片编号占位符 4"/>
          <p:cNvSpPr>
            <a:spLocks noGrp="1"/>
          </p:cNvSpPr>
          <p:nvPr>
            <p:ph type="sldNum" sz="quarter" idx="12"/>
          </p:nvPr>
        </p:nvSpPr>
        <p:spPr/>
        <p:txBody>
          <a:bodyPr/>
          <a:lstStyle>
            <a:lvl1pPr>
              <a:defRPr/>
            </a:lvl1pPr>
          </a:lstStyle>
          <a:p>
            <a:pPr>
              <a:defRPr/>
            </a:pPr>
            <a:fld id="{84D5590D-0ABB-4CEA-9675-A0F37B31368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1693863"/>
          <a:ext cx="1268413" cy="1187450"/>
        </p:xfrm>
        <a:graphic>
          <a:graphicData uri="http://schemas.openxmlformats.org/drawingml/2006/table">
            <a:tbl>
              <a:tblPr>
                <a:tableStyleId>{2D5ABB26-0587-4C30-8999-92F81FD0307C}</a:tableStyleId>
              </a:tblPr>
              <a:tblGrid>
                <a:gridCol w="1268413"/>
              </a:tblGrid>
              <a:tr h="593725">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截断误差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725">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16779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绝对误差</a:t>
            </a:r>
            <a:endParaRPr lang="zh-CN" altLang="en-US" sz="1400" dirty="0">
              <a:latin typeface="微软雅黑" panose="020B0503020204020204" pitchFamily="34" charset="-122"/>
              <a:ea typeface="微软雅黑" panose="020B0503020204020204" pitchFamily="34" charset="-122"/>
            </a:endParaRPr>
          </a:p>
        </p:txBody>
      </p:sp>
      <p:sp>
        <p:nvSpPr>
          <p:cNvPr id="4" name="日期占位符 2"/>
          <p:cNvSpPr>
            <a:spLocks noGrp="1"/>
          </p:cNvSpPr>
          <p:nvPr>
            <p:ph type="dt" sz="half" idx="10"/>
          </p:nvPr>
        </p:nvSpPr>
        <p:spPr/>
        <p:txBody>
          <a:bodyPr/>
          <a:lstStyle>
            <a:lvl1pPr>
              <a:defRPr/>
            </a:lvl1pPr>
          </a:lstStyle>
          <a:p>
            <a:pPr>
              <a:defRPr/>
            </a:pPr>
            <a:fld id="{7C7CFC62-CCD1-4143-93A2-4A82373B6FCB}" type="datetime1">
              <a:rPr lang="en-US"/>
            </a:fld>
            <a:endParaRPr lang="en-US" dirty="0"/>
          </a:p>
        </p:txBody>
      </p:sp>
      <p:sp>
        <p:nvSpPr>
          <p:cNvPr id="5"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6" name="灯片编号占位符 4"/>
          <p:cNvSpPr>
            <a:spLocks noGrp="1"/>
          </p:cNvSpPr>
          <p:nvPr>
            <p:ph type="sldNum" sz="quarter" idx="12"/>
          </p:nvPr>
        </p:nvSpPr>
        <p:spPr/>
        <p:txBody>
          <a:bodyPr/>
          <a:lstStyle>
            <a:lvl1pPr>
              <a:defRPr/>
            </a:lvl1pPr>
          </a:lstStyle>
          <a:p>
            <a:pPr>
              <a:defRPr/>
            </a:pPr>
            <a:fld id="{66D1B80C-C295-460B-8410-819EEB02614B}"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0" y="1693863"/>
          <a:ext cx="1268413" cy="1187450"/>
        </p:xfrm>
        <a:graphic>
          <a:graphicData uri="http://schemas.openxmlformats.org/drawingml/2006/table">
            <a:tbl>
              <a:tblPr>
                <a:tableStyleId>{2D5ABB26-0587-4C30-8999-92F81FD0307C}</a:tableStyleId>
              </a:tblPr>
              <a:tblGrid>
                <a:gridCol w="1268413"/>
              </a:tblGrid>
              <a:tr h="593725">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绝对误差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725">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相对误差</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74" marB="3427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3" name="矩形 2"/>
          <p:cNvSpPr/>
          <p:nvPr userDrawn="1"/>
        </p:nvSpPr>
        <p:spPr>
          <a:xfrm>
            <a:off x="0" y="2297113"/>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相对误差</a:t>
            </a:r>
            <a:endParaRPr lang="zh-CN" altLang="en-US" sz="1400" dirty="0">
              <a:latin typeface="微软雅黑" panose="020B0503020204020204" pitchFamily="34" charset="-122"/>
              <a:ea typeface="微软雅黑" panose="020B0503020204020204" pitchFamily="34" charset="-122"/>
            </a:endParaRPr>
          </a:p>
        </p:txBody>
      </p:sp>
      <p:sp>
        <p:nvSpPr>
          <p:cNvPr id="4" name="日期占位符 2"/>
          <p:cNvSpPr>
            <a:spLocks noGrp="1"/>
          </p:cNvSpPr>
          <p:nvPr>
            <p:ph type="dt" sz="half" idx="10"/>
          </p:nvPr>
        </p:nvSpPr>
        <p:spPr/>
        <p:txBody>
          <a:bodyPr/>
          <a:lstStyle>
            <a:lvl1pPr>
              <a:defRPr/>
            </a:lvl1pPr>
          </a:lstStyle>
          <a:p>
            <a:pPr>
              <a:defRPr/>
            </a:pPr>
            <a:fld id="{0EB5EA47-43CC-4A3E-A5DF-23B40116BFA3}" type="datetime1">
              <a:rPr lang="en-US"/>
            </a:fld>
            <a:endParaRPr lang="en-US" dirty="0"/>
          </a:p>
        </p:txBody>
      </p:sp>
      <p:sp>
        <p:nvSpPr>
          <p:cNvPr id="5" name="页脚占位符 3"/>
          <p:cNvSpPr>
            <a:spLocks noGrp="1"/>
          </p:cNvSpPr>
          <p:nvPr>
            <p:ph type="ftr" sz="quarter" idx="11"/>
          </p:nvPr>
        </p:nvSpPr>
        <p:spPr/>
        <p:txBody>
          <a:bodyPr/>
          <a:lstStyle>
            <a:lvl1pPr>
              <a:defRPr/>
            </a:lvl1pPr>
          </a:lstStyle>
          <a:p>
            <a:pPr>
              <a:defRPr/>
            </a:pPr>
            <a:r>
              <a:rPr lang="en-US"/>
              <a:t>Footer Text</a:t>
            </a:r>
            <a:endParaRPr lang="en-US" dirty="0"/>
          </a:p>
        </p:txBody>
      </p:sp>
      <p:sp>
        <p:nvSpPr>
          <p:cNvPr id="6" name="灯片编号占位符 4"/>
          <p:cNvSpPr>
            <a:spLocks noGrp="1"/>
          </p:cNvSpPr>
          <p:nvPr>
            <p:ph type="sldNum" sz="quarter" idx="12"/>
          </p:nvPr>
        </p:nvSpPr>
        <p:spPr/>
        <p:txBody>
          <a:bodyPr/>
          <a:lstStyle>
            <a:lvl1pPr>
              <a:defRPr/>
            </a:lvl1pPr>
          </a:lstStyle>
          <a:p>
            <a:pPr>
              <a:defRPr/>
            </a:pPr>
            <a:fld id="{5A1D74FF-BC83-4740-A7A7-8542B0560AB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anose="020B0503020204020204" pitchFamily="34" charset="-122"/>
              </a:defRPr>
            </a:lvl1pPr>
          </a:lstStyle>
          <a:p>
            <a:pPr>
              <a:defRPr/>
            </a:pPr>
            <a:fld id="{86A4963E-0D9B-45DC-9720-FEC0E036E7DC}" type="datetimeFigureOut">
              <a:rPr lang="zh-CN" altLang="en-US"/>
            </a:fld>
            <a:endParaRPr lang="zh-CN" altLang="en-US" dirty="0"/>
          </a:p>
        </p:txBody>
      </p:sp>
      <p:sp>
        <p:nvSpPr>
          <p:cNvPr id="3" name="Footer Placeholder 2"/>
          <p:cNvSpPr>
            <a:spLocks noGrp="1"/>
          </p:cNvSpPr>
          <p:nvPr>
            <p:ph type="ftr" sz="quarter" idx="11"/>
          </p:nvPr>
        </p:nvSpPr>
        <p:spPr/>
        <p:txBody>
          <a:bodyPr/>
          <a:lstStyle>
            <a:lvl1pPr>
              <a:defRPr>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ea typeface="微软雅黑" panose="020B0503020204020204" pitchFamily="34" charset="-122"/>
              </a:defRPr>
            </a:lvl1pPr>
          </a:lstStyle>
          <a:p>
            <a:pPr>
              <a:defRPr/>
            </a:pPr>
            <a:fld id="{BE59BB8B-C8CF-4EED-927D-BD043EF62D1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tblGrid>
              <a:tr h="594042">
                <a:tc>
                  <a:txBody>
                    <a:bodyPr/>
                    <a:lstStyle/>
                    <a:p>
                      <a:pPr algn="ctr"/>
                      <a:endParaRPr lang="zh-CN" altLang="en-US" sz="1400" dirty="0"/>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结论与展望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4" name="矩形 3"/>
          <p:cNvSpPr/>
          <p:nvPr userDrawn="1"/>
        </p:nvSpPr>
        <p:spPr>
          <a:xfrm>
            <a:off x="0" y="954088"/>
            <a:ext cx="1268413" cy="59213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绪论</a:t>
            </a:r>
            <a:endParaRPr lang="zh-CN" altLang="en-US" sz="1400" dirty="0">
              <a:latin typeface="微软雅黑" panose="020B0503020204020204" pitchFamily="34" charset="-122"/>
              <a:ea typeface="微软雅黑" panose="020B0503020204020204" pitchFamily="34" charset="-122"/>
            </a:endParaRPr>
          </a:p>
        </p:txBody>
      </p:sp>
      <p:sp>
        <p:nvSpPr>
          <p:cNvPr id="5" name="等腰三角形 4"/>
          <p:cNvSpPr/>
          <p:nvPr userDrawn="1"/>
        </p:nvSpPr>
        <p:spPr>
          <a:xfrm rot="16200000">
            <a:off x="1160463" y="1195388"/>
            <a:ext cx="107950" cy="10795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6" name="直角三角形 5"/>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7" name="五边形 16"/>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15B00F9A-626C-4607-A967-219892CD4F5A}"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结论与展望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4" name="组合 13"/>
          <p:cNvGrpSpPr/>
          <p:nvPr userDrawn="1"/>
        </p:nvGrpSpPr>
        <p:grpSpPr bwMode="auto">
          <a:xfrm>
            <a:off x="0" y="1546225"/>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理论基础</a:t>
              </a:r>
              <a:endParaRPr lang="zh-CN" altLang="en-US" sz="1400" dirty="0">
                <a:latin typeface="微软雅黑" panose="020B0503020204020204" pitchFamily="34" charset="-122"/>
                <a:ea typeface="微软雅黑" panose="020B0503020204020204" pitchFamily="34" charset="-122"/>
              </a:endParaRP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62E362A0-617C-457C-A47E-7C0DF9D3D5ED}"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总结与展望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4" name="组合 13"/>
          <p:cNvGrpSpPr/>
          <p:nvPr userDrawn="1"/>
        </p:nvGrpSpPr>
        <p:grpSpPr bwMode="auto">
          <a:xfrm>
            <a:off x="0" y="2139950"/>
            <a:ext cx="1268413" cy="592138"/>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单变量</a:t>
              </a:r>
              <a:r>
                <a:rPr lang="en-US" altLang="zh-CN" sz="1400" dirty="0">
                  <a:latin typeface="微软雅黑" panose="020B0503020204020204" pitchFamily="34" charset="-122"/>
                  <a:ea typeface="微软雅黑" panose="020B0503020204020204" pitchFamily="34" charset="-122"/>
                </a:rPr>
                <a:t>PM2.5</a:t>
              </a:r>
              <a:r>
                <a:rPr lang="zh-CN" altLang="en-US" sz="1400" dirty="0">
                  <a:latin typeface="微软雅黑" panose="020B0503020204020204" pitchFamily="34" charset="-122"/>
                  <a:ea typeface="微软雅黑" panose="020B0503020204020204" pitchFamily="34" charset="-122"/>
                </a:rPr>
                <a:t>浓度预测</a:t>
              </a:r>
              <a:endParaRPr lang="zh-CN" altLang="en-US" sz="1400" dirty="0">
                <a:latin typeface="微软雅黑" panose="020B0503020204020204" pitchFamily="34" charset="-122"/>
                <a:ea typeface="微软雅黑" panose="020B0503020204020204" pitchFamily="34" charset="-122"/>
              </a:endParaRPr>
            </a:p>
          </p:txBody>
        </p:sp>
        <p:sp>
          <p:nvSpPr>
            <p:cNvPr id="6" name="等腰三角形 5"/>
            <p:cNvSpPr/>
            <p:nvPr userDrawn="1"/>
          </p:nvSpPr>
          <p:spPr>
            <a:xfrm rot="16200000">
              <a:off x="1546791" y="1594769"/>
              <a:ext cx="145804"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301F7AC8-9151-453E-8A02-293406755B3B}"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总结与展望</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4" name="组合 9"/>
          <p:cNvGrpSpPr/>
          <p:nvPr userDrawn="1"/>
        </p:nvGrpSpPr>
        <p:grpSpPr bwMode="auto">
          <a:xfrm>
            <a:off x="0" y="2736850"/>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多变量</a:t>
              </a:r>
              <a:r>
                <a:rPr lang="en-US" altLang="zh-CN" sz="1400" dirty="0">
                  <a:latin typeface="微软雅黑" panose="020B0503020204020204" pitchFamily="34" charset="-122"/>
                  <a:ea typeface="微软雅黑" panose="020B0503020204020204" pitchFamily="34" charset="-122"/>
                </a:rPr>
                <a:t>PM2.5</a:t>
              </a:r>
              <a:r>
                <a:rPr lang="zh-CN" altLang="en-US" sz="1400" dirty="0">
                  <a:latin typeface="微软雅黑" panose="020B0503020204020204" pitchFamily="34" charset="-122"/>
                  <a:ea typeface="微软雅黑" panose="020B0503020204020204" pitchFamily="34" charset="-122"/>
                </a:rPr>
                <a:t>浓度预测</a:t>
              </a:r>
              <a:endParaRPr lang="zh-CN" altLang="en-US" sz="1400" dirty="0">
                <a:latin typeface="微软雅黑" panose="020B0503020204020204" pitchFamily="34" charset="-122"/>
                <a:ea typeface="微软雅黑" panose="020B0503020204020204" pitchFamily="34" charset="-122"/>
              </a:endParaRP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59C3619C-8D4F-440F-B624-CCC3D5D9ABA3}"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2970212"/>
        </p:xfrm>
        <a:graphic>
          <a:graphicData uri="http://schemas.openxmlformats.org/drawingml/2006/table">
            <a:tbl>
              <a:tblPr>
                <a:tableStyleId>{2D5ABB26-0587-4C30-8999-92F81FD0307C}</a:tableStyleId>
              </a:tblPr>
              <a:tblGrid>
                <a:gridCol w="1268413"/>
              </a:tblGrid>
              <a:tr h="59404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理论基础</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多变量</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PM2.5</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浓度预测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4042">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92" marB="3429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4" name="组合 13"/>
          <p:cNvGrpSpPr/>
          <p:nvPr userDrawn="1"/>
        </p:nvGrpSpPr>
        <p:grpSpPr bwMode="auto">
          <a:xfrm>
            <a:off x="0" y="3330575"/>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总结与展望</a:t>
              </a:r>
              <a:endParaRPr lang="zh-CN" altLang="en-US" sz="1400" dirty="0">
                <a:latin typeface="微软雅黑" panose="020B0503020204020204" pitchFamily="34" charset="-122"/>
                <a:ea typeface="微软雅黑" panose="020B0503020204020204" pitchFamily="34" charset="-122"/>
              </a:endParaRP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7B1D5DF8-969B-4918-8986-F2068D931A92}"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2" name="矩形 1"/>
          <p:cNvSpPr/>
          <p:nvPr userDrawn="1"/>
        </p:nvSpPr>
        <p:spPr>
          <a:xfrm>
            <a:off x="0" y="0"/>
            <a:ext cx="126841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graphicFrame>
        <p:nvGraphicFramePr>
          <p:cNvPr id="3" name="表格 2"/>
          <p:cNvGraphicFramePr>
            <a:graphicFrameLocks noGrp="1"/>
          </p:cNvGraphicFramePr>
          <p:nvPr/>
        </p:nvGraphicFramePr>
        <p:xfrm>
          <a:off x="0" y="950913"/>
          <a:ext cx="1268413" cy="3563940"/>
        </p:xfrm>
        <a:graphic>
          <a:graphicData uri="http://schemas.openxmlformats.org/drawingml/2006/table">
            <a:tbl>
              <a:tblPr>
                <a:tableStyleId>{2D5ABB26-0587-4C30-8999-92F81FD0307C}</a:tableStyleId>
              </a:tblPr>
              <a:tblGrid>
                <a:gridCol w="1268413"/>
              </a:tblGrid>
              <a:tr h="59399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99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意义与内容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99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思路与方法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99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重点与难点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99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成果与运用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593990">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61" marR="68561" marT="34289" marB="3428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4" name="组合 13"/>
          <p:cNvGrpSpPr/>
          <p:nvPr userDrawn="1"/>
        </p:nvGrpSpPr>
        <p:grpSpPr bwMode="auto">
          <a:xfrm>
            <a:off x="0" y="3924300"/>
            <a:ext cx="1268413" cy="590550"/>
            <a:chOff x="0" y="1272662"/>
            <a:chExt cx="1691680" cy="788186"/>
          </a:xfrm>
        </p:grpSpPr>
        <p:sp>
          <p:nvSpPr>
            <p:cNvPr id="5" name="矩形 4"/>
            <p:cNvSpPr/>
            <p:nvPr userDrawn="1"/>
          </p:nvSpPr>
          <p:spPr>
            <a:xfrm>
              <a:off x="0" y="1272662"/>
              <a:ext cx="1691680" cy="78818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400" dirty="0">
                  <a:latin typeface="微软雅黑" panose="020B0503020204020204" pitchFamily="34" charset="-122"/>
                  <a:ea typeface="微软雅黑" panose="020B0503020204020204" pitchFamily="34" charset="-122"/>
                </a:rPr>
                <a:t>建议与总结</a:t>
              </a:r>
              <a:endParaRPr lang="zh-CN" altLang="en-US" sz="1400" dirty="0">
                <a:latin typeface="微软雅黑" panose="020B0503020204020204" pitchFamily="34" charset="-122"/>
                <a:ea typeface="微软雅黑" panose="020B0503020204020204" pitchFamily="34" charset="-122"/>
              </a:endParaRPr>
            </a:p>
          </p:txBody>
        </p:sp>
        <p:sp>
          <p:nvSpPr>
            <p:cNvPr id="6" name="等腰三角形 5"/>
            <p:cNvSpPr/>
            <p:nvPr userDrawn="1"/>
          </p:nvSpPr>
          <p:spPr>
            <a:xfrm rot="16200000">
              <a:off x="1547655" y="1594769"/>
              <a:ext cx="144077" cy="14397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7" name="直角三角形 6"/>
          <p:cNvSpPr/>
          <p:nvPr userDrawn="1"/>
        </p:nvSpPr>
        <p:spPr>
          <a:xfrm flipH="1">
            <a:off x="8458200" y="4514850"/>
            <a:ext cx="712788" cy="63976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p>
        </p:txBody>
      </p:sp>
      <p:sp>
        <p:nvSpPr>
          <p:cNvPr id="8" name="五边形 17"/>
          <p:cNvSpPr>
            <a:spLocks noChangeArrowheads="1"/>
          </p:cNvSpPr>
          <p:nvPr userDrawn="1"/>
        </p:nvSpPr>
        <p:spPr bwMode="auto">
          <a:xfrm flipH="1">
            <a:off x="8535988" y="4776788"/>
            <a:ext cx="741362" cy="377825"/>
          </a:xfrm>
          <a:prstGeom prst="homePlate">
            <a:avLst>
              <a:gd name="adj" fmla="val 49999"/>
            </a:avLst>
          </a:prstGeom>
          <a:noFill/>
          <a:ln w="25400" algn="ctr">
            <a:noFill/>
            <a:miter lim="800000"/>
          </a:ln>
        </p:spPr>
        <p:txBody>
          <a:bodyPr lIns="68580" tIns="34290" rIns="68580" bIns="34290" anchor="ctr"/>
          <a:lstStyle/>
          <a:p>
            <a:pPr algn="ctr" eaLnBrk="1" hangingPunct="1"/>
            <a:fld id="{E5307653-F294-425D-B15E-16D091269542}" type="slidenum">
              <a:rPr lang="zh-CN" altLang="en-US"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a:solidFill>
                <a:srgbClr val="FFFFFF"/>
              </a:solidFill>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300"/>
            <a:ext cx="5791200" cy="102870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1027" name="Text Placeholder 2"/>
          <p:cNvSpPr>
            <a:spLocks noGrp="1"/>
          </p:cNvSpPr>
          <p:nvPr>
            <p:ph type="body" idx="1"/>
          </p:nvPr>
        </p:nvSpPr>
        <p:spPr bwMode="auto">
          <a:xfrm>
            <a:off x="457200" y="1314450"/>
            <a:ext cx="7620000" cy="327977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
        <p:nvSpPr>
          <p:cNvPr id="4" name="Date Placeholder 3"/>
          <p:cNvSpPr>
            <a:spLocks noGrp="1"/>
          </p:cNvSpPr>
          <p:nvPr>
            <p:ph type="dt" sz="half" idx="2"/>
          </p:nvPr>
        </p:nvSpPr>
        <p:spPr>
          <a:xfrm>
            <a:off x="457200" y="4629150"/>
            <a:ext cx="3429000" cy="228600"/>
          </a:xfrm>
          <a:prstGeom prst="rect">
            <a:avLst/>
          </a:prstGeom>
        </p:spPr>
        <p:txBody>
          <a:bodyPr vert="horz" lIns="91440" tIns="45720" rIns="91440" bIns="0" rtlCol="0" anchor="b"/>
          <a:lstStyle>
            <a:lvl1pPr algn="l" eaLnBrk="1" fontAlgn="auto" hangingPunct="1">
              <a:spcBef>
                <a:spcPts val="0"/>
              </a:spcBef>
              <a:spcAft>
                <a:spcPts val="0"/>
              </a:spcAft>
              <a:defRPr sz="1000">
                <a:solidFill>
                  <a:schemeClr val="tx1"/>
                </a:solidFill>
                <a:latin typeface="+mn-lt"/>
                <a:ea typeface="+mn-ea"/>
              </a:defRPr>
            </a:lvl1pPr>
          </a:lstStyle>
          <a:p>
            <a:pPr>
              <a:defRPr/>
            </a:pPr>
            <a:fld id="{F1A71348-2496-4559-B79E-16B91F7B6156}" type="datetime1">
              <a:rPr lang="en-US"/>
            </a:fld>
            <a:endParaRPr lang="en-US" dirty="0"/>
          </a:p>
        </p:txBody>
      </p:sp>
      <p:sp>
        <p:nvSpPr>
          <p:cNvPr id="5" name="Footer Placeholder 4"/>
          <p:cNvSpPr>
            <a:spLocks noGrp="1"/>
          </p:cNvSpPr>
          <p:nvPr>
            <p:ph type="ftr" sz="quarter" idx="3"/>
          </p:nvPr>
        </p:nvSpPr>
        <p:spPr>
          <a:xfrm>
            <a:off x="457200" y="4870450"/>
            <a:ext cx="3429000" cy="212725"/>
          </a:xfrm>
          <a:prstGeom prst="rect">
            <a:avLst/>
          </a:prstGeom>
        </p:spPr>
        <p:txBody>
          <a:bodyPr vert="horz" lIns="91440" tIns="45720" rIns="91440" bIns="45720" rtlCol="0" anchor="t"/>
          <a:lstStyle>
            <a:lvl1pPr algn="l" eaLnBrk="1" fontAlgn="auto" hangingPunct="1">
              <a:spcBef>
                <a:spcPts val="0"/>
              </a:spcBef>
              <a:spcAft>
                <a:spcPts val="0"/>
              </a:spcAft>
              <a:defRPr sz="1000">
                <a:solidFill>
                  <a:schemeClr val="tx1"/>
                </a:solidFill>
                <a:latin typeface="+mn-lt"/>
                <a:ea typeface="+mn-ea"/>
              </a:defRPr>
            </a:lvl1pPr>
          </a:lstStyle>
          <a:p>
            <a:pPr>
              <a:defRPr/>
            </a:pPr>
            <a:r>
              <a:rPr lang="en-US"/>
              <a:t>Footer Text</a:t>
            </a:r>
            <a:endParaRPr lang="en-US" dirty="0"/>
          </a:p>
        </p:txBody>
      </p:sp>
      <p:sp>
        <p:nvSpPr>
          <p:cNvPr id="6" name="Slide Number Placeholder 5"/>
          <p:cNvSpPr>
            <a:spLocks noGrp="1"/>
          </p:cNvSpPr>
          <p:nvPr>
            <p:ph type="sldNum" sz="quarter" idx="4"/>
          </p:nvPr>
        </p:nvSpPr>
        <p:spPr>
          <a:xfrm rot="16200000">
            <a:off x="8391525" y="4368800"/>
            <a:ext cx="987425" cy="365125"/>
          </a:xfrm>
          <a:prstGeom prst="rect">
            <a:avLst/>
          </a:prstGeom>
        </p:spPr>
        <p:txBody>
          <a:bodyPr vert="horz" wrap="square" lIns="91440" tIns="45720" rIns="91440" bIns="45720" numCol="1" anchor="ctr" anchorCtr="0" compatLnSpc="1"/>
          <a:lstStyle>
            <a:lvl1pPr eaLnBrk="1" hangingPunct="1">
              <a:defRPr sz="2400" b="1">
                <a:solidFill>
                  <a:schemeClr val="tx2"/>
                </a:solidFill>
              </a:defRPr>
            </a:lvl1pPr>
          </a:lstStyle>
          <a:p>
            <a:pPr>
              <a:defRPr/>
            </a:pPr>
            <a:fld id="{09CA568A-231F-411E-B9F9-E690D08B5A73}" type="slidenum">
              <a:rPr lang="en-US" altLang="zh-CN"/>
            </a:fld>
            <a:endParaRPr lang="en-US" altLang="zh-CN"/>
          </a:p>
        </p:txBody>
      </p:sp>
      <p:sp>
        <p:nvSpPr>
          <p:cNvPr id="7" name="Rectangle 6"/>
          <p:cNvSpPr/>
          <p:nvPr/>
        </p:nvSpPr>
        <p:spPr>
          <a:xfrm>
            <a:off x="9001125" y="0"/>
            <a:ext cx="142875" cy="10287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9001125" y="1028700"/>
            <a:ext cx="142875" cy="4114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圆角矩形 8"/>
          <p:cNvSpPr/>
          <p:nvPr userDrawn="1"/>
        </p:nvSpPr>
        <p:spPr>
          <a:xfrm>
            <a:off x="0" y="4867275"/>
            <a:ext cx="7048500"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b="1" dirty="0">
              <a:ea typeface="微软雅黑" panose="020B0503020204020204" pitchFamily="34" charset="-122"/>
            </a:endParaRPr>
          </a:p>
        </p:txBody>
      </p:sp>
      <p:sp>
        <p:nvSpPr>
          <p:cNvPr id="10" name="圆角矩形 9"/>
          <p:cNvSpPr/>
          <p:nvPr userDrawn="1"/>
        </p:nvSpPr>
        <p:spPr>
          <a:xfrm>
            <a:off x="8124825" y="4867275"/>
            <a:ext cx="1019175" cy="276225"/>
          </a:xfrm>
          <a:prstGeom prst="roundRect">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b="1" dirty="0">
              <a:ea typeface="微软雅黑" panose="020B0503020204020204" pitchFamily="34" charset="-122"/>
            </a:endParaRPr>
          </a:p>
        </p:txBody>
      </p:sp>
      <p:sp>
        <p:nvSpPr>
          <p:cNvPr id="11" name="文本框 9"/>
          <p:cNvSpPr txBox="1"/>
          <p:nvPr userDrawn="1"/>
        </p:nvSpPr>
        <p:spPr>
          <a:xfrm>
            <a:off x="7143750" y="4843463"/>
            <a:ext cx="877888" cy="300037"/>
          </a:xfrm>
          <a:prstGeom prst="rect">
            <a:avLst/>
          </a:prstGeom>
          <a:noFill/>
        </p:spPr>
        <p:txBody>
          <a:bodyPr wrap="none">
            <a:spAutoFit/>
          </a:bodyPr>
          <a:lstStyle/>
          <a:p>
            <a:pPr eaLnBrk="1" fontAlgn="auto" hangingPunct="1">
              <a:spcBef>
                <a:spcPts val="0"/>
              </a:spcBef>
              <a:spcAft>
                <a:spcPts val="0"/>
              </a:spcAft>
              <a:defRPr/>
            </a:pPr>
            <a:r>
              <a:rPr lang="zh-CN" altLang="en-US" sz="1350" dirty="0">
                <a:solidFill>
                  <a:srgbClr val="314865"/>
                </a:solidFill>
                <a:latin typeface="微软雅黑" panose="020B0503020204020204" pitchFamily="34" charset="-122"/>
                <a:ea typeface="微软雅黑" panose="020B0503020204020204" pitchFamily="34" charset="-122"/>
              </a:rPr>
              <a:t>东北大学</a:t>
            </a:r>
            <a:endParaRPr lang="zh-CN" altLang="en-US" sz="1350" dirty="0">
              <a:solidFill>
                <a:srgbClr val="314865"/>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p:titleStyle>
    <p:bodyStyle>
      <a:lvl1pPr marL="342900" indent="-342900" algn="l" rtl="0" eaLnBrk="0" fontAlgn="base" hangingPunct="0">
        <a:spcBef>
          <a:spcPct val="20000"/>
        </a:spcBef>
        <a:spcAft>
          <a:spcPts val="600"/>
        </a:spcAft>
        <a:buFont typeface="Arial" panose="020B0604020202020204" pitchFamily="34" charset="0"/>
        <a:buChar char="•"/>
        <a:defRPr sz="2000" b="1" kern="1200">
          <a:solidFill>
            <a:schemeClr val="tx1"/>
          </a:solidFill>
          <a:latin typeface="+mn-lt"/>
          <a:ea typeface="微软雅黑" panose="020B0503020204020204" pitchFamily="34" charset="-122"/>
          <a:cs typeface="+mn-cs"/>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9.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5.x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 Id="rId3" Type="http://schemas.openxmlformats.org/officeDocument/2006/relationships/oleObject" Target="../embeddings/oleObject7.bin"/><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wmf"/><Relationship Id="rId7" Type="http://schemas.openxmlformats.org/officeDocument/2006/relationships/oleObject" Target="../embeddings/oleObject12.bin"/><Relationship Id="rId6" Type="http://schemas.openxmlformats.org/officeDocument/2006/relationships/image" Target="../media/image18.wmf"/><Relationship Id="rId5" Type="http://schemas.openxmlformats.org/officeDocument/2006/relationships/oleObject" Target="../embeddings/oleObject11.bin"/><Relationship Id="rId4" Type="http://schemas.openxmlformats.org/officeDocument/2006/relationships/image" Target="../media/image17.wmf"/><Relationship Id="rId3" Type="http://schemas.openxmlformats.org/officeDocument/2006/relationships/oleObject" Target="../embeddings/oleObject10.bin"/><Relationship Id="rId2" Type="http://schemas.openxmlformats.org/officeDocument/2006/relationships/image" Target="../media/image16.wmf"/><Relationship Id="rId10" Type="http://schemas.openxmlformats.org/officeDocument/2006/relationships/vmlDrawing" Target="../drawings/vmlDrawing5.vml"/><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3.wmf"/><Relationship Id="rId7" Type="http://schemas.openxmlformats.org/officeDocument/2006/relationships/oleObject" Target="../embeddings/oleObject16.bin"/><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 Id="rId3" Type="http://schemas.openxmlformats.org/officeDocument/2006/relationships/oleObject" Target="../embeddings/oleObject14.bin"/><Relationship Id="rId2" Type="http://schemas.openxmlformats.org/officeDocument/2006/relationships/image" Target="../media/image20.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24.wmf"/><Relationship Id="rId1"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19.bin"/><Relationship Id="rId2" Type="http://schemas.openxmlformats.org/officeDocument/2006/relationships/image" Target="../media/image25.wmf"/><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 Id="rId3" Type="http://schemas.openxmlformats.org/officeDocument/2006/relationships/oleObject" Target="../embeddings/oleObject21.bin"/><Relationship Id="rId2" Type="http://schemas.openxmlformats.org/officeDocument/2006/relationships/image" Target="../media/image27.wmf"/><Relationship Id="rId1"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3.wmf"/><Relationship Id="rId7" Type="http://schemas.openxmlformats.org/officeDocument/2006/relationships/oleObject" Target="../embeddings/oleObject26.bin"/><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 Id="rId3" Type="http://schemas.openxmlformats.org/officeDocument/2006/relationships/oleObject" Target="../embeddings/oleObject24.bin"/><Relationship Id="rId2" Type="http://schemas.openxmlformats.org/officeDocument/2006/relationships/image" Target="../media/image30.wmf"/><Relationship Id="rId18" Type="http://schemas.openxmlformats.org/officeDocument/2006/relationships/vmlDrawing" Target="../drawings/vmlDrawing9.vml"/><Relationship Id="rId17" Type="http://schemas.openxmlformats.org/officeDocument/2006/relationships/slideLayout" Target="../slideLayouts/slideLayout2.xml"/><Relationship Id="rId16" Type="http://schemas.openxmlformats.org/officeDocument/2006/relationships/image" Target="../media/image37.wmf"/><Relationship Id="rId15" Type="http://schemas.openxmlformats.org/officeDocument/2006/relationships/oleObject" Target="../embeddings/oleObject30.bin"/><Relationship Id="rId14" Type="http://schemas.openxmlformats.org/officeDocument/2006/relationships/image" Target="../media/image36.wmf"/><Relationship Id="rId13" Type="http://schemas.openxmlformats.org/officeDocument/2006/relationships/oleObject" Target="../embeddings/oleObject29.bin"/><Relationship Id="rId12" Type="http://schemas.openxmlformats.org/officeDocument/2006/relationships/image" Target="../media/image35.wmf"/><Relationship Id="rId11" Type="http://schemas.openxmlformats.org/officeDocument/2006/relationships/oleObject" Target="../embeddings/oleObject28.bin"/><Relationship Id="rId10" Type="http://schemas.openxmlformats.org/officeDocument/2006/relationships/image" Target="../media/image34.e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 Id="rId3" Type="http://schemas.openxmlformats.org/officeDocument/2006/relationships/oleObject" Target="../embeddings/oleObject34.bin"/><Relationship Id="rId2" Type="http://schemas.openxmlformats.org/officeDocument/2006/relationships/image" Target="../media/image41.wmf"/><Relationship Id="rId1"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wmf"/><Relationship Id="rId3" Type="http://schemas.openxmlformats.org/officeDocument/2006/relationships/oleObject" Target="../embeddings/oleObject37.bin"/><Relationship Id="rId2" Type="http://schemas.openxmlformats.org/officeDocument/2006/relationships/image" Target="../media/image44.wmf"/><Relationship Id="rId1" Type="http://schemas.openxmlformats.org/officeDocument/2006/relationships/oleObject" Target="../embeddings/oleObject36.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39.bin"/><Relationship Id="rId2" Type="http://schemas.openxmlformats.org/officeDocument/2006/relationships/image" Target="../media/image47.wmf"/><Relationship Id="rId1"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50.wmf"/><Relationship Id="rId3" Type="http://schemas.openxmlformats.org/officeDocument/2006/relationships/oleObject" Target="../embeddings/oleObject41.bin"/><Relationship Id="rId2" Type="http://schemas.openxmlformats.org/officeDocument/2006/relationships/image" Target="../media/image49.wmf"/><Relationship Id="rId1"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hyperlink" Target="&#25968;&#20540;&#20998;&#26512;&#23459;&#20256;&#31687;.mp4"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0"/>
            <a:ext cx="9144000" cy="50292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350" dirty="0">
                <a:ea typeface="微软雅黑" panose="020B0503020204020204" pitchFamily="34" charset="-122"/>
              </a:rPr>
              <a:t>       </a:t>
            </a:r>
            <a:endParaRPr lang="zh-CN" altLang="en-US" sz="1350" dirty="0">
              <a:ea typeface="微软雅黑" panose="020B0503020204020204" pitchFamily="34" charset="-122"/>
            </a:endParaRPr>
          </a:p>
        </p:txBody>
      </p:sp>
      <p:sp>
        <p:nvSpPr>
          <p:cNvPr id="32" name="矩形 31"/>
          <p:cNvSpPr/>
          <p:nvPr/>
        </p:nvSpPr>
        <p:spPr>
          <a:xfrm>
            <a:off x="3306354" y="1293936"/>
            <a:ext cx="2954655" cy="923330"/>
          </a:xfrm>
          <a:prstGeom prst="rect">
            <a:avLst/>
          </a:prstGeom>
          <a:noFill/>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eaLnBrk="1" fontAlgn="auto" hangingPunct="1">
              <a:spcBef>
                <a:spcPts val="0"/>
              </a:spcBef>
              <a:spcAft>
                <a:spcPts val="0"/>
              </a:spcAft>
              <a:defRPr/>
            </a:pPr>
            <a:r>
              <a:rPr lang="zh-CN" altLang="en-US" sz="5400" dirty="0">
                <a:ln>
                  <a:prstDash val="solid"/>
                </a:ln>
                <a:solidFill>
                  <a:schemeClr val="bg1"/>
                </a:solidFill>
                <a:latin typeface="+mj-ea"/>
                <a:ea typeface="+mj-ea"/>
              </a:rPr>
              <a:t>数值分析</a:t>
            </a:r>
            <a:endParaRPr lang="zh-CN" altLang="en-US" sz="5400" dirty="0">
              <a:ln>
                <a:prstDash val="solid"/>
              </a:ln>
              <a:solidFill>
                <a:schemeClr val="bg1"/>
              </a:solidFill>
              <a:latin typeface="+mj-ea"/>
              <a:ea typeface="+mj-ea"/>
            </a:endParaRPr>
          </a:p>
        </p:txBody>
      </p:sp>
      <p:sp>
        <p:nvSpPr>
          <p:cNvPr id="56" name="Rectangle 5"/>
          <p:cNvSpPr>
            <a:spLocks noChangeArrowheads="1"/>
          </p:cNvSpPr>
          <p:nvPr/>
        </p:nvSpPr>
        <p:spPr bwMode="auto">
          <a:xfrm>
            <a:off x="0" y="4595813"/>
            <a:ext cx="9144000" cy="31750"/>
          </a:xfrm>
          <a:prstGeom prst="rect">
            <a:avLst/>
          </a:prstGeom>
          <a:solidFill>
            <a:schemeClr val="bg1"/>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1350"/>
          </a:p>
        </p:txBody>
      </p:sp>
      <p:sp>
        <p:nvSpPr>
          <p:cNvPr id="57" name="Oval 6"/>
          <p:cNvSpPr>
            <a:spLocks noChangeArrowheads="1"/>
          </p:cNvSpPr>
          <p:nvPr/>
        </p:nvSpPr>
        <p:spPr bwMode="auto">
          <a:xfrm>
            <a:off x="4376738" y="4408488"/>
            <a:ext cx="390525" cy="407987"/>
          </a:xfrm>
          <a:prstGeom prst="ellipse">
            <a:avLst/>
          </a:prstGeom>
          <a:solidFill>
            <a:schemeClr val="bg1"/>
          </a:solid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1350"/>
          </a:p>
        </p:txBody>
      </p:sp>
      <p:sp>
        <p:nvSpPr>
          <p:cNvPr id="58" name="Freeform 7"/>
          <p:cNvSpPr>
            <a:spLocks noEditPoints="1"/>
          </p:cNvSpPr>
          <p:nvPr/>
        </p:nvSpPr>
        <p:spPr bwMode="auto">
          <a:xfrm>
            <a:off x="4476750" y="4445000"/>
            <a:ext cx="196850" cy="330200"/>
          </a:xfrm>
          <a:custGeom>
            <a:avLst/>
            <a:gdLst>
              <a:gd name="T0" fmla="*/ 346 w 346"/>
              <a:gd name="T1" fmla="*/ 284 h 555"/>
              <a:gd name="T2" fmla="*/ 346 w 346"/>
              <a:gd name="T3" fmla="*/ 183 h 555"/>
              <a:gd name="T4" fmla="*/ 300 w 346"/>
              <a:gd name="T5" fmla="*/ 183 h 555"/>
              <a:gd name="T6" fmla="*/ 300 w 346"/>
              <a:gd name="T7" fmla="*/ 284 h 555"/>
              <a:gd name="T8" fmla="*/ 176 w 346"/>
              <a:gd name="T9" fmla="*/ 408 h 555"/>
              <a:gd name="T10" fmla="*/ 173 w 346"/>
              <a:gd name="T11" fmla="*/ 408 h 555"/>
              <a:gd name="T12" fmla="*/ 173 w 346"/>
              <a:gd name="T13" fmla="*/ 408 h 555"/>
              <a:gd name="T14" fmla="*/ 172 w 346"/>
              <a:gd name="T15" fmla="*/ 408 h 555"/>
              <a:gd name="T16" fmla="*/ 170 w 346"/>
              <a:gd name="T17" fmla="*/ 408 h 555"/>
              <a:gd name="T18" fmla="*/ 46 w 346"/>
              <a:gd name="T19" fmla="*/ 284 h 555"/>
              <a:gd name="T20" fmla="*/ 46 w 346"/>
              <a:gd name="T21" fmla="*/ 183 h 555"/>
              <a:gd name="T22" fmla="*/ 0 w 346"/>
              <a:gd name="T23" fmla="*/ 183 h 555"/>
              <a:gd name="T24" fmla="*/ 0 w 346"/>
              <a:gd name="T25" fmla="*/ 284 h 555"/>
              <a:gd name="T26" fmla="*/ 146 w 346"/>
              <a:gd name="T27" fmla="*/ 452 h 555"/>
              <a:gd name="T28" fmla="*/ 146 w 346"/>
              <a:gd name="T29" fmla="*/ 526 h 555"/>
              <a:gd name="T30" fmla="*/ 42 w 346"/>
              <a:gd name="T31" fmla="*/ 555 h 555"/>
              <a:gd name="T32" fmla="*/ 304 w 346"/>
              <a:gd name="T33" fmla="*/ 555 h 555"/>
              <a:gd name="T34" fmla="*/ 200 w 346"/>
              <a:gd name="T35" fmla="*/ 525 h 555"/>
              <a:gd name="T36" fmla="*/ 200 w 346"/>
              <a:gd name="T37" fmla="*/ 453 h 555"/>
              <a:gd name="T38" fmla="*/ 346 w 346"/>
              <a:gd name="T39" fmla="*/ 284 h 555"/>
              <a:gd name="T40" fmla="*/ 171 w 346"/>
              <a:gd name="T41" fmla="*/ 365 h 555"/>
              <a:gd name="T42" fmla="*/ 173 w 346"/>
              <a:gd name="T43" fmla="*/ 365 h 555"/>
              <a:gd name="T44" fmla="*/ 174 w 346"/>
              <a:gd name="T45" fmla="*/ 365 h 555"/>
              <a:gd name="T46" fmla="*/ 257 w 346"/>
              <a:gd name="T47" fmla="*/ 282 h 555"/>
              <a:gd name="T48" fmla="*/ 257 w 346"/>
              <a:gd name="T49" fmla="*/ 83 h 555"/>
              <a:gd name="T50" fmla="*/ 174 w 346"/>
              <a:gd name="T51" fmla="*/ 0 h 555"/>
              <a:gd name="T52" fmla="*/ 173 w 346"/>
              <a:gd name="T53" fmla="*/ 0 h 555"/>
              <a:gd name="T54" fmla="*/ 171 w 346"/>
              <a:gd name="T55" fmla="*/ 0 h 555"/>
              <a:gd name="T56" fmla="*/ 89 w 346"/>
              <a:gd name="T57" fmla="*/ 83 h 555"/>
              <a:gd name="T58" fmla="*/ 89 w 346"/>
              <a:gd name="T59" fmla="*/ 282 h 555"/>
              <a:gd name="T60" fmla="*/ 171 w 346"/>
              <a:gd name="T61" fmla="*/ 36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314865"/>
          </a:solidFill>
          <a:ln>
            <a:noFill/>
          </a:ln>
        </p:spPr>
        <p:txBody>
          <a:bodyPr lIns="68562" tIns="34281" rIns="68562" bIns="34281"/>
          <a:lstStyle/>
          <a:p>
            <a:pPr eaLnBrk="1" fontAlgn="auto" hangingPunct="1">
              <a:spcBef>
                <a:spcPts val="0"/>
              </a:spcBef>
              <a:spcAft>
                <a:spcPts val="0"/>
              </a:spcAft>
              <a:defRPr/>
            </a:pPr>
            <a:endParaRPr lang="zh-CN" altLang="en-US" sz="1350">
              <a:latin typeface="+mn-lt"/>
              <a:ea typeface="+mn-ea"/>
            </a:endParaRPr>
          </a:p>
        </p:txBody>
      </p:sp>
      <p:sp>
        <p:nvSpPr>
          <p:cNvPr id="17415" name="TextBox 35"/>
          <p:cNvSpPr txBox="1">
            <a:spLocks noChangeArrowheads="1"/>
          </p:cNvSpPr>
          <p:nvPr/>
        </p:nvSpPr>
        <p:spPr bwMode="auto">
          <a:xfrm>
            <a:off x="3011488" y="2236788"/>
            <a:ext cx="5607050" cy="715962"/>
          </a:xfrm>
          <a:prstGeom prst="rect">
            <a:avLst/>
          </a:prstGeom>
          <a:noFill/>
          <a:ln w="9525">
            <a:noFill/>
            <a:miter lim="800000"/>
          </a:ln>
        </p:spPr>
        <p:txBody>
          <a:bodyPr lIns="68562" tIns="34281" rIns="68562" bIns="34281">
            <a:spAutoFit/>
          </a:body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rPr>
              <a:t>   </a:t>
            </a:r>
            <a:r>
              <a:rPr lang="zh-CN" altLang="en-US" sz="2800">
                <a:solidFill>
                  <a:schemeClr val="bg1"/>
                </a:solidFill>
                <a:latin typeface="微软雅黑" panose="020B0503020204020204" pitchFamily="34" charset="-122"/>
                <a:ea typeface="微软雅黑" panose="020B0503020204020204" pitchFamily="34" charset="-122"/>
              </a:rPr>
              <a:t>   理学院     数学系    </a:t>
            </a:r>
            <a:endParaRPr lang="en-US" altLang="zh-CN" sz="2800">
              <a:solidFill>
                <a:schemeClr val="bg1"/>
              </a:solidFill>
              <a:latin typeface="微软雅黑" panose="020B0503020204020204" pitchFamily="34" charset="-122"/>
              <a:ea typeface="微软雅黑" panose="020B0503020204020204" pitchFamily="34" charset="-122"/>
            </a:endParaRPr>
          </a:p>
        </p:txBody>
      </p:sp>
      <p:pic>
        <p:nvPicPr>
          <p:cNvPr id="17416" name="图片 5"/>
          <p:cNvPicPr>
            <a:picLocks noChangeAspect="1"/>
          </p:cNvPicPr>
          <p:nvPr/>
        </p:nvPicPr>
        <p:blipFill>
          <a:blip r:embed="rId1">
            <a:biLevel thresh="50000"/>
            <a:grayscl/>
          </a:blip>
          <a:srcRect/>
          <a:stretch>
            <a:fillRect/>
          </a:stretch>
        </p:blipFill>
        <p:spPr bwMode="auto">
          <a:xfrm>
            <a:off x="15875" y="-246063"/>
            <a:ext cx="4154488" cy="1831976"/>
          </a:xfrm>
          <a:prstGeom prst="rect">
            <a:avLst/>
          </a:prstGeom>
          <a:noFill/>
          <a:ln w="9525">
            <a:noFill/>
            <a:miter lim="800000"/>
            <a:headEnd/>
            <a:tailEnd/>
          </a:ln>
        </p:spPr>
      </p:pic>
      <p:sp>
        <p:nvSpPr>
          <p:cNvPr id="3" name="文本框 2"/>
          <p:cNvSpPr txBox="1"/>
          <p:nvPr/>
        </p:nvSpPr>
        <p:spPr>
          <a:xfrm>
            <a:off x="447675" y="4843463"/>
            <a:ext cx="1508125" cy="300037"/>
          </a:xfrm>
          <a:prstGeom prst="rect">
            <a:avLst/>
          </a:prstGeom>
          <a:noFill/>
        </p:spPr>
        <p:txBody>
          <a:bodyPr>
            <a:spAutoFit/>
          </a:bodyPr>
          <a:lstStyle/>
          <a:p>
            <a:pPr eaLnBrk="1" fontAlgn="auto" hangingPunct="1">
              <a:spcBef>
                <a:spcPts val="0"/>
              </a:spcBef>
              <a:spcAft>
                <a:spcPts val="0"/>
              </a:spcAft>
              <a:defRPr/>
            </a:pPr>
            <a:r>
              <a:rPr lang="en-US" altLang="zh-CN" sz="1350" dirty="0">
                <a:solidFill>
                  <a:schemeClr val="bg1"/>
                </a:solidFill>
                <a:latin typeface="+mn-lt"/>
                <a:ea typeface="+mn-ea"/>
              </a:rPr>
              <a:t>2017</a:t>
            </a:r>
            <a:r>
              <a:rPr lang="zh-CN" altLang="en-US" sz="1350" dirty="0">
                <a:solidFill>
                  <a:schemeClr val="bg1"/>
                </a:solidFill>
                <a:latin typeface="+mn-lt"/>
                <a:ea typeface="+mn-ea"/>
              </a:rPr>
              <a:t>年</a:t>
            </a:r>
            <a:r>
              <a:rPr lang="en-US" altLang="zh-CN" sz="1350" dirty="0">
                <a:solidFill>
                  <a:schemeClr val="bg1"/>
                </a:solidFill>
                <a:latin typeface="+mn-lt"/>
                <a:ea typeface="+mn-ea"/>
              </a:rPr>
              <a:t>12</a:t>
            </a:r>
            <a:r>
              <a:rPr lang="zh-CN" altLang="en-US" sz="1350" dirty="0">
                <a:solidFill>
                  <a:schemeClr val="bg1"/>
                </a:solidFill>
                <a:latin typeface="+mn-lt"/>
                <a:ea typeface="+mn-ea"/>
              </a:rPr>
              <a:t>月</a:t>
            </a:r>
            <a:r>
              <a:rPr lang="en-US" altLang="zh-CN" sz="1350" dirty="0">
                <a:solidFill>
                  <a:schemeClr val="bg1"/>
                </a:solidFill>
                <a:latin typeface="+mn-lt"/>
                <a:ea typeface="+mn-ea"/>
              </a:rPr>
              <a:t>13</a:t>
            </a:r>
            <a:r>
              <a:rPr lang="zh-CN" altLang="en-US" sz="1350" dirty="0">
                <a:solidFill>
                  <a:schemeClr val="bg1"/>
                </a:solidFill>
                <a:latin typeface="+mn-lt"/>
                <a:ea typeface="+mn-ea"/>
              </a:rPr>
              <a:t>日</a:t>
            </a:r>
            <a:endParaRPr lang="zh-CN" altLang="en-US" sz="1350" dirty="0">
              <a:solidFill>
                <a:schemeClr val="bg1"/>
              </a:solidFill>
              <a:latin typeface="+mn-lt"/>
              <a:ea typeface="+mn-ea"/>
            </a:endParaRPr>
          </a:p>
        </p:txBody>
      </p:sp>
      <p:sp>
        <p:nvSpPr>
          <p:cNvPr id="17418" name="TextBox 35"/>
          <p:cNvSpPr txBox="1">
            <a:spLocks noChangeArrowheads="1"/>
          </p:cNvSpPr>
          <p:nvPr/>
        </p:nvSpPr>
        <p:spPr bwMode="auto">
          <a:xfrm>
            <a:off x="3071813" y="2981325"/>
            <a:ext cx="3424237" cy="715963"/>
          </a:xfrm>
          <a:prstGeom prst="rect">
            <a:avLst/>
          </a:prstGeom>
          <a:noFill/>
          <a:ln w="9525">
            <a:noFill/>
            <a:miter lim="800000"/>
          </a:ln>
        </p:spPr>
        <p:txBody>
          <a:bodyPr lIns="68562" tIns="34281" rIns="68562" bIns="34281">
            <a:spAutoFit/>
          </a:body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rPr>
              <a:t>   </a:t>
            </a:r>
            <a:r>
              <a:rPr lang="zh-CN" altLang="en-US" sz="2800">
                <a:solidFill>
                  <a:schemeClr val="bg1"/>
                </a:solidFill>
                <a:latin typeface="微软雅黑" panose="020B0503020204020204" pitchFamily="34" charset="-122"/>
                <a:ea typeface="微软雅黑" panose="020B0503020204020204" pitchFamily="34" charset="-122"/>
              </a:rPr>
              <a:t>   计算数学教研室</a:t>
            </a:r>
            <a:endParaRPr lang="en-US" altLang="zh-CN"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454">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75"/>
            <a:ext cx="3314700"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75313" y="371475"/>
            <a:ext cx="3468687"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2609850" y="200025"/>
            <a:ext cx="365442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数值分析应用范畴</a:t>
            </a:r>
            <a:endParaRPr lang="zh-CN" altLang="en-US" sz="2000" b="1" dirty="0">
              <a:solidFill>
                <a:srgbClr val="314865"/>
              </a:solidFill>
              <a:latin typeface="+mj-ea"/>
              <a:ea typeface="+mj-ea"/>
            </a:endParaRPr>
          </a:p>
        </p:txBody>
      </p:sp>
      <p:sp>
        <p:nvSpPr>
          <p:cNvPr id="30" name="Text Box 9"/>
          <p:cNvSpPr txBox="1">
            <a:spLocks noChangeArrowheads="1"/>
          </p:cNvSpPr>
          <p:nvPr/>
        </p:nvSpPr>
        <p:spPr bwMode="auto">
          <a:xfrm>
            <a:off x="2051050" y="1252538"/>
            <a:ext cx="5357813" cy="1939925"/>
          </a:xfrm>
          <a:prstGeom prst="rect">
            <a:avLst/>
          </a:prstGeom>
          <a:noFill/>
          <a:ln w="9525">
            <a:noFill/>
            <a:miter lim="800000"/>
          </a:ln>
        </p:spPr>
        <p:txBody>
          <a:bodyPr>
            <a:spAutoFit/>
          </a:bodyPr>
          <a:lstStyle/>
          <a:p>
            <a:pPr eaLnBrk="1" hangingPunct="1">
              <a:lnSpc>
                <a:spcPct val="150000"/>
              </a:lnSpc>
            </a:pPr>
            <a:r>
              <a:rPr lang="en-US" altLang="zh-CN" sz="2000" b="1">
                <a:solidFill>
                  <a:srgbClr val="6404AC"/>
                </a:solidFill>
                <a:latin typeface="宋体" panose="02010600030101010101" pitchFamily="2" charset="-122"/>
              </a:rPr>
              <a:t>    </a:t>
            </a:r>
            <a:r>
              <a:rPr lang="zh-CN" altLang="en-US" sz="2000" b="1">
                <a:solidFill>
                  <a:schemeClr val="accent2"/>
                </a:solidFill>
                <a:latin typeface="宋体" panose="02010600030101010101" pitchFamily="2" charset="-122"/>
              </a:rPr>
              <a:t>随着计算机的飞速发展，数值分析方法已深入到计算物理、计算力学、计算化学、计算生物学、计算经济学等各个领域。本课仅限介绍最常用的数学模型的最基本的数值分析方法</a:t>
            </a:r>
            <a:r>
              <a:rPr lang="zh-CN" altLang="en-US" sz="2000">
                <a:latin typeface="宋体" panose="02010600030101010101" pitchFamily="2" charset="-122"/>
              </a:rPr>
              <a:t>。</a:t>
            </a:r>
            <a:endParaRPr lang="zh-CN" altLang="en-US" sz="2000">
              <a:latin typeface="宋体" panose="02010600030101010101" pitchFamily="2" charset="-122"/>
            </a:endParaRPr>
          </a:p>
        </p:txBody>
      </p:sp>
      <p:pic>
        <p:nvPicPr>
          <p:cNvPr id="36" name="Picture 7" descr="C:\Program Files\Microsoft Office\Clipart\Popular\examine.wmf"/>
          <p:cNvPicPr>
            <a:picLocks noChangeAspect="1" noChangeArrowheads="1"/>
          </p:cNvPicPr>
          <p:nvPr/>
        </p:nvPicPr>
        <p:blipFill>
          <a:blip r:embed="rId1"/>
          <a:srcRect/>
          <a:stretch>
            <a:fillRect/>
          </a:stretch>
        </p:blipFill>
        <p:spPr bwMode="auto">
          <a:xfrm>
            <a:off x="469900" y="755650"/>
            <a:ext cx="1292225" cy="1389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1000" fill="hold"/>
                                        <p:tgtEl>
                                          <p:spTgt spid="36"/>
                                        </p:tgtEl>
                                        <p:attrNameLst>
                                          <p:attrName>ppt_w</p:attrName>
                                        </p:attrNameLst>
                                      </p:cBhvr>
                                      <p:tavLst>
                                        <p:tav tm="0">
                                          <p:val>
                                            <p:fltVal val="0"/>
                                          </p:val>
                                        </p:tav>
                                        <p:tav tm="100000">
                                          <p:val>
                                            <p:strVal val="#ppt_w"/>
                                          </p:val>
                                        </p:tav>
                                      </p:tavLst>
                                    </p:anim>
                                    <p:anim calcmode="lin" valueType="num">
                                      <p:cBhvr>
                                        <p:cTn id="27" dur="1000" fill="hold"/>
                                        <p:tgtEl>
                                          <p:spTgt spid="36"/>
                                        </p:tgtEl>
                                        <p:attrNameLst>
                                          <p:attrName>ppt_h</p:attrName>
                                        </p:attrNameLst>
                                      </p:cBhvr>
                                      <p:tavLst>
                                        <p:tav tm="0">
                                          <p:val>
                                            <p:fltVal val="0"/>
                                          </p:val>
                                        </p:tav>
                                        <p:tav tm="100000">
                                          <p:val>
                                            <p:strVal val="#ppt_h"/>
                                          </p:val>
                                        </p:tav>
                                      </p:tavLst>
                                    </p:anim>
                                    <p:anim calcmode="lin" valueType="num">
                                      <p:cBhvr>
                                        <p:cTn id="28"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25" name="TextBox 24"/>
          <p:cNvSpPr txBox="1"/>
          <p:nvPr/>
        </p:nvSpPr>
        <p:spPr>
          <a:xfrm>
            <a:off x="781050" y="933450"/>
            <a:ext cx="4876800" cy="300038"/>
          </a:xfrm>
          <a:prstGeom prst="rect">
            <a:avLst/>
          </a:prstGeom>
          <a:noFill/>
        </p:spPr>
        <p:txBody>
          <a:bodyPr>
            <a:spAutoFit/>
          </a:bodyPr>
          <a:lstStyle/>
          <a:p>
            <a:pPr eaLnBrk="1" fontAlgn="auto" hangingPunct="1">
              <a:spcBef>
                <a:spcPts val="0"/>
              </a:spcBef>
              <a:spcAft>
                <a:spcPts val="0"/>
              </a:spcAft>
              <a:defRPr/>
            </a:pPr>
            <a:endParaRPr lang="zh-CN" altLang="en-US" sz="1350" dirty="0">
              <a:latin typeface="+mn-lt"/>
              <a:ea typeface="+mn-ea"/>
            </a:endParaRPr>
          </a:p>
        </p:txBody>
      </p:sp>
      <p:sp>
        <p:nvSpPr>
          <p:cNvPr id="27654" name="TextBox 25"/>
          <p:cNvSpPr txBox="1">
            <a:spLocks noChangeArrowheads="1"/>
          </p:cNvSpPr>
          <p:nvPr/>
        </p:nvSpPr>
        <p:spPr bwMode="auto">
          <a:xfrm>
            <a:off x="1552575" y="942975"/>
            <a:ext cx="6600825" cy="1016000"/>
          </a:xfrm>
          <a:prstGeom prst="rect">
            <a:avLst/>
          </a:prstGeom>
          <a:noFill/>
          <a:ln w="9525">
            <a:noFill/>
            <a:miter lim="800000"/>
          </a:ln>
        </p:spPr>
        <p:txBody>
          <a:bodyPr>
            <a:spAutoFit/>
          </a:bodyPr>
          <a:lstStyle/>
          <a:p>
            <a:pPr eaLnBrk="1" hangingPunct="1"/>
            <a:r>
              <a:rPr kumimoji="1" lang="zh-CN" altLang="en-US" sz="2000">
                <a:latin typeface="宋体" panose="02010600030101010101" pitchFamily="2" charset="-122"/>
              </a:rPr>
              <a:t>    误差是描述数值计算之中近似值的精确程度，在数值计算中十分重要，误差按来源可分为</a:t>
            </a:r>
            <a:r>
              <a:rPr kumimoji="1" lang="zh-CN" altLang="en-US" sz="2000">
                <a:solidFill>
                  <a:srgbClr val="FF0000"/>
                </a:solidFill>
                <a:latin typeface="宋体" panose="02010600030101010101" pitchFamily="2" charset="-122"/>
              </a:rPr>
              <a:t>模型误差、观测误差、截断误差和舍入误差</a:t>
            </a:r>
            <a:r>
              <a:rPr kumimoji="1" lang="zh-CN" altLang="en-US" sz="2000">
                <a:latin typeface="宋体" panose="02010600030101010101" pitchFamily="2" charset="-122"/>
              </a:rPr>
              <a:t>四种。</a:t>
            </a:r>
            <a:endParaRPr lang="zh-CN" altLang="en-US" sz="2000">
              <a:latin typeface="宋体" panose="02010600030101010101" pitchFamily="2" charset="-122"/>
            </a:endParaRPr>
          </a:p>
        </p:txBody>
      </p:sp>
      <p:sp>
        <p:nvSpPr>
          <p:cNvPr id="27655" name="TextBox 26"/>
          <p:cNvSpPr txBox="1">
            <a:spLocks noChangeArrowheads="1"/>
          </p:cNvSpPr>
          <p:nvPr/>
        </p:nvSpPr>
        <p:spPr bwMode="auto">
          <a:xfrm>
            <a:off x="1866900" y="2114550"/>
            <a:ext cx="5800725" cy="708025"/>
          </a:xfrm>
          <a:prstGeom prst="rect">
            <a:avLst/>
          </a:prstGeom>
          <a:noFill/>
          <a:ln w="9525">
            <a:noFill/>
            <a:miter lim="800000"/>
          </a:ln>
        </p:spPr>
        <p:txBody>
          <a:bodyPr>
            <a:spAutoFit/>
          </a:bodyPr>
          <a:lstStyle/>
          <a:p>
            <a:pPr eaLnBrk="1" hangingPunct="1"/>
            <a:r>
              <a:rPr kumimoji="1" lang="en-US" altLang="zh-CN" sz="2000">
                <a:latin typeface="宋体" panose="02010600030101010101" pitchFamily="2" charset="-122"/>
                <a:ea typeface="黑体" panose="02010609060101010101" pitchFamily="49" charset="-122"/>
              </a:rPr>
              <a:t> </a:t>
            </a:r>
            <a:r>
              <a:rPr kumimoji="1" lang="en-US" altLang="zh-CN" sz="2000" b="1">
                <a:solidFill>
                  <a:schemeClr val="accent2"/>
                </a:solidFill>
                <a:latin typeface="宋体" panose="02010600030101010101" pitchFamily="2" charset="-122"/>
              </a:rPr>
              <a:t>1.</a:t>
            </a:r>
            <a:r>
              <a:rPr kumimoji="1" lang="zh-CN" altLang="en-US" sz="2000" b="1">
                <a:solidFill>
                  <a:schemeClr val="accent2"/>
                </a:solidFill>
                <a:latin typeface="宋体" panose="02010600030101010101" pitchFamily="2" charset="-122"/>
              </a:rPr>
              <a:t>模型误差</a:t>
            </a:r>
            <a:r>
              <a:rPr kumimoji="1" lang="zh-CN" altLang="en-US" sz="2000" b="1">
                <a:latin typeface="宋体" panose="02010600030101010101" pitchFamily="2" charset="-122"/>
              </a:rPr>
              <a:t>  </a:t>
            </a:r>
            <a:r>
              <a:rPr kumimoji="1" lang="zh-CN" altLang="en-US" sz="2000">
                <a:latin typeface="宋体" panose="02010600030101010101" pitchFamily="2" charset="-122"/>
              </a:rPr>
              <a:t>数学模型通常是由实际问题抽象得 </a:t>
            </a:r>
            <a:endParaRPr kumimoji="1" lang="en-US" altLang="zh-CN" sz="2000">
              <a:latin typeface="宋体" panose="02010600030101010101" pitchFamily="2" charset="-122"/>
            </a:endParaRPr>
          </a:p>
          <a:p>
            <a:pPr eaLnBrk="1" hangingPunct="1"/>
            <a:r>
              <a:rPr kumimoji="1" lang="en-US" altLang="zh-CN" sz="2000">
                <a:latin typeface="宋体" panose="02010600030101010101" pitchFamily="2" charset="-122"/>
              </a:rPr>
              <a:t>   </a:t>
            </a:r>
            <a:r>
              <a:rPr kumimoji="1" lang="zh-CN" altLang="en-US" sz="2000">
                <a:latin typeface="宋体" panose="02010600030101010101" pitchFamily="2" charset="-122"/>
              </a:rPr>
              <a:t>到的，一般带有误差，这种误差称为</a:t>
            </a:r>
            <a:r>
              <a:rPr kumimoji="1" lang="zh-CN" altLang="en-US" sz="2000">
                <a:solidFill>
                  <a:srgbClr val="FF3300"/>
                </a:solidFill>
                <a:latin typeface="宋体" panose="02010600030101010101" pitchFamily="2" charset="-122"/>
              </a:rPr>
              <a:t>模型误差</a:t>
            </a:r>
            <a:r>
              <a:rPr kumimoji="1" lang="zh-CN" altLang="en-US" sz="2000">
                <a:latin typeface="宋体" panose="02010600030101010101" pitchFamily="2" charset="-122"/>
              </a:rPr>
              <a:t>。</a:t>
            </a:r>
            <a:endParaRPr lang="zh-CN" altLang="en-US" sz="2000">
              <a:latin typeface="宋体" panose="02010600030101010101" pitchFamily="2" charset="-122"/>
            </a:endParaRPr>
          </a:p>
        </p:txBody>
      </p:sp>
      <p:grpSp>
        <p:nvGrpSpPr>
          <p:cNvPr id="2" name="组合 29"/>
          <p:cNvGrpSpPr/>
          <p:nvPr/>
        </p:nvGrpSpPr>
        <p:grpSpPr bwMode="auto">
          <a:xfrm>
            <a:off x="6646863" y="3486150"/>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7658" name="TextBox 133"/>
            <p:cNvSpPr txBox="1">
              <a:spLocks noChangeArrowheads="1"/>
            </p:cNvSpPr>
            <p:nvPr/>
          </p:nvSpPr>
          <p:spPr bwMode="auto">
            <a:xfrm>
              <a:off x="1344863" y="1836306"/>
              <a:ext cx="800219" cy="830997"/>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模型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误差</a:t>
              </a:r>
              <a:endParaRPr lang="en-US" altLang="zh-CN" sz="2400">
                <a:solidFill>
                  <a:srgbClr val="0070C0"/>
                </a:solidFill>
                <a:latin typeface="Watford DB"/>
                <a:ea typeface="造字工房劲黑（非商用）常规体"/>
                <a:cs typeface="造字工房劲黑（非商用）常规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5" name="TextBox 4"/>
          <p:cNvSpPr txBox="1"/>
          <p:nvPr/>
        </p:nvSpPr>
        <p:spPr>
          <a:xfrm>
            <a:off x="1800225" y="1247775"/>
            <a:ext cx="6057900" cy="1284288"/>
          </a:xfrm>
          <a:prstGeom prst="rect">
            <a:avLst/>
          </a:prstGeom>
          <a:noFill/>
        </p:spPr>
        <p:txBody>
          <a:bodyPr>
            <a:spAutoFit/>
          </a:bodyPr>
          <a:lstStyle/>
          <a:p>
            <a:pPr eaLnBrk="1" fontAlgn="auto" hangingPunct="1">
              <a:spcBef>
                <a:spcPts val="0"/>
              </a:spcBef>
              <a:spcAft>
                <a:spcPts val="0"/>
              </a:spcAft>
              <a:defRPr/>
            </a:pPr>
            <a:r>
              <a:rPr kumimoji="1" lang="en-US" altLang="zh-CN" sz="2000" b="1" dirty="0">
                <a:solidFill>
                  <a:schemeClr val="accent2"/>
                </a:solidFill>
                <a:latin typeface="宋体" panose="02010600030101010101" pitchFamily="2" charset="-122"/>
              </a:rPr>
              <a:t>2.</a:t>
            </a:r>
            <a:r>
              <a:rPr kumimoji="1" lang="zh-CN" altLang="en-US" sz="2000" b="1" dirty="0">
                <a:solidFill>
                  <a:schemeClr val="accent2"/>
                </a:solidFill>
                <a:latin typeface="宋体" panose="02010600030101010101" pitchFamily="2" charset="-122"/>
              </a:rPr>
              <a:t>观测误差</a:t>
            </a:r>
            <a:r>
              <a:rPr kumimoji="1" lang="zh-CN" altLang="en-US" sz="2000" b="1" dirty="0">
                <a:latin typeface="宋体" panose="02010600030101010101" pitchFamily="2" charset="-122"/>
              </a:rPr>
              <a:t>  </a:t>
            </a:r>
            <a:r>
              <a:rPr kumimoji="1" lang="zh-CN" altLang="en-US" sz="2000" dirty="0">
                <a:latin typeface="宋体" panose="02010600030101010101" pitchFamily="2" charset="-122"/>
              </a:rPr>
              <a:t>数学模型中包含的一些物理参数通常是通过观测和实验得到的，难免带有误差，这种误差称为</a:t>
            </a:r>
            <a:r>
              <a:rPr kumimoji="1" lang="zh-CN" altLang="en-US" sz="2000" dirty="0">
                <a:solidFill>
                  <a:srgbClr val="FF3300"/>
                </a:solidFill>
                <a:latin typeface="宋体" panose="02010600030101010101" pitchFamily="2" charset="-122"/>
              </a:rPr>
              <a:t>观测误差</a:t>
            </a:r>
            <a:r>
              <a:rPr kumimoji="1" lang="zh-CN" altLang="en-US" sz="2400" dirty="0">
                <a:solidFill>
                  <a:srgbClr val="FF3300"/>
                </a:solidFill>
                <a:latin typeface="宋体" panose="02010600030101010101" pitchFamily="2" charset="-122"/>
              </a:rPr>
              <a:t>。</a:t>
            </a:r>
            <a:endParaRPr kumimoji="1" lang="zh-CN" altLang="en-US" sz="2400" dirty="0">
              <a:solidFill>
                <a:srgbClr val="FF3300"/>
              </a:solidFill>
              <a:latin typeface="宋体" panose="02010600030101010101" pitchFamily="2" charset="-122"/>
            </a:endParaRPr>
          </a:p>
          <a:p>
            <a:pPr eaLnBrk="1" fontAlgn="auto" hangingPunct="1">
              <a:spcBef>
                <a:spcPts val="0"/>
              </a:spcBef>
              <a:spcAft>
                <a:spcPts val="0"/>
              </a:spcAft>
              <a:defRPr/>
            </a:pPr>
            <a:endParaRPr lang="zh-CN" altLang="en-US" sz="1350" dirty="0">
              <a:latin typeface="+mn-lt"/>
              <a:ea typeface="+mn-ea"/>
            </a:endParaRPr>
          </a:p>
        </p:txBody>
      </p:sp>
      <p:pic>
        <p:nvPicPr>
          <p:cNvPr id="28678" name="图片 5" descr="u=3996427513,3090593059&amp;fm=27&amp;gp=0.jpg"/>
          <p:cNvPicPr>
            <a:picLocks noChangeAspect="1"/>
          </p:cNvPicPr>
          <p:nvPr/>
        </p:nvPicPr>
        <p:blipFill>
          <a:blip r:embed="rId1"/>
          <a:srcRect/>
          <a:stretch>
            <a:fillRect/>
          </a:stretch>
        </p:blipFill>
        <p:spPr bwMode="auto">
          <a:xfrm>
            <a:off x="5448300" y="2593975"/>
            <a:ext cx="2990850" cy="2182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29701" name="TextBox 4"/>
          <p:cNvSpPr txBox="1">
            <a:spLocks noChangeArrowheads="1"/>
          </p:cNvSpPr>
          <p:nvPr/>
        </p:nvSpPr>
        <p:spPr bwMode="auto">
          <a:xfrm>
            <a:off x="1657350" y="895350"/>
            <a:ext cx="6191250" cy="1016000"/>
          </a:xfrm>
          <a:prstGeom prst="rect">
            <a:avLst/>
          </a:prstGeom>
          <a:noFill/>
          <a:ln w="9525">
            <a:noFill/>
            <a:miter lim="800000"/>
          </a:ln>
        </p:spPr>
        <p:txBody>
          <a:bodyPr>
            <a:spAutoFit/>
          </a:bodyPr>
          <a:lstStyle/>
          <a:p>
            <a:pPr eaLnBrk="1" hangingPunct="1"/>
            <a:r>
              <a:rPr kumimoji="1" lang="en-US" altLang="zh-CN" sz="2000" b="1">
                <a:solidFill>
                  <a:schemeClr val="accent2"/>
                </a:solidFill>
                <a:latin typeface="宋体" panose="02010600030101010101" pitchFamily="2" charset="-122"/>
              </a:rPr>
              <a:t>3.</a:t>
            </a:r>
            <a:r>
              <a:rPr kumimoji="1" lang="zh-CN" altLang="en-US" sz="2000" b="1">
                <a:solidFill>
                  <a:schemeClr val="accent2"/>
                </a:solidFill>
                <a:latin typeface="宋体" panose="02010600030101010101" pitchFamily="2" charset="-122"/>
              </a:rPr>
              <a:t>截断误差</a:t>
            </a:r>
            <a:r>
              <a:rPr kumimoji="1" lang="zh-CN" altLang="en-US" sz="2000" b="1">
                <a:latin typeface="宋体" panose="02010600030101010101" pitchFamily="2" charset="-122"/>
              </a:rPr>
              <a:t>  </a:t>
            </a:r>
            <a:r>
              <a:rPr kumimoji="1" lang="zh-CN" altLang="en-US" sz="2000">
                <a:latin typeface="宋体" panose="02010600030101010101" pitchFamily="2" charset="-122"/>
              </a:rPr>
              <a:t>求解数学模型所用的数值方法通常是一种近似方法，这种因方法产生的误差称为</a:t>
            </a:r>
            <a:r>
              <a:rPr kumimoji="1" lang="zh-CN" altLang="en-US" sz="2000" b="1">
                <a:solidFill>
                  <a:srgbClr val="FF3300"/>
                </a:solidFill>
                <a:latin typeface="宋体" panose="02010600030101010101" pitchFamily="2" charset="-122"/>
              </a:rPr>
              <a:t>截断误差</a:t>
            </a:r>
            <a:r>
              <a:rPr kumimoji="1" lang="zh-CN" altLang="en-US" sz="2000">
                <a:solidFill>
                  <a:srgbClr val="FF3300"/>
                </a:solidFill>
                <a:latin typeface="宋体" panose="02010600030101010101" pitchFamily="2" charset="-122"/>
              </a:rPr>
              <a:t>或</a:t>
            </a:r>
            <a:r>
              <a:rPr kumimoji="1" lang="zh-CN" altLang="en-US" sz="2000" b="1">
                <a:solidFill>
                  <a:srgbClr val="FF3300"/>
                </a:solidFill>
                <a:latin typeface="宋体" panose="02010600030101010101" pitchFamily="2" charset="-122"/>
              </a:rPr>
              <a:t>方法误差。</a:t>
            </a:r>
            <a:endParaRPr kumimoji="1" lang="zh-CN" altLang="en-US" sz="2000" b="1">
              <a:solidFill>
                <a:srgbClr val="FF3300"/>
              </a:solidFill>
              <a:latin typeface="宋体" panose="02010600030101010101" pitchFamily="2" charset="-122"/>
            </a:endParaRPr>
          </a:p>
        </p:txBody>
      </p:sp>
      <p:sp>
        <p:nvSpPr>
          <p:cNvPr id="1033" name="TextBox 5"/>
          <p:cNvSpPr txBox="1">
            <a:spLocks noChangeArrowheads="1"/>
          </p:cNvSpPr>
          <p:nvPr/>
        </p:nvSpPr>
        <p:spPr bwMode="auto">
          <a:xfrm>
            <a:off x="1638300" y="1914525"/>
            <a:ext cx="5905500" cy="398780"/>
          </a:xfrm>
          <a:prstGeom prst="rect">
            <a:avLst/>
          </a:prstGeom>
          <a:noFill/>
          <a:ln w="9525">
            <a:noFill/>
            <a:miter lim="800000"/>
          </a:ln>
        </p:spPr>
        <p:txBody>
          <a:bodyPr>
            <a:spAutoFit/>
          </a:bodyPr>
          <a:lstStyle/>
          <a:p>
            <a:pPr eaLnBrk="1" hangingPunct="1"/>
            <a:r>
              <a:rPr kumimoji="1" lang="zh-CN" altLang="en-US" sz="2000">
                <a:latin typeface="宋体" panose="02010600030101010101" pitchFamily="2" charset="-122"/>
              </a:rPr>
              <a:t>例如，利用</a:t>
            </a:r>
            <a:r>
              <a:rPr kumimoji="1" lang="en-US" altLang="zh-CN" sz="2000">
                <a:latin typeface="宋体" panose="02010600030101010101" pitchFamily="2" charset="-122"/>
              </a:rPr>
              <a:t>ln</a:t>
            </a:r>
            <a:r>
              <a:rPr kumimoji="1" lang="zh-CN" altLang="en-US" sz="2000">
                <a:latin typeface="宋体" panose="02010600030101010101" pitchFamily="2" charset="-122"/>
              </a:rPr>
              <a:t>（</a:t>
            </a:r>
            <a:r>
              <a:rPr kumimoji="1" lang="en-US" altLang="zh-CN" sz="2000">
                <a:latin typeface="宋体" panose="02010600030101010101" pitchFamily="2" charset="-122"/>
              </a:rPr>
              <a:t>x+1</a:t>
            </a:r>
            <a:r>
              <a:rPr kumimoji="1" lang="zh-CN" altLang="en-US" sz="2000">
                <a:latin typeface="宋体" panose="02010600030101010101" pitchFamily="2" charset="-122"/>
              </a:rPr>
              <a:t>）的</a:t>
            </a:r>
            <a:r>
              <a:rPr kumimoji="1" lang="en-US" altLang="zh-CN" sz="2000">
                <a:latin typeface="宋体" panose="02010600030101010101" pitchFamily="2" charset="-122"/>
              </a:rPr>
              <a:t>Taylor</a:t>
            </a:r>
            <a:r>
              <a:rPr kumimoji="1" lang="zh-CN" altLang="en-US" sz="2000">
                <a:latin typeface="宋体" panose="02010600030101010101" pitchFamily="2" charset="-122"/>
              </a:rPr>
              <a:t>公式来计算</a:t>
            </a:r>
            <a:r>
              <a:rPr kumimoji="1" lang="en-US" altLang="zh-CN" sz="2000" b="1">
                <a:latin typeface="宋体" panose="02010600030101010101" pitchFamily="2" charset="-122"/>
              </a:rPr>
              <a:t>ln</a:t>
            </a:r>
            <a:r>
              <a:rPr kumimoji="1" lang="en-US" altLang="zh-CN" sz="2000" b="1">
                <a:latin typeface="宋体" panose="02010600030101010101" pitchFamily="2" charset="-122"/>
              </a:rPr>
              <a:t>2</a:t>
            </a:r>
            <a:r>
              <a:rPr kumimoji="1" lang="zh-CN" altLang="en-US" sz="2000">
                <a:latin typeface="宋体" panose="02010600030101010101" pitchFamily="2" charset="-122"/>
              </a:rPr>
              <a:t>：</a:t>
            </a:r>
            <a:endParaRPr kumimoji="1" lang="zh-CN" altLang="en-US" sz="2000">
              <a:latin typeface="宋体" panose="02010600030101010101" pitchFamily="2" charset="-122"/>
            </a:endParaRPr>
          </a:p>
        </p:txBody>
      </p:sp>
      <p:graphicFrame>
        <p:nvGraphicFramePr>
          <p:cNvPr id="1027" name="Object 3"/>
          <p:cNvGraphicFramePr>
            <a:graphicFrameLocks noChangeAspect="1"/>
          </p:cNvGraphicFramePr>
          <p:nvPr/>
        </p:nvGraphicFramePr>
        <p:xfrm>
          <a:off x="2406650" y="2400300"/>
          <a:ext cx="5086350" cy="485775"/>
        </p:xfrm>
        <a:graphic>
          <a:graphicData uri="http://schemas.openxmlformats.org/presentationml/2006/ole">
            <mc:AlternateContent xmlns:mc="http://schemas.openxmlformats.org/markup-compatibility/2006">
              <mc:Choice xmlns:v="urn:schemas-microsoft-com:vml" Requires="v">
                <p:oleObj spid="_x0000_s29744" name="Equation" r:id="rId1" imgW="3136900" imgH="241300" progId="Equation.DSMT4">
                  <p:embed/>
                </p:oleObj>
              </mc:Choice>
              <mc:Fallback>
                <p:oleObj name="Equation" r:id="rId1" imgW="3136900" imgH="2413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50" y="2400300"/>
                        <a:ext cx="5086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600200" y="2895600"/>
            <a:ext cx="6286500" cy="398780"/>
          </a:xfrm>
          <a:prstGeom prst="rect">
            <a:avLst/>
          </a:prstGeom>
          <a:noFill/>
        </p:spPr>
        <p:txBody>
          <a:bodyPr>
            <a:spAutoFit/>
          </a:bodyPr>
          <a:lstStyle/>
          <a:p>
            <a:pPr eaLnBrk="1" fontAlgn="auto" hangingPunct="1">
              <a:spcBef>
                <a:spcPts val="0"/>
              </a:spcBef>
              <a:spcAft>
                <a:spcPts val="0"/>
              </a:spcAft>
              <a:defRPr/>
            </a:pPr>
            <a:r>
              <a:rPr kumimoji="1" lang="zh-CN" altLang="en-US" sz="2000" dirty="0">
                <a:latin typeface="宋体" panose="02010600030101010101" pitchFamily="2" charset="-122"/>
              </a:rPr>
              <a:t>实际计算时只能截取有限项代数和计算，如取前</a:t>
            </a:r>
            <a:r>
              <a:rPr kumimoji="1" lang="en-US" altLang="zh-CN" sz="2000" dirty="0">
                <a:latin typeface="宋体" panose="02010600030101010101" pitchFamily="2" charset="-122"/>
              </a:rPr>
              <a:t>5</a:t>
            </a:r>
            <a:r>
              <a:rPr kumimoji="1" lang="zh-CN" altLang="en-US" sz="2000" dirty="0">
                <a:latin typeface="宋体" panose="02010600030101010101" pitchFamily="2" charset="-122"/>
              </a:rPr>
              <a:t>项有</a:t>
            </a:r>
            <a:r>
              <a:rPr kumimoji="1" lang="zh-CN" altLang="en-US" sz="1400" dirty="0">
                <a:latin typeface="宋体" panose="02010600030101010101" pitchFamily="2" charset="-122"/>
                <a:ea typeface="+mn-ea"/>
              </a:rPr>
              <a:t>：</a:t>
            </a:r>
            <a:endParaRPr lang="zh-CN" altLang="en-US" sz="1350" dirty="0">
              <a:latin typeface="+mn-lt"/>
              <a:ea typeface="+mn-ea"/>
            </a:endParaRPr>
          </a:p>
        </p:txBody>
      </p:sp>
      <p:graphicFrame>
        <p:nvGraphicFramePr>
          <p:cNvPr id="1028" name="Object 4"/>
          <p:cNvGraphicFramePr>
            <a:graphicFrameLocks noChangeAspect="1"/>
          </p:cNvGraphicFramePr>
          <p:nvPr/>
        </p:nvGraphicFramePr>
        <p:xfrm>
          <a:off x="2714625" y="3359150"/>
          <a:ext cx="2876550" cy="466725"/>
        </p:xfrm>
        <a:graphic>
          <a:graphicData uri="http://schemas.openxmlformats.org/presentationml/2006/ole">
            <mc:AlternateContent xmlns:mc="http://schemas.openxmlformats.org/markup-compatibility/2006">
              <mc:Choice xmlns:v="urn:schemas-microsoft-com:vml" Requires="v">
                <p:oleObj spid="_x0000_s29745" name="Equation" r:id="rId3" imgW="2654300" imgH="431800" progId="Equation.DSMT4">
                  <p:embed/>
                </p:oleObj>
              </mc:Choice>
              <mc:Fallback>
                <p:oleObj name="Equation" r:id="rId3" imgW="26543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3359150"/>
                        <a:ext cx="28765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TextBox 11"/>
          <p:cNvSpPr txBox="1">
            <a:spLocks noChangeArrowheads="1"/>
          </p:cNvSpPr>
          <p:nvPr/>
        </p:nvSpPr>
        <p:spPr bwMode="auto">
          <a:xfrm>
            <a:off x="1666875" y="3771900"/>
            <a:ext cx="5648325" cy="400050"/>
          </a:xfrm>
          <a:prstGeom prst="rect">
            <a:avLst/>
          </a:prstGeom>
          <a:noFill/>
          <a:ln w="9525">
            <a:noFill/>
            <a:miter lim="800000"/>
          </a:ln>
        </p:spPr>
        <p:txBody>
          <a:bodyPr>
            <a:spAutoFit/>
          </a:bodyPr>
          <a:lstStyle/>
          <a:p>
            <a:pPr eaLnBrk="1" hangingPunct="1"/>
            <a:r>
              <a:rPr kumimoji="1" lang="zh-CN" altLang="en-US" sz="2000">
                <a:latin typeface="宋体" panose="02010600030101010101" pitchFamily="2" charset="-122"/>
              </a:rPr>
              <a:t>这里产生误差（记作</a:t>
            </a:r>
            <a:r>
              <a:rPr kumimoji="1" lang="en-US" altLang="zh-CN" sz="2000">
                <a:latin typeface="宋体" panose="02010600030101010101" pitchFamily="2" charset="-122"/>
              </a:rPr>
              <a:t>R5</a:t>
            </a:r>
            <a:r>
              <a:rPr kumimoji="1" lang="zh-CN" altLang="en-US" sz="2000">
                <a:latin typeface="宋体" panose="02010600030101010101" pitchFamily="2" charset="-122"/>
              </a:rPr>
              <a:t>）</a:t>
            </a:r>
            <a:endParaRPr kumimoji="1" lang="zh-CN" altLang="en-US" sz="2000">
              <a:latin typeface="宋体" panose="02010600030101010101" pitchFamily="2" charset="-122"/>
            </a:endParaRPr>
          </a:p>
        </p:txBody>
      </p:sp>
      <p:graphicFrame>
        <p:nvGraphicFramePr>
          <p:cNvPr id="1029" name="Object 5"/>
          <p:cNvGraphicFramePr>
            <a:graphicFrameLocks noChangeAspect="1"/>
          </p:cNvGraphicFramePr>
          <p:nvPr/>
        </p:nvGraphicFramePr>
        <p:xfrm>
          <a:off x="2676525" y="4248150"/>
          <a:ext cx="3438525" cy="438150"/>
        </p:xfrm>
        <a:graphic>
          <a:graphicData uri="http://schemas.openxmlformats.org/presentationml/2006/ole">
            <mc:AlternateContent xmlns:mc="http://schemas.openxmlformats.org/markup-compatibility/2006">
              <mc:Choice xmlns:v="urn:schemas-microsoft-com:vml" Requires="v">
                <p:oleObj spid="_x0000_s29746" name="Equation" r:id="rId5" imgW="3390900" imgH="431800" progId="Equation.DSMT4">
                  <p:embed/>
                </p:oleObj>
              </mc:Choice>
              <mc:Fallback>
                <p:oleObj name="Equation" r:id="rId5" imgW="33909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25" y="4248150"/>
                        <a:ext cx="34385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33"/>
                                        </p:tgtEl>
                                        <p:attrNameLst>
                                          <p:attrName>style.visibility</p:attrName>
                                        </p:attrNameLst>
                                      </p:cBhvr>
                                      <p:to>
                                        <p:strVal val="visible"/>
                                      </p:to>
                                    </p:set>
                                    <p:animEffect transition="in" filter="blinds(horizontal)">
                                      <p:cBhvr>
                                        <p:cTn id="22" dur="500"/>
                                        <p:tgtEl>
                                          <p:spTgt spid="10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blinds(horizontal)">
                                      <p:cBhvr>
                                        <p:cTn id="37" dur="500"/>
                                        <p:tgtEl>
                                          <p:spTgt spid="10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35"/>
                                        </p:tgtEl>
                                        <p:attrNameLst>
                                          <p:attrName>style.visibility</p:attrName>
                                        </p:attrNameLst>
                                      </p:cBhvr>
                                      <p:to>
                                        <p:strVal val="visible"/>
                                      </p:to>
                                    </p:set>
                                    <p:animEffect transition="in" filter="blinds(horizontal)">
                                      <p:cBhvr>
                                        <p:cTn id="42" dur="500"/>
                                        <p:tgtEl>
                                          <p:spTgt spid="103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9"/>
                                        </p:tgtEl>
                                        <p:attrNameLst>
                                          <p:attrName>style.visibility</p:attrName>
                                        </p:attrNameLst>
                                      </p:cBhvr>
                                      <p:to>
                                        <p:strVal val="visible"/>
                                      </p:to>
                                    </p:set>
                                    <p:animEffect transition="in" filter="blinds(horizontal)">
                                      <p:cBhvr>
                                        <p:cTn id="4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33" grpId="0"/>
      <p:bldP spid="10" grpId="0"/>
      <p:bldP spid="10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30725" name="TextBox 4"/>
          <p:cNvSpPr txBox="1">
            <a:spLocks noChangeArrowheads="1"/>
          </p:cNvSpPr>
          <p:nvPr/>
        </p:nvSpPr>
        <p:spPr bwMode="auto">
          <a:xfrm>
            <a:off x="1600200" y="971550"/>
            <a:ext cx="6762750" cy="1323975"/>
          </a:xfrm>
          <a:prstGeom prst="rect">
            <a:avLst/>
          </a:prstGeom>
          <a:noFill/>
          <a:ln w="9525">
            <a:noFill/>
            <a:miter lim="800000"/>
          </a:ln>
        </p:spPr>
        <p:txBody>
          <a:bodyPr>
            <a:spAutoFit/>
          </a:bodyPr>
          <a:lstStyle/>
          <a:p>
            <a:pPr eaLnBrk="1" hangingPunct="1">
              <a:lnSpc>
                <a:spcPts val="3200"/>
              </a:lnSpc>
            </a:pPr>
            <a:r>
              <a:rPr kumimoji="1" lang="en-US" altLang="zh-CN" sz="1400">
                <a:latin typeface="宋体" panose="02010600030101010101" pitchFamily="2" charset="-122"/>
                <a:ea typeface="黑体" panose="02010609060101010101" pitchFamily="49" charset="-122"/>
              </a:rPr>
              <a:t> </a:t>
            </a:r>
            <a:r>
              <a:rPr kumimoji="1" lang="en-US" altLang="zh-CN" sz="2000" b="1">
                <a:solidFill>
                  <a:schemeClr val="accent2"/>
                </a:solidFill>
                <a:latin typeface="宋体" panose="02010600030101010101" pitchFamily="2" charset="-122"/>
              </a:rPr>
              <a:t>4.</a:t>
            </a:r>
            <a:r>
              <a:rPr kumimoji="1" lang="zh-CN" altLang="en-US" sz="2000" b="1">
                <a:solidFill>
                  <a:schemeClr val="accent2"/>
                </a:solidFill>
                <a:latin typeface="宋体" panose="02010600030101010101" pitchFamily="2" charset="-122"/>
              </a:rPr>
              <a:t>舍入误差</a:t>
            </a:r>
            <a:r>
              <a:rPr kumimoji="1" lang="zh-CN" altLang="en-US" sz="2000" b="1">
                <a:latin typeface="宋体" panose="02010600030101010101" pitchFamily="2" charset="-122"/>
              </a:rPr>
              <a:t>  </a:t>
            </a:r>
            <a:r>
              <a:rPr kumimoji="1" lang="zh-CN" altLang="en-US" sz="2000">
                <a:latin typeface="宋体" panose="02010600030101010101" pitchFamily="2" charset="-122"/>
              </a:rPr>
              <a:t>由于计算机只能对有限位数进行运算，在运算中像        等都要按舍入原则保留有限位，这时产生的误差称为</a:t>
            </a:r>
            <a:r>
              <a:rPr kumimoji="1" lang="zh-CN" altLang="en-US" sz="2000" b="1">
                <a:solidFill>
                  <a:srgbClr val="FF3300"/>
                </a:solidFill>
                <a:latin typeface="宋体" panose="02010600030101010101" pitchFamily="2" charset="-122"/>
              </a:rPr>
              <a:t>舍入误差</a:t>
            </a:r>
            <a:r>
              <a:rPr kumimoji="1" lang="zh-CN" altLang="en-US" sz="2000">
                <a:solidFill>
                  <a:srgbClr val="FF3300"/>
                </a:solidFill>
                <a:latin typeface="宋体" panose="02010600030101010101" pitchFamily="2" charset="-122"/>
              </a:rPr>
              <a:t>或</a:t>
            </a:r>
            <a:r>
              <a:rPr kumimoji="1" lang="zh-CN" altLang="en-US" sz="2000" b="1">
                <a:solidFill>
                  <a:srgbClr val="FF3300"/>
                </a:solidFill>
                <a:latin typeface="宋体" panose="02010600030101010101" pitchFamily="2" charset="-122"/>
              </a:rPr>
              <a:t>计算误差</a:t>
            </a:r>
            <a:r>
              <a:rPr kumimoji="1" lang="zh-CN" altLang="en-US" sz="2000">
                <a:solidFill>
                  <a:srgbClr val="FF3300"/>
                </a:solidFill>
                <a:latin typeface="宋体" panose="02010600030101010101" pitchFamily="2" charset="-122"/>
              </a:rPr>
              <a:t>。</a:t>
            </a:r>
            <a:r>
              <a:rPr kumimoji="1" lang="zh-CN" altLang="en-US" sz="2000">
                <a:latin typeface="宋体" panose="02010600030101010101" pitchFamily="2" charset="-122"/>
              </a:rPr>
              <a:t>  </a:t>
            </a:r>
            <a:endParaRPr lang="zh-CN" altLang="en-US" sz="2000">
              <a:latin typeface="宋体" panose="02010600030101010101" pitchFamily="2" charset="-122"/>
            </a:endParaRPr>
          </a:p>
        </p:txBody>
      </p:sp>
      <p:graphicFrame>
        <p:nvGraphicFramePr>
          <p:cNvPr id="30726" name="Object 2"/>
          <p:cNvGraphicFramePr>
            <a:graphicFrameLocks noChangeAspect="1"/>
          </p:cNvGraphicFramePr>
          <p:nvPr/>
        </p:nvGraphicFramePr>
        <p:xfrm>
          <a:off x="2487613" y="1381125"/>
          <a:ext cx="1008062" cy="517525"/>
        </p:xfrm>
        <a:graphic>
          <a:graphicData uri="http://schemas.openxmlformats.org/presentationml/2006/ole">
            <mc:AlternateContent xmlns:mc="http://schemas.openxmlformats.org/markup-compatibility/2006">
              <mc:Choice xmlns:v="urn:schemas-microsoft-com:vml" Requires="v">
                <p:oleObj spid="_x0000_s30739" name="Equation" r:id="rId1" imgW="508000" imgH="393700" progId="Equation.3">
                  <p:embed/>
                </p:oleObj>
              </mc:Choice>
              <mc:Fallback>
                <p:oleObj name="Equation" r:id="rId1" imgW="508000" imgH="393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1381125"/>
                        <a:ext cx="1008062"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TextBox 6"/>
          <p:cNvSpPr txBox="1">
            <a:spLocks noChangeArrowheads="1"/>
          </p:cNvSpPr>
          <p:nvPr/>
        </p:nvSpPr>
        <p:spPr bwMode="auto">
          <a:xfrm>
            <a:off x="1619250" y="2390775"/>
            <a:ext cx="6553200" cy="1323975"/>
          </a:xfrm>
          <a:prstGeom prst="rect">
            <a:avLst/>
          </a:prstGeom>
          <a:noFill/>
          <a:ln w="9525">
            <a:noFill/>
            <a:miter lim="800000"/>
          </a:ln>
        </p:spPr>
        <p:txBody>
          <a:bodyPr>
            <a:spAutoFit/>
          </a:bodyPr>
          <a:lstStyle/>
          <a:p>
            <a:pPr eaLnBrk="1" hangingPunct="1">
              <a:lnSpc>
                <a:spcPts val="3200"/>
              </a:lnSpc>
            </a:pPr>
            <a:r>
              <a:rPr kumimoji="1" lang="zh-CN" altLang="en-US" sz="2000">
                <a:latin typeface="宋体" panose="02010600030101010101" pitchFamily="2" charset="-122"/>
                <a:ea typeface="黑体" panose="02010609060101010101" pitchFamily="49" charset="-122"/>
              </a:rPr>
              <a:t>    </a:t>
            </a:r>
            <a:r>
              <a:rPr kumimoji="1" lang="zh-CN" altLang="en-US" sz="2000">
                <a:latin typeface="宋体" panose="02010600030101010101" pitchFamily="2" charset="-122"/>
              </a:rPr>
              <a:t>在数值分析中，我们总假定数学模型是准确的，因而不考虑模型误差和观测误差，主要研究截断误差和舍入误差对计算结果的影响。  </a:t>
            </a:r>
            <a:endParaRPr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31749" name="TextBox 4"/>
          <p:cNvSpPr txBox="1">
            <a:spLocks noChangeArrowheads="1"/>
          </p:cNvSpPr>
          <p:nvPr/>
        </p:nvSpPr>
        <p:spPr bwMode="auto">
          <a:xfrm>
            <a:off x="1771650" y="790575"/>
            <a:ext cx="6162675" cy="369888"/>
          </a:xfrm>
          <a:prstGeom prst="rect">
            <a:avLst/>
          </a:prstGeom>
          <a:noFill/>
          <a:ln w="9525">
            <a:noFill/>
            <a:miter lim="800000"/>
          </a:ln>
        </p:spPr>
        <p:txBody>
          <a:bodyPr>
            <a:spAutoFit/>
          </a:bodyPr>
          <a:lstStyle/>
          <a:p>
            <a:pPr eaLnBrk="1" hangingPunct="1"/>
            <a:r>
              <a:rPr kumimoji="1" lang="zh-CN" altLang="en-US" sz="1800">
                <a:latin typeface="宋体" panose="02010600030101010101" pitchFamily="2" charset="-122"/>
              </a:rPr>
              <a:t>设</a:t>
            </a:r>
            <a:r>
              <a:rPr kumimoji="1" lang="en-US" altLang="zh-CN" sz="1800">
                <a:latin typeface="宋体" panose="02010600030101010101" pitchFamily="2" charset="-122"/>
              </a:rPr>
              <a:t>x</a:t>
            </a:r>
            <a:r>
              <a:rPr kumimoji="1" lang="zh-CN" altLang="en-US" sz="1800">
                <a:latin typeface="宋体" panose="02010600030101010101" pitchFamily="2" charset="-122"/>
              </a:rPr>
              <a:t>是精确值</a:t>
            </a:r>
            <a:r>
              <a:rPr kumimoji="1" lang="en-US" altLang="zh-CN" sz="1800">
                <a:latin typeface="宋体" panose="02010600030101010101" pitchFamily="2" charset="-122"/>
              </a:rPr>
              <a:t>x</a:t>
            </a:r>
            <a:r>
              <a:rPr kumimoji="1" lang="en-US" altLang="zh-CN" sz="1800" baseline="30000">
                <a:latin typeface="宋体" panose="02010600030101010101" pitchFamily="2" charset="-122"/>
              </a:rPr>
              <a:t>*</a:t>
            </a:r>
            <a:r>
              <a:rPr kumimoji="1" lang="zh-CN" altLang="en-US" sz="1800">
                <a:latin typeface="宋体" panose="02010600030101010101" pitchFamily="2" charset="-122"/>
              </a:rPr>
              <a:t>的一个近似值，记</a:t>
            </a:r>
            <a:endParaRPr kumimoji="1" lang="zh-CN" altLang="en-US" sz="1800">
              <a:latin typeface="宋体" panose="02010600030101010101" pitchFamily="2" charset="-122"/>
            </a:endParaRPr>
          </a:p>
        </p:txBody>
      </p:sp>
      <p:sp>
        <p:nvSpPr>
          <p:cNvPr id="6" name="Text Box 4"/>
          <p:cNvSpPr txBox="1">
            <a:spLocks noChangeArrowheads="1"/>
          </p:cNvSpPr>
          <p:nvPr/>
        </p:nvSpPr>
        <p:spPr bwMode="auto">
          <a:xfrm>
            <a:off x="3676650" y="1162050"/>
            <a:ext cx="1400175" cy="400050"/>
          </a:xfrm>
          <a:prstGeom prst="rect">
            <a:avLst/>
          </a:prstGeom>
          <a:noFill/>
          <a:ln w="9525">
            <a:noFill/>
            <a:miter lim="800000"/>
          </a:ln>
        </p:spPr>
        <p:txBody>
          <a:bodyPr>
            <a:spAutoFit/>
          </a:bodyPr>
          <a:lstStyle/>
          <a:p>
            <a:pPr eaLnBrk="1" hangingPunct="1">
              <a:spcBef>
                <a:spcPct val="50000"/>
              </a:spcBef>
            </a:pPr>
            <a:r>
              <a:rPr kumimoji="1" lang="en-US" altLang="zh-CN" sz="2000">
                <a:latin typeface="宋体" panose="02010600030101010101" pitchFamily="2" charset="-122"/>
                <a:ea typeface="黑体" panose="02010609060101010101" pitchFamily="49" charset="-122"/>
              </a:rPr>
              <a:t>e=x</a:t>
            </a:r>
            <a:r>
              <a:rPr kumimoji="1" lang="en-US" altLang="zh-CN" sz="2000" baseline="30000">
                <a:latin typeface="宋体" panose="02010600030101010101" pitchFamily="2" charset="-122"/>
                <a:ea typeface="黑体" panose="02010609060101010101" pitchFamily="49" charset="-122"/>
              </a:rPr>
              <a:t>*</a:t>
            </a:r>
            <a:r>
              <a:rPr kumimoji="1" lang="en-US" altLang="zh-CN" sz="2000">
                <a:latin typeface="宋体" panose="02010600030101010101" pitchFamily="2" charset="-122"/>
                <a:ea typeface="黑体" panose="02010609060101010101" pitchFamily="49" charset="-122"/>
              </a:rPr>
              <a:t>-x</a:t>
            </a:r>
            <a:endParaRPr kumimoji="1" lang="en-US" altLang="zh-CN" sz="2000">
              <a:latin typeface="宋体" panose="02010600030101010101" pitchFamily="2" charset="-122"/>
              <a:ea typeface="黑体" panose="02010609060101010101" pitchFamily="49" charset="-122"/>
            </a:endParaRPr>
          </a:p>
        </p:txBody>
      </p:sp>
      <p:sp>
        <p:nvSpPr>
          <p:cNvPr id="24583" name="TextBox 6"/>
          <p:cNvSpPr txBox="1">
            <a:spLocks noChangeArrowheads="1"/>
          </p:cNvSpPr>
          <p:nvPr/>
        </p:nvSpPr>
        <p:spPr bwMode="auto">
          <a:xfrm>
            <a:off x="1733550" y="1504950"/>
            <a:ext cx="5048250" cy="369888"/>
          </a:xfrm>
          <a:prstGeom prst="rect">
            <a:avLst/>
          </a:prstGeom>
          <a:noFill/>
          <a:ln w="9525">
            <a:noFill/>
            <a:miter lim="800000"/>
          </a:ln>
        </p:spPr>
        <p:txBody>
          <a:bodyPr>
            <a:spAutoFit/>
          </a:bodyPr>
          <a:lstStyle/>
          <a:p>
            <a:pPr eaLnBrk="1" hangingPunct="1"/>
            <a:r>
              <a:rPr kumimoji="1" lang="zh-CN" altLang="en-US" sz="1800">
                <a:latin typeface="宋体" panose="02010600030101010101" pitchFamily="2" charset="-122"/>
              </a:rPr>
              <a:t>称</a:t>
            </a:r>
            <a:r>
              <a:rPr kumimoji="1" lang="en-US" altLang="zh-CN" sz="1800">
                <a:latin typeface="宋体" panose="02010600030101010101" pitchFamily="2" charset="-122"/>
              </a:rPr>
              <a:t>e</a:t>
            </a:r>
            <a:r>
              <a:rPr kumimoji="1" lang="zh-CN" altLang="en-US" sz="1800">
                <a:latin typeface="宋体" panose="02010600030101010101" pitchFamily="2" charset="-122"/>
              </a:rPr>
              <a:t>为近似值</a:t>
            </a:r>
            <a:r>
              <a:rPr kumimoji="1" lang="en-US" altLang="zh-CN" sz="1800">
                <a:latin typeface="宋体" panose="02010600030101010101" pitchFamily="2" charset="-122"/>
              </a:rPr>
              <a:t>x</a:t>
            </a:r>
            <a:r>
              <a:rPr kumimoji="1" lang="zh-CN" altLang="en-US" sz="1800">
                <a:latin typeface="宋体" panose="02010600030101010101" pitchFamily="2" charset="-122"/>
              </a:rPr>
              <a:t>的</a:t>
            </a:r>
            <a:r>
              <a:rPr kumimoji="1" lang="zh-CN" altLang="en-US" sz="1800" b="1">
                <a:solidFill>
                  <a:srgbClr val="FF3300"/>
                </a:solidFill>
                <a:latin typeface="宋体" panose="02010600030101010101" pitchFamily="2" charset="-122"/>
              </a:rPr>
              <a:t>绝对误差</a:t>
            </a:r>
            <a:r>
              <a:rPr kumimoji="1" lang="zh-CN" altLang="en-US" sz="1800">
                <a:latin typeface="宋体" panose="02010600030101010101" pitchFamily="2" charset="-122"/>
              </a:rPr>
              <a:t>，简称</a:t>
            </a:r>
            <a:r>
              <a:rPr kumimoji="1" lang="zh-CN" altLang="en-US" sz="1800" b="1">
                <a:solidFill>
                  <a:srgbClr val="FF3300"/>
                </a:solidFill>
                <a:latin typeface="宋体" panose="02010600030101010101" pitchFamily="2" charset="-122"/>
              </a:rPr>
              <a:t>误差</a:t>
            </a:r>
            <a:r>
              <a:rPr kumimoji="1" lang="zh-CN" altLang="en-US" sz="1800">
                <a:latin typeface="宋体" panose="02010600030101010101" pitchFamily="2" charset="-122"/>
              </a:rPr>
              <a:t>。       </a:t>
            </a:r>
            <a:endParaRPr kumimoji="1" lang="zh-CN" altLang="en-US" sz="1800">
              <a:latin typeface="宋体" panose="02010600030101010101" pitchFamily="2" charset="-122"/>
            </a:endParaRPr>
          </a:p>
        </p:txBody>
      </p:sp>
      <p:sp>
        <p:nvSpPr>
          <p:cNvPr id="9" name="Text Box 15"/>
          <p:cNvSpPr txBox="1">
            <a:spLocks noChangeArrowheads="1"/>
          </p:cNvSpPr>
          <p:nvPr/>
        </p:nvSpPr>
        <p:spPr bwMode="auto">
          <a:xfrm>
            <a:off x="5705475" y="1514475"/>
            <a:ext cx="2133600" cy="369888"/>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如果</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zh-CN" altLang="en-US" sz="1800">
                <a:latin typeface="宋体" panose="02010600030101010101" pitchFamily="2" charset="-122"/>
              </a:rPr>
              <a:t>满足        </a:t>
            </a:r>
            <a:endParaRPr kumimoji="1" lang="zh-CN" altLang="en-US" sz="1800">
              <a:latin typeface="宋体" panose="02010600030101010101" pitchFamily="2" charset="-122"/>
            </a:endParaRPr>
          </a:p>
        </p:txBody>
      </p:sp>
      <p:sp>
        <p:nvSpPr>
          <p:cNvPr id="10" name="Text Box 6"/>
          <p:cNvSpPr txBox="1">
            <a:spLocks noChangeArrowheads="1"/>
          </p:cNvSpPr>
          <p:nvPr/>
        </p:nvSpPr>
        <p:spPr bwMode="auto">
          <a:xfrm>
            <a:off x="1724025" y="1905000"/>
            <a:ext cx="3228975" cy="369888"/>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ea typeface="黑体" panose="02010609060101010101" pitchFamily="49" charset="-122"/>
              </a:rPr>
              <a:t>                 |e|≤</a:t>
            </a: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i="1">
                <a:latin typeface="宋体" panose="02010600030101010101" pitchFamily="2" charset="-122"/>
                <a:ea typeface="黑体" panose="02010609060101010101" pitchFamily="49" charset="-122"/>
              </a:rPr>
              <a:t>                         </a:t>
            </a:r>
            <a:endParaRPr kumimoji="1" lang="en-US" altLang="zh-CN" sz="1800" i="1">
              <a:latin typeface="宋体" panose="02010600030101010101" pitchFamily="2" charset="-122"/>
              <a:ea typeface="黑体" panose="02010609060101010101" pitchFamily="49" charset="-122"/>
            </a:endParaRPr>
          </a:p>
        </p:txBody>
      </p:sp>
      <p:sp>
        <p:nvSpPr>
          <p:cNvPr id="24586" name="TextBox 10"/>
          <p:cNvSpPr txBox="1">
            <a:spLocks noChangeArrowheads="1"/>
          </p:cNvSpPr>
          <p:nvPr/>
        </p:nvSpPr>
        <p:spPr bwMode="auto">
          <a:xfrm>
            <a:off x="1762125" y="2305050"/>
            <a:ext cx="6381750" cy="369888"/>
          </a:xfrm>
          <a:prstGeom prst="rect">
            <a:avLst/>
          </a:prstGeom>
          <a:noFill/>
          <a:ln w="9525">
            <a:noFill/>
            <a:miter lim="800000"/>
          </a:ln>
        </p:spPr>
        <p:txBody>
          <a:bodyPr>
            <a:spAutoFit/>
          </a:bodyPr>
          <a:lstStyle/>
          <a:p>
            <a:pPr eaLnBrk="1" hangingPunct="1"/>
            <a:r>
              <a:rPr kumimoji="1" lang="zh-CN" altLang="en-US" sz="1800">
                <a:latin typeface="宋体" panose="02010600030101010101" pitchFamily="2" charset="-122"/>
              </a:rPr>
              <a:t>则称</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zh-CN" altLang="en-US" sz="1800">
                <a:latin typeface="宋体" panose="02010600030101010101" pitchFamily="2" charset="-122"/>
              </a:rPr>
              <a:t>为近似值</a:t>
            </a:r>
            <a:r>
              <a:rPr kumimoji="1" lang="en-US" altLang="zh-CN" sz="1800">
                <a:latin typeface="宋体" panose="02010600030101010101" pitchFamily="2" charset="-122"/>
              </a:rPr>
              <a:t>x</a:t>
            </a:r>
            <a:r>
              <a:rPr kumimoji="1" lang="zh-CN" altLang="en-US" sz="1800">
                <a:latin typeface="宋体" panose="02010600030101010101" pitchFamily="2" charset="-122"/>
              </a:rPr>
              <a:t>的</a:t>
            </a:r>
            <a:r>
              <a:rPr kumimoji="1" lang="zh-CN" altLang="en-US" sz="1800" b="1">
                <a:solidFill>
                  <a:srgbClr val="FF3300"/>
                </a:solidFill>
                <a:latin typeface="宋体" panose="02010600030101010101" pitchFamily="2" charset="-122"/>
              </a:rPr>
              <a:t>绝对误差限</a:t>
            </a:r>
            <a:r>
              <a:rPr kumimoji="1" lang="zh-CN" altLang="en-US" sz="1800">
                <a:latin typeface="宋体" panose="02010600030101010101" pitchFamily="2" charset="-122"/>
              </a:rPr>
              <a:t>，简称</a:t>
            </a:r>
            <a:r>
              <a:rPr kumimoji="1" lang="zh-CN" altLang="en-US" sz="1800" b="1">
                <a:solidFill>
                  <a:srgbClr val="FF3300"/>
                </a:solidFill>
                <a:latin typeface="宋体" panose="02010600030101010101" pitchFamily="2" charset="-122"/>
              </a:rPr>
              <a:t>误差限</a:t>
            </a:r>
            <a:r>
              <a:rPr kumimoji="1" lang="zh-CN" altLang="en-US" sz="1800">
                <a:latin typeface="宋体" panose="02010600030101010101" pitchFamily="2" charset="-122"/>
              </a:rPr>
              <a:t>。</a:t>
            </a:r>
            <a:endParaRPr kumimoji="1" lang="zh-CN" altLang="en-US" sz="1800">
              <a:latin typeface="宋体" panose="02010600030101010101" pitchFamily="2" charset="-122"/>
            </a:endParaRPr>
          </a:p>
        </p:txBody>
      </p:sp>
      <p:sp>
        <p:nvSpPr>
          <p:cNvPr id="24587" name="TextBox 11"/>
          <p:cNvSpPr txBox="1">
            <a:spLocks noChangeArrowheads="1"/>
          </p:cNvSpPr>
          <p:nvPr/>
        </p:nvSpPr>
        <p:spPr bwMode="auto">
          <a:xfrm>
            <a:off x="1762125" y="2714625"/>
            <a:ext cx="5600700" cy="369888"/>
          </a:xfrm>
          <a:prstGeom prst="rect">
            <a:avLst/>
          </a:prstGeom>
          <a:noFill/>
          <a:ln w="9525">
            <a:noFill/>
            <a:miter lim="800000"/>
          </a:ln>
        </p:spPr>
        <p:txBody>
          <a:bodyPr>
            <a:spAutoFit/>
          </a:bodyPr>
          <a:lstStyle/>
          <a:p>
            <a:pPr eaLnBrk="1" hangingPunct="1"/>
            <a:r>
              <a:rPr kumimoji="1" lang="zh-CN" altLang="en-US" sz="1800">
                <a:latin typeface="宋体" panose="02010600030101010101" pitchFamily="2" charset="-122"/>
              </a:rPr>
              <a:t>精确值</a:t>
            </a:r>
            <a:r>
              <a:rPr kumimoji="1" lang="en-US" altLang="zh-CN" sz="1800">
                <a:latin typeface="宋体" panose="02010600030101010101" pitchFamily="2" charset="-122"/>
              </a:rPr>
              <a:t>x</a:t>
            </a:r>
            <a:r>
              <a:rPr kumimoji="1" lang="en-US" altLang="zh-CN" sz="1800" baseline="30000">
                <a:latin typeface="宋体" panose="02010600030101010101" pitchFamily="2" charset="-122"/>
              </a:rPr>
              <a:t>*</a:t>
            </a:r>
            <a:r>
              <a:rPr kumimoji="1" lang="en-US" altLang="zh-CN" sz="1800">
                <a:latin typeface="宋体" panose="02010600030101010101" pitchFamily="2" charset="-122"/>
              </a:rPr>
              <a:t> </a:t>
            </a:r>
            <a:r>
              <a:rPr kumimoji="1" lang="zh-CN" altLang="en-US" sz="1800">
                <a:latin typeface="宋体" panose="02010600030101010101" pitchFamily="2" charset="-122"/>
              </a:rPr>
              <a:t>、近似值</a:t>
            </a:r>
            <a:r>
              <a:rPr kumimoji="1" lang="en-US" altLang="zh-CN" sz="1800">
                <a:latin typeface="宋体" panose="02010600030101010101" pitchFamily="2" charset="-122"/>
              </a:rPr>
              <a:t>x</a:t>
            </a:r>
            <a:r>
              <a:rPr kumimoji="1" lang="zh-CN" altLang="en-US" sz="1800">
                <a:latin typeface="宋体" panose="02010600030101010101" pitchFamily="2" charset="-122"/>
              </a:rPr>
              <a:t>和误差限</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zh-CN" altLang="en-US" sz="1800">
                <a:latin typeface="宋体" panose="02010600030101010101" pitchFamily="2" charset="-122"/>
              </a:rPr>
              <a:t>之间满足</a:t>
            </a:r>
            <a:r>
              <a:rPr kumimoji="1" lang="zh-CN" altLang="en-US" sz="1400">
                <a:latin typeface="宋体" panose="02010600030101010101" pitchFamily="2" charset="-122"/>
              </a:rPr>
              <a:t>：</a:t>
            </a:r>
            <a:endParaRPr kumimoji="1" lang="zh-CN" altLang="en-US" sz="1400">
              <a:latin typeface="宋体" panose="02010600030101010101" pitchFamily="2" charset="-122"/>
            </a:endParaRPr>
          </a:p>
        </p:txBody>
      </p:sp>
      <p:sp>
        <p:nvSpPr>
          <p:cNvPr id="13" name="Text Box 9"/>
          <p:cNvSpPr txBox="1">
            <a:spLocks noChangeArrowheads="1"/>
          </p:cNvSpPr>
          <p:nvPr/>
        </p:nvSpPr>
        <p:spPr bwMode="auto">
          <a:xfrm>
            <a:off x="5972175" y="2686050"/>
            <a:ext cx="1724025" cy="369888"/>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ea typeface="黑体" panose="02010609060101010101" pitchFamily="49" charset="-122"/>
              </a:rPr>
              <a:t>x-</a:t>
            </a: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a:latin typeface="MingLiU" panose="02020509000000000000" pitchFamily="49" charset="-120"/>
                <a:ea typeface="MingLiU" panose="02020509000000000000" pitchFamily="49" charset="-120"/>
              </a:rPr>
              <a:t>≤</a:t>
            </a:r>
            <a:r>
              <a:rPr kumimoji="1" lang="en-US" altLang="zh-CN" sz="1800">
                <a:latin typeface="宋体" panose="02010600030101010101" pitchFamily="2" charset="-122"/>
                <a:ea typeface="黑体" panose="02010609060101010101" pitchFamily="49" charset="-122"/>
              </a:rPr>
              <a:t>x</a:t>
            </a:r>
            <a:r>
              <a:rPr kumimoji="1" lang="en-US" altLang="zh-CN" sz="1800" baseline="30000">
                <a:latin typeface="宋体" panose="02010600030101010101" pitchFamily="2" charset="-122"/>
                <a:ea typeface="黑体" panose="02010609060101010101" pitchFamily="49" charset="-122"/>
              </a:rPr>
              <a:t>*</a:t>
            </a:r>
            <a:r>
              <a:rPr kumimoji="1" lang="en-US" altLang="zh-CN" sz="1800">
                <a:latin typeface="宋体" panose="02010600030101010101" pitchFamily="2" charset="-122"/>
                <a:ea typeface="黑体" panose="02010609060101010101" pitchFamily="49" charset="-122"/>
              </a:rPr>
              <a:t>≤x+</a:t>
            </a: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endPar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endParaRPr>
          </a:p>
        </p:txBody>
      </p:sp>
      <p:sp>
        <p:nvSpPr>
          <p:cNvPr id="14" name="Text Box 10"/>
          <p:cNvSpPr txBox="1">
            <a:spLocks noChangeArrowheads="1"/>
          </p:cNvSpPr>
          <p:nvPr/>
        </p:nvSpPr>
        <p:spPr bwMode="auto">
          <a:xfrm>
            <a:off x="1819275" y="3162300"/>
            <a:ext cx="1590675" cy="371475"/>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通常记为</a:t>
            </a:r>
            <a:endParaRPr kumimoji="1" lang="zh-CN" altLang="en-US" sz="1800" i="1">
              <a:latin typeface="宋体" panose="02010600030101010101" pitchFamily="2" charset="-122"/>
            </a:endParaRPr>
          </a:p>
        </p:txBody>
      </p:sp>
      <p:sp>
        <p:nvSpPr>
          <p:cNvPr id="16" name="Text Box 11"/>
          <p:cNvSpPr txBox="1">
            <a:spLocks noChangeArrowheads="1"/>
          </p:cNvSpPr>
          <p:nvPr/>
        </p:nvSpPr>
        <p:spPr bwMode="auto">
          <a:xfrm>
            <a:off x="3587750" y="3151188"/>
            <a:ext cx="2098675" cy="369887"/>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rPr>
              <a:t> x</a:t>
            </a:r>
            <a:r>
              <a:rPr kumimoji="1" lang="en-US" altLang="zh-CN" sz="1800" baseline="30000">
                <a:latin typeface="宋体" panose="02010600030101010101" pitchFamily="2" charset="-122"/>
              </a:rPr>
              <a:t>*</a:t>
            </a:r>
            <a:r>
              <a:rPr kumimoji="1" lang="en-US" altLang="zh-CN" sz="1800">
                <a:latin typeface="宋体" panose="02010600030101010101" pitchFamily="2" charset="-122"/>
              </a:rPr>
              <a:t>=x±</a:t>
            </a: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endPar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endParaRPr>
          </a:p>
        </p:txBody>
      </p:sp>
      <p:sp>
        <p:nvSpPr>
          <p:cNvPr id="17" name="Rectangle 12"/>
          <p:cNvSpPr>
            <a:spLocks noChangeArrowheads="1"/>
          </p:cNvSpPr>
          <p:nvPr/>
        </p:nvSpPr>
        <p:spPr bwMode="auto">
          <a:xfrm>
            <a:off x="1762125" y="3571875"/>
            <a:ext cx="5476875" cy="369888"/>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绝对误差有时并不能很好地反映近似程度的好坏，如</a:t>
            </a:r>
            <a:endParaRPr kumimoji="1" lang="zh-CN" altLang="en-US" sz="1800">
              <a:latin typeface="宋体" panose="02010600030101010101" pitchFamily="2" charset="-122"/>
            </a:endParaRPr>
          </a:p>
        </p:txBody>
      </p:sp>
      <p:sp>
        <p:nvSpPr>
          <p:cNvPr id="18" name="Text Box 13"/>
          <p:cNvSpPr txBox="1">
            <a:spLocks noChangeArrowheads="1"/>
          </p:cNvSpPr>
          <p:nvPr/>
        </p:nvSpPr>
        <p:spPr bwMode="auto">
          <a:xfrm>
            <a:off x="2781300" y="3900488"/>
            <a:ext cx="3990975" cy="369887"/>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rPr>
              <a:t>x</a:t>
            </a:r>
            <a:r>
              <a:rPr kumimoji="1" lang="en-US" altLang="zh-CN" sz="1800" baseline="30000">
                <a:latin typeface="宋体" panose="02010600030101010101" pitchFamily="2" charset="-122"/>
              </a:rPr>
              <a:t>*</a:t>
            </a:r>
            <a:r>
              <a:rPr kumimoji="1" lang="en-US" altLang="zh-CN" sz="1800">
                <a:latin typeface="宋体" panose="02010600030101010101" pitchFamily="2" charset="-122"/>
              </a:rPr>
              <a:t>=10</a:t>
            </a:r>
            <a:r>
              <a:rPr kumimoji="1" lang="zh-CN" altLang="en-US" sz="1800">
                <a:latin typeface="宋体" panose="02010600030101010101" pitchFamily="2" charset="-122"/>
              </a:rPr>
              <a:t>， </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baseline="-25000">
                <a:latin typeface="宋体" panose="02010600030101010101" pitchFamily="2" charset="-122"/>
              </a:rPr>
              <a:t>x</a:t>
            </a:r>
            <a:r>
              <a:rPr kumimoji="1" lang="en-US" altLang="zh-CN" sz="1800">
                <a:latin typeface="宋体" panose="02010600030101010101" pitchFamily="2" charset="-122"/>
              </a:rPr>
              <a:t>=1 </a:t>
            </a:r>
            <a:r>
              <a:rPr kumimoji="1" lang="zh-CN" altLang="en-US" sz="1800">
                <a:latin typeface="宋体" panose="02010600030101010101" pitchFamily="2" charset="-122"/>
              </a:rPr>
              <a:t>，</a:t>
            </a:r>
            <a:r>
              <a:rPr kumimoji="1" lang="en-US" altLang="zh-CN" sz="1800">
                <a:latin typeface="宋体" panose="02010600030101010101" pitchFamily="2" charset="-122"/>
              </a:rPr>
              <a:t>y</a:t>
            </a:r>
            <a:r>
              <a:rPr kumimoji="1" lang="en-US" altLang="zh-CN" sz="1800" baseline="30000">
                <a:latin typeface="宋体" panose="02010600030101010101" pitchFamily="2" charset="-122"/>
              </a:rPr>
              <a:t>*</a:t>
            </a:r>
            <a:r>
              <a:rPr kumimoji="1" lang="en-US" altLang="zh-CN" sz="1800">
                <a:latin typeface="宋体" panose="02010600030101010101" pitchFamily="2" charset="-122"/>
              </a:rPr>
              <a:t>=10000</a:t>
            </a:r>
            <a:r>
              <a:rPr kumimoji="1" lang="zh-CN" altLang="en-US" sz="1800">
                <a:latin typeface="宋体" panose="02010600030101010101" pitchFamily="2" charset="-122"/>
              </a:rPr>
              <a:t>， </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baseline="-25000">
                <a:latin typeface="MingLiU" panose="02020509000000000000" pitchFamily="49" charset="-120"/>
                <a:ea typeface="MingLiU" panose="02020509000000000000" pitchFamily="49" charset="-120"/>
              </a:rPr>
              <a:t>y</a:t>
            </a:r>
            <a:r>
              <a:rPr kumimoji="1" lang="en-US" altLang="zh-CN" sz="1800">
                <a:latin typeface="宋体" panose="02010600030101010101" pitchFamily="2" charset="-122"/>
              </a:rPr>
              <a:t>=5</a:t>
            </a:r>
            <a:endParaRPr kumimoji="1" lang="en-US" altLang="zh-CN" sz="1800">
              <a:latin typeface="宋体" panose="02010600030101010101" pitchFamily="2" charset="-122"/>
            </a:endParaRPr>
          </a:p>
        </p:txBody>
      </p:sp>
      <p:sp>
        <p:nvSpPr>
          <p:cNvPr id="19" name="Text Box 14"/>
          <p:cNvSpPr txBox="1">
            <a:spLocks noChangeArrowheads="1"/>
          </p:cNvSpPr>
          <p:nvPr/>
        </p:nvSpPr>
        <p:spPr bwMode="auto">
          <a:xfrm>
            <a:off x="1743075" y="4352925"/>
            <a:ext cx="6257925" cy="369888"/>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虽然</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baseline="-25000">
                <a:latin typeface="宋体" panose="02010600030101010101" pitchFamily="2" charset="-122"/>
              </a:rPr>
              <a:t>y</a:t>
            </a:r>
            <a:r>
              <a:rPr kumimoji="1" lang="zh-CN" altLang="en-US" sz="1800">
                <a:latin typeface="宋体" panose="02010600030101010101" pitchFamily="2" charset="-122"/>
              </a:rPr>
              <a:t>是</a:t>
            </a:r>
            <a:r>
              <a:rPr kumimoji="1" lang="zh-CN" altLang="en-US"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baseline="-25000">
                <a:latin typeface="宋体" panose="02010600030101010101" pitchFamily="2" charset="-122"/>
              </a:rPr>
              <a:t>x</a:t>
            </a:r>
            <a:r>
              <a:rPr kumimoji="1" lang="zh-CN" altLang="en-US" sz="1800">
                <a:latin typeface="宋体" panose="02010600030101010101" pitchFamily="2" charset="-122"/>
              </a:rPr>
              <a:t>的</a:t>
            </a:r>
            <a:r>
              <a:rPr kumimoji="1" lang="en-US" altLang="zh-CN" sz="1800">
                <a:latin typeface="宋体" panose="02010600030101010101" pitchFamily="2" charset="-122"/>
              </a:rPr>
              <a:t>5</a:t>
            </a:r>
            <a:r>
              <a:rPr kumimoji="1" lang="zh-CN" altLang="en-US" sz="1800">
                <a:latin typeface="宋体" panose="02010600030101010101" pitchFamily="2" charset="-122"/>
              </a:rPr>
              <a:t>倍，但在</a:t>
            </a:r>
            <a:r>
              <a:rPr kumimoji="1" lang="en-US" altLang="zh-CN" sz="1800">
                <a:latin typeface="宋体" panose="02010600030101010101" pitchFamily="2" charset="-122"/>
              </a:rPr>
              <a:t>10000</a:t>
            </a:r>
            <a:r>
              <a:rPr kumimoji="1" lang="zh-CN" altLang="en-US" sz="1800">
                <a:latin typeface="宋体" panose="02010600030101010101" pitchFamily="2" charset="-122"/>
              </a:rPr>
              <a:t>内差</a:t>
            </a:r>
            <a:r>
              <a:rPr kumimoji="1" lang="en-US" altLang="zh-CN" sz="1800">
                <a:latin typeface="宋体" panose="02010600030101010101" pitchFamily="2" charset="-122"/>
              </a:rPr>
              <a:t>5</a:t>
            </a:r>
            <a:r>
              <a:rPr kumimoji="1" lang="zh-CN" altLang="en-US" sz="1800">
                <a:latin typeface="宋体" panose="02010600030101010101" pitchFamily="2" charset="-122"/>
              </a:rPr>
              <a:t>显然比</a:t>
            </a:r>
            <a:r>
              <a:rPr kumimoji="1" lang="en-US" altLang="zh-CN" sz="1800">
                <a:latin typeface="宋体" panose="02010600030101010101" pitchFamily="2" charset="-122"/>
              </a:rPr>
              <a:t>10</a:t>
            </a:r>
            <a:r>
              <a:rPr kumimoji="1" lang="zh-CN" altLang="en-US" sz="1800">
                <a:latin typeface="宋体" panose="02010600030101010101" pitchFamily="2" charset="-122"/>
              </a:rPr>
              <a:t>内差</a:t>
            </a:r>
            <a:r>
              <a:rPr kumimoji="1" lang="en-US" altLang="zh-CN" sz="1800">
                <a:latin typeface="宋体" panose="02010600030101010101" pitchFamily="2" charset="-122"/>
              </a:rPr>
              <a:t>1</a:t>
            </a:r>
            <a:r>
              <a:rPr kumimoji="1" lang="zh-CN" altLang="en-US" sz="1800">
                <a:latin typeface="宋体" panose="02010600030101010101" pitchFamily="2" charset="-122"/>
              </a:rPr>
              <a:t>好。</a:t>
            </a:r>
            <a:endParaRPr kumimoji="1" lang="zh-CN" altLang="en-US" sz="18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0"/>
                                  </p:stCondLst>
                                  <p:iterate type="wd">
                                    <p:tmAbs val="300"/>
                                  </p:iterate>
                                  <p:childTnLst>
                                    <p:set>
                                      <p:cBhvr>
                                        <p:cTn id="20" dur="1" fill="hold">
                                          <p:stCondLst>
                                            <p:cond delay="2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83"/>
                                        </p:tgtEl>
                                        <p:attrNameLst>
                                          <p:attrName>style.visibility</p:attrName>
                                        </p:attrNameLst>
                                      </p:cBhvr>
                                      <p:to>
                                        <p:strVal val="visible"/>
                                      </p:to>
                                    </p:set>
                                    <p:animEffect transition="in" filter="blinds(horizontal)">
                                      <p:cBhvr>
                                        <p:cTn id="25" dur="500"/>
                                        <p:tgtEl>
                                          <p:spTgt spid="2458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586"/>
                                        </p:tgtEl>
                                        <p:attrNameLst>
                                          <p:attrName>style.visibility</p:attrName>
                                        </p:attrNameLst>
                                      </p:cBhvr>
                                      <p:to>
                                        <p:strVal val="visible"/>
                                      </p:to>
                                    </p:set>
                                    <p:animEffect transition="in" filter="blinds(horizontal)">
                                      <p:cBhvr>
                                        <p:cTn id="39" dur="500"/>
                                        <p:tgtEl>
                                          <p:spTgt spid="2458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587"/>
                                        </p:tgtEl>
                                        <p:attrNameLst>
                                          <p:attrName>style.visibility</p:attrName>
                                        </p:attrNameLst>
                                      </p:cBhvr>
                                      <p:to>
                                        <p:strVal val="visible"/>
                                      </p:to>
                                    </p:set>
                                    <p:animEffect transition="in" filter="blinds(horizontal)">
                                      <p:cBhvr>
                                        <p:cTn id="44" dur="500"/>
                                        <p:tgtEl>
                                          <p:spTgt spid="2458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blinds(horizontal)">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linds(horizontal)">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2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utoUpdateAnimBg="0"/>
      <p:bldP spid="24583" grpId="0"/>
      <p:bldP spid="9" grpId="0" autoUpdateAnimBg="0"/>
      <p:bldP spid="10" grpId="0" autoUpdateAnimBg="0"/>
      <p:bldP spid="24586" grpId="0"/>
      <p:bldP spid="24587" grpId="0"/>
      <p:bldP spid="13" grpId="0"/>
      <p:bldP spid="14"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5" name="Text Box 3"/>
          <p:cNvSpPr txBox="1">
            <a:spLocks noChangeArrowheads="1"/>
          </p:cNvSpPr>
          <p:nvPr/>
        </p:nvSpPr>
        <p:spPr bwMode="auto">
          <a:xfrm>
            <a:off x="2009775" y="752475"/>
            <a:ext cx="600075" cy="369888"/>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记</a:t>
            </a:r>
            <a:endParaRPr kumimoji="1" lang="zh-CN" altLang="en-US" sz="1800">
              <a:latin typeface="宋体" panose="02010600030101010101" pitchFamily="2" charset="-122"/>
            </a:endParaRPr>
          </a:p>
        </p:txBody>
      </p:sp>
      <p:graphicFrame>
        <p:nvGraphicFramePr>
          <p:cNvPr id="44034" name="Object 2"/>
          <p:cNvGraphicFramePr>
            <a:graphicFrameLocks noChangeAspect="1"/>
          </p:cNvGraphicFramePr>
          <p:nvPr/>
        </p:nvGraphicFramePr>
        <p:xfrm>
          <a:off x="3371850" y="1095375"/>
          <a:ext cx="1809750" cy="762000"/>
        </p:xfrm>
        <a:graphic>
          <a:graphicData uri="http://schemas.openxmlformats.org/presentationml/2006/ole">
            <mc:AlternateContent xmlns:mc="http://schemas.openxmlformats.org/markup-compatibility/2006">
              <mc:Choice xmlns:v="urn:schemas-microsoft-com:vml" Requires="v">
                <p:oleObj spid="_x0000_s32816" name="Equation" r:id="rId1" imgW="2133600" imgH="850900" progId="Equation.3">
                  <p:embed/>
                </p:oleObj>
              </mc:Choice>
              <mc:Fallback>
                <p:oleObj name="Equation" r:id="rId1" imgW="2133600" imgH="850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1095375"/>
                        <a:ext cx="18097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2"/>
          <p:cNvSpPr txBox="1">
            <a:spLocks noChangeArrowheads="1"/>
          </p:cNvSpPr>
          <p:nvPr/>
        </p:nvSpPr>
        <p:spPr bwMode="auto">
          <a:xfrm>
            <a:off x="1933575" y="2000250"/>
            <a:ext cx="3143250" cy="369888"/>
          </a:xfrm>
          <a:prstGeom prst="rect">
            <a:avLst/>
          </a:prstGeom>
          <a:noFill/>
          <a:ln w="9525">
            <a:noFill/>
            <a:miter lim="800000"/>
          </a:ln>
        </p:spPr>
        <p:txBody>
          <a:bodyPr>
            <a:spAutoFit/>
          </a:bodyPr>
          <a:lstStyle/>
          <a:p>
            <a:pPr eaLnBrk="1" hangingPunct="1">
              <a:spcBef>
                <a:spcPct val="50000"/>
              </a:spcBef>
            </a:pPr>
            <a:r>
              <a:rPr kumimoji="1" lang="zh-CN" altLang="en-US" sz="1800">
                <a:latin typeface="宋体" panose="02010600030101010101" pitchFamily="2" charset="-122"/>
              </a:rPr>
              <a:t>称</a:t>
            </a:r>
            <a:r>
              <a:rPr kumimoji="1" lang="en-US" altLang="zh-CN" sz="1800">
                <a:latin typeface="宋体" panose="02010600030101010101" pitchFamily="2" charset="-122"/>
              </a:rPr>
              <a:t>e</a:t>
            </a:r>
            <a:r>
              <a:rPr kumimoji="1" lang="en-US" altLang="zh-CN" sz="1800" baseline="-25000">
                <a:latin typeface="宋体" panose="02010600030101010101" pitchFamily="2" charset="-122"/>
              </a:rPr>
              <a:t>r</a:t>
            </a:r>
            <a:r>
              <a:rPr kumimoji="1" lang="zh-CN" altLang="en-US" sz="1800">
                <a:latin typeface="宋体" panose="02010600030101010101" pitchFamily="2" charset="-122"/>
              </a:rPr>
              <a:t>为近似值</a:t>
            </a:r>
            <a:r>
              <a:rPr kumimoji="1" lang="en-US" altLang="zh-CN" sz="1800">
                <a:latin typeface="宋体" panose="02010600030101010101" pitchFamily="2" charset="-122"/>
              </a:rPr>
              <a:t>x</a:t>
            </a:r>
            <a:r>
              <a:rPr kumimoji="1" lang="zh-CN" altLang="en-US" sz="1800">
                <a:latin typeface="宋体" panose="02010600030101010101" pitchFamily="2" charset="-122"/>
              </a:rPr>
              <a:t>的</a:t>
            </a:r>
            <a:r>
              <a:rPr kumimoji="1" lang="zh-CN" altLang="en-US" sz="1800" b="1">
                <a:solidFill>
                  <a:srgbClr val="FF3300"/>
                </a:solidFill>
                <a:latin typeface="宋体" panose="02010600030101010101" pitchFamily="2" charset="-122"/>
              </a:rPr>
              <a:t>相对误差</a:t>
            </a:r>
            <a:r>
              <a:rPr kumimoji="1" lang="zh-CN" altLang="en-US" sz="1800">
                <a:latin typeface="宋体" panose="02010600030101010101" pitchFamily="2" charset="-122"/>
              </a:rPr>
              <a:t>。</a:t>
            </a:r>
            <a:endParaRPr kumimoji="1" lang="zh-CN" altLang="en-US" sz="1800">
              <a:latin typeface="宋体" panose="02010600030101010101" pitchFamily="2" charset="-122"/>
            </a:endParaRPr>
          </a:p>
        </p:txBody>
      </p:sp>
      <p:sp>
        <p:nvSpPr>
          <p:cNvPr id="8" name="Text Box 5"/>
          <p:cNvSpPr txBox="1">
            <a:spLocks noChangeArrowheads="1"/>
          </p:cNvSpPr>
          <p:nvPr/>
        </p:nvSpPr>
        <p:spPr bwMode="auto">
          <a:xfrm>
            <a:off x="1438275" y="2543175"/>
            <a:ext cx="5934075" cy="369888"/>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rPr>
              <a:t>    </a:t>
            </a:r>
            <a:r>
              <a:rPr kumimoji="1" lang="zh-CN" altLang="en-US" sz="1800">
                <a:latin typeface="宋体" panose="02010600030101010101" pitchFamily="2" charset="-122"/>
              </a:rPr>
              <a:t>由于</a:t>
            </a:r>
            <a:r>
              <a:rPr kumimoji="1" lang="en-US" altLang="zh-CN" sz="1800">
                <a:latin typeface="宋体" panose="02010600030101010101" pitchFamily="2" charset="-122"/>
              </a:rPr>
              <a:t>x</a:t>
            </a:r>
            <a:r>
              <a:rPr kumimoji="1" lang="en-US" altLang="zh-CN" sz="1800" baseline="30000">
                <a:latin typeface="宋体" panose="02010600030101010101" pitchFamily="2" charset="-122"/>
              </a:rPr>
              <a:t>*</a:t>
            </a:r>
            <a:r>
              <a:rPr kumimoji="1" lang="zh-CN" altLang="en-US" sz="1800">
                <a:latin typeface="宋体" panose="02010600030101010101" pitchFamily="2" charset="-122"/>
              </a:rPr>
              <a:t>未知，实际使用时总是将</a:t>
            </a:r>
            <a:r>
              <a:rPr kumimoji="1" lang="en-US" altLang="zh-CN" sz="1800">
                <a:latin typeface="宋体" panose="02010600030101010101" pitchFamily="2" charset="-122"/>
              </a:rPr>
              <a:t>x</a:t>
            </a:r>
            <a:r>
              <a:rPr kumimoji="1" lang="zh-CN" altLang="en-US" sz="1800">
                <a:latin typeface="宋体" panose="02010600030101010101" pitchFamily="2" charset="-122"/>
              </a:rPr>
              <a:t>的相对误差取为</a:t>
            </a:r>
            <a:endParaRPr kumimoji="1" lang="zh-CN" altLang="en-US" sz="1800">
              <a:latin typeface="宋体" panose="02010600030101010101" pitchFamily="2" charset="-122"/>
            </a:endParaRPr>
          </a:p>
        </p:txBody>
      </p:sp>
      <p:graphicFrame>
        <p:nvGraphicFramePr>
          <p:cNvPr id="44035" name="Object 3"/>
          <p:cNvGraphicFramePr>
            <a:graphicFrameLocks noChangeAspect="1"/>
          </p:cNvGraphicFramePr>
          <p:nvPr/>
        </p:nvGraphicFramePr>
        <p:xfrm>
          <a:off x="3325813" y="2970213"/>
          <a:ext cx="1912937" cy="804862"/>
        </p:xfrm>
        <a:graphic>
          <a:graphicData uri="http://schemas.openxmlformats.org/presentationml/2006/ole">
            <mc:AlternateContent xmlns:mc="http://schemas.openxmlformats.org/markup-compatibility/2006">
              <mc:Choice xmlns:v="urn:schemas-microsoft-com:vml" Requires="v">
                <p:oleObj spid="_x0000_s32817" name="公式" r:id="rId3" imgW="1993900" imgH="838200" progId="Equation.3">
                  <p:embed/>
                </p:oleObj>
              </mc:Choice>
              <mc:Fallback>
                <p:oleObj name="公式" r:id="rId3" imgW="1993900" imgH="838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813" y="2970213"/>
                        <a:ext cx="1912937"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7"/>
          <p:cNvSpPr txBox="1">
            <a:spLocks noChangeArrowheads="1"/>
          </p:cNvSpPr>
          <p:nvPr/>
        </p:nvSpPr>
        <p:spPr bwMode="auto">
          <a:xfrm>
            <a:off x="1571625" y="4067175"/>
            <a:ext cx="5353050" cy="369888"/>
          </a:xfrm>
          <a:prstGeom prst="rect">
            <a:avLst/>
          </a:prstGeom>
          <a:noFill/>
          <a:ln w="9525">
            <a:noFill/>
            <a:miter lim="800000"/>
          </a:ln>
        </p:spPr>
        <p:txBody>
          <a:bodyPr>
            <a:spAutoFit/>
          </a:bodyPr>
          <a:lstStyle/>
          <a:p>
            <a:pPr eaLnBrk="1" hangingPunct="1">
              <a:spcBef>
                <a:spcPct val="50000"/>
              </a:spcBef>
            </a:pP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        </a:t>
            </a:r>
            <a:r>
              <a:rPr kumimoji="1" lang="zh-CN" altLang="en-US" sz="1800">
                <a:latin typeface="MingLiU" panose="02020509000000000000" pitchFamily="49" charset="-120"/>
              </a:rPr>
              <a:t>称为近似值</a:t>
            </a:r>
            <a:r>
              <a:rPr kumimoji="1" lang="en-US" altLang="zh-CN" sz="1800">
                <a:latin typeface="宋体" panose="02010600030101010101" pitchFamily="2" charset="-122"/>
              </a:rPr>
              <a:t>x</a:t>
            </a:r>
            <a:r>
              <a:rPr kumimoji="1" lang="zh-CN" altLang="en-US" sz="1800">
                <a:latin typeface="MingLiU" panose="02020509000000000000" pitchFamily="49" charset="-120"/>
              </a:rPr>
              <a:t>的</a:t>
            </a:r>
            <a:r>
              <a:rPr kumimoji="1" lang="zh-CN" altLang="en-US" sz="1800" b="1">
                <a:solidFill>
                  <a:srgbClr val="FF3300"/>
                </a:solidFill>
                <a:latin typeface="MingLiU" panose="02020509000000000000" pitchFamily="49" charset="-120"/>
              </a:rPr>
              <a:t>相对误差限</a:t>
            </a:r>
            <a:r>
              <a:rPr kumimoji="1" lang="zh-CN" altLang="en-US" sz="1800">
                <a:latin typeface="MingLiU" panose="02020509000000000000" pitchFamily="49" charset="-120"/>
              </a:rPr>
              <a:t>。</a:t>
            </a:r>
            <a:r>
              <a:rPr kumimoji="1" lang="en-US" altLang="zh-CN" sz="1800">
                <a:latin typeface="MingLiU" panose="02020509000000000000" pitchFamily="49" charset="-120"/>
                <a:ea typeface="MingLiU" panose="02020509000000000000" pitchFamily="49" charset="-120"/>
              </a:rPr>
              <a:t>|</a:t>
            </a:r>
            <a:r>
              <a:rPr kumimoji="1" lang="en-US" altLang="zh-CN" sz="1800">
                <a:latin typeface="宋体" panose="02010600030101010101" pitchFamily="2" charset="-122"/>
              </a:rPr>
              <a:t>e</a:t>
            </a:r>
            <a:r>
              <a:rPr kumimoji="1" lang="en-US" altLang="zh-CN" sz="1800" baseline="-25000">
                <a:latin typeface="宋体" panose="02010600030101010101" pitchFamily="2" charset="-122"/>
              </a:rPr>
              <a:t>r</a:t>
            </a:r>
            <a:r>
              <a:rPr kumimoji="1" lang="en-US" altLang="zh-CN" sz="1800">
                <a:latin typeface="MingLiU" panose="02020509000000000000" pitchFamily="49" charset="-120"/>
                <a:ea typeface="MingLiU" panose="02020509000000000000" pitchFamily="49" charset="-120"/>
              </a:rPr>
              <a:t>|≤</a:t>
            </a:r>
            <a:r>
              <a:rPr kumimoji="1" lang="en-US" altLang="zh-CN" sz="18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1800" baseline="-25000">
                <a:latin typeface="MingLiU" panose="02020509000000000000" pitchFamily="49" charset="-120"/>
                <a:ea typeface="MingLiU" panose="02020509000000000000" pitchFamily="49" charset="-120"/>
              </a:rPr>
              <a:t>r</a:t>
            </a:r>
            <a:r>
              <a:rPr kumimoji="1" lang="en-US" altLang="zh-CN" sz="1800">
                <a:latin typeface="MingLiU" panose="02020509000000000000" pitchFamily="49" charset="-120"/>
                <a:ea typeface="MingLiU" panose="02020509000000000000" pitchFamily="49" charset="-120"/>
              </a:rPr>
              <a:t>.</a:t>
            </a:r>
            <a:endParaRPr kumimoji="1" lang="en-US" altLang="zh-CN" sz="1800" baseline="-25000">
              <a:latin typeface="MingLiU" panose="02020509000000000000" pitchFamily="49" charset="-120"/>
              <a:ea typeface="MingLiU" panose="02020509000000000000" pitchFamily="49" charset="-120"/>
            </a:endParaRPr>
          </a:p>
        </p:txBody>
      </p:sp>
      <p:graphicFrame>
        <p:nvGraphicFramePr>
          <p:cNvPr id="6" name="Object 4"/>
          <p:cNvGraphicFramePr>
            <a:graphicFrameLocks noChangeAspect="1"/>
          </p:cNvGraphicFramePr>
          <p:nvPr/>
        </p:nvGraphicFramePr>
        <p:xfrm>
          <a:off x="1763713" y="4038600"/>
          <a:ext cx="804862" cy="419100"/>
        </p:xfrm>
        <a:graphic>
          <a:graphicData uri="http://schemas.openxmlformats.org/presentationml/2006/ole">
            <mc:AlternateContent xmlns:mc="http://schemas.openxmlformats.org/markup-compatibility/2006">
              <mc:Choice xmlns:v="urn:schemas-microsoft-com:vml" Requires="v">
                <p:oleObj spid="_x0000_s32818" name="Equation" r:id="rId5" imgW="635000" imgH="330200" progId="Equation.DSMT4">
                  <p:embed/>
                </p:oleObj>
              </mc:Choice>
              <mc:Fallback>
                <p:oleObj name="Equation" r:id="rId5" imgW="635000" imgH="330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038600"/>
                        <a:ext cx="80486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Left)">
                                      <p:cBhvr>
                                        <p:cTn id="22" dur="500"/>
                                        <p:tgtEl>
                                          <p:spTgt spid="5"/>
                                        </p:tgtEl>
                                      </p:cBhvr>
                                    </p:animEffect>
                                  </p:childTnLst>
                                </p:cTn>
                              </p:par>
                            </p:childTnLst>
                          </p:cTn>
                        </p:par>
                        <p:par>
                          <p:cTn id="23" fill="hold">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44034"/>
                                        </p:tgtEl>
                                        <p:attrNameLst>
                                          <p:attrName>style.visibility</p:attrName>
                                        </p:attrNameLst>
                                      </p:cBhvr>
                                      <p:to>
                                        <p:strVal val="visible"/>
                                      </p:to>
                                    </p:set>
                                    <p:animEffect transition="in" filter="wipe(left)">
                                      <p:cBhvr>
                                        <p:cTn id="26" dur="500"/>
                                        <p:tgtEl>
                                          <p:spTgt spid="44034"/>
                                        </p:tgtEl>
                                      </p:cBhvr>
                                    </p:animEffect>
                                  </p:childTnLst>
                                </p:cTn>
                              </p:par>
                            </p:childTnLst>
                          </p:cTn>
                        </p:par>
                        <p:par>
                          <p:cTn id="27" fill="hold">
                            <p:stCondLst>
                              <p:cond delay="2000"/>
                            </p:stCondLst>
                            <p:childTnLst>
                              <p:par>
                                <p:cTn id="28" presetID="1" presetClass="entr" presetSubtype="0" fill="hold" grpId="0" nodeType="afterEffect">
                                  <p:stCondLst>
                                    <p:cond delay="1000"/>
                                  </p:stCondLst>
                                  <p:childTnLst>
                                    <p:set>
                                      <p:cBhvr>
                                        <p:cTn id="29" dur="1" fill="hold">
                                          <p:stCondLst>
                                            <p:cond delay="299"/>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299"/>
                                          </p:stCondLst>
                                        </p:cTn>
                                        <p:tgtEl>
                                          <p:spTgt spid="8"/>
                                        </p:tgtEl>
                                        <p:attrNameLst>
                                          <p:attrName>style.visibility</p:attrName>
                                        </p:attrNameLst>
                                      </p:cBhvr>
                                      <p:to>
                                        <p:strVal val="visible"/>
                                      </p:to>
                                    </p:set>
                                  </p:childTnLst>
                                </p:cTn>
                              </p:par>
                            </p:childTnLst>
                          </p:cTn>
                        </p:par>
                        <p:par>
                          <p:cTn id="34" fill="hold">
                            <p:stCondLst>
                              <p:cond delay="500"/>
                            </p:stCondLst>
                            <p:childTnLst>
                              <p:par>
                                <p:cTn id="35" presetID="22" presetClass="entr" presetSubtype="8" fill="hold" nodeType="afterEffect">
                                  <p:stCondLst>
                                    <p:cond delay="1000"/>
                                  </p:stCondLst>
                                  <p:childTnLst>
                                    <p:set>
                                      <p:cBhvr>
                                        <p:cTn id="36" dur="1" fill="hold">
                                          <p:stCondLst>
                                            <p:cond delay="0"/>
                                          </p:stCondLst>
                                        </p:cTn>
                                        <p:tgtEl>
                                          <p:spTgt spid="44035"/>
                                        </p:tgtEl>
                                        <p:attrNameLst>
                                          <p:attrName>style.visibility</p:attrName>
                                        </p:attrNameLst>
                                      </p:cBhvr>
                                      <p:to>
                                        <p:strVal val="visible"/>
                                      </p:to>
                                    </p:set>
                                    <p:animEffect transition="in" filter="wipe(left)">
                                      <p:cBhvr>
                                        <p:cTn id="37" dur="500"/>
                                        <p:tgtEl>
                                          <p:spTgt spid="440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7" grpId="0" autoUpdateAnimBg="0"/>
      <p:bldP spid="8" grpId="0" autoUpdateAnimBg="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误差的来源和分类</a:t>
            </a:r>
            <a:endParaRPr lang="zh-CN" altLang="en-US" sz="2000" b="1" dirty="0">
              <a:solidFill>
                <a:srgbClr val="314865"/>
              </a:solidFill>
              <a:latin typeface="+mj-ea"/>
              <a:ea typeface="+mj-ea"/>
            </a:endParaRPr>
          </a:p>
        </p:txBody>
      </p:sp>
      <p:sp>
        <p:nvSpPr>
          <p:cNvPr id="5" name="Text Box 8"/>
          <p:cNvSpPr txBox="1">
            <a:spLocks noChangeArrowheads="1"/>
          </p:cNvSpPr>
          <p:nvPr/>
        </p:nvSpPr>
        <p:spPr bwMode="auto">
          <a:xfrm>
            <a:off x="638175" y="1023938"/>
            <a:ext cx="7153275" cy="830262"/>
          </a:xfrm>
          <a:prstGeom prst="rect">
            <a:avLst/>
          </a:prstGeom>
          <a:noFill/>
          <a:ln w="9525">
            <a:noFill/>
            <a:miter lim="800000"/>
          </a:ln>
        </p:spPr>
        <p:txBody>
          <a:bodyPr>
            <a:spAutoFit/>
          </a:bodyPr>
          <a:lstStyle/>
          <a:p>
            <a:pPr eaLnBrk="1" hangingPunct="1">
              <a:lnSpc>
                <a:spcPct val="120000"/>
              </a:lnSpc>
              <a:spcBef>
                <a:spcPct val="50000"/>
              </a:spcBef>
            </a:pPr>
            <a:r>
              <a:rPr kumimoji="1" lang="en-US" altLang="zh-CN" sz="2000">
                <a:solidFill>
                  <a:schemeClr val="accent2"/>
                </a:solidFill>
                <a:latin typeface="宋体" panose="02010600030101010101" pitchFamily="2" charset="-122"/>
              </a:rPr>
              <a:t>    </a:t>
            </a:r>
            <a:r>
              <a:rPr kumimoji="1" lang="zh-CN" altLang="en-US" sz="2000" b="1">
                <a:solidFill>
                  <a:schemeClr val="accent2"/>
                </a:solidFill>
                <a:latin typeface="宋体" panose="02010600030101010101" pitchFamily="2" charset="-122"/>
              </a:rPr>
              <a:t>例</a:t>
            </a:r>
            <a:r>
              <a:rPr kumimoji="1" lang="en-US" altLang="zh-CN" sz="2000" b="1">
                <a:solidFill>
                  <a:schemeClr val="accent2"/>
                </a:solidFill>
                <a:latin typeface="宋体" panose="02010600030101010101" pitchFamily="2" charset="-122"/>
              </a:rPr>
              <a:t>1  </a:t>
            </a:r>
            <a:r>
              <a:rPr kumimoji="1" lang="zh-CN" altLang="en-US" sz="2000">
                <a:solidFill>
                  <a:schemeClr val="accent2"/>
                </a:solidFill>
                <a:latin typeface="宋体" panose="02010600030101010101" pitchFamily="2" charset="-122"/>
              </a:rPr>
              <a:t>设</a:t>
            </a:r>
            <a:r>
              <a:rPr kumimoji="1" lang="en-US" altLang="zh-CN" sz="2000">
                <a:solidFill>
                  <a:schemeClr val="accent2"/>
                </a:solidFill>
                <a:latin typeface="宋体" panose="02010600030101010101" pitchFamily="2" charset="-122"/>
              </a:rPr>
              <a:t>x=1.24</a:t>
            </a:r>
            <a:r>
              <a:rPr kumimoji="1" lang="zh-CN" altLang="en-US" sz="2000">
                <a:solidFill>
                  <a:schemeClr val="accent2"/>
                </a:solidFill>
                <a:latin typeface="宋体" panose="02010600030101010101" pitchFamily="2" charset="-122"/>
              </a:rPr>
              <a:t>是由精确值</a:t>
            </a:r>
            <a:r>
              <a:rPr kumimoji="1" lang="en-US" altLang="zh-CN" sz="2000">
                <a:solidFill>
                  <a:schemeClr val="accent2"/>
                </a:solidFill>
                <a:latin typeface="宋体" panose="02010600030101010101" pitchFamily="2" charset="-122"/>
              </a:rPr>
              <a:t>x</a:t>
            </a:r>
            <a:r>
              <a:rPr kumimoji="1" lang="en-US" altLang="zh-CN" sz="2000" baseline="30000">
                <a:solidFill>
                  <a:schemeClr val="accent2"/>
                </a:solidFill>
                <a:latin typeface="宋体" panose="02010600030101010101" pitchFamily="2" charset="-122"/>
              </a:rPr>
              <a:t>*</a:t>
            </a:r>
            <a:r>
              <a:rPr kumimoji="1" lang="zh-CN" altLang="en-US" sz="2000">
                <a:solidFill>
                  <a:schemeClr val="accent2"/>
                </a:solidFill>
                <a:latin typeface="宋体" panose="02010600030101010101" pitchFamily="2" charset="-122"/>
              </a:rPr>
              <a:t>经过四舍五入得到的近似值</a:t>
            </a:r>
            <a:r>
              <a:rPr kumimoji="1" lang="en-US" altLang="zh-CN" sz="2000">
                <a:solidFill>
                  <a:schemeClr val="accent2"/>
                </a:solidFill>
                <a:latin typeface="宋体" panose="02010600030101010101" pitchFamily="2" charset="-122"/>
              </a:rPr>
              <a:t>,</a:t>
            </a:r>
            <a:r>
              <a:rPr kumimoji="1" lang="zh-CN" altLang="en-US" sz="2000">
                <a:solidFill>
                  <a:schemeClr val="accent2"/>
                </a:solidFill>
                <a:latin typeface="宋体" panose="02010600030101010101" pitchFamily="2" charset="-122"/>
              </a:rPr>
              <a:t>求</a:t>
            </a:r>
            <a:r>
              <a:rPr kumimoji="1" lang="en-US" altLang="zh-CN" sz="2000">
                <a:solidFill>
                  <a:schemeClr val="accent2"/>
                </a:solidFill>
                <a:latin typeface="宋体" panose="02010600030101010101" pitchFamily="2" charset="-122"/>
              </a:rPr>
              <a:t>x</a:t>
            </a:r>
            <a:r>
              <a:rPr kumimoji="1" lang="zh-CN" altLang="en-US" sz="2000">
                <a:solidFill>
                  <a:schemeClr val="accent2"/>
                </a:solidFill>
                <a:latin typeface="宋体" panose="02010600030101010101" pitchFamily="2" charset="-122"/>
              </a:rPr>
              <a:t>的绝对误差限和相对误差限。</a:t>
            </a:r>
            <a:endParaRPr kumimoji="1" lang="zh-CN" altLang="en-US" sz="2000" b="1">
              <a:solidFill>
                <a:schemeClr val="accent2"/>
              </a:solidFill>
              <a:latin typeface="宋体" panose="02010600030101010101" pitchFamily="2" charset="-122"/>
            </a:endParaRPr>
          </a:p>
        </p:txBody>
      </p:sp>
      <p:sp>
        <p:nvSpPr>
          <p:cNvPr id="6" name="Text Box 9"/>
          <p:cNvSpPr txBox="1">
            <a:spLocks noChangeArrowheads="1"/>
          </p:cNvSpPr>
          <p:nvPr/>
        </p:nvSpPr>
        <p:spPr bwMode="auto">
          <a:xfrm>
            <a:off x="771525" y="1985963"/>
            <a:ext cx="4648200" cy="400050"/>
          </a:xfrm>
          <a:prstGeom prst="rect">
            <a:avLst/>
          </a:prstGeom>
          <a:noFill/>
          <a:ln w="9525">
            <a:noFill/>
            <a:miter lim="800000"/>
          </a:ln>
        </p:spPr>
        <p:txBody>
          <a:bodyPr>
            <a:spAutoFit/>
          </a:bodyPr>
          <a:lstStyle/>
          <a:p>
            <a:pPr eaLnBrk="1" hangingPunct="1">
              <a:spcBef>
                <a:spcPct val="50000"/>
              </a:spcBef>
            </a:pPr>
            <a:r>
              <a:rPr kumimoji="1" lang="en-US" altLang="zh-CN" sz="2000">
                <a:latin typeface="宋体" panose="02010600030101010101" pitchFamily="2" charset="-122"/>
              </a:rPr>
              <a:t>   </a:t>
            </a:r>
            <a:r>
              <a:rPr kumimoji="1" lang="zh-CN" altLang="en-US" sz="2000" b="1">
                <a:latin typeface="宋体" panose="02010600030101010101" pitchFamily="2" charset="-122"/>
              </a:rPr>
              <a:t>解</a:t>
            </a:r>
            <a:r>
              <a:rPr kumimoji="1" lang="zh-CN" altLang="en-US" sz="2000">
                <a:latin typeface="宋体" panose="02010600030101010101" pitchFamily="2" charset="-122"/>
              </a:rPr>
              <a:t>  由已知可得</a:t>
            </a:r>
            <a:r>
              <a:rPr kumimoji="1" lang="en-US" altLang="zh-CN" sz="2000">
                <a:latin typeface="宋体" panose="02010600030101010101" pitchFamily="2" charset="-122"/>
              </a:rPr>
              <a:t>: 1.235≤x</a:t>
            </a:r>
            <a:r>
              <a:rPr kumimoji="1" lang="en-US" altLang="zh-CN" sz="2000" baseline="30000">
                <a:latin typeface="宋体" panose="02010600030101010101" pitchFamily="2" charset="-122"/>
              </a:rPr>
              <a:t>*</a:t>
            </a:r>
            <a:r>
              <a:rPr kumimoji="1" lang="en-US" altLang="zh-CN" sz="2000">
                <a:latin typeface="宋体" panose="02010600030101010101" pitchFamily="2" charset="-122"/>
              </a:rPr>
              <a:t>&lt;1.245</a:t>
            </a:r>
            <a:endParaRPr kumimoji="1" lang="en-US" altLang="zh-CN" sz="2000">
              <a:latin typeface="宋体" panose="02010600030101010101" pitchFamily="2" charset="-122"/>
            </a:endParaRPr>
          </a:p>
        </p:txBody>
      </p:sp>
      <p:sp>
        <p:nvSpPr>
          <p:cNvPr id="7" name="Text Box 10"/>
          <p:cNvSpPr txBox="1">
            <a:spLocks noChangeArrowheads="1"/>
          </p:cNvSpPr>
          <p:nvPr/>
        </p:nvSpPr>
        <p:spPr bwMode="auto">
          <a:xfrm>
            <a:off x="657225" y="2557463"/>
            <a:ext cx="1676400" cy="400050"/>
          </a:xfrm>
          <a:prstGeom prst="rect">
            <a:avLst/>
          </a:prstGeom>
          <a:noFill/>
          <a:ln w="9525">
            <a:noFill/>
            <a:miter lim="800000"/>
          </a:ln>
        </p:spPr>
        <p:txBody>
          <a:bodyPr>
            <a:spAutoFit/>
          </a:bodyPr>
          <a:lstStyle/>
          <a:p>
            <a:pPr eaLnBrk="1" hangingPunct="1">
              <a:spcBef>
                <a:spcPct val="50000"/>
              </a:spcBef>
            </a:pPr>
            <a:r>
              <a:rPr kumimoji="1" lang="zh-CN" altLang="en-US" sz="2000">
                <a:latin typeface="宋体" panose="02010600030101010101" pitchFamily="2" charset="-122"/>
              </a:rPr>
              <a:t>所以</a:t>
            </a:r>
            <a:endParaRPr kumimoji="1" lang="zh-CN" altLang="en-US" sz="2000">
              <a:latin typeface="宋体" panose="02010600030101010101" pitchFamily="2" charset="-122"/>
            </a:endParaRPr>
          </a:p>
        </p:txBody>
      </p:sp>
      <p:sp>
        <p:nvSpPr>
          <p:cNvPr id="8" name="Text Box 11"/>
          <p:cNvSpPr txBox="1">
            <a:spLocks noChangeArrowheads="1"/>
          </p:cNvSpPr>
          <p:nvPr/>
        </p:nvSpPr>
        <p:spPr bwMode="auto">
          <a:xfrm>
            <a:off x="238125" y="3252788"/>
            <a:ext cx="5276850" cy="400050"/>
          </a:xfrm>
          <a:prstGeom prst="rect">
            <a:avLst/>
          </a:prstGeom>
          <a:noFill/>
          <a:ln w="9525">
            <a:noFill/>
            <a:miter lim="800000"/>
          </a:ln>
        </p:spPr>
        <p:txBody>
          <a:bodyPr>
            <a:spAutoFit/>
          </a:bodyPr>
          <a:lstStyle/>
          <a:p>
            <a:pPr eaLnBrk="1" hangingPunct="1">
              <a:spcBef>
                <a:spcPct val="50000"/>
              </a:spcBef>
            </a:pPr>
            <a:r>
              <a:rPr kumimoji="1" lang="en-US" altLang="zh-CN" sz="2000">
                <a:latin typeface="宋体" panose="02010600030101010101" pitchFamily="2" charset="-122"/>
              </a:rPr>
              <a:t>       </a:t>
            </a:r>
            <a:r>
              <a:rPr kumimoji="1" lang="en-US" altLang="zh-CN" sz="20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2000">
                <a:latin typeface="MingLiU" panose="02020509000000000000" pitchFamily="49" charset="-120"/>
                <a:ea typeface="MingLiU" panose="02020509000000000000" pitchFamily="49" charset="-120"/>
              </a:rPr>
              <a:t>=0.005</a:t>
            </a:r>
            <a:r>
              <a:rPr kumimoji="1" lang="zh-CN" altLang="en-US" sz="2000">
                <a:latin typeface="MingLiU" panose="02020509000000000000" pitchFamily="49" charset="-120"/>
              </a:rPr>
              <a:t>， </a:t>
            </a:r>
            <a:r>
              <a:rPr kumimoji="1" lang="zh-CN" altLang="en-US" sz="2000">
                <a:latin typeface="宋体" panose="02010600030101010101" pitchFamily="2" charset="-122"/>
                <a:ea typeface="Arial Unicode MS" panose="020B0604020202020204" pitchFamily="34" charset="-122"/>
                <a:cs typeface="Arial Unicode MS" panose="020B0604020202020204" pitchFamily="34" charset="-122"/>
                <a:sym typeface="Symbol" panose="05050102010706020507" pitchFamily="18" charset="2"/>
              </a:rPr>
              <a:t></a:t>
            </a:r>
            <a:r>
              <a:rPr kumimoji="1" lang="en-US" altLang="zh-CN" sz="2000" baseline="-25000">
                <a:latin typeface="MingLiU" panose="02020509000000000000" pitchFamily="49" charset="-120"/>
                <a:ea typeface="MingLiU" panose="02020509000000000000" pitchFamily="49" charset="-120"/>
              </a:rPr>
              <a:t>r</a:t>
            </a:r>
            <a:r>
              <a:rPr kumimoji="1" lang="en-US" altLang="zh-CN" sz="2000">
                <a:latin typeface="MingLiU" panose="02020509000000000000" pitchFamily="49" charset="-120"/>
                <a:ea typeface="MingLiU" panose="02020509000000000000" pitchFamily="49" charset="-120"/>
              </a:rPr>
              <a:t>= 0</a:t>
            </a:r>
            <a:r>
              <a:rPr kumimoji="1" lang="en-US" altLang="zh-CN" sz="2000">
                <a:latin typeface="MingLiU" panose="02020509000000000000" pitchFamily="49" charset="-120"/>
              </a:rPr>
              <a:t>.005÷1.24≈0.4%</a:t>
            </a:r>
            <a:endParaRPr kumimoji="1" lang="en-US" altLang="zh-CN" sz="2000">
              <a:latin typeface="MingLiU" panose="02020509000000000000" pitchFamily="49" charset="-120"/>
            </a:endParaRPr>
          </a:p>
        </p:txBody>
      </p:sp>
      <p:sp>
        <p:nvSpPr>
          <p:cNvPr id="11" name="流程图: 资料带 10"/>
          <p:cNvSpPr/>
          <p:nvPr/>
        </p:nvSpPr>
        <p:spPr>
          <a:xfrm rot="1257126">
            <a:off x="5883275" y="2465388"/>
            <a:ext cx="2125663" cy="2222500"/>
          </a:xfrm>
          <a:prstGeom prst="flowChartPunchedTape">
            <a:avLst/>
          </a:prstGeom>
          <a:solidFill>
            <a:schemeClr val="accent3">
              <a:lumMod val="60000"/>
              <a:lumOff val="40000"/>
            </a:schemeClr>
          </a:solidFill>
          <a:ln w="12700" cap="flat" cmpd="sng" algn="ctr">
            <a:solidFill>
              <a:schemeClr val="tx2">
                <a:lumMod val="40000"/>
                <a:lumOff val="60000"/>
              </a:schemeClr>
            </a:solid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5610" name="TextBox 11"/>
          <p:cNvSpPr txBox="1">
            <a:spLocks noChangeArrowheads="1"/>
          </p:cNvSpPr>
          <p:nvPr/>
        </p:nvSpPr>
        <p:spPr bwMode="auto">
          <a:xfrm>
            <a:off x="6238875" y="2905125"/>
            <a:ext cx="1685925" cy="1584325"/>
          </a:xfrm>
          <a:prstGeom prst="rect">
            <a:avLst/>
          </a:prstGeom>
          <a:noFill/>
          <a:ln w="9525">
            <a:noFill/>
            <a:miter lim="800000"/>
          </a:ln>
        </p:spPr>
        <p:txBody>
          <a:bodyPr>
            <a:spAutoFit/>
          </a:bodyPr>
          <a:lstStyle/>
          <a:p>
            <a:pPr eaLnBrk="1" hangingPunct="1"/>
            <a:r>
              <a:rPr kumimoji="1" lang="en-US" altLang="zh-CN" sz="1400" b="1">
                <a:solidFill>
                  <a:srgbClr val="FF3300"/>
                </a:solidFill>
              </a:rPr>
              <a:t>Tip</a:t>
            </a:r>
            <a:r>
              <a:rPr kumimoji="1" lang="zh-CN" altLang="en-US" sz="1400" b="1">
                <a:solidFill>
                  <a:srgbClr val="FF3300"/>
                </a:solidFill>
              </a:rPr>
              <a:t>：一般地</a:t>
            </a:r>
            <a:r>
              <a:rPr kumimoji="1" lang="en-US" altLang="zh-CN" sz="1400" b="1">
                <a:solidFill>
                  <a:srgbClr val="FF3300"/>
                </a:solidFill>
              </a:rPr>
              <a:t>,</a:t>
            </a:r>
            <a:r>
              <a:rPr kumimoji="1" lang="zh-CN" altLang="en-US" sz="1400" b="1">
                <a:solidFill>
                  <a:srgbClr val="FF3300"/>
                </a:solidFill>
              </a:rPr>
              <a:t>凡是由精确值经过四舍五入得到的近似值</a:t>
            </a:r>
            <a:r>
              <a:rPr kumimoji="1" lang="en-US" altLang="zh-CN" sz="1400" b="1">
                <a:solidFill>
                  <a:srgbClr val="FF3300"/>
                </a:solidFill>
              </a:rPr>
              <a:t>,</a:t>
            </a:r>
            <a:r>
              <a:rPr kumimoji="1" lang="zh-CN" altLang="en-US" sz="1400" b="1">
                <a:solidFill>
                  <a:srgbClr val="FF3300"/>
                </a:solidFill>
              </a:rPr>
              <a:t>其绝对误差限等于该近似值末位的半个单位</a:t>
            </a:r>
            <a:endParaRPr kumimoji="1" lang="zh-CN" altLang="en-US" sz="1400" b="1">
              <a:solidFill>
                <a:srgbClr val="FF3300"/>
              </a:solidFill>
            </a:endParaRP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1000"/>
                                  </p:stCondLst>
                                  <p:childTnLst>
                                    <p:set>
                                      <p:cBhvr>
                                        <p:cTn id="20" dur="1" fill="hold">
                                          <p:stCondLst>
                                            <p:cond delay="299"/>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299"/>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slide(from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299"/>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amond(in)">
                                      <p:cBhvr>
                                        <p:cTn id="38" dur="2000"/>
                                        <p:tgtEl>
                                          <p:spTgt spid="11"/>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5610"/>
                                        </p:tgtEl>
                                        <p:attrNameLst>
                                          <p:attrName>style.visibility</p:attrName>
                                        </p:attrNameLst>
                                      </p:cBhvr>
                                      <p:to>
                                        <p:strVal val="visible"/>
                                      </p:to>
                                    </p:set>
                                    <p:animEffect transition="in" filter="diamond(in)">
                                      <p:cBhvr>
                                        <p:cTn id="41" dur="20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P spid="8" grpId="0" autoUpdateAnimBg="0"/>
      <p:bldP spid="11" grpId="0" animBg="1"/>
      <p:bldP spid="256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endParaRPr lang="zh-CN" altLang="en-US" sz="2000" b="1" dirty="0">
              <a:solidFill>
                <a:srgbClr val="314865"/>
              </a:solidFill>
              <a:latin typeface="+mj-ea"/>
              <a:ea typeface="+mj-ea"/>
            </a:endParaRPr>
          </a:p>
        </p:txBody>
      </p:sp>
      <p:sp>
        <p:nvSpPr>
          <p:cNvPr id="16" name="Text Box 3"/>
          <p:cNvSpPr txBox="1">
            <a:spLocks noChangeArrowheads="1"/>
          </p:cNvSpPr>
          <p:nvPr/>
        </p:nvSpPr>
        <p:spPr bwMode="auto">
          <a:xfrm>
            <a:off x="331788" y="782638"/>
            <a:ext cx="8080375" cy="400050"/>
          </a:xfrm>
          <a:prstGeom prst="rect">
            <a:avLst/>
          </a:prstGeom>
          <a:noFill/>
          <a:ln w="9525">
            <a:noFill/>
            <a:miter lim="800000"/>
          </a:ln>
        </p:spPr>
        <p:txBody>
          <a:bodyPr>
            <a:spAutoFit/>
          </a:bodyPr>
          <a:lstStyle/>
          <a:p>
            <a:pPr eaLnBrk="1" hangingPunct="1"/>
            <a:r>
              <a:rPr lang="en-US" altLang="zh-CN">
                <a:latin typeface="宋体" panose="02010600030101010101" pitchFamily="2" charset="-122"/>
              </a:rPr>
              <a:t>       </a:t>
            </a:r>
            <a:r>
              <a:rPr lang="zh-CN" altLang="en-US" sz="2000" b="1">
                <a:solidFill>
                  <a:schemeClr val="accent2"/>
                </a:solidFill>
                <a:latin typeface="宋体" panose="02010600030101010101" pitchFamily="2" charset="-122"/>
              </a:rPr>
              <a:t>定义</a:t>
            </a:r>
            <a:r>
              <a:rPr lang="en-US" altLang="zh-CN" sz="2000" b="1">
                <a:solidFill>
                  <a:schemeClr val="accent2"/>
                </a:solidFill>
                <a:latin typeface="宋体" panose="02010600030101010101" pitchFamily="2" charset="-122"/>
              </a:rPr>
              <a:t>1</a:t>
            </a:r>
            <a:r>
              <a:rPr lang="en-US" altLang="zh-CN" sz="2000">
                <a:latin typeface="宋体" panose="02010600030101010101" pitchFamily="2" charset="-122"/>
              </a:rPr>
              <a:t>  </a:t>
            </a:r>
            <a:r>
              <a:rPr lang="zh-CN" altLang="en-US" sz="2000">
                <a:latin typeface="宋体" panose="02010600030101010101" pitchFamily="2" charset="-122"/>
              </a:rPr>
              <a:t>设数</a:t>
            </a:r>
            <a:r>
              <a:rPr lang="en-US" altLang="zh-CN" sz="2000">
                <a:latin typeface="宋体" panose="02010600030101010101" pitchFamily="2" charset="-122"/>
              </a:rPr>
              <a:t>x</a:t>
            </a:r>
            <a:r>
              <a:rPr lang="zh-CN" altLang="en-US" sz="2000">
                <a:latin typeface="宋体" panose="02010600030101010101" pitchFamily="2" charset="-122"/>
              </a:rPr>
              <a:t>是数</a:t>
            </a:r>
            <a:r>
              <a:rPr lang="en-US" altLang="zh-CN" sz="2000">
                <a:latin typeface="宋体" panose="02010600030101010101" pitchFamily="2" charset="-122"/>
              </a:rPr>
              <a:t>x</a:t>
            </a:r>
            <a:r>
              <a:rPr lang="en-US" altLang="zh-CN" sz="2000" baseline="30000">
                <a:latin typeface="宋体" panose="02010600030101010101" pitchFamily="2" charset="-122"/>
              </a:rPr>
              <a:t>*</a:t>
            </a:r>
            <a:r>
              <a:rPr lang="zh-CN" altLang="en-US" sz="2000">
                <a:latin typeface="宋体" panose="02010600030101010101" pitchFamily="2" charset="-122"/>
              </a:rPr>
              <a:t>的近似值，如果</a:t>
            </a:r>
            <a:r>
              <a:rPr lang="en-US" altLang="zh-CN" sz="2000">
                <a:latin typeface="宋体" panose="02010600030101010101" pitchFamily="2" charset="-122"/>
              </a:rPr>
              <a:t>x</a:t>
            </a:r>
            <a:r>
              <a:rPr lang="zh-CN" altLang="en-US" sz="2000">
                <a:latin typeface="宋体" panose="02010600030101010101" pitchFamily="2" charset="-122"/>
              </a:rPr>
              <a:t>的绝对误差限是它的某一数</a:t>
            </a:r>
            <a:endParaRPr lang="zh-CN" altLang="en-US" sz="2000">
              <a:latin typeface="宋体" panose="02010600030101010101" pitchFamily="2" charset="-122"/>
            </a:endParaRPr>
          </a:p>
        </p:txBody>
      </p:sp>
      <p:sp>
        <p:nvSpPr>
          <p:cNvPr id="17" name="Text Box 4"/>
          <p:cNvSpPr txBox="1">
            <a:spLocks noChangeArrowheads="1"/>
          </p:cNvSpPr>
          <p:nvPr/>
        </p:nvSpPr>
        <p:spPr bwMode="auto">
          <a:xfrm>
            <a:off x="382588" y="1260475"/>
            <a:ext cx="8075612" cy="400050"/>
          </a:xfrm>
          <a:prstGeom prst="rect">
            <a:avLst/>
          </a:prstGeom>
          <a:noFill/>
          <a:ln w="9525">
            <a:noFill/>
            <a:miter lim="800000"/>
          </a:ln>
        </p:spPr>
        <p:txBody>
          <a:bodyPr>
            <a:spAutoFit/>
          </a:bodyPr>
          <a:lstStyle/>
          <a:p>
            <a:pPr eaLnBrk="1" hangingPunct="1"/>
            <a:r>
              <a:rPr lang="zh-CN" altLang="en-US" sz="2000">
                <a:latin typeface="宋体" panose="02010600030101010101" pitchFamily="2" charset="-122"/>
              </a:rPr>
              <a:t>位的半个单位，并且从</a:t>
            </a:r>
            <a:r>
              <a:rPr lang="en-US" altLang="zh-CN" sz="2000">
                <a:latin typeface="宋体" panose="02010600030101010101" pitchFamily="2" charset="-122"/>
              </a:rPr>
              <a:t>x</a:t>
            </a:r>
            <a:r>
              <a:rPr lang="zh-CN" altLang="en-US" sz="2000">
                <a:latin typeface="宋体" panose="02010600030101010101" pitchFamily="2" charset="-122"/>
              </a:rPr>
              <a:t>左起第一个非零数字到该数位共有</a:t>
            </a:r>
            <a:r>
              <a:rPr lang="en-US" altLang="zh-CN" sz="2000">
                <a:latin typeface="宋体" panose="02010600030101010101" pitchFamily="2" charset="-122"/>
              </a:rPr>
              <a:t>n</a:t>
            </a:r>
            <a:r>
              <a:rPr lang="zh-CN" altLang="en-US" sz="2000">
                <a:latin typeface="宋体" panose="02010600030101010101" pitchFamily="2" charset="-122"/>
              </a:rPr>
              <a:t>位，则称</a:t>
            </a:r>
            <a:endParaRPr lang="zh-CN" altLang="en-US" sz="2000">
              <a:latin typeface="宋体" panose="02010600030101010101" pitchFamily="2" charset="-122"/>
            </a:endParaRPr>
          </a:p>
        </p:txBody>
      </p:sp>
      <p:sp>
        <p:nvSpPr>
          <p:cNvPr id="18" name="Text Box 5"/>
          <p:cNvSpPr txBox="1">
            <a:spLocks noChangeArrowheads="1"/>
          </p:cNvSpPr>
          <p:nvPr/>
        </p:nvSpPr>
        <p:spPr bwMode="auto">
          <a:xfrm>
            <a:off x="390525" y="1692275"/>
            <a:ext cx="7785100" cy="400050"/>
          </a:xfrm>
          <a:prstGeom prst="rect">
            <a:avLst/>
          </a:prstGeom>
          <a:noFill/>
          <a:ln w="9525">
            <a:noFill/>
            <a:miter lim="800000"/>
          </a:ln>
        </p:spPr>
        <p:txBody>
          <a:bodyPr>
            <a:spAutoFit/>
          </a:bodyPr>
          <a:lstStyle/>
          <a:p>
            <a:pPr eaLnBrk="1" hangingPunct="1"/>
            <a:r>
              <a:rPr lang="zh-CN" altLang="en-US" sz="2000">
                <a:latin typeface="宋体" panose="02010600030101010101" pitchFamily="2" charset="-122"/>
              </a:rPr>
              <a:t>这</a:t>
            </a:r>
            <a:r>
              <a:rPr lang="en-US" altLang="zh-CN" sz="2000">
                <a:latin typeface="宋体" panose="02010600030101010101" pitchFamily="2" charset="-122"/>
              </a:rPr>
              <a:t>n</a:t>
            </a:r>
            <a:r>
              <a:rPr lang="zh-CN" altLang="en-US" sz="2000">
                <a:latin typeface="宋体" panose="02010600030101010101" pitchFamily="2" charset="-122"/>
              </a:rPr>
              <a:t>个数字为</a:t>
            </a:r>
            <a:r>
              <a:rPr lang="en-US" altLang="zh-CN" sz="2000">
                <a:latin typeface="宋体" panose="02010600030101010101" pitchFamily="2" charset="-122"/>
              </a:rPr>
              <a:t>x</a:t>
            </a:r>
            <a:r>
              <a:rPr lang="zh-CN" altLang="en-US" sz="2000">
                <a:latin typeface="宋体" panose="02010600030101010101" pitchFamily="2" charset="-122"/>
              </a:rPr>
              <a:t>的</a:t>
            </a:r>
            <a:r>
              <a:rPr lang="zh-CN" altLang="en-US" sz="2000">
                <a:solidFill>
                  <a:srgbClr val="FF0000"/>
                </a:solidFill>
                <a:latin typeface="宋体" panose="02010600030101010101" pitchFamily="2" charset="-122"/>
              </a:rPr>
              <a:t>有效数字</a:t>
            </a:r>
            <a:r>
              <a:rPr lang="zh-CN" altLang="en-US" sz="2000">
                <a:latin typeface="宋体" panose="02010600030101010101" pitchFamily="2" charset="-122"/>
              </a:rPr>
              <a:t>，也称用</a:t>
            </a:r>
            <a:r>
              <a:rPr lang="en-US" altLang="zh-CN" sz="2000">
                <a:latin typeface="宋体" panose="02010600030101010101" pitchFamily="2" charset="-122"/>
              </a:rPr>
              <a:t>x</a:t>
            </a:r>
            <a:r>
              <a:rPr lang="zh-CN" altLang="en-US" sz="2000">
                <a:latin typeface="宋体" panose="02010600030101010101" pitchFamily="2" charset="-122"/>
              </a:rPr>
              <a:t>近似</a:t>
            </a:r>
            <a:r>
              <a:rPr lang="en-US" altLang="zh-CN" sz="2000">
                <a:latin typeface="宋体" panose="02010600030101010101" pitchFamily="2" charset="-122"/>
              </a:rPr>
              <a:t>x*</a:t>
            </a:r>
            <a:r>
              <a:rPr lang="zh-CN" altLang="en-US" sz="2000">
                <a:latin typeface="宋体" panose="02010600030101010101" pitchFamily="2" charset="-122"/>
              </a:rPr>
              <a:t>时具有</a:t>
            </a:r>
            <a:r>
              <a:rPr lang="en-US" altLang="zh-CN" sz="2000">
                <a:solidFill>
                  <a:srgbClr val="FF0000"/>
                </a:solidFill>
                <a:latin typeface="宋体" panose="02010600030101010101" pitchFamily="2" charset="-122"/>
              </a:rPr>
              <a:t>n</a:t>
            </a:r>
            <a:r>
              <a:rPr lang="zh-CN" altLang="en-US" sz="2000">
                <a:solidFill>
                  <a:srgbClr val="FF0000"/>
                </a:solidFill>
                <a:latin typeface="宋体" panose="02010600030101010101" pitchFamily="2" charset="-122"/>
              </a:rPr>
              <a:t>位有效数字</a:t>
            </a:r>
            <a:r>
              <a:rPr lang="zh-CN" altLang="en-US" sz="2000">
                <a:latin typeface="宋体" panose="02010600030101010101" pitchFamily="2" charset="-122"/>
              </a:rPr>
              <a:t>。</a:t>
            </a:r>
            <a:endParaRPr lang="zh-CN" altLang="en-US" sz="2000">
              <a:latin typeface="宋体" panose="02010600030101010101" pitchFamily="2" charset="-122"/>
            </a:endParaRPr>
          </a:p>
        </p:txBody>
      </p:sp>
      <p:sp>
        <p:nvSpPr>
          <p:cNvPr id="8" name="Text Box 3"/>
          <p:cNvSpPr txBox="1">
            <a:spLocks noChangeArrowheads="1"/>
          </p:cNvSpPr>
          <p:nvPr/>
        </p:nvSpPr>
        <p:spPr bwMode="auto">
          <a:xfrm>
            <a:off x="292100" y="2200275"/>
            <a:ext cx="8080375" cy="708025"/>
          </a:xfrm>
          <a:prstGeom prst="rect">
            <a:avLst/>
          </a:prstGeom>
          <a:noFill/>
          <a:ln w="9525">
            <a:noFill/>
            <a:miter lim="800000"/>
          </a:ln>
        </p:spPr>
        <p:txBody>
          <a:bodyPr>
            <a:spAutoFit/>
          </a:bodyPr>
          <a:lstStyle/>
          <a:p>
            <a:pPr eaLnBrk="1" hangingPunct="1"/>
            <a:r>
              <a:rPr lang="en-US" altLang="zh-CN">
                <a:latin typeface="宋体" panose="02010600030101010101" pitchFamily="2" charset="-122"/>
              </a:rPr>
              <a:t>       </a:t>
            </a:r>
            <a:r>
              <a:rPr lang="zh-CN" altLang="en-US" sz="2000" b="1">
                <a:solidFill>
                  <a:srgbClr val="171072"/>
                </a:solidFill>
                <a:latin typeface="宋体" panose="02010600030101010101" pitchFamily="2" charset="-122"/>
              </a:rPr>
              <a:t>例</a:t>
            </a:r>
            <a:r>
              <a:rPr lang="en-US" altLang="zh-CN" sz="2000" b="1">
                <a:solidFill>
                  <a:srgbClr val="171072"/>
                </a:solidFill>
                <a:latin typeface="宋体" panose="02010600030101010101" pitchFamily="2" charset="-122"/>
              </a:rPr>
              <a:t>2  </a:t>
            </a:r>
            <a:r>
              <a:rPr lang="zh-CN" altLang="en-US" sz="2000" b="1">
                <a:solidFill>
                  <a:srgbClr val="171072"/>
                </a:solidFill>
                <a:latin typeface="宋体" panose="02010600030101010101" pitchFamily="2" charset="-122"/>
              </a:rPr>
              <a:t>已知下列近似值的绝对误差限都是</a:t>
            </a:r>
            <a:r>
              <a:rPr lang="en-US" altLang="zh-CN" sz="2000" b="1">
                <a:solidFill>
                  <a:srgbClr val="171072"/>
                </a:solidFill>
                <a:latin typeface="宋体" panose="02010600030101010101" pitchFamily="2" charset="-122"/>
              </a:rPr>
              <a:t>0.005,</a:t>
            </a:r>
            <a:r>
              <a:rPr lang="zh-CN" altLang="en-US" sz="2000" b="1">
                <a:solidFill>
                  <a:srgbClr val="171072"/>
                </a:solidFill>
                <a:latin typeface="宋体" panose="02010600030101010101" pitchFamily="2" charset="-122"/>
              </a:rPr>
              <a:t>问它们具有几位有效数字？</a:t>
            </a:r>
            <a:r>
              <a:rPr lang="en-US" altLang="zh-CN" sz="2000" b="1">
                <a:solidFill>
                  <a:srgbClr val="171072"/>
                </a:solidFill>
                <a:latin typeface="宋体" panose="02010600030101010101" pitchFamily="2" charset="-122"/>
              </a:rPr>
              <a:t>a=12.175,b=-0.10,c=0.1,d=0.0032</a:t>
            </a:r>
            <a:endParaRPr lang="zh-CN" altLang="en-US" sz="2000">
              <a:latin typeface="宋体" panose="02010600030101010101" pitchFamily="2" charset="-122"/>
            </a:endParaRPr>
          </a:p>
        </p:txBody>
      </p:sp>
      <p:sp>
        <p:nvSpPr>
          <p:cNvPr id="7" name="矩形 6"/>
          <p:cNvSpPr>
            <a:spLocks noChangeArrowheads="1"/>
          </p:cNvSpPr>
          <p:nvPr/>
        </p:nvSpPr>
        <p:spPr bwMode="auto">
          <a:xfrm>
            <a:off x="406400" y="2952750"/>
            <a:ext cx="8220075" cy="1630363"/>
          </a:xfrm>
          <a:prstGeom prst="rect">
            <a:avLst/>
          </a:prstGeom>
          <a:noFill/>
          <a:ln w="9525">
            <a:noFill/>
            <a:miter lim="800000"/>
          </a:ln>
        </p:spPr>
        <p:txBody>
          <a:bodyPr>
            <a:spAutoFit/>
          </a:bodyPr>
          <a:lstStyle/>
          <a:p>
            <a:pPr eaLnBrk="1" hangingPunct="1">
              <a:lnSpc>
                <a:spcPct val="150000"/>
              </a:lnSpc>
            </a:pPr>
            <a:r>
              <a:rPr lang="zh-CN" altLang="en-US" sz="2000" b="1">
                <a:latin typeface="宋体" panose="02010600030101010101" pitchFamily="2" charset="-122"/>
              </a:rPr>
              <a:t>    解 </a:t>
            </a:r>
            <a:r>
              <a:rPr lang="zh-CN" altLang="en-US" sz="2000">
                <a:latin typeface="宋体" panose="02010600030101010101" pitchFamily="2" charset="-122"/>
              </a:rPr>
              <a:t> 由于</a:t>
            </a:r>
            <a:r>
              <a:rPr lang="en-US" altLang="zh-CN" sz="2000">
                <a:latin typeface="宋体" panose="02010600030101010101" pitchFamily="2" charset="-122"/>
              </a:rPr>
              <a:t>0.005</a:t>
            </a:r>
            <a:r>
              <a:rPr lang="zh-CN" altLang="en-US" sz="2000">
                <a:latin typeface="宋体" panose="02010600030101010101" pitchFamily="2" charset="-122"/>
              </a:rPr>
              <a:t>是小数点后第</a:t>
            </a:r>
            <a:r>
              <a:rPr lang="en-US" altLang="zh-CN" sz="2000">
                <a:latin typeface="宋体" panose="02010600030101010101" pitchFamily="2" charset="-122"/>
              </a:rPr>
              <a:t>2</a:t>
            </a:r>
            <a:r>
              <a:rPr lang="zh-CN" altLang="en-US" sz="2000">
                <a:latin typeface="宋体" panose="02010600030101010101" pitchFamily="2" charset="-122"/>
              </a:rPr>
              <a:t>数位的半个单位</a:t>
            </a:r>
            <a:r>
              <a:rPr lang="en-US" altLang="zh-CN" sz="2000">
                <a:latin typeface="宋体" panose="02010600030101010101" pitchFamily="2" charset="-122"/>
              </a:rPr>
              <a:t>,</a:t>
            </a:r>
            <a:r>
              <a:rPr lang="zh-CN" altLang="en-US" sz="2000">
                <a:latin typeface="宋体" panose="02010600030101010101" pitchFamily="2" charset="-122"/>
              </a:rPr>
              <a:t>所以</a:t>
            </a:r>
            <a:r>
              <a:rPr lang="en-US" altLang="zh-CN" sz="2000">
                <a:latin typeface="宋体" panose="02010600030101010101" pitchFamily="2" charset="-122"/>
              </a:rPr>
              <a:t>a</a:t>
            </a:r>
            <a:r>
              <a:rPr lang="zh-CN" altLang="en-US" sz="2000">
                <a:latin typeface="宋体" panose="02010600030101010101" pitchFamily="2" charset="-122"/>
              </a:rPr>
              <a:t>有</a:t>
            </a:r>
            <a:r>
              <a:rPr lang="en-US" altLang="zh-CN" sz="2000">
                <a:latin typeface="宋体" panose="02010600030101010101" pitchFamily="2" charset="-122"/>
              </a:rPr>
              <a:t>4</a:t>
            </a:r>
            <a:r>
              <a:rPr lang="zh-CN" altLang="en-US" sz="2000">
                <a:latin typeface="宋体" panose="02010600030101010101" pitchFamily="2" charset="-122"/>
              </a:rPr>
              <a:t>位有效数字</a:t>
            </a:r>
            <a:r>
              <a:rPr lang="en-US" altLang="zh-CN" sz="2000">
                <a:latin typeface="宋体" panose="02010600030101010101" pitchFamily="2" charset="-122"/>
              </a:rPr>
              <a:t>1</a:t>
            </a:r>
            <a:r>
              <a:rPr lang="zh-CN" altLang="en-US" sz="2000">
                <a:latin typeface="宋体" panose="02010600030101010101" pitchFamily="2" charset="-122"/>
              </a:rPr>
              <a:t>、</a:t>
            </a:r>
            <a:r>
              <a:rPr lang="en-US" altLang="zh-CN" sz="2000">
                <a:latin typeface="宋体" panose="02010600030101010101" pitchFamily="2" charset="-122"/>
              </a:rPr>
              <a:t>2</a:t>
            </a:r>
            <a:r>
              <a:rPr lang="zh-CN" altLang="en-US" sz="2000">
                <a:latin typeface="宋体" panose="02010600030101010101" pitchFamily="2" charset="-122"/>
              </a:rPr>
              <a:t>、</a:t>
            </a:r>
            <a:r>
              <a:rPr lang="en-US" altLang="zh-CN" sz="2000">
                <a:latin typeface="宋体" panose="02010600030101010101" pitchFamily="2" charset="-122"/>
              </a:rPr>
              <a:t>1</a:t>
            </a:r>
            <a:r>
              <a:rPr lang="zh-CN" altLang="en-US" sz="2000">
                <a:latin typeface="宋体" panose="02010600030101010101" pitchFamily="2" charset="-122"/>
              </a:rPr>
              <a:t>、</a:t>
            </a:r>
            <a:r>
              <a:rPr lang="en-US" altLang="zh-CN" sz="2000">
                <a:latin typeface="宋体" panose="02010600030101010101" pitchFamily="2" charset="-122"/>
              </a:rPr>
              <a:t>7,b</a:t>
            </a:r>
            <a:r>
              <a:rPr lang="zh-CN" altLang="en-US" sz="2000">
                <a:latin typeface="宋体" panose="02010600030101010101" pitchFamily="2" charset="-122"/>
              </a:rPr>
              <a:t>有</a:t>
            </a:r>
            <a:r>
              <a:rPr lang="en-US" altLang="zh-CN" sz="2000">
                <a:latin typeface="宋体" panose="02010600030101010101" pitchFamily="2" charset="-122"/>
              </a:rPr>
              <a:t>2</a:t>
            </a:r>
            <a:r>
              <a:rPr lang="zh-CN" altLang="en-US" sz="2000">
                <a:latin typeface="宋体" panose="02010600030101010101" pitchFamily="2" charset="-122"/>
              </a:rPr>
              <a:t>位有效数字</a:t>
            </a:r>
            <a:r>
              <a:rPr lang="en-US" altLang="zh-CN" sz="2000">
                <a:latin typeface="宋体" panose="02010600030101010101" pitchFamily="2" charset="-122"/>
              </a:rPr>
              <a:t>1</a:t>
            </a:r>
            <a:r>
              <a:rPr lang="zh-CN" altLang="en-US" sz="2000">
                <a:latin typeface="宋体" panose="02010600030101010101" pitchFamily="2" charset="-122"/>
              </a:rPr>
              <a:t>、</a:t>
            </a:r>
            <a:r>
              <a:rPr lang="en-US" altLang="zh-CN" sz="2000">
                <a:latin typeface="宋体" panose="02010600030101010101" pitchFamily="2" charset="-122"/>
              </a:rPr>
              <a:t>0,c</a:t>
            </a:r>
            <a:r>
              <a:rPr lang="zh-CN" altLang="en-US" sz="2000">
                <a:latin typeface="宋体" panose="02010600030101010101" pitchFamily="2" charset="-122"/>
              </a:rPr>
              <a:t>有</a:t>
            </a:r>
            <a:r>
              <a:rPr lang="en-US" altLang="zh-CN" sz="2000">
                <a:latin typeface="宋体" panose="02010600030101010101" pitchFamily="2" charset="-122"/>
              </a:rPr>
              <a:t>1</a:t>
            </a:r>
            <a:r>
              <a:rPr lang="zh-CN" altLang="en-US" sz="2000">
                <a:latin typeface="宋体" panose="02010600030101010101" pitchFamily="2" charset="-122"/>
              </a:rPr>
              <a:t>位有效数字</a:t>
            </a:r>
            <a:r>
              <a:rPr lang="en-US" altLang="zh-CN" sz="2000">
                <a:latin typeface="宋体" panose="02010600030101010101" pitchFamily="2" charset="-122"/>
              </a:rPr>
              <a:t>1,d</a:t>
            </a:r>
            <a:r>
              <a:rPr lang="zh-CN" altLang="en-US" sz="2000">
                <a:latin typeface="宋体" panose="02010600030101010101" pitchFamily="2" charset="-122"/>
              </a:rPr>
              <a:t>没有有效数字。    </a:t>
            </a:r>
            <a:endParaRPr lang="en-US" altLang="zh-CN" sz="2000" baseline="30000">
              <a:solidFill>
                <a:schemeClr val="tx2"/>
              </a:solidFill>
              <a:latin typeface="宋体" panose="02010600030101010101" pitchFamily="2" charset="-122"/>
            </a:endParaRPr>
          </a:p>
          <a:p>
            <a:pPr eaLnBrk="1" hangingPunct="1"/>
            <a:endParaRPr lang="en-US" altLang="zh-CN" sz="2000">
              <a:latin typeface="宋体" panose="02010600030101010101" pitchFamily="2" charset="-122"/>
            </a:endParaRPr>
          </a:p>
          <a:p>
            <a:pPr eaLnBrk="1" hangingPunct="1"/>
            <a:endParaRPr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utoUpdateAnimBg="0"/>
      <p:bldP spid="17" grpId="0" autoUpdateAnimBg="0"/>
      <p:bldP spid="18" grpId="0" autoUpdateAnimBg="0"/>
      <p:bldP spid="8" grpId="0" autoUpdateAnimBg="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endParaRPr lang="zh-CN" altLang="en-US" sz="2000" b="1" dirty="0">
              <a:solidFill>
                <a:srgbClr val="314865"/>
              </a:solidFill>
              <a:latin typeface="+mj-ea"/>
              <a:ea typeface="+mj-ea"/>
            </a:endParaRPr>
          </a:p>
        </p:txBody>
      </p:sp>
      <p:grpSp>
        <p:nvGrpSpPr>
          <p:cNvPr id="6" name="组合 5"/>
          <p:cNvGrpSpPr/>
          <p:nvPr/>
        </p:nvGrpSpPr>
        <p:grpSpPr>
          <a:xfrm>
            <a:off x="530225" y="646113"/>
            <a:ext cx="8524875" cy="2771775"/>
            <a:chOff x="530225" y="646113"/>
            <a:chExt cx="8524875" cy="2771775"/>
          </a:xfrm>
        </p:grpSpPr>
        <p:grpSp>
          <p:nvGrpSpPr>
            <p:cNvPr id="5" name="组合 4"/>
            <p:cNvGrpSpPr/>
            <p:nvPr/>
          </p:nvGrpSpPr>
          <p:grpSpPr bwMode="auto">
            <a:xfrm>
              <a:off x="530225" y="1046163"/>
              <a:ext cx="8524875" cy="1849437"/>
              <a:chOff x="529394" y="1045644"/>
              <a:chExt cx="8525106" cy="1848160"/>
            </a:xfrm>
          </p:grpSpPr>
          <p:sp>
            <p:nvSpPr>
              <p:cNvPr id="35851" name="矩形 6"/>
              <p:cNvSpPr>
                <a:spLocks noChangeArrowheads="1"/>
              </p:cNvSpPr>
              <p:nvPr/>
            </p:nvSpPr>
            <p:spPr bwMode="auto">
              <a:xfrm>
                <a:off x="529394" y="1919305"/>
                <a:ext cx="8525106" cy="399896"/>
              </a:xfrm>
              <a:prstGeom prst="rect">
                <a:avLst/>
              </a:prstGeom>
              <a:noFill/>
              <a:ln w="9525">
                <a:noFill/>
                <a:miter lim="800000"/>
              </a:ln>
            </p:spPr>
            <p:txBody>
              <a:bodyPr>
                <a:spAutoFit/>
              </a:bodyPr>
              <a:lstStyle/>
              <a:p>
                <a:pPr eaLnBrk="1" hangingPunct="1"/>
                <a:r>
                  <a:rPr lang="zh-CN" altLang="en-US" sz="2000" b="1" dirty="0">
                    <a:latin typeface="宋体" panose="02010600030101010101" pitchFamily="2" charset="-122"/>
                  </a:rPr>
                  <a:t>   </a:t>
                </a:r>
                <a:r>
                  <a:rPr lang="en-US" altLang="zh-CN" sz="2000" b="1" dirty="0">
                    <a:latin typeface="宋体" panose="02010600030101010101" pitchFamily="2" charset="-122"/>
                  </a:rPr>
                  <a:t> </a:t>
                </a:r>
                <a:r>
                  <a:rPr lang="en-US" altLang="zh-CN" sz="2000" dirty="0">
                    <a:latin typeface="宋体" panose="02010600030101010101" pitchFamily="2" charset="-122"/>
                  </a:rPr>
                  <a:t>x</a:t>
                </a:r>
                <a:r>
                  <a:rPr lang="zh-CN" altLang="en-US" sz="2000" dirty="0">
                    <a:latin typeface="宋体" panose="02010600030101010101" pitchFamily="2" charset="-122"/>
                  </a:rPr>
                  <a:t>作为</a:t>
                </a:r>
                <a:r>
                  <a:rPr lang="en-US" altLang="zh-CN" sz="2000" dirty="0">
                    <a:latin typeface="宋体" panose="02010600030101010101" pitchFamily="2" charset="-122"/>
                  </a:rPr>
                  <a:t>x</a:t>
                </a:r>
                <a:r>
                  <a:rPr lang="en-US" altLang="zh-CN" sz="2000" baseline="30000" dirty="0">
                    <a:latin typeface="宋体" panose="02010600030101010101" pitchFamily="2" charset="-122"/>
                  </a:rPr>
                  <a:t>*</a:t>
                </a:r>
                <a:r>
                  <a:rPr lang="zh-CN" altLang="en-US" sz="2000" dirty="0">
                    <a:latin typeface="宋体" panose="02010600030101010101" pitchFamily="2" charset="-122"/>
                  </a:rPr>
                  <a:t>的近似值</a:t>
                </a:r>
                <a:r>
                  <a:rPr lang="en-US" altLang="zh-CN" sz="2000" dirty="0">
                    <a:latin typeface="宋体" panose="02010600030101010101" pitchFamily="2" charset="-122"/>
                  </a:rPr>
                  <a:t>,</a:t>
                </a:r>
                <a:r>
                  <a:rPr lang="zh-CN" altLang="en-US" sz="2000" dirty="0">
                    <a:latin typeface="宋体" panose="02010600030101010101" pitchFamily="2" charset="-122"/>
                  </a:rPr>
                  <a:t>具有</a:t>
                </a:r>
                <a:r>
                  <a:rPr lang="en-US" altLang="zh-CN" sz="2000" dirty="0">
                    <a:latin typeface="宋体" panose="02010600030101010101" pitchFamily="2" charset="-122"/>
                  </a:rPr>
                  <a:t>n</a:t>
                </a:r>
                <a:r>
                  <a:rPr lang="zh-CN" altLang="en-US" sz="2000" dirty="0">
                    <a:latin typeface="宋体" panose="02010600030101010101" pitchFamily="2" charset="-122"/>
                  </a:rPr>
                  <a:t>位</a:t>
                </a:r>
                <a:r>
                  <a:rPr lang="en-US" altLang="zh-CN" sz="2000" dirty="0">
                    <a:latin typeface="宋体" panose="02010600030101010101" pitchFamily="2" charset="-122"/>
                  </a:rPr>
                  <a:t>(</a:t>
                </a:r>
                <a:r>
                  <a:rPr lang="en-US" altLang="zh-CN" sz="2000" dirty="0" err="1">
                    <a:latin typeface="宋体" panose="02010600030101010101" pitchFamily="2" charset="-122"/>
                  </a:rPr>
                  <a:t>n≤k</a:t>
                </a:r>
                <a:r>
                  <a:rPr lang="en-US" altLang="zh-CN" sz="2000" dirty="0">
                    <a:latin typeface="宋体" panose="02010600030101010101" pitchFamily="2" charset="-122"/>
                  </a:rPr>
                  <a:t>)</a:t>
                </a:r>
                <a:r>
                  <a:rPr lang="zh-CN" altLang="en-US" sz="2000" dirty="0">
                    <a:latin typeface="宋体" panose="02010600030101010101" pitchFamily="2" charset="-122"/>
                  </a:rPr>
                  <a:t>有效数字当且仅当 </a:t>
                </a:r>
                <a:r>
                  <a:rPr lang="en-US" altLang="zh-CN" sz="2000" dirty="0">
                    <a:latin typeface="宋体" panose="02010600030101010101" pitchFamily="2" charset="-122"/>
                  </a:rPr>
                  <a:t> </a:t>
                </a:r>
                <a:endParaRPr lang="zh-CN" altLang="en-US" sz="2000" dirty="0">
                  <a:latin typeface="宋体" panose="02010600030101010101" pitchFamily="2" charset="-122"/>
                </a:endParaRPr>
              </a:p>
            </p:txBody>
          </p:sp>
          <p:graphicFrame>
            <p:nvGraphicFramePr>
              <p:cNvPr id="35852" name="Object 3"/>
              <p:cNvGraphicFramePr>
                <a:graphicFrameLocks noChangeAspect="1"/>
              </p:cNvGraphicFramePr>
              <p:nvPr/>
            </p:nvGraphicFramePr>
            <p:xfrm>
              <a:off x="2546337" y="2474565"/>
              <a:ext cx="2895600" cy="419239"/>
            </p:xfrm>
            <a:graphic>
              <a:graphicData uri="http://schemas.openxmlformats.org/presentationml/2006/ole">
                <mc:AlternateContent xmlns:mc="http://schemas.openxmlformats.org/markup-compatibility/2006">
                  <mc:Choice xmlns:v="urn:schemas-microsoft-com:vml" Requires="v">
                    <p:oleObj spid="_x0000_s35902" name="公式" r:id="rId1" imgW="2336800" imgH="520700" progId="Equation.3">
                      <p:embed/>
                    </p:oleObj>
                  </mc:Choice>
                  <mc:Fallback>
                    <p:oleObj name="公式" r:id="rId1" imgW="2336800" imgH="5207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337" y="2474565"/>
                            <a:ext cx="2895600" cy="419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3" name="Object 15"/>
              <p:cNvGraphicFramePr>
                <a:graphicFrameLocks noChangeAspect="1"/>
              </p:cNvGraphicFramePr>
              <p:nvPr/>
            </p:nvGraphicFramePr>
            <p:xfrm>
              <a:off x="2483291" y="1045644"/>
              <a:ext cx="2809980" cy="315356"/>
            </p:xfrm>
            <a:graphic>
              <a:graphicData uri="http://schemas.openxmlformats.org/presentationml/2006/ole">
                <mc:AlternateContent xmlns:mc="http://schemas.openxmlformats.org/markup-compatibility/2006">
                  <mc:Choice xmlns:v="urn:schemas-microsoft-com:vml" Requires="v">
                    <p:oleObj spid="_x0000_s35903" name="Equation" r:id="rId3" imgW="1459865" imgH="254000" progId="Equation.DSMT4">
                      <p:embed/>
                    </p:oleObj>
                  </mc:Choice>
                  <mc:Fallback>
                    <p:oleObj name="Equation" r:id="rId3" imgW="1459865" imgH="2540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291" y="1045644"/>
                            <a:ext cx="2809980" cy="315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46" name="矩形 13"/>
            <p:cNvSpPr>
              <a:spLocks noChangeArrowheads="1"/>
            </p:cNvSpPr>
            <p:nvPr/>
          </p:nvSpPr>
          <p:spPr bwMode="auto">
            <a:xfrm>
              <a:off x="587375" y="646113"/>
              <a:ext cx="6813550" cy="400050"/>
            </a:xfrm>
            <a:prstGeom prst="rect">
              <a:avLst/>
            </a:prstGeom>
            <a:noFill/>
            <a:ln w="9525">
              <a:noFill/>
              <a:miter lim="800000"/>
            </a:ln>
          </p:spPr>
          <p:txBody>
            <a:bodyPr>
              <a:spAutoFit/>
            </a:bodyPr>
            <a:lstStyle/>
            <a:p>
              <a:pPr eaLnBrk="1" hangingPunct="1"/>
              <a:r>
                <a:rPr lang="zh-CN" altLang="en-US" sz="2000" dirty="0">
                  <a:latin typeface="宋体" panose="02010600030101010101" pitchFamily="2" charset="-122"/>
                </a:rPr>
                <a:t>    数</a:t>
              </a:r>
              <a:r>
                <a:rPr lang="en-US" altLang="zh-CN" sz="2000" dirty="0">
                  <a:latin typeface="宋体" panose="02010600030101010101" pitchFamily="2" charset="-122"/>
                </a:rPr>
                <a:t>x</a:t>
              </a:r>
              <a:r>
                <a:rPr lang="zh-CN" altLang="en-US" sz="2000" dirty="0">
                  <a:latin typeface="宋体" panose="02010600030101010101" pitchFamily="2" charset="-122"/>
                </a:rPr>
                <a:t>总可以写成如下形式</a:t>
              </a:r>
              <a:endParaRPr lang="en-US" altLang="zh-CN" sz="2000" dirty="0">
                <a:latin typeface="宋体" panose="02010600030101010101" pitchFamily="2" charset="-122"/>
              </a:endParaRPr>
            </a:p>
          </p:txBody>
        </p:sp>
        <p:graphicFrame>
          <p:nvGraphicFramePr>
            <p:cNvPr id="35847" name="Object 16"/>
            <p:cNvGraphicFramePr>
              <a:graphicFrameLocks noChangeAspect="1"/>
            </p:cNvGraphicFramePr>
            <p:nvPr/>
          </p:nvGraphicFramePr>
          <p:xfrm>
            <a:off x="2638425" y="1585913"/>
            <a:ext cx="323850" cy="269875"/>
          </p:xfrm>
          <a:graphic>
            <a:graphicData uri="http://schemas.openxmlformats.org/presentationml/2006/ole">
              <mc:AlternateContent xmlns:mc="http://schemas.openxmlformats.org/markup-compatibility/2006">
                <mc:Choice xmlns:v="urn:schemas-microsoft-com:vml" Requires="v">
                  <p:oleObj spid="_x0000_s35904" name="Equation" r:id="rId5" imgW="177800" imgH="228600" progId="Equation.DSMT4">
                    <p:embed/>
                  </p:oleObj>
                </mc:Choice>
                <mc:Fallback>
                  <p:oleObj name="Equation" r:id="rId5" imgW="177800" imgH="228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425" y="1585913"/>
                          <a:ext cx="32385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8" name="Object 17"/>
            <p:cNvGraphicFramePr>
              <a:graphicFrameLocks noChangeAspect="1"/>
            </p:cNvGraphicFramePr>
            <p:nvPr/>
          </p:nvGraphicFramePr>
          <p:xfrm>
            <a:off x="5265738" y="1573213"/>
            <a:ext cx="830262" cy="269875"/>
          </p:xfrm>
          <a:graphic>
            <a:graphicData uri="http://schemas.openxmlformats.org/presentationml/2006/ole">
              <mc:AlternateContent xmlns:mc="http://schemas.openxmlformats.org/markup-compatibility/2006">
                <mc:Choice xmlns:v="urn:schemas-microsoft-com:vml" Requires="v">
                  <p:oleObj spid="_x0000_s35905" name="Equation" r:id="rId7" imgW="457200" imgH="228600" progId="Equation.DSMT4">
                    <p:embed/>
                  </p:oleObj>
                </mc:Choice>
                <mc:Fallback>
                  <p:oleObj name="Equation" r:id="rId7" imgW="457200" imgH="2286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5738" y="1573213"/>
                          <a:ext cx="830262"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9" name="矩形 13"/>
            <p:cNvSpPr>
              <a:spLocks noChangeArrowheads="1"/>
            </p:cNvSpPr>
            <p:nvPr/>
          </p:nvSpPr>
          <p:spPr bwMode="auto">
            <a:xfrm>
              <a:off x="1042988" y="1520825"/>
              <a:ext cx="6813550" cy="400050"/>
            </a:xfrm>
            <a:prstGeom prst="rect">
              <a:avLst/>
            </a:prstGeom>
            <a:noFill/>
            <a:ln w="9525">
              <a:noFill/>
              <a:miter lim="800000"/>
            </a:ln>
          </p:spPr>
          <p:txBody>
            <a:bodyPr>
              <a:spAutoFit/>
            </a:bodyPr>
            <a:lstStyle/>
            <a:p>
              <a:pPr eaLnBrk="1" hangingPunct="1">
                <a:spcBef>
                  <a:spcPts val="1200"/>
                </a:spcBef>
              </a:pPr>
              <a:r>
                <a:rPr lang="zh-CN" altLang="en-US" sz="2000" dirty="0">
                  <a:latin typeface="宋体" panose="02010600030101010101" pitchFamily="2" charset="-122"/>
                </a:rPr>
                <a:t>其中</a:t>
              </a:r>
              <a:r>
                <a:rPr lang="en-US" altLang="zh-CN" sz="2000" dirty="0">
                  <a:latin typeface="宋体" panose="02010600030101010101" pitchFamily="2" charset="-122"/>
                </a:rPr>
                <a:t>m</a:t>
              </a:r>
              <a:r>
                <a:rPr lang="zh-CN" altLang="en-US" sz="2000" dirty="0">
                  <a:latin typeface="宋体" panose="02010600030101010101" pitchFamily="2" charset="-122"/>
                </a:rPr>
                <a:t>是</a:t>
              </a:r>
              <a:r>
                <a:rPr kumimoji="1" lang="zh-CN" altLang="en-US" sz="1800" b="1" dirty="0">
                  <a:solidFill>
                    <a:srgbClr val="0000FF"/>
                  </a:solidFill>
                  <a:latin typeface="楷体_GB2312"/>
                  <a:ea typeface="楷体_GB2312"/>
                  <a:cs typeface="楷体_GB2312"/>
                </a:rPr>
                <a:t>整数</a:t>
              </a:r>
              <a:r>
                <a:rPr lang="en-US" altLang="zh-CN" sz="2000" dirty="0">
                  <a:latin typeface="宋体" panose="02010600030101010101" pitchFamily="2" charset="-122"/>
                </a:rPr>
                <a:t>,  </a:t>
              </a:r>
              <a:r>
                <a:rPr lang="zh-CN" altLang="en-US" sz="2000" dirty="0">
                  <a:latin typeface="宋体" panose="02010600030101010101" pitchFamily="2" charset="-122"/>
                </a:rPr>
                <a:t>是</a:t>
              </a:r>
              <a:r>
                <a:rPr lang="en-US" altLang="zh-CN" sz="2000" dirty="0">
                  <a:latin typeface="宋体" panose="02010600030101010101" pitchFamily="2" charset="-122"/>
                </a:rPr>
                <a:t>0</a:t>
              </a:r>
              <a:r>
                <a:rPr lang="zh-CN" altLang="en-US" sz="2000" dirty="0">
                  <a:latin typeface="宋体" panose="02010600030101010101" pitchFamily="2" charset="-122"/>
                </a:rPr>
                <a:t>到</a:t>
              </a:r>
              <a:r>
                <a:rPr lang="en-US" altLang="zh-CN" sz="2000" dirty="0">
                  <a:latin typeface="宋体" panose="02010600030101010101" pitchFamily="2" charset="-122"/>
                </a:rPr>
                <a:t>9</a:t>
              </a:r>
              <a:r>
                <a:rPr lang="zh-CN" altLang="en-US" sz="2000" dirty="0">
                  <a:latin typeface="宋体" panose="02010600030101010101" pitchFamily="2" charset="-122"/>
                </a:rPr>
                <a:t>中的一个数字</a:t>
              </a:r>
              <a:r>
                <a:rPr lang="en-US" altLang="zh-CN" sz="2000" dirty="0">
                  <a:latin typeface="宋体" panose="02010600030101010101" pitchFamily="2" charset="-122"/>
                </a:rPr>
                <a:t>,</a:t>
              </a:r>
              <a:endParaRPr lang="en-US" altLang="zh-CN" sz="2000" dirty="0">
                <a:latin typeface="宋体" panose="02010600030101010101" pitchFamily="2" charset="-122"/>
              </a:endParaRPr>
            </a:p>
          </p:txBody>
        </p:sp>
        <p:sp>
          <p:nvSpPr>
            <p:cNvPr id="35850" name="矩形 5"/>
            <p:cNvSpPr>
              <a:spLocks noChangeArrowheads="1"/>
            </p:cNvSpPr>
            <p:nvPr/>
          </p:nvSpPr>
          <p:spPr bwMode="auto">
            <a:xfrm>
              <a:off x="1239838" y="3048000"/>
              <a:ext cx="4897437" cy="369888"/>
            </a:xfrm>
            <a:prstGeom prst="rect">
              <a:avLst/>
            </a:prstGeom>
            <a:noFill/>
            <a:ln w="9525">
              <a:noFill/>
              <a:miter lim="800000"/>
            </a:ln>
          </p:spPr>
          <p:txBody>
            <a:bodyPr wrap="none">
              <a:spAutoFit/>
            </a:bodyPr>
            <a:lstStyle/>
            <a:p>
              <a:pPr eaLnBrk="1" hangingPunct="1"/>
              <a:r>
                <a:rPr lang="zh-CN" altLang="en-US" sz="1800" b="1" dirty="0">
                  <a:solidFill>
                    <a:srgbClr val="6404AC"/>
                  </a:solidFill>
                  <a:latin typeface="宋体" panose="02010600030101010101" pitchFamily="2" charset="-122"/>
                </a:rPr>
                <a:t>注：近似值的有效数字越多</a:t>
              </a:r>
              <a:r>
                <a:rPr lang="en-US" altLang="zh-CN" sz="1800" b="1" dirty="0">
                  <a:solidFill>
                    <a:srgbClr val="6404AC"/>
                  </a:solidFill>
                  <a:latin typeface="宋体" panose="02010600030101010101" pitchFamily="2" charset="-122"/>
                </a:rPr>
                <a:t>,</a:t>
              </a:r>
              <a:r>
                <a:rPr lang="zh-CN" altLang="en-US" sz="1800" b="1" dirty="0">
                  <a:solidFill>
                    <a:srgbClr val="6404AC"/>
                  </a:solidFill>
                  <a:latin typeface="宋体" panose="02010600030101010101" pitchFamily="2" charset="-122"/>
                </a:rPr>
                <a:t>其绝对误差越小</a:t>
              </a:r>
              <a:r>
                <a:rPr lang="zh-CN" altLang="en-US" sz="1400" dirty="0">
                  <a:latin typeface="宋体" panose="02010600030101010101" pitchFamily="2" charset="-122"/>
                </a:rPr>
                <a:t>。</a:t>
              </a:r>
              <a:endParaRPr lang="zh-CN" altLang="en-US" sz="1400" dirty="0">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2"/>
          <p:cNvSpPr>
            <a:spLocks noChangeArrowheads="1"/>
          </p:cNvSpPr>
          <p:nvPr/>
        </p:nvSpPr>
        <p:spPr bwMode="auto">
          <a:xfrm>
            <a:off x="8247063" y="1357313"/>
            <a:ext cx="900112" cy="2093912"/>
          </a:xfrm>
          <a:prstGeom prst="rect">
            <a:avLst/>
          </a:pr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1" name="Freeform 13"/>
          <p:cNvSpPr/>
          <p:nvPr/>
        </p:nvSpPr>
        <p:spPr bwMode="auto">
          <a:xfrm>
            <a:off x="0" y="1357313"/>
            <a:ext cx="1462088" cy="2093912"/>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8" name="Freeform 19"/>
          <p:cNvSpPr/>
          <p:nvPr/>
        </p:nvSpPr>
        <p:spPr bwMode="auto">
          <a:xfrm>
            <a:off x="2538413" y="-319088"/>
            <a:ext cx="1030287" cy="5189538"/>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5" name="TextBox 24"/>
          <p:cNvSpPr txBox="1"/>
          <p:nvPr/>
        </p:nvSpPr>
        <p:spPr>
          <a:xfrm>
            <a:off x="3773488" y="866775"/>
            <a:ext cx="4292600" cy="32861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第二章  解线性方程组的直接方法</a:t>
            </a:r>
            <a:endParaRPr lang="zh-CN" altLang="en-US" sz="1600" dirty="0">
              <a:solidFill>
                <a:schemeClr val="accent2">
                  <a:lumMod val="50000"/>
                </a:schemeClr>
              </a:solidFill>
              <a:latin typeface="+mj-ea"/>
              <a:ea typeface="+mj-ea"/>
            </a:endParaRPr>
          </a:p>
        </p:txBody>
      </p:sp>
      <p:sp>
        <p:nvSpPr>
          <p:cNvPr id="22" name="Oval 14"/>
          <p:cNvSpPr>
            <a:spLocks noChangeArrowheads="1"/>
          </p:cNvSpPr>
          <p:nvPr/>
        </p:nvSpPr>
        <p:spPr bwMode="auto">
          <a:xfrm>
            <a:off x="942975" y="1497013"/>
            <a:ext cx="1854200" cy="1811337"/>
          </a:xfrm>
          <a:prstGeom prst="ellipse">
            <a:avLst/>
          </a:prstGeom>
          <a:solidFill>
            <a:schemeClr val="accent2">
              <a:lumMod val="50000"/>
            </a:schemeClr>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23" name="Freeform 15"/>
          <p:cNvSpPr>
            <a:spLocks noEditPoints="1"/>
          </p:cNvSpPr>
          <p:nvPr/>
        </p:nvSpPr>
        <p:spPr bwMode="auto">
          <a:xfrm>
            <a:off x="1376363" y="1717675"/>
            <a:ext cx="976312" cy="871538"/>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p:spPr>
        <p:txBody>
          <a:bodyPr lIns="81614" tIns="40807" rIns="81614" bIns="40807"/>
          <a:lstStyle/>
          <a:p>
            <a:pPr eaLnBrk="1" fontAlgn="auto" hangingPunct="1">
              <a:spcBef>
                <a:spcPts val="0"/>
              </a:spcBef>
              <a:spcAft>
                <a:spcPts val="0"/>
              </a:spcAft>
              <a:defRPr/>
            </a:pPr>
            <a:endParaRPr lang="zh-CN" altLang="en-US" sz="1350">
              <a:latin typeface="+mn-lt"/>
              <a:ea typeface="+mn-ea"/>
            </a:endParaRPr>
          </a:p>
        </p:txBody>
      </p:sp>
      <p:sp>
        <p:nvSpPr>
          <p:cNvPr id="38" name="TextBox 37"/>
          <p:cNvSpPr txBox="1"/>
          <p:nvPr/>
        </p:nvSpPr>
        <p:spPr>
          <a:xfrm>
            <a:off x="1360488" y="2614613"/>
            <a:ext cx="914400" cy="406400"/>
          </a:xfrm>
          <a:prstGeom prst="rect">
            <a:avLst/>
          </a:prstGeom>
          <a:noFill/>
        </p:spPr>
        <p:txBody>
          <a:bodyPr lIns="81614" tIns="40807" rIns="81614" bIns="40807">
            <a:spAutoFit/>
          </a:bodyPr>
          <a:lstStyle/>
          <a:p>
            <a:pPr algn="dist" eaLnBrk="1" fontAlgn="auto" hangingPunct="1">
              <a:spcBef>
                <a:spcPts val="0"/>
              </a:spcBef>
              <a:spcAft>
                <a:spcPts val="0"/>
              </a:spcAft>
              <a:defRPr/>
            </a:pPr>
            <a:r>
              <a:rPr lang="zh-CN" altLang="en-US" sz="2100" b="1" dirty="0">
                <a:solidFill>
                  <a:srgbClr val="F8F8F8"/>
                </a:solidFill>
                <a:latin typeface="+mn-ea"/>
                <a:ea typeface="+mn-ea"/>
              </a:rPr>
              <a:t>目录</a:t>
            </a:r>
            <a:endParaRPr lang="zh-CN" altLang="en-US" sz="2100" b="1" dirty="0">
              <a:solidFill>
                <a:srgbClr val="F8F8F8"/>
              </a:solidFill>
              <a:latin typeface="+mn-ea"/>
              <a:ea typeface="+mn-ea"/>
            </a:endParaRPr>
          </a:p>
        </p:txBody>
      </p:sp>
      <p:sp>
        <p:nvSpPr>
          <p:cNvPr id="39" name="TextBox 38"/>
          <p:cNvSpPr txBox="1"/>
          <p:nvPr/>
        </p:nvSpPr>
        <p:spPr>
          <a:xfrm>
            <a:off x="1390650" y="2908300"/>
            <a:ext cx="882650" cy="296863"/>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1400" dirty="0">
                <a:solidFill>
                  <a:srgbClr val="F8F8F8"/>
                </a:solidFill>
                <a:latin typeface="+mn-ea"/>
                <a:ea typeface="+mn-ea"/>
              </a:rPr>
              <a:t>Contents</a:t>
            </a:r>
            <a:endParaRPr lang="zh-CN" altLang="en-US" sz="1400" dirty="0">
              <a:solidFill>
                <a:srgbClr val="F8F8F8"/>
              </a:solidFill>
              <a:latin typeface="+mn-ea"/>
              <a:ea typeface="+mn-ea"/>
            </a:endParaRPr>
          </a:p>
        </p:txBody>
      </p:sp>
      <p:grpSp>
        <p:nvGrpSpPr>
          <p:cNvPr id="18442" name="组合 8"/>
          <p:cNvGrpSpPr/>
          <p:nvPr/>
        </p:nvGrpSpPr>
        <p:grpSpPr bwMode="auto">
          <a:xfrm>
            <a:off x="2582863" y="101600"/>
            <a:ext cx="5672137" cy="4557713"/>
            <a:chOff x="2628828" y="211375"/>
            <a:chExt cx="5672352" cy="4558278"/>
          </a:xfrm>
        </p:grpSpPr>
        <p:grpSp>
          <p:nvGrpSpPr>
            <p:cNvPr id="18443" name="组合 4"/>
            <p:cNvGrpSpPr/>
            <p:nvPr/>
          </p:nvGrpSpPr>
          <p:grpSpPr bwMode="auto">
            <a:xfrm>
              <a:off x="2848432" y="211375"/>
              <a:ext cx="4010902" cy="547156"/>
              <a:chOff x="2946811" y="309754"/>
              <a:chExt cx="4010902" cy="547156"/>
            </a:xfrm>
          </p:grpSpPr>
          <p:sp>
            <p:nvSpPr>
              <p:cNvPr id="29" name="椭圆 28"/>
              <p:cNvSpPr>
                <a:spLocks noChangeAspect="1"/>
              </p:cNvSpPr>
              <p:nvPr/>
            </p:nvSpPr>
            <p:spPr bwMode="auto">
              <a:xfrm>
                <a:off x="2946290" y="309754"/>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30" name="圆角矩形 29"/>
              <p:cNvSpPr/>
              <p:nvPr/>
            </p:nvSpPr>
            <p:spPr bwMode="auto">
              <a:xfrm>
                <a:off x="3614652" y="366911"/>
                <a:ext cx="3343402" cy="4556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solidFill>
                    <a:schemeClr val="bg2">
                      <a:lumMod val="25000"/>
                    </a:schemeClr>
                  </a:solidFill>
                  <a:latin typeface="+mn-lt"/>
                  <a:ea typeface="+mn-ea"/>
                </a:endParaRPr>
              </a:p>
            </p:txBody>
          </p:sp>
          <p:sp>
            <p:nvSpPr>
              <p:cNvPr id="2" name="TextBox 1"/>
              <p:cNvSpPr txBox="1"/>
              <p:nvPr/>
            </p:nvSpPr>
            <p:spPr>
              <a:xfrm>
                <a:off x="3657517" y="417717"/>
                <a:ext cx="1374827" cy="328654"/>
              </a:xfrm>
              <a:prstGeom prst="rect">
                <a:avLst/>
              </a:prstGeom>
              <a:noFill/>
            </p:spPr>
            <p:txBody>
              <a:bodyPr wrap="none"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第一章  绪论 </a:t>
                </a:r>
                <a:endParaRPr lang="zh-CN" altLang="en-US" sz="1600" dirty="0">
                  <a:solidFill>
                    <a:schemeClr val="accent2">
                      <a:lumMod val="50000"/>
                    </a:schemeClr>
                  </a:solidFill>
                  <a:latin typeface="+mj-ea"/>
                  <a:ea typeface="+mj-ea"/>
                </a:endParaRPr>
              </a:p>
            </p:txBody>
          </p:sp>
          <p:sp>
            <p:nvSpPr>
              <p:cNvPr id="4" name="TextBox 3"/>
              <p:cNvSpPr txBox="1"/>
              <p:nvPr/>
            </p:nvSpPr>
            <p:spPr>
              <a:xfrm>
                <a:off x="3057419" y="333570"/>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1</a:t>
                </a:r>
                <a:endParaRPr lang="zh-CN" altLang="en-US" sz="2700" b="1" dirty="0">
                  <a:solidFill>
                    <a:srgbClr val="F8F8F8"/>
                  </a:solidFill>
                  <a:latin typeface="+mn-ea"/>
                  <a:ea typeface="+mn-ea"/>
                </a:endParaRPr>
              </a:p>
            </p:txBody>
          </p:sp>
        </p:grpSp>
        <p:grpSp>
          <p:nvGrpSpPr>
            <p:cNvPr id="18444" name="组合 5"/>
            <p:cNvGrpSpPr/>
            <p:nvPr/>
          </p:nvGrpSpPr>
          <p:grpSpPr bwMode="auto">
            <a:xfrm>
              <a:off x="3106924" y="856307"/>
              <a:ext cx="3883398" cy="547156"/>
              <a:chOff x="3199516" y="989408"/>
              <a:chExt cx="3883398" cy="547156"/>
            </a:xfrm>
          </p:grpSpPr>
          <p:sp>
            <p:nvSpPr>
              <p:cNvPr id="67" name="椭圆 66"/>
              <p:cNvSpPr>
                <a:spLocks noChangeAspect="1"/>
              </p:cNvSpPr>
              <p:nvPr/>
            </p:nvSpPr>
            <p:spPr bwMode="auto">
              <a:xfrm>
                <a:off x="3199275" y="989081"/>
                <a:ext cx="576285"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73" name="圆角矩形 72"/>
              <p:cNvSpPr/>
              <p:nvPr/>
            </p:nvSpPr>
            <p:spPr bwMode="auto">
              <a:xfrm>
                <a:off x="3856525" y="1044651"/>
                <a:ext cx="3225922" cy="457257"/>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33" name="TextBox 32"/>
              <p:cNvSpPr txBox="1"/>
              <p:nvPr/>
            </p:nvSpPr>
            <p:spPr>
              <a:xfrm>
                <a:off x="3308817" y="1008133"/>
                <a:ext cx="338150"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2</a:t>
                </a:r>
                <a:endParaRPr lang="zh-CN" altLang="en-US" sz="2700" b="1" dirty="0">
                  <a:solidFill>
                    <a:srgbClr val="F8F8F8"/>
                  </a:solidFill>
                  <a:latin typeface="+mn-ea"/>
                  <a:ea typeface="+mn-ea"/>
                </a:endParaRPr>
              </a:p>
            </p:txBody>
          </p:sp>
        </p:grpSp>
        <p:grpSp>
          <p:nvGrpSpPr>
            <p:cNvPr id="18445" name="组合 2"/>
            <p:cNvGrpSpPr/>
            <p:nvPr/>
          </p:nvGrpSpPr>
          <p:grpSpPr bwMode="auto">
            <a:xfrm>
              <a:off x="3147720" y="2883767"/>
              <a:ext cx="4075193" cy="547156"/>
              <a:chOff x="3026193" y="3086312"/>
              <a:chExt cx="4075193" cy="547156"/>
            </a:xfrm>
          </p:grpSpPr>
          <p:sp>
            <p:nvSpPr>
              <p:cNvPr id="70" name="椭圆 69"/>
              <p:cNvSpPr>
                <a:spLocks noChangeAspect="1"/>
              </p:cNvSpPr>
              <p:nvPr/>
            </p:nvSpPr>
            <p:spPr bwMode="auto">
              <a:xfrm>
                <a:off x="3026433" y="3086014"/>
                <a:ext cx="576285" cy="547755"/>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dirty="0">
                  <a:latin typeface="+mn-lt"/>
                  <a:ea typeface="+mn-ea"/>
                </a:endParaRPr>
              </a:p>
            </p:txBody>
          </p:sp>
          <p:sp>
            <p:nvSpPr>
              <p:cNvPr id="76" name="圆角矩形 75"/>
              <p:cNvSpPr/>
              <p:nvPr/>
            </p:nvSpPr>
            <p:spPr bwMode="auto">
              <a:xfrm>
                <a:off x="3697971" y="3143171"/>
                <a:ext cx="3403729" cy="455669"/>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36" name="TextBox 35"/>
              <p:cNvSpPr txBox="1"/>
              <p:nvPr/>
            </p:nvSpPr>
            <p:spPr>
              <a:xfrm>
                <a:off x="3191539" y="3100303"/>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5</a:t>
                </a:r>
                <a:endParaRPr lang="zh-CN" altLang="en-US" sz="2700" b="1" dirty="0">
                  <a:solidFill>
                    <a:srgbClr val="F8F8F8"/>
                  </a:solidFill>
                  <a:latin typeface="+mn-ea"/>
                  <a:ea typeface="+mn-ea"/>
                </a:endParaRPr>
              </a:p>
            </p:txBody>
          </p:sp>
        </p:grpSp>
        <p:grpSp>
          <p:nvGrpSpPr>
            <p:cNvPr id="18446" name="组合 6"/>
            <p:cNvGrpSpPr/>
            <p:nvPr/>
          </p:nvGrpSpPr>
          <p:grpSpPr bwMode="auto">
            <a:xfrm>
              <a:off x="3269886" y="1536819"/>
              <a:ext cx="4969576" cy="547156"/>
              <a:chOff x="3269886" y="1675707"/>
              <a:chExt cx="4969576" cy="547156"/>
            </a:xfrm>
          </p:grpSpPr>
          <p:sp>
            <p:nvSpPr>
              <p:cNvPr id="68" name="椭圆 67"/>
              <p:cNvSpPr>
                <a:spLocks noChangeAspect="1"/>
              </p:cNvSpPr>
              <p:nvPr/>
            </p:nvSpPr>
            <p:spPr bwMode="auto">
              <a:xfrm>
                <a:off x="3270202" y="1675990"/>
                <a:ext cx="576284" cy="546168"/>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74" name="圆角矩形 73"/>
              <p:cNvSpPr/>
              <p:nvPr/>
            </p:nvSpPr>
            <p:spPr bwMode="auto">
              <a:xfrm>
                <a:off x="3956028" y="1745849"/>
                <a:ext cx="3144956" cy="455669"/>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34" name="TextBox 33"/>
              <p:cNvSpPr txBox="1"/>
              <p:nvPr/>
            </p:nvSpPr>
            <p:spPr>
              <a:xfrm>
                <a:off x="3386093" y="1693454"/>
                <a:ext cx="339738" cy="496950"/>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3</a:t>
                </a:r>
                <a:endParaRPr lang="zh-CN" altLang="en-US" sz="2700" b="1" dirty="0">
                  <a:solidFill>
                    <a:srgbClr val="F8F8F8"/>
                  </a:solidFill>
                  <a:latin typeface="+mn-ea"/>
                  <a:ea typeface="+mn-ea"/>
                </a:endParaRPr>
              </a:p>
            </p:txBody>
          </p:sp>
          <p:sp>
            <p:nvSpPr>
              <p:cNvPr id="32" name="TextBox 31"/>
              <p:cNvSpPr txBox="1"/>
              <p:nvPr/>
            </p:nvSpPr>
            <p:spPr>
              <a:xfrm>
                <a:off x="3946503" y="1810944"/>
                <a:ext cx="4292762" cy="327066"/>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第三章  解线性方程组的迭代法</a:t>
                </a:r>
                <a:endParaRPr lang="zh-CN" altLang="en-US" sz="1600" dirty="0">
                  <a:solidFill>
                    <a:schemeClr val="accent2">
                      <a:lumMod val="50000"/>
                    </a:schemeClr>
                  </a:solidFill>
                  <a:latin typeface="+mj-ea"/>
                  <a:ea typeface="+mj-ea"/>
                </a:endParaRPr>
              </a:p>
            </p:txBody>
          </p:sp>
        </p:grpSp>
        <p:grpSp>
          <p:nvGrpSpPr>
            <p:cNvPr id="18447" name="组合 7"/>
            <p:cNvGrpSpPr/>
            <p:nvPr/>
          </p:nvGrpSpPr>
          <p:grpSpPr bwMode="auto">
            <a:xfrm>
              <a:off x="3257443" y="2221903"/>
              <a:ext cx="5043737" cy="547156"/>
              <a:chOff x="3205360" y="2389726"/>
              <a:chExt cx="5043737" cy="547156"/>
            </a:xfrm>
          </p:grpSpPr>
          <p:sp>
            <p:nvSpPr>
              <p:cNvPr id="69" name="椭圆 68"/>
              <p:cNvSpPr>
                <a:spLocks noChangeAspect="1"/>
              </p:cNvSpPr>
              <p:nvPr/>
            </p:nvSpPr>
            <p:spPr bwMode="auto">
              <a:xfrm>
                <a:off x="3205419" y="2389222"/>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75" name="圆角矩形 74"/>
              <p:cNvSpPr/>
              <p:nvPr/>
            </p:nvSpPr>
            <p:spPr bwMode="auto">
              <a:xfrm>
                <a:off x="3891245" y="2441616"/>
                <a:ext cx="3190996" cy="457257"/>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35" name="TextBox 34"/>
              <p:cNvSpPr txBox="1"/>
              <p:nvPr/>
            </p:nvSpPr>
            <p:spPr>
              <a:xfrm>
                <a:off x="3321310" y="2397161"/>
                <a:ext cx="339738"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4</a:t>
                </a:r>
                <a:endParaRPr lang="zh-CN" altLang="en-US" sz="2700" b="1" dirty="0">
                  <a:solidFill>
                    <a:srgbClr val="F8F8F8"/>
                  </a:solidFill>
                  <a:latin typeface="+mn-ea"/>
                  <a:ea typeface="+mn-ea"/>
                </a:endParaRPr>
              </a:p>
            </p:txBody>
          </p:sp>
          <p:sp>
            <p:nvSpPr>
              <p:cNvPr id="37" name="TextBox 36"/>
              <p:cNvSpPr txBox="1"/>
              <p:nvPr/>
            </p:nvSpPr>
            <p:spPr>
              <a:xfrm>
                <a:off x="3956334" y="2505124"/>
                <a:ext cx="4292763" cy="32865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第四章  非线性方程组求根</a:t>
                </a:r>
                <a:endParaRPr lang="zh-CN" altLang="en-US" sz="1600" dirty="0">
                  <a:solidFill>
                    <a:schemeClr val="accent2">
                      <a:lumMod val="50000"/>
                    </a:schemeClr>
                  </a:solidFill>
                  <a:latin typeface="+mj-ea"/>
                  <a:ea typeface="+mj-ea"/>
                </a:endParaRPr>
              </a:p>
            </p:txBody>
          </p:sp>
        </p:grpSp>
        <p:sp>
          <p:nvSpPr>
            <p:cNvPr id="40" name="TextBox 39"/>
            <p:cNvSpPr txBox="1"/>
            <p:nvPr/>
          </p:nvSpPr>
          <p:spPr>
            <a:xfrm>
              <a:off x="3856012" y="3026362"/>
              <a:ext cx="4292763" cy="328653"/>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第五章  插值与逼近</a:t>
              </a:r>
              <a:endParaRPr lang="zh-CN" altLang="en-US" sz="1600" dirty="0">
                <a:solidFill>
                  <a:schemeClr val="accent2">
                    <a:lumMod val="50000"/>
                  </a:schemeClr>
                </a:solidFill>
                <a:latin typeface="+mj-ea"/>
                <a:ea typeface="+mj-ea"/>
              </a:endParaRPr>
            </a:p>
          </p:txBody>
        </p:sp>
        <p:grpSp>
          <p:nvGrpSpPr>
            <p:cNvPr id="18449" name="组合 40"/>
            <p:cNvGrpSpPr/>
            <p:nvPr/>
          </p:nvGrpSpPr>
          <p:grpSpPr bwMode="auto">
            <a:xfrm>
              <a:off x="2953178" y="3548277"/>
              <a:ext cx="4075193" cy="547156"/>
              <a:chOff x="3026193" y="3086312"/>
              <a:chExt cx="4075193" cy="547156"/>
            </a:xfrm>
          </p:grpSpPr>
          <p:sp>
            <p:nvSpPr>
              <p:cNvPr id="42" name="椭圆 41"/>
              <p:cNvSpPr>
                <a:spLocks noChangeAspect="1"/>
              </p:cNvSpPr>
              <p:nvPr/>
            </p:nvSpPr>
            <p:spPr bwMode="auto">
              <a:xfrm>
                <a:off x="3025705" y="3086749"/>
                <a:ext cx="576284" cy="546168"/>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dirty="0">
                  <a:latin typeface="+mn-lt"/>
                  <a:ea typeface="+mn-ea"/>
                </a:endParaRPr>
              </a:p>
            </p:txBody>
          </p:sp>
          <p:sp>
            <p:nvSpPr>
              <p:cNvPr id="43" name="圆角矩形 42"/>
              <p:cNvSpPr/>
              <p:nvPr/>
            </p:nvSpPr>
            <p:spPr bwMode="auto">
              <a:xfrm>
                <a:off x="3697242" y="3143906"/>
                <a:ext cx="3403729" cy="454081"/>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44" name="TextBox 43"/>
              <p:cNvSpPr txBox="1"/>
              <p:nvPr/>
            </p:nvSpPr>
            <p:spPr>
              <a:xfrm>
                <a:off x="3119371" y="3101039"/>
                <a:ext cx="339738" cy="496949"/>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6</a:t>
                </a:r>
                <a:endParaRPr lang="zh-CN" altLang="en-US" sz="2700" b="1" dirty="0">
                  <a:solidFill>
                    <a:srgbClr val="F8F8F8"/>
                  </a:solidFill>
                  <a:latin typeface="+mn-ea"/>
                  <a:ea typeface="+mn-ea"/>
                </a:endParaRPr>
              </a:p>
            </p:txBody>
          </p:sp>
        </p:grpSp>
        <p:grpSp>
          <p:nvGrpSpPr>
            <p:cNvPr id="18450" name="组合 44"/>
            <p:cNvGrpSpPr/>
            <p:nvPr/>
          </p:nvGrpSpPr>
          <p:grpSpPr bwMode="auto">
            <a:xfrm>
              <a:off x="2628828" y="4222497"/>
              <a:ext cx="4075193" cy="547156"/>
              <a:chOff x="3026193" y="3086312"/>
              <a:chExt cx="4075193" cy="547156"/>
            </a:xfrm>
          </p:grpSpPr>
          <p:sp>
            <p:nvSpPr>
              <p:cNvPr id="46" name="椭圆 45"/>
              <p:cNvSpPr>
                <a:spLocks noChangeAspect="1"/>
              </p:cNvSpPr>
              <p:nvPr/>
            </p:nvSpPr>
            <p:spPr bwMode="auto">
              <a:xfrm>
                <a:off x="3026193" y="3085712"/>
                <a:ext cx="576284" cy="547756"/>
              </a:xfrm>
              <a:prstGeom prst="ellipse">
                <a:avLst/>
              </a:prstGeom>
              <a:solidFill>
                <a:schemeClr val="accent2">
                  <a:lumMod val="50000"/>
                </a:schemeClr>
              </a:solidFill>
              <a:ln w="9525" cap="flat" cmpd="sng" algn="ctr">
                <a:solidFill>
                  <a:schemeClr val="tx1"/>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dirty="0">
                  <a:latin typeface="+mn-lt"/>
                  <a:ea typeface="+mn-ea"/>
                </a:endParaRPr>
              </a:p>
            </p:txBody>
          </p:sp>
          <p:sp>
            <p:nvSpPr>
              <p:cNvPr id="47" name="圆角矩形 46"/>
              <p:cNvSpPr/>
              <p:nvPr/>
            </p:nvSpPr>
            <p:spPr bwMode="auto">
              <a:xfrm>
                <a:off x="3697730" y="3142869"/>
                <a:ext cx="3403729" cy="4556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lIns="81614" tIns="40807" rIns="81614" bIns="40807"/>
              <a:lstStyle/>
              <a:p>
                <a:pPr defTabSz="815975" eaLnBrk="1" fontAlgn="auto" hangingPunct="1">
                  <a:spcBef>
                    <a:spcPts val="0"/>
                  </a:spcBef>
                  <a:spcAft>
                    <a:spcPts val="0"/>
                  </a:spcAft>
                  <a:defRPr/>
                </a:pPr>
                <a:endParaRPr lang="zh-CN" altLang="en-US" sz="1350">
                  <a:latin typeface="+mn-lt"/>
                  <a:ea typeface="+mn-ea"/>
                </a:endParaRPr>
              </a:p>
            </p:txBody>
          </p:sp>
          <p:sp>
            <p:nvSpPr>
              <p:cNvPr id="48" name="TextBox 47"/>
              <p:cNvSpPr txBox="1"/>
              <p:nvPr/>
            </p:nvSpPr>
            <p:spPr>
              <a:xfrm>
                <a:off x="3137322" y="3085712"/>
                <a:ext cx="338150" cy="498537"/>
              </a:xfrm>
              <a:prstGeom prst="rect">
                <a:avLst/>
              </a:prstGeom>
              <a:noFill/>
            </p:spPr>
            <p:txBody>
              <a:bodyPr wrap="none" lIns="81614" tIns="40807" rIns="81614" bIns="40807">
                <a:spAutoFit/>
              </a:bodyPr>
              <a:lstStyle/>
              <a:p>
                <a:pPr eaLnBrk="1" fontAlgn="auto" hangingPunct="1">
                  <a:spcBef>
                    <a:spcPts val="0"/>
                  </a:spcBef>
                  <a:spcAft>
                    <a:spcPts val="0"/>
                  </a:spcAft>
                  <a:defRPr/>
                </a:pPr>
                <a:r>
                  <a:rPr lang="en-US" altLang="zh-CN" sz="2700" b="1" dirty="0">
                    <a:solidFill>
                      <a:srgbClr val="F8F8F8"/>
                    </a:solidFill>
                    <a:latin typeface="+mn-ea"/>
                    <a:ea typeface="+mn-ea"/>
                  </a:rPr>
                  <a:t>7</a:t>
                </a:r>
                <a:endParaRPr lang="zh-CN" altLang="en-US" sz="2700" b="1" dirty="0">
                  <a:solidFill>
                    <a:srgbClr val="F8F8F8"/>
                  </a:solidFill>
                  <a:latin typeface="+mn-ea"/>
                  <a:ea typeface="+mn-ea"/>
                </a:endParaRPr>
              </a:p>
            </p:txBody>
          </p:sp>
        </p:grpSp>
        <p:sp>
          <p:nvSpPr>
            <p:cNvPr id="49" name="TextBox 48"/>
            <p:cNvSpPr txBox="1"/>
            <p:nvPr/>
          </p:nvSpPr>
          <p:spPr>
            <a:xfrm>
              <a:off x="3424195" y="4342562"/>
              <a:ext cx="4292763" cy="328654"/>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第七章  常微分方程数值解法</a:t>
              </a:r>
              <a:endParaRPr lang="zh-CN" altLang="en-US" sz="1600" dirty="0">
                <a:solidFill>
                  <a:schemeClr val="accent2">
                    <a:lumMod val="50000"/>
                  </a:schemeClr>
                </a:solidFill>
                <a:latin typeface="+mj-ea"/>
                <a:ea typeface="+mj-ea"/>
              </a:endParaRPr>
            </a:p>
          </p:txBody>
        </p:sp>
        <p:sp>
          <p:nvSpPr>
            <p:cNvPr id="50" name="TextBox 49"/>
            <p:cNvSpPr txBox="1"/>
            <p:nvPr/>
          </p:nvSpPr>
          <p:spPr>
            <a:xfrm>
              <a:off x="3725832" y="3669379"/>
              <a:ext cx="4292763" cy="328654"/>
            </a:xfrm>
            <a:prstGeom prst="rect">
              <a:avLst/>
            </a:prstGeom>
            <a:noFill/>
          </p:spPr>
          <p:txBody>
            <a:bodyPr lIns="81614" tIns="40807" rIns="81614" bIns="40807">
              <a:spAutoFit/>
            </a:bodyPr>
            <a:lstStyle/>
            <a:p>
              <a:pPr eaLnBrk="1" fontAlgn="auto" hangingPunct="1">
                <a:spcBef>
                  <a:spcPts val="0"/>
                </a:spcBef>
                <a:spcAft>
                  <a:spcPts val="0"/>
                </a:spcAft>
                <a:defRPr/>
              </a:pPr>
              <a:r>
                <a:rPr lang="zh-CN" altLang="en-US" sz="1600" dirty="0">
                  <a:solidFill>
                    <a:schemeClr val="accent2">
                      <a:lumMod val="50000"/>
                    </a:schemeClr>
                  </a:solidFill>
                  <a:latin typeface="+mj-ea"/>
                  <a:ea typeface="+mj-ea"/>
                </a:rPr>
                <a:t>第六章  数值积分与数值微分</a:t>
              </a:r>
              <a:endParaRPr lang="zh-CN" altLang="en-US" sz="1600" dirty="0">
                <a:solidFill>
                  <a:schemeClr val="accent2">
                    <a:lumMod val="50000"/>
                  </a:schemeClr>
                </a:solidFill>
                <a:latin typeface="+mj-ea"/>
                <a:ea typeface="+mj-ea"/>
              </a:endParaRPr>
            </a:p>
          </p:txBody>
        </p:sp>
      </p:grpSp>
    </p:spTree>
  </p:cSld>
  <p:clrMapOvr>
    <a:masterClrMapping/>
  </p:clrMapOvr>
  <p:transition spd="slow" advTm="725">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有 效 数 字</a:t>
            </a:r>
            <a:endParaRPr lang="zh-CN" altLang="en-US" sz="2000" b="1" dirty="0">
              <a:solidFill>
                <a:srgbClr val="314865"/>
              </a:solidFill>
              <a:latin typeface="+mj-ea"/>
              <a:ea typeface="+mj-ea"/>
            </a:endParaRPr>
          </a:p>
        </p:txBody>
      </p:sp>
      <p:grpSp>
        <p:nvGrpSpPr>
          <p:cNvPr id="5" name="组合 4"/>
          <p:cNvGrpSpPr/>
          <p:nvPr/>
        </p:nvGrpSpPr>
        <p:grpSpPr>
          <a:xfrm>
            <a:off x="379413" y="793750"/>
            <a:ext cx="8362950" cy="3287713"/>
            <a:chOff x="379413" y="793750"/>
            <a:chExt cx="8362950" cy="3287713"/>
          </a:xfrm>
        </p:grpSpPr>
        <p:grpSp>
          <p:nvGrpSpPr>
            <p:cNvPr id="36869" name="组合 6"/>
            <p:cNvGrpSpPr/>
            <p:nvPr/>
          </p:nvGrpSpPr>
          <p:grpSpPr bwMode="auto">
            <a:xfrm>
              <a:off x="379413" y="793750"/>
              <a:ext cx="8362950" cy="600075"/>
              <a:chOff x="700088" y="731838"/>
              <a:chExt cx="8362889" cy="600165"/>
            </a:xfrm>
          </p:grpSpPr>
          <p:sp>
            <p:nvSpPr>
              <p:cNvPr id="36877" name="矩形 13"/>
              <p:cNvSpPr>
                <a:spLocks noChangeArrowheads="1"/>
              </p:cNvSpPr>
              <p:nvPr/>
            </p:nvSpPr>
            <p:spPr bwMode="auto">
              <a:xfrm>
                <a:off x="700088" y="731838"/>
                <a:ext cx="6813550" cy="400110"/>
              </a:xfrm>
              <a:prstGeom prst="rect">
                <a:avLst/>
              </a:prstGeom>
              <a:noFill/>
              <a:ln w="9525">
                <a:noFill/>
                <a:miter lim="800000"/>
              </a:ln>
            </p:spPr>
            <p:txBody>
              <a:bodyPr>
                <a:spAutoFit/>
              </a:bodyPr>
              <a:lstStyle/>
              <a:p>
                <a:pPr eaLnBrk="1" hangingPunct="1"/>
                <a:r>
                  <a:rPr lang="zh-CN" altLang="en-US" sz="2000">
                    <a:latin typeface="宋体" panose="02010600030101010101" pitchFamily="2" charset="-122"/>
                  </a:rPr>
                  <a:t>    </a:t>
                </a:r>
                <a:endParaRPr lang="en-US" altLang="zh-CN" sz="2000">
                  <a:latin typeface="宋体" panose="02010600030101010101" pitchFamily="2" charset="-122"/>
                </a:endParaRPr>
              </a:p>
            </p:txBody>
          </p:sp>
          <p:graphicFrame>
            <p:nvGraphicFramePr>
              <p:cNvPr id="36878" name="Object 16"/>
              <p:cNvGraphicFramePr>
                <a:graphicFrameLocks noChangeAspect="1"/>
              </p:cNvGraphicFramePr>
              <p:nvPr/>
            </p:nvGraphicFramePr>
            <p:xfrm>
              <a:off x="5710732" y="1004154"/>
              <a:ext cx="421129" cy="255587"/>
            </p:xfrm>
            <a:graphic>
              <a:graphicData uri="http://schemas.openxmlformats.org/presentationml/2006/ole">
                <mc:AlternateContent xmlns:mc="http://schemas.openxmlformats.org/markup-compatibility/2006">
                  <mc:Choice xmlns:v="urn:schemas-microsoft-com:vml" Requires="v">
                    <p:oleObj spid="_x0000_s36939" name="Equation" r:id="rId1" imgW="304800" imgH="215900" progId="Equation.DSMT4">
                      <p:embed/>
                    </p:oleObj>
                  </mc:Choice>
                  <mc:Fallback>
                    <p:oleObj name="Equation" r:id="rId1" imgW="304800" imgH="215900" progId="Equation.DSMT4">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732" y="1004154"/>
                            <a:ext cx="421129"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9" name="矩形 5"/>
              <p:cNvSpPr>
                <a:spLocks noChangeArrowheads="1"/>
              </p:cNvSpPr>
              <p:nvPr/>
            </p:nvSpPr>
            <p:spPr bwMode="auto">
              <a:xfrm>
                <a:off x="854053" y="931893"/>
                <a:ext cx="8208924" cy="400110"/>
              </a:xfrm>
              <a:prstGeom prst="rect">
                <a:avLst/>
              </a:prstGeom>
              <a:noFill/>
              <a:ln w="9525">
                <a:noFill/>
                <a:miter lim="800000"/>
              </a:ln>
            </p:spPr>
            <p:txBody>
              <a:bodyPr>
                <a:spAutoFit/>
              </a:bodyPr>
              <a:lstStyle/>
              <a:p>
                <a:r>
                  <a:rPr kumimoji="1" lang="en-US" altLang="zh-CN" sz="1400" dirty="0">
                    <a:solidFill>
                      <a:schemeClr val="accent2"/>
                    </a:solidFill>
                    <a:latin typeface="宋体" panose="02010600030101010101" pitchFamily="2" charset="-122"/>
                  </a:rPr>
                  <a:t> </a:t>
                </a:r>
                <a:r>
                  <a:rPr lang="zh-CN" altLang="en-US" sz="2000" dirty="0">
                    <a:latin typeface="宋体" panose="02010600030101010101" pitchFamily="2" charset="-122"/>
                  </a:rPr>
                  <a:t>例</a:t>
                </a:r>
                <a:r>
                  <a:rPr lang="en-US" altLang="zh-CN" sz="2000" dirty="0">
                    <a:latin typeface="宋体" panose="02010600030101010101" pitchFamily="2" charset="-122"/>
                  </a:rPr>
                  <a:t>1</a:t>
                </a:r>
                <a:r>
                  <a:rPr kumimoji="1" lang="en-US" altLang="zh-CN" sz="1400" dirty="0">
                    <a:solidFill>
                      <a:schemeClr val="accent2"/>
                    </a:solidFill>
                    <a:latin typeface="宋体" panose="02010600030101010101" pitchFamily="2" charset="-122"/>
                  </a:rPr>
                  <a:t> </a:t>
                </a:r>
                <a:r>
                  <a:rPr lang="zh-CN" altLang="en-US" sz="2000" dirty="0">
                    <a:latin typeface="宋体" panose="02010600030101010101" pitchFamily="2" charset="-122"/>
                  </a:rPr>
                  <a:t>为了使     的近似值的绝对误差小于   ，问应取几位有效数字？</a:t>
                </a:r>
                <a:endParaRPr lang="zh-CN" altLang="en-US" sz="2000" dirty="0">
                  <a:latin typeface="宋体" panose="02010600030101010101" pitchFamily="2" charset="-122"/>
                </a:endParaRPr>
              </a:p>
            </p:txBody>
          </p:sp>
        </p:grpSp>
        <p:sp>
          <p:nvSpPr>
            <p:cNvPr id="15" name="Text Box 16"/>
            <p:cNvSpPr txBox="1">
              <a:spLocks noChangeArrowheads="1"/>
            </p:cNvSpPr>
            <p:nvPr/>
          </p:nvSpPr>
          <p:spPr bwMode="auto">
            <a:xfrm>
              <a:off x="379413" y="1884363"/>
              <a:ext cx="7239000" cy="400050"/>
            </a:xfrm>
            <a:prstGeom prst="rect">
              <a:avLst/>
            </a:prstGeom>
            <a:noFill/>
            <a:ln w="9525">
              <a:noFill/>
              <a:miter lim="800000"/>
            </a:ln>
            <a:effectLst/>
          </p:spPr>
          <p:txBody>
            <a:bodyPr>
              <a:spAutoFit/>
            </a:bodyPr>
            <a:lstStyle/>
            <a:p>
              <a:pPr eaLnBrk="1" hangingPunct="1">
                <a:spcBef>
                  <a:spcPct val="50000"/>
                </a:spcBef>
              </a:pPr>
              <a:r>
                <a:rPr lang="zh-CN" altLang="en-US" sz="2000">
                  <a:latin typeface="宋体" panose="02010600030101010101" pitchFamily="2" charset="-122"/>
                </a:rPr>
                <a:t>  解：由于       ，则近似值</a:t>
              </a:r>
              <a:r>
                <a:rPr lang="en-US" altLang="zh-CN" sz="2000">
                  <a:latin typeface="宋体" panose="02010600030101010101" pitchFamily="2" charset="-122"/>
                </a:rPr>
                <a:t>x</a:t>
              </a:r>
              <a:r>
                <a:rPr lang="zh-CN" altLang="en-US" sz="2000">
                  <a:latin typeface="宋体" panose="02010600030101010101" pitchFamily="2" charset="-122"/>
                </a:rPr>
                <a:t>可写为</a:t>
              </a:r>
              <a:endParaRPr lang="zh-CN" altLang="en-US" sz="2000">
                <a:latin typeface="宋体" panose="02010600030101010101" pitchFamily="2" charset="-122"/>
              </a:endParaRPr>
            </a:p>
          </p:txBody>
        </p:sp>
        <p:graphicFrame>
          <p:nvGraphicFramePr>
            <p:cNvPr id="36871" name="Object 15"/>
            <p:cNvGraphicFramePr>
              <a:graphicFrameLocks noChangeAspect="1"/>
            </p:cNvGraphicFramePr>
            <p:nvPr/>
          </p:nvGraphicFramePr>
          <p:xfrm>
            <a:off x="1731963" y="1952625"/>
            <a:ext cx="855662" cy="331788"/>
          </p:xfrm>
          <a:graphic>
            <a:graphicData uri="http://schemas.openxmlformats.org/presentationml/2006/ole">
              <mc:AlternateContent xmlns:mc="http://schemas.openxmlformats.org/markup-compatibility/2006">
                <mc:Choice xmlns:v="urn:schemas-microsoft-com:vml" Requires="v">
                  <p:oleObj spid="_x0000_s36940" name="Equation" r:id="rId3" imgW="888365" imgH="241300" progId="Equation.DSMT4">
                    <p:embed/>
                  </p:oleObj>
                </mc:Choice>
                <mc:Fallback>
                  <p:oleObj name="Equation" r:id="rId3" imgW="888365" imgH="2413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1952625"/>
                          <a:ext cx="855662"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对象 5"/>
            <p:cNvGraphicFramePr>
              <a:graphicFrameLocks noChangeAspect="1"/>
            </p:cNvGraphicFramePr>
            <p:nvPr/>
          </p:nvGraphicFramePr>
          <p:xfrm>
            <a:off x="1962150" y="1027113"/>
            <a:ext cx="549275" cy="333375"/>
          </p:xfrm>
          <a:graphic>
            <a:graphicData uri="http://schemas.openxmlformats.org/presentationml/2006/ole">
              <mc:AlternateContent xmlns:mc="http://schemas.openxmlformats.org/markup-compatibility/2006">
                <mc:Choice xmlns:v="urn:schemas-microsoft-com:vml" Requires="v">
                  <p:oleObj spid="_x0000_s36941" name="Equation" r:id="rId5" imgW="571500" imgH="241300" progId="Equation.DSMT4">
                    <p:embed/>
                  </p:oleObj>
                </mc:Choice>
                <mc:Fallback>
                  <p:oleObj name="Equation" r:id="rId5" imgW="571500" imgH="2413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150" y="1027113"/>
                          <a:ext cx="5492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15"/>
            <p:cNvGraphicFramePr>
              <a:graphicFrameLocks noChangeAspect="1"/>
            </p:cNvGraphicFramePr>
            <p:nvPr/>
          </p:nvGraphicFramePr>
          <p:xfrm>
            <a:off x="4856163" y="1927225"/>
            <a:ext cx="3148012" cy="314325"/>
          </p:xfrm>
          <a:graphic>
            <a:graphicData uri="http://schemas.openxmlformats.org/presentationml/2006/ole">
              <mc:AlternateContent xmlns:mc="http://schemas.openxmlformats.org/markup-compatibility/2006">
                <mc:Choice xmlns:v="urn:schemas-microsoft-com:vml" Requires="v">
                  <p:oleObj spid="_x0000_s36942" name="Equation" r:id="rId7" imgW="2145665" imgH="254000" progId="Equation.DSMT4">
                    <p:embed/>
                  </p:oleObj>
                </mc:Choice>
                <mc:Fallback>
                  <p:oleObj name="Equation" r:id="rId7" imgW="2145665" imgH="254000"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6163" y="1927225"/>
                          <a:ext cx="3148012"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对象 8"/>
            <p:cNvGraphicFramePr>
              <a:graphicFrameLocks noChangeAspect="1"/>
            </p:cNvGraphicFramePr>
            <p:nvPr/>
          </p:nvGraphicFramePr>
          <p:xfrm>
            <a:off x="2651125" y="2414588"/>
            <a:ext cx="2546350" cy="571500"/>
          </p:xfrm>
          <a:graphic>
            <a:graphicData uri="http://schemas.openxmlformats.org/presentationml/2006/ole">
              <mc:AlternateContent xmlns:mc="http://schemas.openxmlformats.org/markup-compatibility/2006">
                <mc:Choice xmlns:v="urn:schemas-microsoft-com:vml" Requires="v">
                  <p:oleObj spid="_x0000_s36943" name="Equation" r:id="rId9" imgW="1777365" imgH="431800" progId="Equation.DSMT4">
                    <p:embed/>
                  </p:oleObj>
                </mc:Choice>
                <mc:Fallback>
                  <p:oleObj name="Equation" r:id="rId9" imgW="1777365" imgH="43180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1125" y="2414588"/>
                          <a:ext cx="25463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3"/>
            <p:cNvSpPr>
              <a:spLocks noChangeArrowheads="1"/>
            </p:cNvSpPr>
            <p:nvPr/>
          </p:nvSpPr>
          <p:spPr bwMode="auto">
            <a:xfrm>
              <a:off x="1154113" y="3101975"/>
              <a:ext cx="5359400" cy="457200"/>
            </a:xfrm>
            <a:prstGeom prst="rect">
              <a:avLst/>
            </a:prstGeom>
            <a:noFill/>
            <a:ln w="9525">
              <a:noFill/>
              <a:miter lim="800000"/>
            </a:ln>
            <a:effectLst/>
          </p:spPr>
          <p:txBody>
            <a:bodyPr anchor="ctr"/>
            <a:lstStyle/>
            <a:p>
              <a:r>
                <a:rPr lang="zh-CN" altLang="en-US" sz="2000" dirty="0">
                  <a:latin typeface="宋体" panose="02010600030101010101" pitchFamily="2" charset="-122"/>
                </a:rPr>
                <a:t>故取</a:t>
              </a:r>
              <a:r>
                <a:rPr lang="en-US" altLang="zh-CN" sz="2000" dirty="0">
                  <a:latin typeface="宋体" panose="02010600030101010101" pitchFamily="2" charset="-122"/>
                </a:rPr>
                <a:t>n=6</a:t>
              </a:r>
              <a:r>
                <a:rPr lang="zh-CN" altLang="en-US" sz="2000" dirty="0">
                  <a:latin typeface="宋体" panose="02010600030101010101" pitchFamily="2" charset="-122"/>
                </a:rPr>
                <a:t>，即取</a:t>
              </a:r>
              <a:r>
                <a:rPr lang="en-US" altLang="zh-CN" sz="2000" dirty="0">
                  <a:latin typeface="宋体" panose="02010600030101010101" pitchFamily="2" charset="-122"/>
                </a:rPr>
                <a:t>6</a:t>
              </a:r>
              <a:r>
                <a:rPr lang="zh-CN" altLang="en-US" sz="2000" dirty="0">
                  <a:latin typeface="宋体" panose="02010600030101010101" pitchFamily="2" charset="-122"/>
                </a:rPr>
                <a:t>位有效数字。此时</a:t>
              </a:r>
              <a:r>
                <a:rPr lang="en-US" altLang="zh-CN" sz="2000" dirty="0">
                  <a:latin typeface="宋体" panose="02010600030101010101" pitchFamily="2" charset="-122"/>
                </a:rPr>
                <a:t>x=1.41421</a:t>
              </a:r>
              <a:r>
                <a:rPr kumimoji="1" lang="zh-CN" altLang="en-US" sz="1600" dirty="0">
                  <a:solidFill>
                    <a:schemeClr val="tx2"/>
                  </a:solidFill>
                  <a:latin typeface="宋体" panose="02010600030101010101" pitchFamily="2" charset="-122"/>
                </a:rPr>
                <a:t>。</a:t>
              </a:r>
              <a:endParaRPr kumimoji="1" lang="zh-CN" altLang="en-US" sz="1600" dirty="0">
                <a:solidFill>
                  <a:schemeClr val="tx2"/>
                </a:solidFill>
                <a:latin typeface="宋体" panose="02010600030101010101" pitchFamily="2" charset="-122"/>
              </a:endParaRPr>
            </a:p>
          </p:txBody>
        </p:sp>
        <p:sp>
          <p:nvSpPr>
            <p:cNvPr id="22" name="Rectangle 14"/>
            <p:cNvSpPr>
              <a:spLocks noChangeArrowheads="1"/>
            </p:cNvSpPr>
            <p:nvPr/>
          </p:nvSpPr>
          <p:spPr bwMode="auto">
            <a:xfrm>
              <a:off x="706438" y="3624263"/>
              <a:ext cx="6053137" cy="457200"/>
            </a:xfrm>
            <a:prstGeom prst="rect">
              <a:avLst/>
            </a:prstGeom>
            <a:noFill/>
            <a:ln w="9525">
              <a:noFill/>
              <a:miter lim="800000"/>
            </a:ln>
            <a:effectLst/>
          </p:spPr>
          <p:txBody>
            <a:bodyPr anchor="ctr"/>
            <a:lstStyle/>
            <a:p>
              <a:r>
                <a:rPr kumimoji="1" lang="zh-CN" altLang="en-US" sz="1800" b="1">
                  <a:solidFill>
                    <a:srgbClr val="6404AC"/>
                  </a:solidFill>
                  <a:latin typeface="宋体" panose="02010600030101010101" pitchFamily="2" charset="-122"/>
                </a:rPr>
                <a:t>注：精确值的有效数字可认为有无限多位。</a:t>
              </a:r>
              <a:endParaRPr kumimoji="1" lang="zh-CN" altLang="en-US" sz="1800" b="1">
                <a:solidFill>
                  <a:srgbClr val="6404AC"/>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2778125"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a:stCxn id="4" idx="3"/>
          </p:cNvCxnSpPr>
          <p:nvPr/>
        </p:nvCxnSpPr>
        <p:spPr>
          <a:xfrm flipV="1">
            <a:off x="5978525" y="400050"/>
            <a:ext cx="3021013" cy="476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a:spLocks noChangeArrowheads="1"/>
          </p:cNvSpPr>
          <p:nvPr/>
        </p:nvSpPr>
        <p:spPr bwMode="auto">
          <a:xfrm>
            <a:off x="2725738" y="247650"/>
            <a:ext cx="3252787" cy="400050"/>
          </a:xfrm>
          <a:prstGeom prst="rect">
            <a:avLst/>
          </a:prstGeom>
          <a:noFill/>
          <a:ln w="9525">
            <a:noFill/>
            <a:miter lim="800000"/>
          </a:ln>
        </p:spPr>
        <p:txBody>
          <a:bodyPr>
            <a:spAutoFit/>
          </a:bodyPr>
          <a:lstStyle/>
          <a:p>
            <a:pPr algn="ctr" eaLnBrk="1" hangingPunct="1"/>
            <a:r>
              <a:rPr lang="zh-CN" altLang="en-US" sz="2000" b="1">
                <a:solidFill>
                  <a:srgbClr val="314865"/>
                </a:solidFill>
                <a:latin typeface="微软雅黑" panose="020B0503020204020204" pitchFamily="34" charset="-122"/>
                <a:ea typeface="微软雅黑" panose="020B0503020204020204" pitchFamily="34" charset="-122"/>
              </a:rPr>
              <a:t>有效数字与相对误差的关系</a:t>
            </a:r>
            <a:endParaRPr lang="zh-CN" altLang="en-US" sz="2000" b="1">
              <a:solidFill>
                <a:srgbClr val="314865"/>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19125" y="731838"/>
            <a:ext cx="8524875" cy="3071812"/>
            <a:chOff x="619125" y="731838"/>
            <a:chExt cx="8524875" cy="3071812"/>
          </a:xfrm>
        </p:grpSpPr>
        <p:sp>
          <p:nvSpPr>
            <p:cNvPr id="37893" name="矩形 6"/>
            <p:cNvSpPr>
              <a:spLocks noChangeArrowheads="1"/>
            </p:cNvSpPr>
            <p:nvPr/>
          </p:nvSpPr>
          <p:spPr bwMode="auto">
            <a:xfrm>
              <a:off x="619125" y="1865313"/>
              <a:ext cx="8524875" cy="1938337"/>
            </a:xfrm>
            <a:prstGeom prst="rect">
              <a:avLst/>
            </a:prstGeom>
            <a:noFill/>
            <a:ln w="9525">
              <a:noFill/>
              <a:miter lim="800000"/>
            </a:ln>
          </p:spPr>
          <p:txBody>
            <a:bodyPr>
              <a:spAutoFit/>
            </a:bodyPr>
            <a:lstStyle/>
            <a:p>
              <a:pPr eaLnBrk="1" hangingPunct="1"/>
              <a:r>
                <a:rPr lang="zh-CN" altLang="en-US" sz="2000" b="1" dirty="0">
                  <a:latin typeface="宋体" panose="02010600030101010101" pitchFamily="2" charset="-122"/>
                </a:rPr>
                <a:t>   </a:t>
              </a:r>
              <a:endParaRPr lang="en-US" altLang="zh-CN" sz="2000" b="1" dirty="0">
                <a:latin typeface="宋体" panose="02010600030101010101" pitchFamily="2" charset="-122"/>
              </a:endParaRPr>
            </a:p>
            <a:p>
              <a:pPr eaLnBrk="1" hangingPunct="1"/>
              <a:r>
                <a:rPr lang="zh-CN" altLang="en-US" sz="2000" dirty="0"/>
                <a:t>  反之，若</a:t>
              </a:r>
              <a:r>
                <a:rPr lang="en-US" altLang="zh-CN" sz="2000" dirty="0"/>
                <a:t>x</a:t>
              </a:r>
              <a:r>
                <a:rPr lang="zh-CN" altLang="en-US" sz="2000" dirty="0"/>
                <a:t>的相对误差限 </a:t>
              </a:r>
              <a:endParaRPr lang="zh-CN" altLang="en-US" sz="2000" dirty="0"/>
            </a:p>
            <a:p>
              <a:pPr eaLnBrk="1" hangingPunct="1"/>
              <a:endParaRPr lang="zh-CN" altLang="en-US" sz="2000" dirty="0">
                <a:latin typeface="宋体" panose="02010600030101010101" pitchFamily="2" charset="-122"/>
              </a:endParaRPr>
            </a:p>
            <a:p>
              <a:pPr eaLnBrk="1" hangingPunct="1"/>
              <a:endParaRPr lang="en-US" altLang="zh-CN" sz="2000" dirty="0">
                <a:latin typeface="宋体" panose="02010600030101010101" pitchFamily="2" charset="-122"/>
              </a:endParaRPr>
            </a:p>
            <a:p>
              <a:pPr eaLnBrk="1" hangingPunct="1"/>
              <a:endParaRPr lang="en-US" altLang="zh-CN" sz="2000" dirty="0">
                <a:latin typeface="宋体" panose="02010600030101010101" pitchFamily="2" charset="-122"/>
              </a:endParaRPr>
            </a:p>
            <a:p>
              <a:pPr eaLnBrk="1" hangingPunct="1"/>
              <a:r>
                <a:rPr lang="zh-CN" altLang="en-US" sz="2000" dirty="0"/>
                <a:t>  则</a:t>
              </a:r>
              <a:r>
                <a:rPr lang="en-US" altLang="zh-CN" sz="2000" dirty="0"/>
                <a:t>x</a:t>
              </a:r>
              <a:r>
                <a:rPr lang="zh-CN" altLang="en-US" sz="2000" dirty="0"/>
                <a:t>至少有</a:t>
              </a:r>
              <a:r>
                <a:rPr lang="en-US" altLang="zh-CN" sz="2000" dirty="0"/>
                <a:t>n</a:t>
              </a:r>
              <a:r>
                <a:rPr lang="zh-CN" altLang="en-US" sz="2000" dirty="0"/>
                <a:t>位有效数字</a:t>
              </a:r>
              <a:r>
                <a:rPr lang="en-US" altLang="zh-CN" sz="2000" dirty="0"/>
                <a:t>.</a:t>
              </a:r>
              <a:endParaRPr lang="zh-CN" altLang="en-US" sz="2000" dirty="0">
                <a:latin typeface="宋体" panose="02010600030101010101" pitchFamily="2" charset="-122"/>
              </a:endParaRPr>
            </a:p>
          </p:txBody>
        </p:sp>
        <p:sp>
          <p:nvSpPr>
            <p:cNvPr id="37894" name="矩形 13"/>
            <p:cNvSpPr>
              <a:spLocks noChangeArrowheads="1"/>
            </p:cNvSpPr>
            <p:nvPr/>
          </p:nvSpPr>
          <p:spPr bwMode="auto">
            <a:xfrm>
              <a:off x="700088" y="731838"/>
              <a:ext cx="6813550" cy="400050"/>
            </a:xfrm>
            <a:prstGeom prst="rect">
              <a:avLst/>
            </a:prstGeom>
            <a:noFill/>
            <a:ln w="9525">
              <a:noFill/>
              <a:miter lim="800000"/>
            </a:ln>
          </p:spPr>
          <p:txBody>
            <a:bodyPr>
              <a:spAutoFit/>
            </a:bodyPr>
            <a:lstStyle/>
            <a:p>
              <a:pPr eaLnBrk="1" hangingPunct="1"/>
              <a:r>
                <a:rPr lang="zh-CN" altLang="en-US" sz="2000" dirty="0"/>
                <a:t>若</a:t>
              </a:r>
              <a:r>
                <a:rPr lang="en-US" altLang="zh-CN" sz="2000" dirty="0"/>
                <a:t>x</a:t>
              </a:r>
              <a:r>
                <a:rPr lang="zh-CN" altLang="en-US" sz="2000" dirty="0"/>
                <a:t>有</a:t>
              </a:r>
              <a:r>
                <a:rPr lang="en-US" altLang="zh-CN" sz="2000" dirty="0"/>
                <a:t>n</a:t>
              </a:r>
              <a:r>
                <a:rPr lang="zh-CN" altLang="en-US" sz="2000" dirty="0"/>
                <a:t>位有效数字，则其相对误差限为</a:t>
              </a:r>
              <a:endParaRPr lang="en-US" altLang="zh-CN" sz="2000" dirty="0">
                <a:latin typeface="宋体" panose="02010600030101010101" pitchFamily="2" charset="-122"/>
              </a:endParaRPr>
            </a:p>
          </p:txBody>
        </p:sp>
        <p:graphicFrame>
          <p:nvGraphicFramePr>
            <p:cNvPr id="37895" name="对象 9"/>
            <p:cNvGraphicFramePr>
              <a:graphicFrameLocks noChangeAspect="1"/>
            </p:cNvGraphicFramePr>
            <p:nvPr/>
          </p:nvGraphicFramePr>
          <p:xfrm>
            <a:off x="2384425" y="1187450"/>
            <a:ext cx="2257425" cy="701675"/>
          </p:xfrm>
          <a:graphic>
            <a:graphicData uri="http://schemas.openxmlformats.org/presentationml/2006/ole">
              <mc:AlternateContent xmlns:mc="http://schemas.openxmlformats.org/markup-compatibility/2006">
                <mc:Choice xmlns:v="urn:schemas-microsoft-com:vml" Requires="v">
                  <p:oleObj spid="_x0000_s37921" name="Equation" r:id="rId1" imgW="1028065" imgH="431800" progId="Equation.DSMT4">
                    <p:embed/>
                  </p:oleObj>
                </mc:Choice>
                <mc:Fallback>
                  <p:oleObj name="Equation" r:id="rId1" imgW="1028065" imgH="431800" progId="Equation.DSMT4">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425" y="1187450"/>
                          <a:ext cx="225742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6" name="对象 10"/>
            <p:cNvGraphicFramePr>
              <a:graphicFrameLocks noChangeAspect="1"/>
            </p:cNvGraphicFramePr>
            <p:nvPr/>
          </p:nvGraphicFramePr>
          <p:xfrm>
            <a:off x="2265363" y="2598738"/>
            <a:ext cx="2706687" cy="649287"/>
          </p:xfrm>
          <a:graphic>
            <a:graphicData uri="http://schemas.openxmlformats.org/presentationml/2006/ole">
              <mc:AlternateContent xmlns:mc="http://schemas.openxmlformats.org/markup-compatibility/2006">
                <mc:Choice xmlns:v="urn:schemas-microsoft-com:vml" Requires="v">
                  <p:oleObj spid="_x0000_s37922" name="公式" r:id="rId3" imgW="1346200" imgH="431800" progId="Equation.3">
                    <p:embed/>
                  </p:oleObj>
                </mc:Choice>
                <mc:Fallback>
                  <p:oleObj name="公式" r:id="rId3" imgW="1346200" imgH="4318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2598738"/>
                          <a:ext cx="2706687"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sp>
        <p:nvSpPr>
          <p:cNvPr id="7" name="矩形 6"/>
          <p:cNvSpPr>
            <a:spLocks noChangeArrowheads="1"/>
          </p:cNvSpPr>
          <p:nvPr/>
        </p:nvSpPr>
        <p:spPr bwMode="auto">
          <a:xfrm>
            <a:off x="447675" y="627063"/>
            <a:ext cx="8526463" cy="400050"/>
          </a:xfrm>
          <a:prstGeom prst="rect">
            <a:avLst/>
          </a:prstGeom>
          <a:noFill/>
          <a:ln w="9525">
            <a:noFill/>
            <a:miter lim="800000"/>
          </a:ln>
        </p:spPr>
        <p:txBody>
          <a:bodyPr>
            <a:spAutoFit/>
          </a:bodyPr>
          <a:lstStyle/>
          <a:p>
            <a:pPr eaLnBrk="1" hangingPunct="1"/>
            <a:r>
              <a:rPr lang="zh-CN" altLang="en-US" sz="2000" dirty="0">
                <a:latin typeface="宋体" panose="02010600030101010101" pitchFamily="2" charset="-122"/>
              </a:rPr>
              <a:t>    为了减少舍入误差的影响，设计算法时应遵循如下的一些原则。</a:t>
            </a:r>
            <a:endParaRPr lang="zh-CN" altLang="en-US" sz="2000" dirty="0">
              <a:latin typeface="宋体" panose="02010600030101010101" pitchFamily="2" charset="-122"/>
            </a:endParaRPr>
          </a:p>
        </p:txBody>
      </p:sp>
      <p:sp>
        <p:nvSpPr>
          <p:cNvPr id="9" name="矩形 8"/>
          <p:cNvSpPr>
            <a:spLocks noChangeArrowheads="1"/>
          </p:cNvSpPr>
          <p:nvPr/>
        </p:nvSpPr>
        <p:spPr bwMode="auto">
          <a:xfrm>
            <a:off x="447675" y="1076325"/>
            <a:ext cx="3284538" cy="400050"/>
          </a:xfrm>
          <a:prstGeom prst="rect">
            <a:avLst/>
          </a:prstGeom>
          <a:noFill/>
          <a:ln w="9525">
            <a:noFill/>
            <a:miter lim="800000"/>
          </a:ln>
        </p:spPr>
        <p:txBody>
          <a:bodyPr wrap="none">
            <a:spAutoFit/>
          </a:bodyPr>
          <a:lstStyle/>
          <a:p>
            <a:pPr eaLnBrk="1" hangingPunct="1"/>
            <a:r>
              <a:rPr lang="en-US" altLang="zh-CN" sz="2000" b="1" dirty="0">
                <a:solidFill>
                  <a:schemeClr val="accent2"/>
                </a:solidFill>
                <a:latin typeface="宋体" panose="02010600030101010101" pitchFamily="2" charset="-122"/>
              </a:rPr>
              <a:t>1.</a:t>
            </a:r>
            <a:r>
              <a:rPr lang="zh-CN" altLang="en-US" sz="2000" b="1" dirty="0">
                <a:solidFill>
                  <a:schemeClr val="accent2"/>
                </a:solidFill>
                <a:latin typeface="宋体" panose="02010600030101010101" pitchFamily="2" charset="-122"/>
              </a:rPr>
              <a:t>避免两个相近的数相减。</a:t>
            </a:r>
            <a:endParaRPr lang="zh-CN" altLang="en-US" sz="2000" b="1" dirty="0">
              <a:solidFill>
                <a:schemeClr val="accent2"/>
              </a:solidFill>
              <a:latin typeface="宋体" panose="02010600030101010101" pitchFamily="2" charset="-122"/>
            </a:endParaRPr>
          </a:p>
        </p:txBody>
      </p:sp>
      <p:grpSp>
        <p:nvGrpSpPr>
          <p:cNvPr id="6" name="组合 5"/>
          <p:cNvGrpSpPr/>
          <p:nvPr/>
        </p:nvGrpSpPr>
        <p:grpSpPr>
          <a:xfrm>
            <a:off x="508000" y="1458913"/>
            <a:ext cx="10741025" cy="3073400"/>
            <a:chOff x="508000" y="1458913"/>
            <a:chExt cx="10741025" cy="3073400"/>
          </a:xfrm>
        </p:grpSpPr>
        <p:sp>
          <p:nvSpPr>
            <p:cNvPr id="11" name="矩形 10"/>
            <p:cNvSpPr>
              <a:spLocks noChangeArrowheads="1"/>
            </p:cNvSpPr>
            <p:nvPr/>
          </p:nvSpPr>
          <p:spPr bwMode="auto">
            <a:xfrm>
              <a:off x="508000" y="1458913"/>
              <a:ext cx="7697788" cy="841375"/>
            </a:xfrm>
            <a:prstGeom prst="rect">
              <a:avLst/>
            </a:prstGeom>
            <a:noFill/>
            <a:ln w="9525">
              <a:noFill/>
              <a:miter lim="800000"/>
            </a:ln>
          </p:spPr>
          <p:txBody>
            <a:bodyPr>
              <a:spAutoFit/>
            </a:bodyPr>
            <a:lstStyle/>
            <a:p>
              <a:pPr eaLnBrk="1" hangingPunct="1"/>
              <a:r>
                <a:rPr lang="zh-CN" altLang="en-US" sz="2000" dirty="0">
                  <a:latin typeface="宋体" panose="02010600030101010101" pitchFamily="2" charset="-122"/>
                </a:rPr>
                <a:t>    如果</a:t>
              </a:r>
              <a:r>
                <a:rPr lang="en-US" altLang="zh-CN" sz="2000" dirty="0">
                  <a:latin typeface="宋体" panose="02010600030101010101" pitchFamily="2" charset="-122"/>
                </a:rPr>
                <a:t>x</a:t>
              </a:r>
              <a:r>
                <a:rPr lang="en-US" altLang="zh-CN" sz="2000" baseline="30000" dirty="0">
                  <a:latin typeface="宋体" panose="02010600030101010101" pitchFamily="2" charset="-122"/>
                </a:rPr>
                <a:t>* </a:t>
              </a:r>
              <a:r>
                <a:rPr lang="en-US" altLang="zh-CN" sz="2000" dirty="0">
                  <a:latin typeface="宋体" panose="02010600030101010101" pitchFamily="2" charset="-122"/>
                </a:rPr>
                <a:t>,y</a:t>
              </a:r>
              <a:r>
                <a:rPr lang="en-US" altLang="zh-CN" sz="2000" baseline="30000" dirty="0">
                  <a:latin typeface="宋体" panose="02010600030101010101" pitchFamily="2" charset="-122"/>
                </a:rPr>
                <a:t>* </a:t>
              </a:r>
              <a:r>
                <a:rPr lang="zh-CN" altLang="en-US" sz="2000" dirty="0">
                  <a:latin typeface="宋体" panose="02010600030101010101" pitchFamily="2" charset="-122"/>
                </a:rPr>
                <a:t>的近似值分别为</a:t>
              </a:r>
              <a:r>
                <a:rPr lang="en-US" altLang="zh-CN" sz="2000" dirty="0" err="1">
                  <a:latin typeface="宋体" panose="02010600030101010101" pitchFamily="2" charset="-122"/>
                </a:rPr>
                <a:t>x,y</a:t>
              </a:r>
              <a:r>
                <a:rPr lang="zh-CN" altLang="en-US" sz="2000" dirty="0">
                  <a:latin typeface="宋体" panose="02010600030101010101" pitchFamily="2" charset="-122"/>
                </a:rPr>
                <a:t>，则</a:t>
              </a:r>
              <a:r>
                <a:rPr lang="en-US" altLang="zh-CN" sz="2000" dirty="0">
                  <a:latin typeface="宋体" panose="02010600030101010101" pitchFamily="2" charset="-122"/>
                </a:rPr>
                <a:t>z=x-y</a:t>
              </a:r>
              <a:r>
                <a:rPr lang="zh-CN" altLang="en-US" sz="2000" dirty="0">
                  <a:latin typeface="宋体" panose="02010600030101010101" pitchFamily="2" charset="-122"/>
                </a:rPr>
                <a:t>是</a:t>
              </a:r>
              <a:r>
                <a:rPr lang="en-US" altLang="zh-CN" sz="2000" dirty="0">
                  <a:latin typeface="宋体" panose="02010600030101010101" pitchFamily="2" charset="-122"/>
                </a:rPr>
                <a:t>z</a:t>
              </a:r>
              <a:r>
                <a:rPr lang="en-US" altLang="zh-CN" sz="2000" baseline="30000" dirty="0">
                  <a:latin typeface="宋体" panose="02010600030101010101" pitchFamily="2" charset="-122"/>
                </a:rPr>
                <a:t>* </a:t>
              </a:r>
              <a:r>
                <a:rPr lang="en-US" altLang="zh-CN" sz="2000" dirty="0">
                  <a:latin typeface="宋体" panose="02010600030101010101" pitchFamily="2" charset="-122"/>
                </a:rPr>
                <a:t>=x</a:t>
              </a:r>
              <a:r>
                <a:rPr lang="en-US" altLang="zh-CN" sz="2000" baseline="30000" dirty="0">
                  <a:latin typeface="宋体" panose="02010600030101010101" pitchFamily="2" charset="-122"/>
                </a:rPr>
                <a:t>* </a:t>
              </a:r>
              <a:r>
                <a:rPr lang="en-US" altLang="zh-CN" sz="2000" dirty="0">
                  <a:latin typeface="宋体" panose="02010600030101010101" pitchFamily="2" charset="-122"/>
                </a:rPr>
                <a:t>-y</a:t>
              </a:r>
              <a:r>
                <a:rPr lang="en-US" altLang="zh-CN" sz="2000" baseline="30000" dirty="0">
                  <a:latin typeface="宋体" panose="02010600030101010101" pitchFamily="2" charset="-122"/>
                </a:rPr>
                <a:t>*</a:t>
              </a:r>
              <a:r>
                <a:rPr lang="zh-CN" altLang="en-US" sz="2000" dirty="0">
                  <a:latin typeface="宋体" panose="02010600030101010101" pitchFamily="2" charset="-122"/>
                </a:rPr>
                <a:t>的近似值</a:t>
              </a:r>
              <a:r>
                <a:rPr lang="en-US" altLang="zh-CN" sz="2000" dirty="0">
                  <a:latin typeface="宋体" panose="02010600030101010101" pitchFamily="2" charset="-122"/>
                </a:rPr>
                <a:t>.</a:t>
              </a:r>
              <a:endParaRPr lang="en-US" altLang="zh-CN" sz="2000" dirty="0">
                <a:latin typeface="宋体" panose="02010600030101010101" pitchFamily="2" charset="-122"/>
              </a:endParaRPr>
            </a:p>
            <a:p>
              <a:pPr eaLnBrk="1" hangingPunct="1"/>
              <a:r>
                <a:rPr lang="zh-CN" altLang="en-US" sz="2000" dirty="0">
                  <a:latin typeface="宋体" panose="02010600030101010101" pitchFamily="2" charset="-122"/>
                </a:rPr>
                <a:t>此时，相对误差满足估计式</a:t>
              </a:r>
              <a:r>
                <a:rPr lang="zh-CN" altLang="en-US" sz="2000" baseline="30000" dirty="0">
                  <a:latin typeface="宋体" panose="02010600030101010101" pitchFamily="2" charset="-122"/>
                </a:rPr>
                <a:t> </a:t>
              </a:r>
              <a:endParaRPr lang="zh-CN" altLang="en-US" sz="2000" baseline="30000" dirty="0">
                <a:latin typeface="宋体" panose="02010600030101010101" pitchFamily="2" charset="-122"/>
              </a:endParaRPr>
            </a:p>
            <a:p>
              <a:pPr eaLnBrk="1" hangingPunct="1"/>
              <a:r>
                <a:rPr lang="en-US" altLang="zh-CN" baseline="30000" dirty="0">
                  <a:latin typeface="宋体" panose="02010600030101010101" pitchFamily="2" charset="-122"/>
                </a:rPr>
                <a:t> </a:t>
              </a:r>
              <a:endParaRPr lang="en-US" altLang="zh-CN" baseline="30000" dirty="0">
                <a:latin typeface="宋体" panose="02010600030101010101" pitchFamily="2" charset="-122"/>
              </a:endParaRPr>
            </a:p>
          </p:txBody>
        </p:sp>
        <p:graphicFrame>
          <p:nvGraphicFramePr>
            <p:cNvPr id="18" name="Object 7"/>
            <p:cNvGraphicFramePr>
              <a:graphicFrameLocks noChangeAspect="1"/>
            </p:cNvGraphicFramePr>
            <p:nvPr/>
          </p:nvGraphicFramePr>
          <p:xfrm>
            <a:off x="1468438" y="2090738"/>
            <a:ext cx="5778500" cy="685800"/>
          </p:xfrm>
          <a:graphic>
            <a:graphicData uri="http://schemas.openxmlformats.org/presentationml/2006/ole">
              <mc:AlternateContent xmlns:mc="http://schemas.openxmlformats.org/markup-compatibility/2006">
                <mc:Choice xmlns:v="urn:schemas-microsoft-com:vml" Requires="v">
                  <p:oleObj spid="_x0000_s38962" name="公式" r:id="rId1" imgW="5778500" imgH="952500" progId="Equation.3">
                    <p:embed/>
                  </p:oleObj>
                </mc:Choice>
                <mc:Fallback>
                  <p:oleObj name="公式" r:id="rId1" imgW="5778500" imgH="9525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38" y="2090738"/>
                          <a:ext cx="5778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a:spLocks noChangeArrowheads="1"/>
            </p:cNvSpPr>
            <p:nvPr/>
          </p:nvSpPr>
          <p:spPr bwMode="auto">
            <a:xfrm>
              <a:off x="1060450" y="2746375"/>
              <a:ext cx="6040438" cy="400050"/>
            </a:xfrm>
            <a:prstGeom prst="rect">
              <a:avLst/>
            </a:prstGeom>
            <a:noFill/>
            <a:ln w="9525">
              <a:noFill/>
              <a:miter lim="800000"/>
            </a:ln>
          </p:spPr>
          <p:txBody>
            <a:bodyPr wrap="none">
              <a:spAutoFit/>
            </a:bodyPr>
            <a:lstStyle/>
            <a:p>
              <a:pPr eaLnBrk="1" hangingPunct="1"/>
              <a:r>
                <a:rPr lang="zh-CN" altLang="en-US" sz="2000">
                  <a:latin typeface="宋体" panose="02010600030101010101" pitchFamily="2" charset="-122"/>
                </a:rPr>
                <a:t>可见，当</a:t>
              </a:r>
              <a:r>
                <a:rPr lang="en-US" altLang="zh-CN" sz="2000">
                  <a:latin typeface="宋体" panose="02010600030101010101" pitchFamily="2" charset="-122"/>
                </a:rPr>
                <a:t>x</a:t>
              </a:r>
              <a:r>
                <a:rPr lang="zh-CN" altLang="en-US" sz="2000">
                  <a:latin typeface="宋体" panose="02010600030101010101" pitchFamily="2" charset="-122"/>
                </a:rPr>
                <a:t>与</a:t>
              </a:r>
              <a:r>
                <a:rPr lang="en-US" altLang="zh-CN" sz="2000">
                  <a:latin typeface="宋体" panose="02010600030101010101" pitchFamily="2" charset="-122"/>
                </a:rPr>
                <a:t>y</a:t>
              </a:r>
              <a:r>
                <a:rPr lang="zh-CN" altLang="en-US" sz="2000">
                  <a:latin typeface="宋体" panose="02010600030101010101" pitchFamily="2" charset="-122"/>
                </a:rPr>
                <a:t>很接近时，</a:t>
              </a:r>
              <a:r>
                <a:rPr lang="en-US" altLang="zh-CN" sz="2000">
                  <a:latin typeface="宋体" panose="02010600030101010101" pitchFamily="2" charset="-122"/>
                </a:rPr>
                <a:t>z</a:t>
              </a:r>
              <a:r>
                <a:rPr lang="zh-CN" altLang="en-US" sz="2000">
                  <a:latin typeface="宋体" panose="02010600030101010101" pitchFamily="2" charset="-122"/>
                </a:rPr>
                <a:t>的相对误差有可能很大。</a:t>
              </a:r>
              <a:r>
                <a:rPr lang="zh-CN" altLang="en-US" sz="2000" baseline="30000">
                  <a:latin typeface="宋体" panose="02010600030101010101" pitchFamily="2" charset="-122"/>
                </a:rPr>
                <a:t> </a:t>
              </a:r>
              <a:endParaRPr lang="zh-CN" altLang="en-US" sz="2000" baseline="30000">
                <a:latin typeface="宋体" panose="02010600030101010101" pitchFamily="2" charset="-122"/>
              </a:endParaRPr>
            </a:p>
          </p:txBody>
        </p:sp>
        <p:sp>
          <p:nvSpPr>
            <p:cNvPr id="14" name="矩形 13"/>
            <p:cNvSpPr>
              <a:spLocks noChangeArrowheads="1"/>
            </p:cNvSpPr>
            <p:nvPr/>
          </p:nvSpPr>
          <p:spPr bwMode="auto">
            <a:xfrm>
              <a:off x="508000" y="3197225"/>
              <a:ext cx="10741025" cy="912813"/>
            </a:xfrm>
            <a:prstGeom prst="rect">
              <a:avLst/>
            </a:prstGeom>
            <a:noFill/>
            <a:ln w="9525">
              <a:noFill/>
              <a:miter lim="800000"/>
            </a:ln>
          </p:spPr>
          <p:txBody>
            <a:bodyPr>
              <a:spAutoFit/>
            </a:bodyPr>
            <a:lstStyle/>
            <a:p>
              <a:pPr eaLnBrk="1" hangingPunct="1"/>
              <a:r>
                <a:rPr lang="zh-CN" altLang="en-US" sz="2000">
                  <a:latin typeface="宋体" panose="02010600030101010101" pitchFamily="2" charset="-122"/>
                </a:rPr>
                <a:t>    在数值计算中，如果遇到两个相近的数相减运算，可考虑改变一下</a:t>
              </a:r>
              <a:endParaRPr lang="en-US" altLang="zh-CN" sz="2000">
                <a:latin typeface="宋体" panose="02010600030101010101" pitchFamily="2" charset="-122"/>
              </a:endParaRPr>
            </a:p>
            <a:p>
              <a:pPr eaLnBrk="1" hangingPunct="1"/>
              <a:r>
                <a:rPr lang="zh-CN" altLang="en-US" sz="2000">
                  <a:latin typeface="宋体" panose="02010600030101010101" pitchFamily="2" charset="-122"/>
                </a:rPr>
                <a:t>算法以避免两数相减。例如：</a:t>
              </a:r>
              <a:endParaRPr lang="zh-CN" altLang="en-US" sz="2000" baseline="30000">
                <a:latin typeface="宋体" panose="02010600030101010101" pitchFamily="2" charset="-122"/>
              </a:endParaRPr>
            </a:p>
            <a:p>
              <a:pPr eaLnBrk="1" hangingPunct="1"/>
              <a:r>
                <a:rPr lang="zh-CN" altLang="en-US" sz="2000" baseline="30000">
                  <a:latin typeface="宋体" panose="02010600030101010101" pitchFamily="2" charset="-122"/>
                </a:rPr>
                <a:t> </a:t>
              </a:r>
              <a:endParaRPr lang="zh-CN" altLang="en-US" sz="2000" baseline="30000">
                <a:latin typeface="宋体" panose="02010600030101010101" pitchFamily="2" charset="-122"/>
              </a:endParaRPr>
            </a:p>
          </p:txBody>
        </p:sp>
        <p:grpSp>
          <p:nvGrpSpPr>
            <p:cNvPr id="5" name="组合 15"/>
            <p:cNvGrpSpPr/>
            <p:nvPr/>
          </p:nvGrpSpPr>
          <p:grpSpPr bwMode="auto">
            <a:xfrm>
              <a:off x="1344613" y="3905250"/>
              <a:ext cx="5257800" cy="627063"/>
              <a:chOff x="1467646" y="3815907"/>
              <a:chExt cx="5257800" cy="862013"/>
            </a:xfrm>
          </p:grpSpPr>
          <p:graphicFrame>
            <p:nvGraphicFramePr>
              <p:cNvPr id="38924" name="Object 12"/>
              <p:cNvGraphicFramePr>
                <a:graphicFrameLocks noChangeAspect="1"/>
              </p:cNvGraphicFramePr>
              <p:nvPr/>
            </p:nvGraphicFramePr>
            <p:xfrm>
              <a:off x="1467646" y="3946523"/>
              <a:ext cx="4191000" cy="504825"/>
            </p:xfrm>
            <a:graphic>
              <a:graphicData uri="http://schemas.openxmlformats.org/presentationml/2006/ole">
                <mc:AlternateContent xmlns:mc="http://schemas.openxmlformats.org/markup-compatibility/2006">
                  <mc:Choice xmlns:v="urn:schemas-microsoft-com:vml" Requires="v">
                    <p:oleObj spid="_x0000_s38963" name="Equation" r:id="rId3" imgW="1790700" imgH="215900" progId="Equation.3">
                      <p:embed/>
                    </p:oleObj>
                  </mc:Choice>
                  <mc:Fallback>
                    <p:oleObj name="Equation" r:id="rId3" imgW="1790700" imgH="2159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646" y="3946523"/>
                            <a:ext cx="4191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5" name="Object 13"/>
              <p:cNvGraphicFramePr>
                <a:graphicFrameLocks noChangeAspect="1"/>
              </p:cNvGraphicFramePr>
              <p:nvPr/>
            </p:nvGraphicFramePr>
            <p:xfrm>
              <a:off x="5658646" y="3815907"/>
              <a:ext cx="1066800" cy="862013"/>
            </p:xfrm>
            <a:graphic>
              <a:graphicData uri="http://schemas.openxmlformats.org/presentationml/2006/ole">
                <mc:AlternateContent xmlns:mc="http://schemas.openxmlformats.org/markup-compatibility/2006">
                  <mc:Choice xmlns:v="urn:schemas-microsoft-com:vml" Requires="v">
                    <p:oleObj spid="_x0000_s38964" name="Equation" r:id="rId5" imgW="533400" imgH="431800" progId="Equation.3">
                      <p:embed/>
                    </p:oleObj>
                  </mc:Choice>
                  <mc:Fallback>
                    <p:oleObj name="Equation" r:id="rId5" imgW="533400" imgH="431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646" y="3815907"/>
                            <a:ext cx="1066800"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grpSp>
        <p:nvGrpSpPr>
          <p:cNvPr id="5" name="组合 14"/>
          <p:cNvGrpSpPr/>
          <p:nvPr/>
        </p:nvGrpSpPr>
        <p:grpSpPr bwMode="auto">
          <a:xfrm>
            <a:off x="306388" y="631825"/>
            <a:ext cx="4279900" cy="590550"/>
            <a:chOff x="1358900" y="165100"/>
            <a:chExt cx="4279900" cy="755650"/>
          </a:xfrm>
        </p:grpSpPr>
        <p:graphicFrame>
          <p:nvGraphicFramePr>
            <p:cNvPr id="39954" name="Object 2"/>
            <p:cNvGraphicFramePr>
              <a:graphicFrameLocks noChangeAspect="1"/>
            </p:cNvGraphicFramePr>
            <p:nvPr/>
          </p:nvGraphicFramePr>
          <p:xfrm>
            <a:off x="1358900" y="305307"/>
            <a:ext cx="2984500" cy="450849"/>
          </p:xfrm>
          <a:graphic>
            <a:graphicData uri="http://schemas.openxmlformats.org/presentationml/2006/ole">
              <mc:AlternateContent xmlns:mc="http://schemas.openxmlformats.org/markup-compatibility/2006">
                <mc:Choice xmlns:v="urn:schemas-microsoft-com:vml" Requires="v">
                  <p:oleObj spid="_x0000_s40052" name="Equation" r:id="rId1" imgW="1346200" imgH="203200" progId="Equation.3">
                    <p:embed/>
                  </p:oleObj>
                </mc:Choice>
                <mc:Fallback>
                  <p:oleObj name="Equation" r:id="rId1" imgW="1346200" imgH="203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305307"/>
                          <a:ext cx="2984500" cy="450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5" name="Object 19"/>
            <p:cNvGraphicFramePr>
              <a:graphicFrameLocks noChangeAspect="1"/>
            </p:cNvGraphicFramePr>
            <p:nvPr/>
          </p:nvGraphicFramePr>
          <p:xfrm>
            <a:off x="4343400" y="165100"/>
            <a:ext cx="1295400" cy="755650"/>
          </p:xfrm>
          <a:graphic>
            <a:graphicData uri="http://schemas.openxmlformats.org/presentationml/2006/ole">
              <mc:AlternateContent xmlns:mc="http://schemas.openxmlformats.org/markup-compatibility/2006">
                <mc:Choice xmlns:v="urn:schemas-microsoft-com:vml" Requires="v">
                  <p:oleObj spid="_x0000_s40053" name="Equation" r:id="rId3" imgW="609600" imgH="355600" progId="Equation.3">
                    <p:embed/>
                  </p:oleObj>
                </mc:Choice>
                <mc:Fallback>
                  <p:oleObj name="Equation" r:id="rId3" imgW="609600" imgH="3556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5100"/>
                          <a:ext cx="12954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19"/>
          <p:cNvGrpSpPr/>
          <p:nvPr/>
        </p:nvGrpSpPr>
        <p:grpSpPr bwMode="auto">
          <a:xfrm>
            <a:off x="4816475" y="687388"/>
            <a:ext cx="3886200" cy="604837"/>
            <a:chOff x="977900" y="822816"/>
            <a:chExt cx="5199896" cy="766762"/>
          </a:xfrm>
        </p:grpSpPr>
        <p:graphicFrame>
          <p:nvGraphicFramePr>
            <p:cNvPr id="39952" name="Object 3"/>
            <p:cNvGraphicFramePr>
              <a:graphicFrameLocks noChangeAspect="1"/>
            </p:cNvGraphicFramePr>
            <p:nvPr/>
          </p:nvGraphicFramePr>
          <p:xfrm>
            <a:off x="977900" y="909638"/>
            <a:ext cx="3536950" cy="477837"/>
          </p:xfrm>
          <a:graphic>
            <a:graphicData uri="http://schemas.openxmlformats.org/presentationml/2006/ole">
              <mc:AlternateContent xmlns:mc="http://schemas.openxmlformats.org/markup-compatibility/2006">
                <mc:Choice xmlns:v="urn:schemas-microsoft-com:vml" Requires="v">
                  <p:oleObj spid="_x0000_s40054" name="Equation" r:id="rId5" imgW="1600200" imgH="215900" progId="Equation.3">
                    <p:embed/>
                  </p:oleObj>
                </mc:Choice>
                <mc:Fallback>
                  <p:oleObj name="Equation" r:id="rId5" imgW="1600200" imgH="215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909638"/>
                          <a:ext cx="353695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3" name="Object 20"/>
            <p:cNvGraphicFramePr>
              <a:graphicFrameLocks noChangeAspect="1"/>
            </p:cNvGraphicFramePr>
            <p:nvPr/>
          </p:nvGraphicFramePr>
          <p:xfrm>
            <a:off x="4514096" y="822816"/>
            <a:ext cx="1663700" cy="766762"/>
          </p:xfrm>
          <a:graphic>
            <a:graphicData uri="http://schemas.openxmlformats.org/presentationml/2006/ole">
              <mc:AlternateContent xmlns:mc="http://schemas.openxmlformats.org/markup-compatibility/2006">
                <mc:Choice xmlns:v="urn:schemas-microsoft-com:vml" Requires="v">
                  <p:oleObj spid="_x0000_s40055" name="Equation" r:id="rId7" imgW="825500" imgH="381000" progId="Equation.3">
                    <p:embed/>
                  </p:oleObj>
                </mc:Choice>
                <mc:Fallback>
                  <p:oleObj name="Equation" r:id="rId7" imgW="825500" imgH="3810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096" y="822816"/>
                          <a:ext cx="1663700"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组合 12"/>
          <p:cNvGrpSpPr/>
          <p:nvPr/>
        </p:nvGrpSpPr>
        <p:grpSpPr bwMode="auto">
          <a:xfrm>
            <a:off x="-168275" y="1257300"/>
            <a:ext cx="9082088" cy="706438"/>
            <a:chOff x="-255210" y="1798430"/>
            <a:chExt cx="9081261" cy="707886"/>
          </a:xfrm>
        </p:grpSpPr>
        <p:sp>
          <p:nvSpPr>
            <p:cNvPr id="39950" name="矩形 4"/>
            <p:cNvSpPr>
              <a:spLocks noChangeArrowheads="1"/>
            </p:cNvSpPr>
            <p:nvPr/>
          </p:nvSpPr>
          <p:spPr bwMode="auto">
            <a:xfrm>
              <a:off x="-255210" y="1798430"/>
              <a:ext cx="9081261" cy="707886"/>
            </a:xfrm>
            <a:prstGeom prst="rect">
              <a:avLst/>
            </a:prstGeom>
            <a:noFill/>
            <a:ln w="9525">
              <a:noFill/>
              <a:miter lim="800000"/>
            </a:ln>
          </p:spPr>
          <p:txBody>
            <a:bodyPr>
              <a:spAutoFit/>
            </a:bodyPr>
            <a:lstStyle/>
            <a:p>
              <a:pPr eaLnBrk="1" hangingPunct="1"/>
              <a:r>
                <a:rPr lang="zh-CN" altLang="en-US" sz="2000" dirty="0">
                  <a:solidFill>
                    <a:schemeClr val="accent2"/>
                  </a:solidFill>
                  <a:latin typeface="宋体" panose="02010600030101010101" pitchFamily="2" charset="-122"/>
                </a:rPr>
                <a:t>  </a:t>
              </a:r>
              <a:r>
                <a:rPr lang="zh-CN" altLang="en-US" sz="2000" b="1" dirty="0">
                  <a:solidFill>
                    <a:schemeClr val="accent2"/>
                  </a:solidFill>
                  <a:latin typeface="宋体" panose="02010600030101010101" pitchFamily="2" charset="-122"/>
                </a:rPr>
                <a:t>例</a:t>
              </a:r>
              <a:r>
                <a:rPr lang="en-US" altLang="zh-CN" sz="2000" b="1" dirty="0">
                  <a:solidFill>
                    <a:schemeClr val="accent2"/>
                  </a:solidFill>
                  <a:latin typeface="宋体" panose="02010600030101010101" pitchFamily="2" charset="-122"/>
                </a:rPr>
                <a:t>4</a:t>
              </a:r>
              <a:r>
                <a:rPr lang="zh-CN" altLang="en-US" sz="2000" dirty="0">
                  <a:solidFill>
                    <a:schemeClr val="accent2"/>
                  </a:solidFill>
                  <a:latin typeface="宋体" panose="02010600030101010101" pitchFamily="2" charset="-122"/>
                </a:rPr>
                <a:t> 求方程</a:t>
              </a:r>
              <a:r>
                <a:rPr lang="en-US" altLang="zh-CN" sz="2000" dirty="0">
                  <a:solidFill>
                    <a:schemeClr val="accent2"/>
                  </a:solidFill>
                  <a:latin typeface="宋体" panose="02010600030101010101" pitchFamily="2" charset="-122"/>
                </a:rPr>
                <a:t>x</a:t>
              </a:r>
              <a:r>
                <a:rPr lang="en-US" altLang="zh-CN" sz="2000" baseline="30000" dirty="0">
                  <a:solidFill>
                    <a:schemeClr val="accent2"/>
                  </a:solidFill>
                  <a:latin typeface="宋体" panose="02010600030101010101" pitchFamily="2" charset="-122"/>
                </a:rPr>
                <a:t>2</a:t>
              </a:r>
              <a:r>
                <a:rPr lang="en-US" altLang="zh-CN" sz="2000" dirty="0">
                  <a:solidFill>
                    <a:schemeClr val="accent2"/>
                  </a:solidFill>
                  <a:latin typeface="宋体" panose="02010600030101010101" pitchFamily="2" charset="-122"/>
                </a:rPr>
                <a:t>-64x+1=0</a:t>
              </a:r>
              <a:r>
                <a:rPr lang="zh-CN" altLang="en-US" sz="2000" dirty="0">
                  <a:solidFill>
                    <a:schemeClr val="accent2"/>
                  </a:solidFill>
                  <a:latin typeface="宋体" panose="02010600030101010101" pitchFamily="2" charset="-122"/>
                </a:rPr>
                <a:t>的两个根，使它们至少具有四位有效数字（          ）</a:t>
              </a:r>
              <a:endParaRPr lang="zh-CN" altLang="en-US" sz="2000" dirty="0">
                <a:solidFill>
                  <a:schemeClr val="accent2"/>
                </a:solidFill>
                <a:latin typeface="宋体" panose="02010600030101010101" pitchFamily="2" charset="-122"/>
              </a:endParaRPr>
            </a:p>
            <a:p>
              <a:pPr eaLnBrk="1" hangingPunct="1"/>
              <a:endParaRPr lang="zh-CN" altLang="en-US" sz="2000" dirty="0">
                <a:solidFill>
                  <a:schemeClr val="accent2"/>
                </a:solidFill>
                <a:latin typeface="宋体" panose="02010600030101010101" pitchFamily="2" charset="-122"/>
              </a:endParaRPr>
            </a:p>
          </p:txBody>
        </p:sp>
        <p:graphicFrame>
          <p:nvGraphicFramePr>
            <p:cNvPr id="39951" name="Object 7"/>
            <p:cNvGraphicFramePr>
              <a:graphicFrameLocks noChangeAspect="1"/>
            </p:cNvGraphicFramePr>
            <p:nvPr/>
          </p:nvGraphicFramePr>
          <p:xfrm>
            <a:off x="7363769" y="1856970"/>
            <a:ext cx="1313092" cy="281444"/>
          </p:xfrm>
          <a:graphic>
            <a:graphicData uri="http://schemas.openxmlformats.org/presentationml/2006/ole">
              <mc:AlternateContent xmlns:mc="http://schemas.openxmlformats.org/markup-compatibility/2006">
                <mc:Choice xmlns:v="urn:schemas-microsoft-com:vml" Requires="v">
                  <p:oleObj spid="_x0000_s40056" name="Equation" r:id="rId9" imgW="2705100" imgH="368300" progId="Equation.3">
                    <p:embed/>
                  </p:oleObj>
                </mc:Choice>
                <mc:Fallback>
                  <p:oleObj name="Equation" r:id="rId9" imgW="2705100" imgH="368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769" y="1856970"/>
                          <a:ext cx="1313092" cy="281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矩形 5"/>
          <p:cNvSpPr>
            <a:spLocks noChangeArrowheads="1"/>
          </p:cNvSpPr>
          <p:nvPr/>
        </p:nvSpPr>
        <p:spPr bwMode="auto">
          <a:xfrm>
            <a:off x="466725" y="2913063"/>
            <a:ext cx="8447088" cy="1016000"/>
          </a:xfrm>
          <a:prstGeom prst="rect">
            <a:avLst/>
          </a:prstGeom>
          <a:noFill/>
          <a:ln w="9525">
            <a:noFill/>
            <a:miter lim="800000"/>
          </a:ln>
        </p:spPr>
        <p:txBody>
          <a:bodyPr wrap="none">
            <a:spAutoFit/>
          </a:bodyPr>
          <a:lstStyle/>
          <a:p>
            <a:pPr eaLnBrk="1" hangingPunct="1"/>
            <a:r>
              <a:rPr lang="zh-CN" altLang="en-US" sz="2000" b="1" dirty="0">
                <a:solidFill>
                  <a:srgbClr val="FF3300"/>
                </a:solidFill>
                <a:latin typeface="宋体" panose="02010600030101010101" pitchFamily="2" charset="-122"/>
              </a:rPr>
              <a:t>    对两个相近的数相减，若找不到适当方法代替，只能在计算机上采用</a:t>
            </a:r>
            <a:endParaRPr lang="en-US" altLang="zh-CN" sz="2000" b="1" dirty="0">
              <a:solidFill>
                <a:srgbClr val="FF3300"/>
              </a:solidFill>
              <a:latin typeface="宋体" panose="02010600030101010101" pitchFamily="2" charset="-122"/>
            </a:endParaRPr>
          </a:p>
          <a:p>
            <a:pPr eaLnBrk="1" hangingPunct="1"/>
            <a:r>
              <a:rPr lang="zh-CN" altLang="en-US" sz="2000" b="1" dirty="0">
                <a:solidFill>
                  <a:srgbClr val="FF3300"/>
                </a:solidFill>
                <a:latin typeface="宋体" panose="02010600030101010101" pitchFamily="2" charset="-122"/>
              </a:rPr>
              <a:t>双倍字长计算，以提高精度。</a:t>
            </a:r>
            <a:endParaRPr lang="zh-CN" altLang="en-US" sz="2000" b="1" dirty="0">
              <a:solidFill>
                <a:srgbClr val="FF3300"/>
              </a:solidFill>
              <a:latin typeface="宋体" panose="02010600030101010101" pitchFamily="2" charset="-122"/>
            </a:endParaRPr>
          </a:p>
          <a:p>
            <a:pPr eaLnBrk="1" hangingPunct="1"/>
            <a:endParaRPr lang="zh-CN" altLang="en-US" sz="2000" b="1" dirty="0">
              <a:solidFill>
                <a:srgbClr val="FF3300"/>
              </a:solidFill>
              <a:latin typeface="宋体" panose="02010600030101010101" pitchFamily="2" charset="-122"/>
            </a:endParaRPr>
          </a:p>
        </p:txBody>
      </p:sp>
      <p:grpSp>
        <p:nvGrpSpPr>
          <p:cNvPr id="11" name="组合 10"/>
          <p:cNvGrpSpPr/>
          <p:nvPr/>
        </p:nvGrpSpPr>
        <p:grpSpPr>
          <a:xfrm>
            <a:off x="36513" y="1619250"/>
            <a:ext cx="9531350" cy="1236663"/>
            <a:chOff x="36513" y="1619250"/>
            <a:chExt cx="9531350" cy="1236663"/>
          </a:xfrm>
        </p:grpSpPr>
        <p:grpSp>
          <p:nvGrpSpPr>
            <p:cNvPr id="9" name="组合 30"/>
            <p:cNvGrpSpPr/>
            <p:nvPr/>
          </p:nvGrpSpPr>
          <p:grpSpPr bwMode="auto">
            <a:xfrm>
              <a:off x="36513" y="1619250"/>
              <a:ext cx="9144000" cy="533400"/>
              <a:chOff x="36065" y="1619876"/>
              <a:chExt cx="9144000" cy="533400"/>
            </a:xfrm>
          </p:grpSpPr>
          <p:sp>
            <p:nvSpPr>
              <p:cNvPr id="39948" name="Rectangle 8"/>
              <p:cNvSpPr>
                <a:spLocks noChangeArrowheads="1"/>
              </p:cNvSpPr>
              <p:nvPr/>
            </p:nvSpPr>
            <p:spPr bwMode="auto">
              <a:xfrm>
                <a:off x="36065" y="1619876"/>
                <a:ext cx="9144000" cy="533400"/>
              </a:xfrm>
              <a:prstGeom prst="rect">
                <a:avLst/>
              </a:prstGeom>
              <a:noFill/>
              <a:ln w="9525">
                <a:noFill/>
                <a:miter lim="800000"/>
              </a:ln>
            </p:spPr>
            <p:txBody>
              <a:bodyPr anchor="ctr"/>
              <a:lstStyle/>
              <a:p>
                <a:pPr eaLnBrk="1" hangingPunct="1"/>
                <a:r>
                  <a:rPr kumimoji="1" lang="en-US" altLang="zh-CN" sz="2000" b="1" dirty="0">
                    <a:solidFill>
                      <a:schemeClr val="tx2"/>
                    </a:solidFill>
                    <a:latin typeface="宋体" panose="02010600030101010101" pitchFamily="2" charset="-122"/>
                  </a:rPr>
                  <a:t>    </a:t>
                </a:r>
                <a:r>
                  <a:rPr kumimoji="1" lang="zh-CN" altLang="en-US" sz="2000" b="1" dirty="0">
                    <a:solidFill>
                      <a:schemeClr val="tx2"/>
                    </a:solidFill>
                    <a:latin typeface="宋体" panose="02010600030101010101" pitchFamily="2" charset="-122"/>
                  </a:rPr>
                  <a:t>解 </a:t>
                </a:r>
                <a:r>
                  <a:rPr kumimoji="1" lang="zh-CN" altLang="en-US" sz="2000" dirty="0">
                    <a:solidFill>
                      <a:schemeClr val="tx2"/>
                    </a:solidFill>
                    <a:latin typeface="宋体" panose="02010600030101010101" pitchFamily="2" charset="-122"/>
                  </a:rPr>
                  <a:t> </a:t>
                </a:r>
                <a:r>
                  <a:rPr kumimoji="1" lang="zh-CN" altLang="en-US" sz="2000" dirty="0">
                    <a:latin typeface="宋体" panose="02010600030101010101" pitchFamily="2" charset="-122"/>
                  </a:rPr>
                  <a:t>由求根公式有</a:t>
                </a:r>
                <a:endParaRPr kumimoji="1" lang="zh-CN" altLang="en-US" sz="2000" dirty="0">
                  <a:latin typeface="宋体" panose="02010600030101010101" pitchFamily="2" charset="-122"/>
                </a:endParaRPr>
              </a:p>
            </p:txBody>
          </p:sp>
          <p:graphicFrame>
            <p:nvGraphicFramePr>
              <p:cNvPr id="39949" name="Object 9"/>
              <p:cNvGraphicFramePr>
                <a:graphicFrameLocks noChangeAspect="1"/>
              </p:cNvGraphicFramePr>
              <p:nvPr/>
            </p:nvGraphicFramePr>
            <p:xfrm>
              <a:off x="2690319" y="1757617"/>
              <a:ext cx="3365500" cy="302754"/>
            </p:xfrm>
            <a:graphic>
              <a:graphicData uri="http://schemas.openxmlformats.org/presentationml/2006/ole">
                <mc:AlternateContent xmlns:mc="http://schemas.openxmlformats.org/markup-compatibility/2006">
                  <mc:Choice xmlns:v="urn:schemas-microsoft-com:vml" Requires="v">
                    <p:oleObj spid="_x0000_s40057" name="Equation" r:id="rId11" imgW="3365500" imgH="431800" progId="Equation.3">
                      <p:embed/>
                    </p:oleObj>
                  </mc:Choice>
                  <mc:Fallback>
                    <p:oleObj name="Equation" r:id="rId11" imgW="33655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0319" y="1757617"/>
                            <a:ext cx="3365500" cy="302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9" name="Object 10"/>
            <p:cNvGraphicFramePr>
              <a:graphicFrameLocks noChangeAspect="1"/>
            </p:cNvGraphicFramePr>
            <p:nvPr/>
          </p:nvGraphicFramePr>
          <p:xfrm>
            <a:off x="1141413" y="2154238"/>
            <a:ext cx="6934200" cy="327025"/>
          </p:xfrm>
          <a:graphic>
            <a:graphicData uri="http://schemas.openxmlformats.org/presentationml/2006/ole">
              <mc:AlternateContent xmlns:mc="http://schemas.openxmlformats.org/markup-compatibility/2006">
                <mc:Choice xmlns:v="urn:schemas-microsoft-com:vml" Requires="v">
                  <p:oleObj spid="_x0000_s40058" name="Equation" r:id="rId13" imgW="6934200" imgH="431800" progId="Equation.3">
                    <p:embed/>
                  </p:oleObj>
                </mc:Choice>
                <mc:Fallback>
                  <p:oleObj name="Equation" r:id="rId13" imgW="6934200" imgH="4318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1413" y="2154238"/>
                          <a:ext cx="69342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1"/>
            <p:cNvGraphicFramePr>
              <a:graphicFrameLocks noChangeAspect="1"/>
            </p:cNvGraphicFramePr>
            <p:nvPr/>
          </p:nvGraphicFramePr>
          <p:xfrm>
            <a:off x="576263" y="2533650"/>
            <a:ext cx="8991600" cy="322263"/>
          </p:xfrm>
          <a:graphic>
            <a:graphicData uri="http://schemas.openxmlformats.org/presentationml/2006/ole">
              <mc:AlternateContent xmlns:mc="http://schemas.openxmlformats.org/markup-compatibility/2006">
                <mc:Choice xmlns:v="urn:schemas-microsoft-com:vml" Requires="v">
                  <p:oleObj spid="_x0000_s40059" name="公式" r:id="rId15" imgW="8991600" imgH="419100" progId="Equation.3">
                    <p:embed/>
                  </p:oleObj>
                </mc:Choice>
                <mc:Fallback>
                  <p:oleObj name="公式" r:id="rId15" imgW="8991600" imgH="4191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263" y="2533650"/>
                          <a:ext cx="8991600" cy="32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sp>
        <p:nvSpPr>
          <p:cNvPr id="8" name="矩形 7"/>
          <p:cNvSpPr>
            <a:spLocks noChangeArrowheads="1"/>
          </p:cNvSpPr>
          <p:nvPr/>
        </p:nvSpPr>
        <p:spPr bwMode="auto">
          <a:xfrm>
            <a:off x="0" y="690563"/>
            <a:ext cx="3024188" cy="400050"/>
          </a:xfrm>
          <a:prstGeom prst="rect">
            <a:avLst/>
          </a:prstGeom>
          <a:noFill/>
          <a:ln w="9525">
            <a:noFill/>
            <a:miter lim="800000"/>
          </a:ln>
        </p:spPr>
        <p:txBody>
          <a:bodyPr wrap="none">
            <a:spAutoFit/>
          </a:bodyPr>
          <a:lstStyle/>
          <a:p>
            <a:pPr eaLnBrk="1" hangingPunct="1"/>
            <a:r>
              <a:rPr lang="en-US" altLang="zh-CN" sz="2000" b="1" dirty="0">
                <a:solidFill>
                  <a:schemeClr val="accent2"/>
                </a:solidFill>
                <a:latin typeface="宋体" panose="02010600030101010101" pitchFamily="2" charset="-122"/>
              </a:rPr>
              <a:t>2.</a:t>
            </a:r>
            <a:r>
              <a:rPr lang="zh-CN" altLang="en-US" sz="2000" b="1" dirty="0">
                <a:solidFill>
                  <a:schemeClr val="accent2"/>
                </a:solidFill>
                <a:latin typeface="宋体" panose="02010600030101010101" pitchFamily="2" charset="-122"/>
              </a:rPr>
              <a:t>防止大数</a:t>
            </a:r>
            <a:r>
              <a:rPr lang="zh-CN" altLang="en-US"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吃掉</a:t>
            </a:r>
            <a:r>
              <a:rPr lang="zh-CN" altLang="en-US"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小数</a:t>
            </a:r>
            <a:endParaRPr lang="zh-CN" altLang="en-US" sz="2000" b="1" dirty="0">
              <a:solidFill>
                <a:schemeClr val="accent2"/>
              </a:solidFill>
              <a:latin typeface="宋体" panose="02010600030101010101" pitchFamily="2" charset="-122"/>
            </a:endParaRPr>
          </a:p>
        </p:txBody>
      </p:sp>
      <p:grpSp>
        <p:nvGrpSpPr>
          <p:cNvPr id="6" name="组合 5"/>
          <p:cNvGrpSpPr/>
          <p:nvPr/>
        </p:nvGrpSpPr>
        <p:grpSpPr>
          <a:xfrm>
            <a:off x="128588" y="1017588"/>
            <a:ext cx="8693150" cy="3087687"/>
            <a:chOff x="128588" y="1017588"/>
            <a:chExt cx="8693150" cy="3087687"/>
          </a:xfrm>
        </p:grpSpPr>
        <p:sp>
          <p:nvSpPr>
            <p:cNvPr id="10" name="矩形 9"/>
            <p:cNvSpPr>
              <a:spLocks noChangeArrowheads="1"/>
            </p:cNvSpPr>
            <p:nvPr/>
          </p:nvSpPr>
          <p:spPr bwMode="auto">
            <a:xfrm>
              <a:off x="128588" y="1017588"/>
              <a:ext cx="8653462" cy="1323975"/>
            </a:xfrm>
            <a:prstGeom prst="rect">
              <a:avLst/>
            </a:prstGeom>
            <a:noFill/>
            <a:ln w="9525">
              <a:noFill/>
              <a:miter lim="800000"/>
            </a:ln>
          </p:spPr>
          <p:txBody>
            <a:bodyPr>
              <a:spAutoFit/>
            </a:bodyPr>
            <a:lstStyle/>
            <a:p>
              <a:pPr eaLnBrk="1" hangingPunct="1"/>
              <a:r>
                <a:rPr lang="zh-CN" altLang="en-US" sz="2000" dirty="0">
                  <a:latin typeface="宋体" panose="02010600030101010101" pitchFamily="2" charset="-122"/>
                </a:rPr>
                <a:t>      因为计算机上只能采用有限位数计算</a:t>
              </a:r>
              <a:r>
                <a:rPr lang="en-US" altLang="zh-CN" sz="2000" dirty="0">
                  <a:latin typeface="宋体" panose="02010600030101010101" pitchFamily="2" charset="-122"/>
                </a:rPr>
                <a:t>, </a:t>
              </a:r>
              <a:r>
                <a:rPr lang="zh-CN" altLang="en-US" sz="2000" dirty="0">
                  <a:latin typeface="宋体" panose="02010600030101010101" pitchFamily="2" charset="-122"/>
                </a:rPr>
                <a:t>若参加运算的数量级差很大，</a:t>
              </a:r>
              <a:endParaRPr lang="en-US" altLang="zh-CN" sz="2000" dirty="0">
                <a:latin typeface="宋体" panose="02010600030101010101" pitchFamily="2" charset="-122"/>
              </a:endParaRPr>
            </a:p>
            <a:p>
              <a:pPr eaLnBrk="1" hangingPunct="1"/>
              <a:r>
                <a:rPr lang="zh-CN" altLang="en-US" sz="2000" dirty="0">
                  <a:latin typeface="宋体" panose="02010600030101010101" pitchFamily="2" charset="-122"/>
                </a:rPr>
                <a:t>在它们的加、减运算中，绝对值很小的数往往被绝对值较大的数</a:t>
              </a:r>
              <a:r>
                <a:rPr lang="zh-CN" altLang="en-US" sz="2000" dirty="0">
                  <a:latin typeface="Times New Roman" panose="02020603050405020304" pitchFamily="18" charset="0"/>
                </a:rPr>
                <a:t>“</a:t>
              </a:r>
              <a:r>
                <a:rPr lang="zh-CN" altLang="en-US" sz="2000" dirty="0">
                  <a:latin typeface="宋体" panose="02010600030101010101" pitchFamily="2" charset="-122"/>
                </a:rPr>
                <a:t>吃掉</a:t>
              </a:r>
              <a:r>
                <a:rPr lang="zh-CN" altLang="en-US" sz="2000" dirty="0">
                  <a:latin typeface="Times New Roman" panose="02020603050405020304" pitchFamily="18" charset="0"/>
                </a:rPr>
                <a:t>”</a:t>
              </a:r>
              <a:r>
                <a:rPr lang="zh-CN" altLang="en-US" sz="2000" dirty="0">
                  <a:latin typeface="宋体" panose="02010600030101010101" pitchFamily="2" charset="-122"/>
                </a:rPr>
                <a:t>，造成计算结果失真。 </a:t>
              </a:r>
              <a:endParaRPr lang="zh-CN" altLang="en-US" sz="2000" dirty="0">
                <a:latin typeface="宋体" panose="02010600030101010101" pitchFamily="2" charset="-122"/>
              </a:endParaRPr>
            </a:p>
            <a:p>
              <a:pPr eaLnBrk="1" hangingPunct="1"/>
              <a:endParaRPr lang="zh-CN" altLang="en-US" sz="2000" dirty="0">
                <a:latin typeface="宋体" panose="02010600030101010101" pitchFamily="2" charset="-122"/>
              </a:endParaRPr>
            </a:p>
          </p:txBody>
        </p:sp>
        <p:sp>
          <p:nvSpPr>
            <p:cNvPr id="22" name="矩形 21"/>
            <p:cNvSpPr>
              <a:spLocks noChangeArrowheads="1"/>
            </p:cNvSpPr>
            <p:nvPr/>
          </p:nvSpPr>
          <p:spPr bwMode="auto">
            <a:xfrm>
              <a:off x="228600" y="2038350"/>
              <a:ext cx="8593138" cy="2066925"/>
            </a:xfrm>
            <a:prstGeom prst="rect">
              <a:avLst/>
            </a:prstGeom>
            <a:noFill/>
            <a:ln w="9525">
              <a:noFill/>
              <a:miter lim="800000"/>
            </a:ln>
          </p:spPr>
          <p:txBody>
            <a:bodyPr>
              <a:spAutoFit/>
            </a:bodyPr>
            <a:lstStyle/>
            <a:p>
              <a:pPr eaLnBrk="1" hangingPunct="1">
                <a:lnSpc>
                  <a:spcPts val="2200"/>
                </a:lnSpc>
              </a:pPr>
              <a:r>
                <a:rPr lang="zh-CN" altLang="en-US" sz="2000" dirty="0">
                  <a:latin typeface="宋体" panose="02010600030101010101" pitchFamily="2" charset="-122"/>
                </a:rPr>
                <a:t>    例如，用八位十进制浮点计算</a:t>
              </a:r>
              <a:r>
                <a:rPr lang="en-US" altLang="zh-CN" sz="2000" dirty="0">
                  <a:latin typeface="宋体" panose="02010600030101010101" pitchFamily="2" charset="-122"/>
                </a:rPr>
                <a:t>A=26358713+0.8+0.2</a:t>
              </a:r>
              <a:endParaRPr lang="en-US" altLang="zh-CN" sz="2000" dirty="0">
                <a:latin typeface="宋体" panose="02010600030101010101" pitchFamily="2" charset="-122"/>
              </a:endParaRPr>
            </a:p>
            <a:p>
              <a:pPr eaLnBrk="1" hangingPunct="1">
                <a:lnSpc>
                  <a:spcPts val="2200"/>
                </a:lnSpc>
              </a:pPr>
              <a:r>
                <a:rPr lang="zh-CN" altLang="en-US" sz="2000" dirty="0">
                  <a:latin typeface="宋体" panose="02010600030101010101" pitchFamily="2" charset="-122"/>
                </a:rPr>
                <a:t>按照加法浮点运算的对阶规则，应有</a:t>
              </a:r>
              <a:endParaRPr lang="en-US" altLang="zh-CN" sz="2000" dirty="0">
                <a:latin typeface="宋体" panose="02010600030101010101" pitchFamily="2" charset="-122"/>
              </a:endParaRPr>
            </a:p>
            <a:p>
              <a:pPr eaLnBrk="1" hangingPunct="1">
                <a:lnSpc>
                  <a:spcPts val="2200"/>
                </a:lnSpc>
              </a:pPr>
              <a:r>
                <a:rPr lang="en-US" altLang="zh-CN" sz="2000" dirty="0">
                  <a:latin typeface="宋体" panose="02010600030101010101" pitchFamily="2" charset="-122"/>
                </a:rPr>
                <a:t>    A=0.26358713×10</a:t>
              </a:r>
              <a:r>
                <a:rPr lang="en-US" altLang="zh-CN" sz="2000" baseline="30000" dirty="0">
                  <a:latin typeface="宋体" panose="02010600030101010101" pitchFamily="2" charset="-122"/>
                </a:rPr>
                <a:t>8</a:t>
              </a:r>
              <a:r>
                <a:rPr lang="en-US" altLang="zh-CN" sz="2000" dirty="0">
                  <a:latin typeface="宋体" panose="02010600030101010101" pitchFamily="2" charset="-122"/>
                </a:rPr>
                <a:t>+0.000000008×10</a:t>
              </a:r>
              <a:r>
                <a:rPr lang="en-US" altLang="zh-CN" sz="2000" baseline="30000" dirty="0">
                  <a:latin typeface="宋体" panose="02010600030101010101" pitchFamily="2" charset="-122"/>
                </a:rPr>
                <a:t>8</a:t>
              </a:r>
              <a:r>
                <a:rPr lang="en-US" altLang="zh-CN" sz="2000" dirty="0">
                  <a:latin typeface="宋体" panose="02010600030101010101" pitchFamily="2" charset="-122"/>
                </a:rPr>
                <a:t>+0.000000002×10</a:t>
              </a:r>
              <a:r>
                <a:rPr lang="en-US" altLang="zh-CN" sz="2000" baseline="30000" dirty="0">
                  <a:latin typeface="宋体" panose="02010600030101010101" pitchFamily="2" charset="-122"/>
                </a:rPr>
                <a:t>8</a:t>
              </a:r>
              <a:endParaRPr lang="en-US" altLang="zh-CN" sz="2000" baseline="30000" dirty="0">
                <a:latin typeface="宋体" panose="02010600030101010101" pitchFamily="2" charset="-122"/>
              </a:endParaRPr>
            </a:p>
            <a:p>
              <a:pPr eaLnBrk="1" hangingPunct="1">
                <a:lnSpc>
                  <a:spcPts val="2200"/>
                </a:lnSpc>
              </a:pPr>
              <a:r>
                <a:rPr lang="zh-CN" altLang="en-US" sz="2000" dirty="0">
                  <a:latin typeface="宋体" panose="02010600030101010101" pitchFamily="2" charset="-122"/>
                </a:rPr>
                <a:t>由于采用八位数运算</a:t>
              </a:r>
              <a:r>
                <a:rPr lang="en-US" altLang="zh-CN" sz="2000" dirty="0">
                  <a:latin typeface="宋体" panose="02010600030101010101" pitchFamily="2" charset="-122"/>
                </a:rPr>
                <a:t>,</a:t>
              </a:r>
              <a:r>
                <a:rPr lang="zh-CN" altLang="en-US" sz="2000" dirty="0">
                  <a:latin typeface="宋体" panose="02010600030101010101" pitchFamily="2" charset="-122"/>
                </a:rPr>
                <a:t>于是有</a:t>
              </a:r>
              <a:endParaRPr lang="en-US" altLang="zh-CN" sz="2000" dirty="0">
                <a:latin typeface="宋体" panose="02010600030101010101" pitchFamily="2" charset="-122"/>
              </a:endParaRPr>
            </a:p>
            <a:p>
              <a:pPr eaLnBrk="1" hangingPunct="1">
                <a:lnSpc>
                  <a:spcPts val="2200"/>
                </a:lnSpc>
              </a:pPr>
              <a:r>
                <a:rPr lang="en-US" altLang="zh-CN" sz="2000" dirty="0">
                  <a:latin typeface="宋体" panose="02010600030101010101" pitchFamily="2" charset="-122"/>
                </a:rPr>
                <a:t>    A=26358713</a:t>
              </a:r>
              <a:endParaRPr lang="en-US" altLang="zh-CN" sz="2000" dirty="0">
                <a:latin typeface="宋体" panose="02010600030101010101" pitchFamily="2" charset="-122"/>
              </a:endParaRPr>
            </a:p>
            <a:p>
              <a:pPr eaLnBrk="1" hangingPunct="1">
                <a:lnSpc>
                  <a:spcPts val="2200"/>
                </a:lnSpc>
              </a:pPr>
              <a:r>
                <a:rPr lang="zh-CN" altLang="en-US" sz="2000" dirty="0">
                  <a:latin typeface="宋体" panose="02010600030101010101" pitchFamily="2" charset="-122"/>
                </a:rPr>
                <a:t>若改变计算顺序，计算</a:t>
              </a:r>
              <a:r>
                <a:rPr lang="en-US" altLang="zh-CN" sz="2000" dirty="0">
                  <a:latin typeface="宋体" panose="02010600030101010101" pitchFamily="2" charset="-122"/>
                </a:rPr>
                <a:t>0.2+0.8+26358713</a:t>
              </a:r>
              <a:r>
                <a:rPr lang="zh-CN" altLang="en-US" sz="2000" dirty="0">
                  <a:latin typeface="宋体" panose="02010600030101010101" pitchFamily="2" charset="-122"/>
                </a:rPr>
                <a:t>，则有</a:t>
              </a:r>
              <a:endParaRPr lang="en-US" altLang="zh-CN" sz="2000" dirty="0">
                <a:latin typeface="宋体" panose="02010600030101010101" pitchFamily="2" charset="-122"/>
              </a:endParaRPr>
            </a:p>
            <a:p>
              <a:pPr eaLnBrk="1" hangingPunct="1">
                <a:lnSpc>
                  <a:spcPts val="2200"/>
                </a:lnSpc>
              </a:pPr>
              <a:r>
                <a:rPr lang="en-US" altLang="zh-CN" sz="2000" dirty="0">
                  <a:latin typeface="宋体" panose="02010600030101010101" pitchFamily="2" charset="-122"/>
                </a:rPr>
                <a:t>    A=0.00000001×10</a:t>
              </a:r>
              <a:r>
                <a:rPr lang="en-US" altLang="zh-CN" sz="2000" baseline="30000" dirty="0">
                  <a:latin typeface="宋体" panose="02010600030101010101" pitchFamily="2" charset="-122"/>
                </a:rPr>
                <a:t>8</a:t>
              </a:r>
              <a:r>
                <a:rPr lang="en-US" altLang="zh-CN" sz="2000" dirty="0">
                  <a:latin typeface="宋体" panose="02010600030101010101" pitchFamily="2" charset="-122"/>
                </a:rPr>
                <a:t>+0.26358713×10</a:t>
              </a:r>
              <a:r>
                <a:rPr lang="en-US" altLang="zh-CN" sz="2000" baseline="30000" dirty="0">
                  <a:latin typeface="宋体" panose="02010600030101010101" pitchFamily="2" charset="-122"/>
                </a:rPr>
                <a:t>8</a:t>
              </a:r>
              <a:r>
                <a:rPr lang="en-US" altLang="zh-CN" sz="2000" dirty="0">
                  <a:latin typeface="宋体" panose="02010600030101010101" pitchFamily="2" charset="-122"/>
                </a:rPr>
                <a:t>=26358714</a:t>
              </a:r>
              <a:endParaRPr lang="zh-CN" altLang="en-US" dirty="0">
                <a:latin typeface="宋体" panose="02010600030101010101" pitchFamily="2" charset="-122"/>
              </a:endParaRPr>
            </a:p>
          </p:txBody>
        </p:sp>
      </p:grpSp>
      <p:sp>
        <p:nvSpPr>
          <p:cNvPr id="23" name="Rectangle 9"/>
          <p:cNvSpPr>
            <a:spLocks noChangeArrowheads="1"/>
          </p:cNvSpPr>
          <p:nvPr/>
        </p:nvSpPr>
        <p:spPr bwMode="auto">
          <a:xfrm>
            <a:off x="276225" y="4148138"/>
            <a:ext cx="9144000" cy="400050"/>
          </a:xfrm>
          <a:prstGeom prst="rect">
            <a:avLst/>
          </a:prstGeom>
          <a:noFill/>
          <a:ln w="9525">
            <a:noFill/>
            <a:miter lim="800000"/>
          </a:ln>
        </p:spPr>
        <p:txBody>
          <a:bodyPr>
            <a:spAutoFit/>
          </a:bodyPr>
          <a:lstStyle/>
          <a:p>
            <a:pPr eaLnBrk="1" hangingPunct="1"/>
            <a:r>
              <a:rPr kumimoji="1" lang="zh-CN" altLang="en-US" sz="2000" b="1" dirty="0">
                <a:solidFill>
                  <a:srgbClr val="FF3300"/>
                </a:solidFill>
                <a:latin typeface="宋体" panose="02010600030101010101" pitchFamily="2" charset="-122"/>
              </a:rPr>
              <a:t>可见，在求和或差的过程中应采用由小到大的运算过程。</a:t>
            </a:r>
            <a:endParaRPr kumimoji="1" lang="zh-CN" altLang="en-US" sz="2000" b="1" dirty="0">
              <a:solidFill>
                <a:srgbClr val="FF33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sp>
        <p:nvSpPr>
          <p:cNvPr id="25" name="Rectangle 10"/>
          <p:cNvSpPr>
            <a:spLocks noChangeArrowheads="1"/>
          </p:cNvSpPr>
          <p:nvPr/>
        </p:nvSpPr>
        <p:spPr bwMode="auto">
          <a:xfrm>
            <a:off x="-173038" y="817563"/>
            <a:ext cx="9144001" cy="400050"/>
          </a:xfrm>
          <a:prstGeom prst="rect">
            <a:avLst/>
          </a:prstGeom>
          <a:noFill/>
          <a:ln w="9525">
            <a:noFill/>
            <a:miter lim="800000"/>
          </a:ln>
        </p:spPr>
        <p:txBody>
          <a:bodyPr>
            <a:spAutoFit/>
          </a:bodyPr>
          <a:lstStyle/>
          <a:p>
            <a:pPr eaLnBrk="1" hangingPunct="1"/>
            <a:r>
              <a:rPr kumimoji="1" lang="en-US" altLang="zh-CN" sz="2000" dirty="0">
                <a:latin typeface="宋体" panose="02010600030101010101" pitchFamily="2" charset="-122"/>
              </a:rPr>
              <a:t>    </a:t>
            </a:r>
            <a:r>
              <a:rPr kumimoji="1" lang="en-US" altLang="zh-CN" sz="2000" b="1" dirty="0">
                <a:solidFill>
                  <a:schemeClr val="accent2"/>
                </a:solidFill>
                <a:latin typeface="宋体" panose="02010600030101010101" pitchFamily="2" charset="-122"/>
              </a:rPr>
              <a:t>3.</a:t>
            </a:r>
            <a:r>
              <a:rPr kumimoji="1" lang="zh-CN" altLang="en-US" sz="2000" b="1" dirty="0">
                <a:solidFill>
                  <a:schemeClr val="accent2"/>
                </a:solidFill>
                <a:latin typeface="宋体" panose="02010600030101010101" pitchFamily="2" charset="-122"/>
              </a:rPr>
              <a:t>绝对值太小的数不宜作除数</a:t>
            </a:r>
            <a:endParaRPr kumimoji="1" lang="zh-CN" altLang="en-US" sz="2000" b="1" baseline="30000" dirty="0">
              <a:solidFill>
                <a:schemeClr val="accent2"/>
              </a:solidFill>
              <a:latin typeface="宋体" panose="02010600030101010101" pitchFamily="2" charset="-122"/>
            </a:endParaRPr>
          </a:p>
        </p:txBody>
      </p:sp>
      <p:grpSp>
        <p:nvGrpSpPr>
          <p:cNvPr id="6" name="组合 5"/>
          <p:cNvGrpSpPr/>
          <p:nvPr/>
        </p:nvGrpSpPr>
        <p:grpSpPr>
          <a:xfrm>
            <a:off x="377825" y="1198563"/>
            <a:ext cx="8766175" cy="1811337"/>
            <a:chOff x="377825" y="1198563"/>
            <a:chExt cx="8766175" cy="1811337"/>
          </a:xfrm>
        </p:grpSpPr>
        <p:sp>
          <p:nvSpPr>
            <p:cNvPr id="9" name="矩形 8"/>
            <p:cNvSpPr>
              <a:spLocks noChangeArrowheads="1"/>
            </p:cNvSpPr>
            <p:nvPr/>
          </p:nvSpPr>
          <p:spPr bwMode="auto">
            <a:xfrm>
              <a:off x="377825" y="1198563"/>
              <a:ext cx="8766175" cy="1811337"/>
            </a:xfrm>
            <a:prstGeom prst="rect">
              <a:avLst/>
            </a:prstGeom>
            <a:noFill/>
            <a:ln w="9525">
              <a:noFill/>
              <a:miter lim="800000"/>
            </a:ln>
          </p:spPr>
          <p:txBody>
            <a:bodyPr>
              <a:spAutoFit/>
            </a:bodyPr>
            <a:lstStyle/>
            <a:p>
              <a:pPr eaLnBrk="1" hangingPunct="1">
                <a:lnSpc>
                  <a:spcPts val="2600"/>
                </a:lnSpc>
              </a:pPr>
              <a:r>
                <a:rPr lang="zh-CN" altLang="en-US" sz="2000" dirty="0">
                  <a:latin typeface="宋体" panose="02010600030101010101" pitchFamily="2" charset="-122"/>
                </a:rPr>
                <a:t>    由于除数很小</a:t>
              </a:r>
              <a:r>
                <a:rPr lang="en-US" altLang="zh-CN" sz="2000" dirty="0">
                  <a:latin typeface="宋体" panose="02010600030101010101" pitchFamily="2" charset="-122"/>
                </a:rPr>
                <a:t>,</a:t>
              </a:r>
              <a:r>
                <a:rPr lang="zh-CN" altLang="en-US" sz="2000" dirty="0">
                  <a:latin typeface="宋体" panose="02010600030101010101" pitchFamily="2" charset="-122"/>
                </a:rPr>
                <a:t>将导致商很大</a:t>
              </a:r>
              <a:r>
                <a:rPr lang="en-US" altLang="zh-CN" sz="2000" dirty="0">
                  <a:latin typeface="宋体" panose="02010600030101010101" pitchFamily="2" charset="-122"/>
                </a:rPr>
                <a:t>,</a:t>
              </a:r>
              <a:r>
                <a:rPr lang="zh-CN" altLang="en-US" sz="2000" dirty="0">
                  <a:latin typeface="宋体" panose="02010600030101010101" pitchFamily="2" charset="-122"/>
                </a:rPr>
                <a:t>有可能出现</a:t>
              </a:r>
              <a:r>
                <a:rPr lang="zh-CN" altLang="en-US" sz="2000" dirty="0">
                  <a:latin typeface="Times New Roman" panose="02020603050405020304" pitchFamily="18" charset="0"/>
                </a:rPr>
                <a:t>“</a:t>
              </a:r>
              <a:r>
                <a:rPr lang="zh-CN" altLang="en-US" sz="2000" dirty="0">
                  <a:latin typeface="宋体" panose="02010600030101010101" pitchFamily="2" charset="-122"/>
                </a:rPr>
                <a:t>溢出</a:t>
              </a:r>
              <a:r>
                <a:rPr lang="zh-CN" altLang="en-US" sz="2000" dirty="0">
                  <a:latin typeface="Times New Roman" panose="02020603050405020304" pitchFamily="18" charset="0"/>
                </a:rPr>
                <a:t>”</a:t>
              </a:r>
              <a:r>
                <a:rPr lang="zh-CN" altLang="en-US" sz="2000" dirty="0">
                  <a:latin typeface="宋体" panose="02010600030101010101" pitchFamily="2" charset="-122"/>
                </a:rPr>
                <a:t>现象</a:t>
              </a:r>
              <a:r>
                <a:rPr lang="en-US" altLang="zh-CN" sz="2000" dirty="0">
                  <a:latin typeface="宋体" panose="02010600030101010101" pitchFamily="2" charset="-122"/>
                </a:rPr>
                <a:t>.</a:t>
              </a:r>
              <a:r>
                <a:rPr lang="zh-CN" altLang="en-US" sz="2000" dirty="0">
                  <a:latin typeface="宋体" panose="02010600030101010101" pitchFamily="2" charset="-122"/>
                </a:rPr>
                <a:t>另外</a:t>
              </a:r>
              <a:r>
                <a:rPr lang="en-US" altLang="zh-CN" sz="2000" dirty="0">
                  <a:latin typeface="宋体" panose="02010600030101010101" pitchFamily="2" charset="-122"/>
                </a:rPr>
                <a:t>,</a:t>
              </a:r>
              <a:r>
                <a:rPr lang="zh-CN" altLang="en-US" sz="2000" dirty="0">
                  <a:latin typeface="宋体" panose="02010600030101010101" pitchFamily="2" charset="-122"/>
                </a:rPr>
                <a:t>设</a:t>
              </a:r>
              <a:r>
                <a:rPr lang="en-US" altLang="zh-CN" sz="2000" dirty="0">
                  <a:latin typeface="宋体" panose="02010600030101010101" pitchFamily="2" charset="-122"/>
                </a:rPr>
                <a:t>x</a:t>
              </a:r>
              <a:r>
                <a:rPr lang="en-US" altLang="zh-CN" sz="2000" baseline="30000" dirty="0">
                  <a:latin typeface="宋体" panose="02010600030101010101" pitchFamily="2" charset="-122"/>
                </a:rPr>
                <a:t>* </a:t>
              </a:r>
              <a:r>
                <a:rPr lang="en-US" altLang="zh-CN" sz="2000" dirty="0">
                  <a:latin typeface="宋体" panose="02010600030101010101" pitchFamily="2" charset="-122"/>
                </a:rPr>
                <a:t>,y</a:t>
              </a:r>
              <a:r>
                <a:rPr lang="en-US" altLang="zh-CN" sz="2000" baseline="30000" dirty="0">
                  <a:latin typeface="宋体" panose="02010600030101010101" pitchFamily="2" charset="-122"/>
                </a:rPr>
                <a:t>* </a:t>
              </a:r>
              <a:r>
                <a:rPr lang="zh-CN" altLang="en-US" sz="2000" dirty="0">
                  <a:latin typeface="宋体" panose="02010600030101010101" pitchFamily="2" charset="-122"/>
                </a:rPr>
                <a:t>的近似值分别为</a:t>
              </a:r>
              <a:r>
                <a:rPr lang="en-US" altLang="zh-CN" sz="2000" dirty="0" err="1">
                  <a:latin typeface="宋体" panose="02010600030101010101" pitchFamily="2" charset="-122"/>
                </a:rPr>
                <a:t>x,y</a:t>
              </a:r>
              <a:r>
                <a:rPr lang="zh-CN" altLang="en-US" sz="2000" dirty="0">
                  <a:latin typeface="宋体" panose="02010600030101010101" pitchFamily="2" charset="-122"/>
                </a:rPr>
                <a:t>，则</a:t>
              </a:r>
              <a:r>
                <a:rPr lang="en-US" altLang="zh-CN" sz="2000" dirty="0">
                  <a:latin typeface="宋体" panose="02010600030101010101" pitchFamily="2" charset="-122"/>
                </a:rPr>
                <a:t>z=</a:t>
              </a:r>
              <a:r>
                <a:rPr lang="en-US" altLang="zh-CN" sz="2000" dirty="0" err="1">
                  <a:latin typeface="宋体" panose="02010600030101010101" pitchFamily="2" charset="-122"/>
                </a:rPr>
                <a:t>x÷y</a:t>
              </a:r>
              <a:r>
                <a:rPr lang="zh-CN" altLang="en-US" sz="2000" dirty="0">
                  <a:latin typeface="宋体" panose="02010600030101010101" pitchFamily="2" charset="-122"/>
                </a:rPr>
                <a:t>是</a:t>
              </a:r>
              <a:r>
                <a:rPr lang="en-US" altLang="zh-CN" sz="2000" dirty="0">
                  <a:latin typeface="宋体" panose="02010600030101010101" pitchFamily="2" charset="-122"/>
                </a:rPr>
                <a:t>z</a:t>
              </a:r>
              <a:r>
                <a:rPr lang="en-US" altLang="zh-CN" sz="2000" baseline="30000" dirty="0">
                  <a:latin typeface="宋体" panose="02010600030101010101" pitchFamily="2" charset="-122"/>
                </a:rPr>
                <a:t>*</a:t>
              </a:r>
              <a:r>
                <a:rPr lang="en-US" altLang="zh-CN" sz="2000" dirty="0">
                  <a:latin typeface="宋体" panose="02010600030101010101" pitchFamily="2" charset="-122"/>
                </a:rPr>
                <a:t>=x</a:t>
              </a:r>
              <a:r>
                <a:rPr lang="en-US" altLang="zh-CN" sz="2000" baseline="30000" dirty="0">
                  <a:latin typeface="宋体" panose="02010600030101010101" pitchFamily="2" charset="-122"/>
                </a:rPr>
                <a:t>*</a:t>
              </a:r>
              <a:r>
                <a:rPr lang="en-US" altLang="zh-CN" sz="2000" dirty="0">
                  <a:latin typeface="宋体" panose="02010600030101010101" pitchFamily="2" charset="-122"/>
                </a:rPr>
                <a:t>÷y</a:t>
              </a:r>
              <a:r>
                <a:rPr lang="en-US" altLang="zh-CN" sz="2000" baseline="30000" dirty="0">
                  <a:latin typeface="宋体" panose="02010600030101010101" pitchFamily="2" charset="-122"/>
                </a:rPr>
                <a:t>*</a:t>
              </a:r>
              <a:r>
                <a:rPr lang="zh-CN" altLang="en-US" sz="2000" dirty="0">
                  <a:latin typeface="宋体" panose="02010600030101010101" pitchFamily="2" charset="-122"/>
                </a:rPr>
                <a:t>的近似值</a:t>
              </a:r>
              <a:r>
                <a:rPr lang="en-US" altLang="zh-CN" sz="2000" dirty="0">
                  <a:latin typeface="宋体" panose="02010600030101010101" pitchFamily="2" charset="-122"/>
                </a:rPr>
                <a:t>.</a:t>
              </a:r>
              <a:r>
                <a:rPr lang="zh-CN" altLang="en-US" sz="2000" dirty="0">
                  <a:latin typeface="宋体" panose="02010600030101010101" pitchFamily="2" charset="-122"/>
                </a:rPr>
                <a:t>此时，</a:t>
              </a:r>
              <a:r>
                <a:rPr lang="en-US" altLang="zh-CN" sz="2000" dirty="0">
                  <a:latin typeface="宋体" panose="02010600030101010101" pitchFamily="2" charset="-122"/>
                </a:rPr>
                <a:t>z</a:t>
              </a:r>
              <a:r>
                <a:rPr lang="zh-CN" altLang="en-US" sz="2000" dirty="0">
                  <a:latin typeface="宋体" panose="02010600030101010101" pitchFamily="2" charset="-122"/>
                </a:rPr>
                <a:t>的绝对误差满足估计式</a:t>
              </a:r>
              <a:endParaRPr lang="en-US" altLang="zh-CN" sz="2000" dirty="0">
                <a:latin typeface="宋体" panose="02010600030101010101" pitchFamily="2" charset="-122"/>
              </a:endParaRPr>
            </a:p>
            <a:p>
              <a:pPr eaLnBrk="1" hangingPunct="1"/>
              <a:r>
                <a:rPr lang="zh-CN" altLang="en-US" sz="2000" baseline="30000" dirty="0">
                  <a:latin typeface="宋体" panose="02010600030101010101" pitchFamily="2" charset="-122"/>
                </a:rPr>
                <a:t> </a:t>
              </a:r>
              <a:endParaRPr lang="zh-CN" altLang="en-US" sz="2000" baseline="30000" dirty="0">
                <a:latin typeface="宋体" panose="02010600030101010101" pitchFamily="2" charset="-122"/>
              </a:endParaRPr>
            </a:p>
            <a:p>
              <a:pPr eaLnBrk="1" hangingPunct="1"/>
              <a:endParaRPr lang="en-US" altLang="zh-CN" sz="2000" baseline="30000" dirty="0">
                <a:latin typeface="宋体" panose="02010600030101010101" pitchFamily="2" charset="-122"/>
              </a:endParaRPr>
            </a:p>
            <a:p>
              <a:pPr eaLnBrk="1" hangingPunct="1"/>
              <a:endParaRPr lang="zh-CN" altLang="en-US" sz="2000" dirty="0"/>
            </a:p>
          </p:txBody>
        </p:sp>
        <p:graphicFrame>
          <p:nvGraphicFramePr>
            <p:cNvPr id="32" name="Object 14"/>
            <p:cNvGraphicFramePr>
              <a:graphicFrameLocks noChangeAspect="1"/>
            </p:cNvGraphicFramePr>
            <p:nvPr/>
          </p:nvGraphicFramePr>
          <p:xfrm>
            <a:off x="717550" y="2312988"/>
            <a:ext cx="7543800" cy="612775"/>
          </p:xfrm>
          <a:graphic>
            <a:graphicData uri="http://schemas.openxmlformats.org/presentationml/2006/ole">
              <mc:AlternateContent xmlns:mc="http://schemas.openxmlformats.org/markup-compatibility/2006">
                <mc:Choice xmlns:v="urn:schemas-microsoft-com:vml" Requires="v">
                  <p:oleObj spid="_x0000_s42004" name="Equation" r:id="rId1" imgW="7543800" imgH="952500" progId="Equation.3">
                    <p:embed/>
                  </p:oleObj>
                </mc:Choice>
                <mc:Fallback>
                  <p:oleObj name="Equation" r:id="rId1" imgW="7543800" imgH="95250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312988"/>
                          <a:ext cx="75438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992" name="矩形 9"/>
          <p:cNvSpPr>
            <a:spLocks noChangeArrowheads="1"/>
          </p:cNvSpPr>
          <p:nvPr/>
        </p:nvSpPr>
        <p:spPr bwMode="auto">
          <a:xfrm>
            <a:off x="850900" y="3149600"/>
            <a:ext cx="5827713" cy="400050"/>
          </a:xfrm>
          <a:prstGeom prst="rect">
            <a:avLst/>
          </a:prstGeom>
          <a:noFill/>
          <a:ln w="9525">
            <a:noFill/>
            <a:miter lim="800000"/>
          </a:ln>
        </p:spPr>
        <p:txBody>
          <a:bodyPr wrap="none">
            <a:spAutoFit/>
          </a:bodyPr>
          <a:lstStyle/>
          <a:p>
            <a:pPr eaLnBrk="1" hangingPunct="1"/>
            <a:r>
              <a:rPr kumimoji="1" lang="zh-CN" altLang="en-US" sz="2000" dirty="0">
                <a:solidFill>
                  <a:srgbClr val="6404AC"/>
                </a:solidFill>
                <a:latin typeface="宋体" panose="02010600030101010101" pitchFamily="2" charset="-122"/>
              </a:rPr>
              <a:t>可见</a:t>
            </a:r>
            <a:r>
              <a:rPr kumimoji="1" lang="en-US" altLang="zh-CN" sz="2000" dirty="0">
                <a:solidFill>
                  <a:srgbClr val="6404AC"/>
                </a:solidFill>
                <a:latin typeface="宋体" panose="02010600030101010101" pitchFamily="2" charset="-122"/>
              </a:rPr>
              <a:t>,</a:t>
            </a:r>
            <a:r>
              <a:rPr kumimoji="1" lang="zh-CN" altLang="en-US" sz="2000" dirty="0">
                <a:solidFill>
                  <a:srgbClr val="6404AC"/>
                </a:solidFill>
                <a:latin typeface="宋体" panose="02010600030101010101" pitchFamily="2" charset="-122"/>
              </a:rPr>
              <a:t>若除数太小</a:t>
            </a:r>
            <a:r>
              <a:rPr kumimoji="1" lang="en-US" altLang="zh-CN" sz="2000" dirty="0">
                <a:solidFill>
                  <a:srgbClr val="6404AC"/>
                </a:solidFill>
                <a:latin typeface="宋体" panose="02010600030101010101" pitchFamily="2" charset="-122"/>
              </a:rPr>
              <a:t>,</a:t>
            </a:r>
            <a:r>
              <a:rPr kumimoji="1" lang="zh-CN" altLang="en-US" sz="2000" dirty="0">
                <a:solidFill>
                  <a:srgbClr val="6404AC"/>
                </a:solidFill>
                <a:latin typeface="宋体" panose="02010600030101010101" pitchFamily="2" charset="-122"/>
              </a:rPr>
              <a:t>则可能导致商的绝对误差很大。</a:t>
            </a:r>
            <a:endParaRPr kumimoji="1" lang="en-US" altLang="zh-CN" sz="2000" dirty="0">
              <a:solidFill>
                <a:srgbClr val="6404A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419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grpSp>
        <p:nvGrpSpPr>
          <p:cNvPr id="7" name="组合 6"/>
          <p:cNvGrpSpPr/>
          <p:nvPr/>
        </p:nvGrpSpPr>
        <p:grpSpPr>
          <a:xfrm>
            <a:off x="100013" y="549275"/>
            <a:ext cx="8904287" cy="7864475"/>
            <a:chOff x="100013" y="549275"/>
            <a:chExt cx="8904287" cy="7864475"/>
          </a:xfrm>
        </p:grpSpPr>
        <p:sp>
          <p:nvSpPr>
            <p:cNvPr id="5" name="Text Box 2"/>
            <p:cNvSpPr txBox="1">
              <a:spLocks noChangeArrowheads="1"/>
            </p:cNvSpPr>
            <p:nvPr/>
          </p:nvSpPr>
          <p:spPr bwMode="auto">
            <a:xfrm>
              <a:off x="100013" y="549275"/>
              <a:ext cx="8904287" cy="7864475"/>
            </a:xfrm>
            <a:prstGeom prst="rect">
              <a:avLst/>
            </a:prstGeom>
            <a:noFill/>
            <a:ln w="9525">
              <a:noFill/>
              <a:miter lim="800000"/>
            </a:ln>
          </p:spPr>
          <p:txBody>
            <a:bodyPr>
              <a:spAutoFit/>
            </a:bodyPr>
            <a:lstStyle/>
            <a:p>
              <a:pPr eaLnBrk="1" hangingPunct="1">
                <a:spcAft>
                  <a:spcPts val="2400"/>
                </a:spcAft>
              </a:pPr>
              <a:r>
                <a:rPr kumimoji="1" lang="en-US" altLang="zh-CN" sz="2000" b="1" dirty="0">
                  <a:solidFill>
                    <a:schemeClr val="accent2"/>
                  </a:solidFill>
                  <a:latin typeface="宋体" panose="02010600030101010101" pitchFamily="2" charset="-122"/>
                </a:rPr>
                <a:t>4.</a:t>
              </a:r>
              <a:r>
                <a:rPr kumimoji="1" lang="zh-CN" altLang="en-US" sz="2000" b="1" dirty="0">
                  <a:solidFill>
                    <a:schemeClr val="accent2"/>
                  </a:solidFill>
                  <a:latin typeface="宋体" panose="02010600030101010101" pitchFamily="2" charset="-122"/>
                </a:rPr>
                <a:t>注意简化计算程序</a:t>
              </a:r>
              <a:r>
                <a:rPr kumimoji="1" lang="en-US" altLang="zh-CN" sz="2000" b="1" dirty="0">
                  <a:solidFill>
                    <a:schemeClr val="accent2"/>
                  </a:solidFill>
                  <a:latin typeface="宋体" panose="02010600030101010101" pitchFamily="2" charset="-122"/>
                </a:rPr>
                <a:t>,</a:t>
              </a:r>
              <a:r>
                <a:rPr kumimoji="1" lang="zh-CN" altLang="en-US" sz="2000" b="1" dirty="0">
                  <a:solidFill>
                    <a:schemeClr val="accent2"/>
                  </a:solidFill>
                  <a:latin typeface="宋体" panose="02010600030101010101" pitchFamily="2" charset="-122"/>
                </a:rPr>
                <a:t>减少计算次数</a:t>
              </a:r>
              <a:endParaRPr kumimoji="1" lang="zh-CN" altLang="en-US" sz="2000" b="1" dirty="0">
                <a:solidFill>
                  <a:schemeClr val="accent2"/>
                </a:solidFill>
                <a:latin typeface="宋体" panose="02010600030101010101" pitchFamily="2" charset="-122"/>
              </a:endParaRPr>
            </a:p>
            <a:p>
              <a:pPr eaLnBrk="1" hangingPunct="1">
                <a:lnSpc>
                  <a:spcPts val="2900"/>
                </a:lnSpc>
              </a:pPr>
              <a:r>
                <a:rPr kumimoji="1" lang="zh-CN" altLang="en-US" sz="2000" b="1" dirty="0">
                  <a:solidFill>
                    <a:srgbClr val="FF3300"/>
                  </a:solidFill>
                  <a:latin typeface="宋体" panose="02010600030101010101" pitchFamily="2" charset="-122"/>
                </a:rPr>
                <a:t>    首先</a:t>
              </a:r>
              <a:r>
                <a:rPr kumimoji="1" lang="en-US" altLang="zh-CN" sz="2000" b="1" dirty="0">
                  <a:solidFill>
                    <a:srgbClr val="FF3300"/>
                  </a:solidFill>
                  <a:latin typeface="宋体" panose="02010600030101010101" pitchFamily="2" charset="-122"/>
                </a:rPr>
                <a:t>,</a:t>
              </a:r>
              <a:r>
                <a:rPr kumimoji="1" lang="zh-CN" altLang="en-US" sz="2000" b="1" dirty="0">
                  <a:solidFill>
                    <a:srgbClr val="FF3300"/>
                  </a:solidFill>
                  <a:latin typeface="宋体" panose="02010600030101010101" pitchFamily="2" charset="-122"/>
                </a:rPr>
                <a:t>若算法计算量太大</a:t>
              </a:r>
              <a:r>
                <a:rPr kumimoji="1" lang="en-US" altLang="zh-CN" sz="2000" b="1" dirty="0">
                  <a:solidFill>
                    <a:srgbClr val="FF3300"/>
                  </a:solidFill>
                  <a:latin typeface="宋体" panose="02010600030101010101" pitchFamily="2" charset="-122"/>
                </a:rPr>
                <a:t>,</a:t>
              </a:r>
              <a:r>
                <a:rPr kumimoji="1" lang="zh-CN" altLang="en-US" sz="2000" b="1" dirty="0">
                  <a:solidFill>
                    <a:srgbClr val="FF3300"/>
                  </a:solidFill>
                  <a:latin typeface="宋体" panose="02010600030101010101" pitchFamily="2" charset="-122"/>
                </a:rPr>
                <a:t>实际计算无法完成，</a:t>
              </a:r>
              <a:r>
                <a:rPr kumimoji="1" lang="zh-CN" altLang="en-US" sz="2000" dirty="0">
                  <a:latin typeface="宋体" panose="02010600030101010101" pitchFamily="2" charset="-122"/>
                </a:rPr>
                <a:t>例如用</a:t>
              </a:r>
              <a:r>
                <a:rPr kumimoji="1" lang="en-US" altLang="zh-CN" sz="2000" dirty="0">
                  <a:latin typeface="宋体" panose="02010600030101010101" pitchFamily="2" charset="-122"/>
                </a:rPr>
                <a:t>Cramer</a:t>
              </a:r>
              <a:r>
                <a:rPr kumimoji="1" lang="zh-CN" altLang="en-US" sz="2000" dirty="0">
                  <a:latin typeface="宋体" panose="02010600030101010101" pitchFamily="2" charset="-122"/>
                </a:rPr>
                <a:t>法则求</a:t>
              </a:r>
              <a:r>
                <a:rPr kumimoji="1" lang="en-US" altLang="zh-CN" sz="2000" dirty="0">
                  <a:latin typeface="宋体" panose="02010600030101010101" pitchFamily="2" charset="-122"/>
                </a:rPr>
                <a:t>n</a:t>
              </a:r>
              <a:r>
                <a:rPr kumimoji="1" lang="zh-CN" altLang="en-US" sz="2000" dirty="0">
                  <a:latin typeface="宋体" panose="02010600030101010101" pitchFamily="2" charset="-122"/>
                </a:rPr>
                <a:t>元线性方程组</a:t>
              </a:r>
              <a:r>
                <a:rPr kumimoji="1" lang="en-US" altLang="zh-CN" sz="2000" dirty="0">
                  <a:latin typeface="宋体" panose="02010600030101010101" pitchFamily="2" charset="-122"/>
                </a:rPr>
                <a:t>Ax=b</a:t>
              </a:r>
              <a:r>
                <a:rPr kumimoji="1" lang="zh-CN" altLang="en-US" sz="2000" dirty="0">
                  <a:latin typeface="宋体" panose="02010600030101010101" pitchFamily="2" charset="-122"/>
                </a:rPr>
                <a:t>的解</a:t>
              </a:r>
              <a:r>
                <a:rPr kumimoji="1" lang="en-US" altLang="zh-CN" sz="2000" dirty="0">
                  <a:latin typeface="宋体" panose="02010600030101010101" pitchFamily="2" charset="-122"/>
                </a:rPr>
                <a:t>,</a:t>
              </a:r>
              <a:r>
                <a:rPr kumimoji="1" lang="zh-CN" altLang="en-US" sz="2000" dirty="0">
                  <a:latin typeface="宋体" panose="02010600030101010101" pitchFamily="2" charset="-122"/>
                </a:rPr>
                <a:t>需要计算</a:t>
              </a:r>
              <a:r>
                <a:rPr kumimoji="1" lang="en-US" altLang="zh-CN" sz="2000" dirty="0">
                  <a:latin typeface="宋体" panose="02010600030101010101" pitchFamily="2" charset="-122"/>
                </a:rPr>
                <a:t>n+1</a:t>
              </a:r>
              <a:r>
                <a:rPr kumimoji="1" lang="zh-CN" altLang="en-US" sz="2000" dirty="0">
                  <a:latin typeface="宋体" panose="02010600030101010101" pitchFamily="2" charset="-122"/>
                </a:rPr>
                <a:t>个</a:t>
              </a:r>
              <a:r>
                <a:rPr kumimoji="1" lang="en-US" altLang="zh-CN" sz="2000" dirty="0">
                  <a:latin typeface="宋体" panose="02010600030101010101" pitchFamily="2" charset="-122"/>
                </a:rPr>
                <a:t>n</a:t>
              </a:r>
              <a:r>
                <a:rPr kumimoji="1" lang="zh-CN" altLang="en-US" sz="2000" dirty="0">
                  <a:latin typeface="宋体" panose="02010600030101010101" pitchFamily="2" charset="-122"/>
                </a:rPr>
                <a:t>阶行列式</a:t>
              </a:r>
              <a:r>
                <a:rPr kumimoji="1" lang="en-US" altLang="zh-CN" sz="2000" dirty="0">
                  <a:latin typeface="宋体" panose="02010600030101010101" pitchFamily="2" charset="-122"/>
                </a:rPr>
                <a:t>,</a:t>
              </a:r>
              <a:r>
                <a:rPr kumimoji="1" lang="zh-CN" altLang="en-US" sz="2000" dirty="0">
                  <a:latin typeface="宋体" panose="02010600030101010101" pitchFamily="2" charset="-122"/>
                </a:rPr>
                <a:t>而每个</a:t>
              </a:r>
              <a:r>
                <a:rPr kumimoji="1" lang="en-US" altLang="zh-CN" sz="2000" dirty="0">
                  <a:latin typeface="宋体" panose="02010600030101010101" pitchFamily="2" charset="-122"/>
                </a:rPr>
                <a:t>n</a:t>
              </a:r>
              <a:r>
                <a:rPr kumimoji="1" lang="zh-CN" altLang="en-US" sz="2000" dirty="0">
                  <a:latin typeface="宋体" panose="02010600030101010101" pitchFamily="2" charset="-122"/>
                </a:rPr>
                <a:t>阶行列式按定义：</a:t>
              </a:r>
              <a:endParaRPr kumimoji="1" lang="en-US" altLang="zh-CN" sz="2000" dirty="0">
                <a:latin typeface="宋体" panose="02010600030101010101" pitchFamily="2" charset="-122"/>
              </a:endParaRPr>
            </a:p>
            <a:p>
              <a:pPr eaLnBrk="1" hangingPunct="1">
                <a:lnSpc>
                  <a:spcPts val="2900"/>
                </a:lnSpc>
              </a:pPr>
              <a:r>
                <a:rPr kumimoji="1" lang="en-US" altLang="zh-CN" sz="2000" dirty="0">
                  <a:latin typeface="宋体" panose="02010600030101010101" pitchFamily="2" charset="-122"/>
                </a:rPr>
                <a:t>                 </a:t>
              </a:r>
              <a:r>
                <a:rPr kumimoji="1" lang="zh-CN" altLang="en-US" sz="2000" dirty="0">
                  <a:latin typeface="宋体" panose="02010600030101010101" pitchFamily="2" charset="-122"/>
                </a:rPr>
                <a:t>要计算</a:t>
              </a:r>
              <a:r>
                <a:rPr kumimoji="1" lang="en-US" altLang="zh-CN" sz="2000" dirty="0">
                  <a:latin typeface="宋体" panose="02010600030101010101" pitchFamily="2" charset="-122"/>
                </a:rPr>
                <a:t>(n-1)n!</a:t>
              </a:r>
              <a:r>
                <a:rPr kumimoji="1" lang="zh-CN" altLang="en-US" sz="2000" dirty="0">
                  <a:latin typeface="宋体" panose="02010600030101010101" pitchFamily="2" charset="-122"/>
                </a:rPr>
                <a:t>次乘法</a:t>
              </a:r>
              <a:r>
                <a:rPr kumimoji="1" lang="en-US" altLang="zh-CN" sz="2000" dirty="0">
                  <a:latin typeface="宋体" panose="02010600030101010101" pitchFamily="2" charset="-122"/>
                </a:rPr>
                <a:t>,</a:t>
              </a:r>
              <a:r>
                <a:rPr kumimoji="1" lang="zh-CN" altLang="en-US" sz="2000" dirty="0">
                  <a:latin typeface="宋体" panose="02010600030101010101" pitchFamily="2" charset="-122"/>
                </a:rPr>
                <a:t>则</a:t>
              </a:r>
              <a:r>
                <a:rPr kumimoji="1" lang="en-US" altLang="zh-CN" sz="2000" dirty="0">
                  <a:latin typeface="宋体" panose="02010600030101010101" pitchFamily="2" charset="-122"/>
                </a:rPr>
                <a:t>Cramer</a:t>
              </a:r>
              <a:r>
                <a:rPr kumimoji="1" lang="zh-CN" altLang="en-US" sz="2000" dirty="0">
                  <a:latin typeface="宋体" panose="02010600030101010101" pitchFamily="2" charset="-122"/>
                </a:rPr>
                <a:t>法则至少需要</a:t>
              </a:r>
              <a:r>
                <a:rPr kumimoji="1" lang="en-US" altLang="zh-CN" sz="2000" dirty="0">
                  <a:latin typeface="宋体" panose="02010600030101010101" pitchFamily="2" charset="-122"/>
                </a:rPr>
                <a:t>(n</a:t>
              </a:r>
              <a:r>
                <a:rPr kumimoji="1" lang="en-US" altLang="zh-CN" sz="2000" baseline="30000" dirty="0">
                  <a:latin typeface="宋体" panose="02010600030101010101" pitchFamily="2" charset="-122"/>
                </a:rPr>
                <a:t>2</a:t>
              </a:r>
              <a:r>
                <a:rPr kumimoji="1" lang="en-US" altLang="zh-CN" sz="2000" dirty="0">
                  <a:latin typeface="宋体" panose="02010600030101010101" pitchFamily="2" charset="-122"/>
                </a:rPr>
                <a:t>-1)n</a:t>
              </a:r>
              <a:r>
                <a:rPr kumimoji="1" lang="zh-CN" altLang="en-US" sz="2000" dirty="0">
                  <a:latin typeface="宋体" panose="02010600030101010101" pitchFamily="2" charset="-122"/>
                </a:rPr>
                <a:t>！</a:t>
              </a:r>
              <a:endParaRPr kumimoji="1" lang="en-US" altLang="zh-CN" sz="2000" dirty="0">
                <a:latin typeface="宋体" panose="02010600030101010101" pitchFamily="2" charset="-122"/>
              </a:endParaRPr>
            </a:p>
            <a:p>
              <a:pPr eaLnBrk="1" hangingPunct="1">
                <a:lnSpc>
                  <a:spcPts val="2900"/>
                </a:lnSpc>
              </a:pPr>
              <a:endParaRPr kumimoji="1" lang="en-US" altLang="zh-CN" sz="2000" dirty="0">
                <a:latin typeface="宋体" panose="02010600030101010101" pitchFamily="2" charset="-122"/>
              </a:endParaRPr>
            </a:p>
            <a:p>
              <a:pPr eaLnBrk="1" hangingPunct="1">
                <a:lnSpc>
                  <a:spcPts val="2900"/>
                </a:lnSpc>
              </a:pPr>
              <a:r>
                <a:rPr kumimoji="1" lang="zh-CN" altLang="en-US" sz="2000" dirty="0">
                  <a:latin typeface="宋体" panose="02010600030101010101" pitchFamily="2" charset="-122"/>
                </a:rPr>
                <a:t>次乘法</a:t>
              </a:r>
              <a:r>
                <a:rPr kumimoji="1" lang="en-US" altLang="zh-CN" sz="2000" dirty="0">
                  <a:latin typeface="宋体" panose="02010600030101010101" pitchFamily="2" charset="-122"/>
                </a:rPr>
                <a:t>,</a:t>
              </a:r>
              <a:r>
                <a:rPr kumimoji="1" lang="zh-CN" altLang="en-US" sz="2000" dirty="0">
                  <a:latin typeface="宋体" panose="02010600030101010101" pitchFamily="2" charset="-122"/>
                </a:rPr>
                <a:t>当</a:t>
              </a:r>
              <a:r>
                <a:rPr kumimoji="1" lang="en-US" altLang="zh-CN" sz="2000" dirty="0">
                  <a:latin typeface="宋体" panose="02010600030101010101" pitchFamily="2" charset="-122"/>
                </a:rPr>
                <a:t>n=20</a:t>
              </a:r>
              <a:r>
                <a:rPr kumimoji="1" lang="zh-CN" altLang="en-US" sz="2000" dirty="0">
                  <a:latin typeface="宋体" panose="02010600030101010101" pitchFamily="2" charset="-122"/>
                </a:rPr>
                <a:t>时</a:t>
              </a:r>
              <a:r>
                <a:rPr kumimoji="1" lang="en-US" altLang="zh-CN" sz="2000" dirty="0">
                  <a:latin typeface="宋体" panose="02010600030101010101" pitchFamily="2" charset="-122"/>
                </a:rPr>
                <a:t>,</a:t>
              </a:r>
              <a:r>
                <a:rPr kumimoji="1" lang="zh-CN" altLang="en-US" sz="2000" dirty="0">
                  <a:latin typeface="宋体" panose="02010600030101010101" pitchFamily="2" charset="-122"/>
                </a:rPr>
                <a:t>有</a:t>
              </a:r>
              <a:r>
                <a:rPr kumimoji="1" lang="en-US" altLang="zh-CN" sz="2000" dirty="0">
                  <a:latin typeface="宋体" panose="02010600030101010101" pitchFamily="2" charset="-122"/>
                </a:rPr>
                <a:t>(20</a:t>
              </a:r>
              <a:r>
                <a:rPr kumimoji="1" lang="en-US" altLang="zh-CN" sz="2000" baseline="30000" dirty="0">
                  <a:latin typeface="宋体" panose="02010600030101010101" pitchFamily="2" charset="-122"/>
                </a:rPr>
                <a:t>2</a:t>
              </a:r>
              <a:r>
                <a:rPr kumimoji="1" lang="en-US" altLang="zh-CN" sz="2000" dirty="0">
                  <a:latin typeface="宋体" panose="02010600030101010101" pitchFamily="2" charset="-122"/>
                </a:rPr>
                <a:t>-1)20!</a:t>
              </a:r>
              <a:r>
                <a:rPr kumimoji="1" lang="en-US" altLang="zh-CN" sz="2000" dirty="0">
                  <a:latin typeface="宋体" panose="02010600030101010101" pitchFamily="2" charset="-122"/>
                  <a:sym typeface="Symbol" panose="05050102010706020507" pitchFamily="18" charset="2"/>
                </a:rPr>
                <a:t></a:t>
              </a:r>
              <a:r>
                <a:rPr kumimoji="1" lang="en-US" altLang="zh-CN" sz="2000" dirty="0">
                  <a:latin typeface="宋体" panose="02010600030101010101" pitchFamily="2" charset="-122"/>
                </a:rPr>
                <a:t>9.7×10</a:t>
              </a:r>
              <a:r>
                <a:rPr kumimoji="1" lang="en-US" altLang="zh-CN" sz="2000" baseline="30000" dirty="0">
                  <a:latin typeface="宋体" panose="02010600030101010101" pitchFamily="2" charset="-122"/>
                </a:rPr>
                <a:t>20</a:t>
              </a:r>
              <a:r>
                <a:rPr kumimoji="1" lang="zh-CN" altLang="en-US" sz="2000" dirty="0">
                  <a:latin typeface="宋体" panose="02010600030101010101" pitchFamily="2" charset="-122"/>
                </a:rPr>
                <a:t>次乘法运算。如果用每秒钟计算</a:t>
              </a:r>
              <a:r>
                <a:rPr kumimoji="1" lang="en-US" altLang="zh-CN" sz="2000" dirty="0">
                  <a:latin typeface="宋体" panose="02010600030101010101" pitchFamily="2" charset="-122"/>
                </a:rPr>
                <a:t>1</a:t>
              </a:r>
              <a:r>
                <a:rPr kumimoji="1" lang="zh-CN" altLang="en-US" sz="2000" dirty="0">
                  <a:latin typeface="宋体" panose="02010600030101010101" pitchFamily="2" charset="-122"/>
                </a:rPr>
                <a:t>百万次乘除运算的计算机，约需要：</a:t>
              </a:r>
              <a:endParaRPr kumimoji="1" lang="zh-CN" altLang="en-US"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en-US" altLang="zh-CN" sz="2000" dirty="0">
                  <a:latin typeface="宋体" panose="02010600030101010101" pitchFamily="2" charset="-122"/>
                </a:rPr>
                <a:t>	</a:t>
              </a:r>
              <a:endParaRPr kumimoji="1" lang="zh-CN" altLang="en-US" sz="2000" dirty="0">
                <a:latin typeface="宋体" panose="02010600030101010101" pitchFamily="2" charset="-122"/>
              </a:endParaRPr>
            </a:p>
          </p:txBody>
        </p:sp>
        <p:graphicFrame>
          <p:nvGraphicFramePr>
            <p:cNvPr id="6" name="Object 7"/>
            <p:cNvGraphicFramePr>
              <a:graphicFrameLocks noChangeAspect="1"/>
            </p:cNvGraphicFramePr>
            <p:nvPr/>
          </p:nvGraphicFramePr>
          <p:xfrm>
            <a:off x="252413" y="1927225"/>
            <a:ext cx="2093912" cy="565150"/>
          </p:xfrm>
          <a:graphic>
            <a:graphicData uri="http://schemas.openxmlformats.org/presentationml/2006/ole">
              <mc:AlternateContent xmlns:mc="http://schemas.openxmlformats.org/markup-compatibility/2006">
                <mc:Choice xmlns:v="urn:schemas-microsoft-com:vml" Requires="v">
                  <p:oleObj spid="_x0000_s43027" name="Equation" r:id="rId1" imgW="1892300" imgH="393700" progId="Equation.DSMT4">
                    <p:embed/>
                  </p:oleObj>
                </mc:Choice>
                <mc:Fallback>
                  <p:oleObj name="Equation" r:id="rId1" imgW="1892300" imgH="3937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927225"/>
                          <a:ext cx="209391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5" name="Picture 16"/>
            <p:cNvPicPr>
              <a:picLocks noChangeAspect="1" noChangeArrowheads="1"/>
            </p:cNvPicPr>
            <p:nvPr/>
          </p:nvPicPr>
          <p:blipFill>
            <a:blip r:embed="rId3"/>
            <a:srcRect/>
            <a:stretch>
              <a:fillRect/>
            </a:stretch>
          </p:blipFill>
          <p:spPr bwMode="auto">
            <a:xfrm>
              <a:off x="1006475" y="3581400"/>
              <a:ext cx="6684963" cy="333375"/>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grpSp>
        <p:nvGrpSpPr>
          <p:cNvPr id="6" name="组合 5"/>
          <p:cNvGrpSpPr/>
          <p:nvPr/>
        </p:nvGrpSpPr>
        <p:grpSpPr>
          <a:xfrm>
            <a:off x="100013" y="549275"/>
            <a:ext cx="8904287" cy="7069138"/>
            <a:chOff x="100013" y="549275"/>
            <a:chExt cx="8904287" cy="7069138"/>
          </a:xfrm>
        </p:grpSpPr>
        <p:sp>
          <p:nvSpPr>
            <p:cNvPr id="5" name="Text Box 2"/>
            <p:cNvSpPr txBox="1">
              <a:spLocks noChangeArrowheads="1"/>
            </p:cNvSpPr>
            <p:nvPr/>
          </p:nvSpPr>
          <p:spPr bwMode="auto">
            <a:xfrm>
              <a:off x="100013" y="549275"/>
              <a:ext cx="8904287" cy="7069138"/>
            </a:xfrm>
            <a:prstGeom prst="rect">
              <a:avLst/>
            </a:prstGeom>
            <a:noFill/>
            <a:ln w="9525">
              <a:noFill/>
              <a:miter lim="800000"/>
            </a:ln>
          </p:spPr>
          <p:txBody>
            <a:bodyPr>
              <a:spAutoFit/>
            </a:bodyPr>
            <a:lstStyle/>
            <a:p>
              <a:pPr eaLnBrk="1" hangingPunct="1"/>
              <a:endParaRPr kumimoji="1" lang="zh-CN" altLang="en-US" sz="2000" dirty="0">
                <a:latin typeface="宋体" panose="02010600030101010101" pitchFamily="2" charset="-122"/>
              </a:endParaRPr>
            </a:p>
            <a:p>
              <a:pPr eaLnBrk="1" hangingPunct="1"/>
              <a:r>
                <a:rPr kumimoji="1" lang="zh-CN" altLang="en-US" sz="2000" b="1" dirty="0">
                  <a:solidFill>
                    <a:srgbClr val="FF3300"/>
                  </a:solidFill>
                  <a:latin typeface="宋体" panose="02010600030101010101" pitchFamily="2" charset="-122"/>
                </a:rPr>
                <a:t>    其次，即使是可行算法，则计算量越大积累的误差也越大。</a:t>
              </a:r>
              <a:endParaRPr kumimoji="1" lang="en-US" altLang="zh-CN" sz="2000" b="1" dirty="0">
                <a:solidFill>
                  <a:srgbClr val="FF3300"/>
                </a:solidFill>
                <a:latin typeface="宋体" panose="02010600030101010101" pitchFamily="2" charset="-122"/>
              </a:endParaRPr>
            </a:p>
            <a:p>
              <a:pPr eaLnBrk="1" hangingPunct="1"/>
              <a:r>
                <a:rPr kumimoji="1" lang="en-US" altLang="zh-CN" sz="2000" b="1" dirty="0">
                  <a:solidFill>
                    <a:srgbClr val="FF3300"/>
                  </a:solidFill>
                  <a:latin typeface="宋体" panose="02010600030101010101" pitchFamily="2" charset="-122"/>
                </a:rPr>
                <a:t>   </a:t>
              </a:r>
              <a:r>
                <a:rPr kumimoji="1" lang="en-US" altLang="zh-CN" sz="2000" dirty="0">
                  <a:latin typeface="宋体" panose="02010600030101010101" pitchFamily="2" charset="-122"/>
                </a:rPr>
                <a:t> </a:t>
              </a:r>
              <a:r>
                <a:rPr kumimoji="1" lang="zh-CN" altLang="en-US" sz="2000" dirty="0">
                  <a:latin typeface="宋体" panose="02010600030101010101" pitchFamily="2" charset="-122"/>
                </a:rPr>
                <a:t>例如计算</a:t>
              </a:r>
              <a:r>
                <a:rPr kumimoji="1" lang="en-US" altLang="zh-CN" sz="2000" dirty="0">
                  <a:latin typeface="宋体" panose="02010600030101010101" pitchFamily="2" charset="-122"/>
                </a:rPr>
                <a:t>n</a:t>
              </a:r>
              <a:r>
                <a:rPr kumimoji="1" lang="zh-CN" altLang="en-US" sz="2000" dirty="0">
                  <a:latin typeface="宋体" panose="02010600030101010101" pitchFamily="2" charset="-122"/>
                </a:rPr>
                <a:t>次多项式：</a:t>
              </a:r>
              <a:endParaRPr kumimoji="1" lang="zh-CN" altLang="en-US" sz="2000" b="1" dirty="0">
                <a:solidFill>
                  <a:srgbClr val="FF3300"/>
                </a:solidFill>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en-US" altLang="zh-CN" sz="2000" dirty="0">
                  <a:latin typeface="宋体" panose="02010600030101010101" pitchFamily="2" charset="-122"/>
                </a:rPr>
                <a:t>    </a:t>
              </a:r>
              <a:r>
                <a:rPr kumimoji="1" lang="zh-CN" altLang="en-US" sz="2000" dirty="0">
                  <a:latin typeface="宋体" panose="02010600030101010101" pitchFamily="2" charset="-122"/>
                </a:rPr>
                <a:t>若直接逐项计算，大约需要乘法运算次数为</a:t>
              </a:r>
              <a:endParaRPr kumimoji="1" lang="zh-CN" altLang="en-US"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baseline="-25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en-US" altLang="zh-CN" sz="2000" dirty="0">
                  <a:latin typeface="宋体" panose="02010600030101010101" pitchFamily="2" charset="-122"/>
                </a:rPr>
                <a:t>	</a:t>
              </a:r>
              <a:endParaRPr kumimoji="1" lang="zh-CN" altLang="en-US" sz="2000" dirty="0">
                <a:latin typeface="宋体" panose="02010600030101010101" pitchFamily="2" charset="-122"/>
              </a:endParaRPr>
            </a:p>
          </p:txBody>
        </p:sp>
        <p:graphicFrame>
          <p:nvGraphicFramePr>
            <p:cNvPr id="15" name="Object 19"/>
            <p:cNvGraphicFramePr>
              <a:graphicFrameLocks noChangeAspect="1"/>
            </p:cNvGraphicFramePr>
            <p:nvPr/>
          </p:nvGraphicFramePr>
          <p:xfrm>
            <a:off x="1417638" y="1646238"/>
            <a:ext cx="5791200" cy="323850"/>
          </p:xfrm>
          <a:graphic>
            <a:graphicData uri="http://schemas.openxmlformats.org/presentationml/2006/ole">
              <mc:AlternateContent xmlns:mc="http://schemas.openxmlformats.org/markup-compatibility/2006">
                <mc:Choice xmlns:v="urn:schemas-microsoft-com:vml" Requires="v">
                  <p:oleObj spid="_x0000_s44078" name="Equation" r:id="rId1" imgW="4940300" imgH="444500" progId="Equation.3">
                    <p:embed/>
                  </p:oleObj>
                </mc:Choice>
                <mc:Fallback>
                  <p:oleObj name="Equation" r:id="rId1" imgW="4940300" imgH="44450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38" y="1646238"/>
                          <a:ext cx="57912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21"/>
            <p:cNvGraphicFramePr>
              <a:graphicFrameLocks noChangeAspect="1"/>
            </p:cNvGraphicFramePr>
            <p:nvPr/>
          </p:nvGraphicFramePr>
          <p:xfrm>
            <a:off x="1755775" y="2635250"/>
            <a:ext cx="4381500" cy="534988"/>
          </p:xfrm>
          <a:graphic>
            <a:graphicData uri="http://schemas.openxmlformats.org/presentationml/2006/ole">
              <mc:AlternateContent xmlns:mc="http://schemas.openxmlformats.org/markup-compatibility/2006">
                <mc:Choice xmlns:v="urn:schemas-microsoft-com:vml" Requires="v">
                  <p:oleObj spid="_x0000_s44079" name="Equation" r:id="rId3" imgW="4381500" imgH="787400" progId="Equation.3">
                    <p:embed/>
                  </p:oleObj>
                </mc:Choice>
                <mc:Fallback>
                  <p:oleObj name="Equation" r:id="rId3" imgW="4381500" imgH="7874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2635250"/>
                          <a:ext cx="43815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矩形 16"/>
            <p:cNvSpPr>
              <a:spLocks noChangeArrowheads="1"/>
            </p:cNvSpPr>
            <p:nvPr/>
          </p:nvSpPr>
          <p:spPr bwMode="auto">
            <a:xfrm>
              <a:off x="758825" y="3224213"/>
              <a:ext cx="4572000" cy="1292225"/>
            </a:xfrm>
            <a:prstGeom prst="rect">
              <a:avLst/>
            </a:prstGeom>
            <a:noFill/>
            <a:ln w="9525">
              <a:noFill/>
              <a:miter lim="800000"/>
            </a:ln>
          </p:spPr>
          <p:txBody>
            <a:bodyPr>
              <a:spAutoFit/>
            </a:bodyPr>
            <a:lstStyle/>
            <a:p>
              <a:pPr eaLnBrk="1" hangingPunct="1"/>
              <a:r>
                <a:rPr kumimoji="1" lang="zh-CN" altLang="en-US" sz="2000">
                  <a:latin typeface="宋体" panose="02010600030101010101" pitchFamily="2" charset="-122"/>
                </a:rPr>
                <a:t>若将多项式改写为：</a:t>
              </a:r>
              <a:endParaRPr kumimoji="1" lang="en-US" altLang="zh-CN" sz="2000">
                <a:latin typeface="宋体" panose="02010600030101010101" pitchFamily="2" charset="-122"/>
              </a:endParaRPr>
            </a:p>
            <a:p>
              <a:pPr eaLnBrk="1" hangingPunct="1"/>
              <a:endParaRPr kumimoji="1" lang="en-US" altLang="zh-CN" sz="1400">
                <a:latin typeface="宋体" panose="02010600030101010101" pitchFamily="2" charset="-122"/>
              </a:endParaRPr>
            </a:p>
            <a:p>
              <a:pPr eaLnBrk="1" hangingPunct="1"/>
              <a:endParaRPr kumimoji="1" lang="zh-CN" altLang="en-US" sz="1400">
                <a:latin typeface="宋体" panose="02010600030101010101" pitchFamily="2" charset="-122"/>
              </a:endParaRPr>
            </a:p>
            <a:p>
              <a:pPr eaLnBrk="1" hangingPunct="1">
                <a:spcBef>
                  <a:spcPts val="1200"/>
                </a:spcBef>
              </a:pPr>
              <a:r>
                <a:rPr kumimoji="1" lang="zh-CN" altLang="en-US" sz="2000">
                  <a:latin typeface="宋体" panose="02010600030101010101" pitchFamily="2" charset="-122"/>
                </a:rPr>
                <a:t>则只需</a:t>
              </a:r>
              <a:r>
                <a:rPr kumimoji="1" lang="en-US" altLang="zh-CN" sz="2000">
                  <a:latin typeface="宋体" panose="02010600030101010101" pitchFamily="2" charset="-122"/>
                </a:rPr>
                <a:t>n</a:t>
              </a:r>
              <a:r>
                <a:rPr kumimoji="1" lang="zh-CN" altLang="en-US" sz="2000">
                  <a:latin typeface="宋体" panose="02010600030101010101" pitchFamily="2" charset="-122"/>
                </a:rPr>
                <a:t>次乘法和</a:t>
              </a:r>
              <a:r>
                <a:rPr kumimoji="1" lang="en-US" altLang="zh-CN" sz="2000">
                  <a:latin typeface="宋体" panose="02010600030101010101" pitchFamily="2" charset="-122"/>
                </a:rPr>
                <a:t>n</a:t>
              </a:r>
              <a:r>
                <a:rPr kumimoji="1" lang="zh-CN" altLang="en-US" sz="2000">
                  <a:latin typeface="宋体" panose="02010600030101010101" pitchFamily="2" charset="-122"/>
                </a:rPr>
                <a:t>次加法运算。</a:t>
              </a:r>
              <a:endParaRPr kumimoji="1" lang="en-US" altLang="zh-CN" sz="2000">
                <a:latin typeface="宋体" panose="02010600030101010101" pitchFamily="2" charset="-122"/>
              </a:endParaRPr>
            </a:p>
          </p:txBody>
        </p:sp>
        <p:graphicFrame>
          <p:nvGraphicFramePr>
            <p:cNvPr id="8" name="Object 3"/>
            <p:cNvGraphicFramePr>
              <a:graphicFrameLocks noChangeAspect="1"/>
            </p:cNvGraphicFramePr>
            <p:nvPr/>
          </p:nvGraphicFramePr>
          <p:xfrm>
            <a:off x="1533525" y="3670300"/>
            <a:ext cx="6389688" cy="323850"/>
          </p:xfrm>
          <a:graphic>
            <a:graphicData uri="http://schemas.openxmlformats.org/presentationml/2006/ole">
              <mc:AlternateContent xmlns:mc="http://schemas.openxmlformats.org/markup-compatibility/2006">
                <mc:Choice xmlns:v="urn:schemas-microsoft-com:vml" Requires="v">
                  <p:oleObj spid="_x0000_s44080" name="Equation" r:id="rId5" imgW="5842000" imgH="393700" progId="Equation.3">
                    <p:embed/>
                  </p:oleObj>
                </mc:Choice>
                <mc:Fallback>
                  <p:oleObj name="Equation" r:id="rId5" imgW="58420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5" y="3670300"/>
                          <a:ext cx="638968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grpSp>
        <p:nvGrpSpPr>
          <p:cNvPr id="6" name="组合 5"/>
          <p:cNvGrpSpPr/>
          <p:nvPr/>
        </p:nvGrpSpPr>
        <p:grpSpPr>
          <a:xfrm>
            <a:off x="100013" y="421961"/>
            <a:ext cx="8904287" cy="7325082"/>
            <a:chOff x="100013" y="421961"/>
            <a:chExt cx="8904287" cy="7325082"/>
          </a:xfrm>
        </p:grpSpPr>
        <p:sp>
          <p:nvSpPr>
            <p:cNvPr id="5" name="Text Box 2"/>
            <p:cNvSpPr txBox="1">
              <a:spLocks noChangeArrowheads="1"/>
            </p:cNvSpPr>
            <p:nvPr/>
          </p:nvSpPr>
          <p:spPr bwMode="auto">
            <a:xfrm>
              <a:off x="100013" y="421961"/>
              <a:ext cx="8904287" cy="7325082"/>
            </a:xfrm>
            <a:prstGeom prst="rect">
              <a:avLst/>
            </a:prstGeom>
            <a:noFill/>
            <a:ln w="9525">
              <a:noFill/>
              <a:miter lim="800000"/>
            </a:ln>
          </p:spPr>
          <p:txBody>
            <a:bodyPr>
              <a:spAutoFit/>
            </a:bodyPr>
            <a:lstStyle/>
            <a:p>
              <a:pPr eaLnBrk="1" hangingPunct="1"/>
              <a:endParaRPr kumimoji="1" lang="en-US" altLang="zh-CN" sz="2000" dirty="0" smtClean="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en-US" altLang="zh-CN" sz="2000" dirty="0" smtClean="0">
                  <a:latin typeface="宋体" panose="02010600030101010101" pitchFamily="2" charset="-122"/>
                </a:rPr>
                <a:t>    </a:t>
              </a:r>
              <a:r>
                <a:rPr kumimoji="1" lang="zh-CN" altLang="en-US" sz="2000" dirty="0" smtClean="0">
                  <a:latin typeface="宋体" panose="02010600030101010101" pitchFamily="2" charset="-122"/>
                </a:rPr>
                <a:t>一</a:t>
              </a:r>
              <a:r>
                <a:rPr kumimoji="1" lang="zh-CN" altLang="en-US" sz="2000" dirty="0">
                  <a:latin typeface="宋体" panose="02010600030101010101" pitchFamily="2" charset="-122"/>
                </a:rPr>
                <a:t>种数值算法，如果其计算舍入误差积累是可控制的，则称其为</a:t>
              </a:r>
              <a:r>
                <a:rPr kumimoji="1" lang="zh-CN" altLang="en-US" sz="2000" b="1" dirty="0">
                  <a:solidFill>
                    <a:srgbClr val="FF3300"/>
                  </a:solidFill>
                  <a:latin typeface="宋体" panose="02010600030101010101" pitchFamily="2" charset="-122"/>
                </a:rPr>
                <a:t>数值稳定的</a:t>
              </a:r>
              <a:r>
                <a:rPr kumimoji="1" lang="zh-CN" altLang="en-US" sz="2000" dirty="0">
                  <a:latin typeface="宋体" panose="02010600030101010101" pitchFamily="2" charset="-122"/>
                </a:rPr>
                <a:t>，反之称为</a:t>
              </a:r>
              <a:r>
                <a:rPr kumimoji="1" lang="zh-CN" altLang="en-US" sz="2000" b="1" dirty="0">
                  <a:solidFill>
                    <a:srgbClr val="FF3300"/>
                  </a:solidFill>
                  <a:latin typeface="宋体" panose="02010600030101010101" pitchFamily="2" charset="-122"/>
                </a:rPr>
                <a:t>数值不稳定的</a:t>
              </a:r>
              <a:r>
                <a:rPr kumimoji="1" lang="zh-CN" altLang="en-US" sz="2000" dirty="0">
                  <a:latin typeface="宋体" panose="02010600030101010101" pitchFamily="2" charset="-122"/>
                </a:rPr>
                <a:t>。例如积分</a:t>
              </a:r>
              <a:r>
                <a:rPr kumimoji="1" lang="en-US" altLang="zh-CN" sz="2000" dirty="0">
                  <a:latin typeface="宋体" panose="02010600030101010101" pitchFamily="2" charset="-122"/>
                </a:rPr>
                <a:t>	</a:t>
              </a:r>
              <a:endParaRPr kumimoji="1" lang="zh-CN" altLang="en-US" sz="2000" dirty="0">
                <a:latin typeface="宋体" panose="02010600030101010101" pitchFamily="2" charset="-122"/>
              </a:endParaRPr>
            </a:p>
            <a:p>
              <a:pPr eaLnBrk="1" hangingPunct="1">
                <a:spcBef>
                  <a:spcPts val="1200"/>
                </a:spcBef>
              </a:pPr>
              <a:r>
                <a:rPr kumimoji="1" lang="zh-CN" altLang="en-US" sz="2000" dirty="0">
                  <a:latin typeface="宋体" panose="02010600030101010101" pitchFamily="2" charset="-122"/>
                </a:rPr>
                <a:t>利用分部积分法可得计算</a:t>
              </a:r>
              <a:r>
                <a:rPr kumimoji="1" lang="en-US" altLang="zh-CN" sz="2000" dirty="0">
                  <a:latin typeface="宋体" panose="02010600030101010101" pitchFamily="2" charset="-122"/>
                </a:rPr>
                <a:t>I</a:t>
              </a:r>
              <a:r>
                <a:rPr kumimoji="1" lang="en-US" altLang="zh-CN" sz="2000" baseline="-25000" dirty="0">
                  <a:latin typeface="宋体" panose="02010600030101010101" pitchFamily="2" charset="-122"/>
                </a:rPr>
                <a:t>n</a:t>
              </a:r>
              <a:r>
                <a:rPr kumimoji="1" lang="zh-CN" altLang="en-US" sz="2000" dirty="0">
                  <a:latin typeface="宋体" panose="02010600030101010101" pitchFamily="2" charset="-122"/>
                </a:rPr>
                <a:t>的递推公式</a:t>
              </a:r>
              <a:endParaRPr kumimoji="1" lang="zh-CN" altLang="en-US" sz="2000" dirty="0">
                <a:latin typeface="宋体" panose="02010600030101010101" pitchFamily="2" charset="-122"/>
              </a:endParaRPr>
            </a:p>
            <a:p>
              <a:pPr eaLnBrk="1" hangingPunct="1"/>
              <a:endParaRPr kumimoji="1" lang="zh-CN" altLang="en-US" sz="2000" b="1" dirty="0">
                <a:solidFill>
                  <a:schemeClr val="accent2"/>
                </a:solidFill>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zh-CN" altLang="en-US" sz="2000" dirty="0">
                  <a:latin typeface="宋体" panose="02010600030101010101" pitchFamily="2" charset="-122"/>
                </a:rPr>
                <a:t>由于</a:t>
              </a:r>
              <a:r>
                <a:rPr kumimoji="1" lang="en-US" altLang="zh-CN" sz="2000" dirty="0">
                  <a:latin typeface="宋体" panose="02010600030101010101" pitchFamily="2" charset="-122"/>
                </a:rPr>
                <a:t>,n=0</a:t>
              </a:r>
              <a:r>
                <a:rPr kumimoji="1" lang="zh-CN" altLang="en-US" sz="2000" dirty="0">
                  <a:latin typeface="宋体" panose="02010600030101010101" pitchFamily="2" charset="-122"/>
                </a:rPr>
                <a:t>时，取</a:t>
              </a:r>
              <a:r>
                <a:rPr kumimoji="1" lang="en-US" altLang="zh-CN" sz="2000" dirty="0">
                  <a:latin typeface="宋体" panose="02010600030101010101" pitchFamily="2" charset="-122"/>
                </a:rPr>
                <a:t>I</a:t>
              </a:r>
              <a:r>
                <a:rPr kumimoji="1" lang="en-US" altLang="zh-CN" sz="2000" baseline="-25000" dirty="0">
                  <a:latin typeface="宋体" panose="02010600030101010101" pitchFamily="2" charset="-122"/>
                </a:rPr>
                <a:t>0</a:t>
              </a:r>
              <a:r>
                <a:rPr kumimoji="1" lang="zh-CN" altLang="en-US" sz="2000" dirty="0">
                  <a:latin typeface="宋体" panose="02010600030101010101" pitchFamily="2" charset="-122"/>
                </a:rPr>
                <a:t>具有四位有效数字的近似值</a:t>
              </a:r>
              <a:r>
                <a:rPr kumimoji="1" lang="en-US" altLang="zh-CN" sz="2000" dirty="0">
                  <a:latin typeface="宋体" panose="02010600030101010101" pitchFamily="2" charset="-122"/>
                </a:rPr>
                <a:t>I</a:t>
              </a:r>
              <a:r>
                <a:rPr kumimoji="1" lang="en-US" altLang="zh-CN" sz="2000" baseline="-25000" dirty="0">
                  <a:latin typeface="宋体" panose="02010600030101010101" pitchFamily="2" charset="-122"/>
                </a:rPr>
                <a:t>0</a:t>
              </a:r>
              <a:r>
                <a:rPr kumimoji="1" lang="en-US" altLang="zh-CN" sz="2000" dirty="0">
                  <a:latin typeface="宋体" panose="02010600030101010101" pitchFamily="2" charset="-122"/>
                </a:rPr>
                <a:t>≈0.6321,</a:t>
              </a:r>
              <a:r>
                <a:rPr kumimoji="1" lang="zh-CN" altLang="en-US" sz="2000" dirty="0">
                  <a:latin typeface="宋体" panose="02010600030101010101" pitchFamily="2" charset="-122"/>
                </a:rPr>
                <a:t>递推可得</a:t>
              </a:r>
              <a:r>
                <a:rPr kumimoji="1" lang="en-US" altLang="zh-CN" sz="2000" dirty="0">
                  <a:latin typeface="宋体" panose="02010600030101010101" pitchFamily="2" charset="-122"/>
                </a:rPr>
                <a:t>:</a:t>
              </a:r>
              <a:endParaRPr kumimoji="1" lang="en-US" altLang="zh-CN"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zh-CN" altLang="en-US"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endParaRPr kumimoji="1" lang="en-US" altLang="zh-CN" sz="2000" dirty="0">
                <a:latin typeface="宋体" panose="02010600030101010101" pitchFamily="2" charset="-122"/>
              </a:endParaRPr>
            </a:p>
            <a:p>
              <a:pPr eaLnBrk="1" hangingPunct="1"/>
              <a:r>
                <a:rPr kumimoji="1" lang="en-US" altLang="zh-CN" sz="2000" dirty="0">
                  <a:latin typeface="宋体" panose="02010600030101010101" pitchFamily="2" charset="-122"/>
                </a:rPr>
                <a:t>	</a:t>
              </a:r>
              <a:endParaRPr kumimoji="1" lang="zh-CN" altLang="en-US" sz="2000" dirty="0">
                <a:latin typeface="宋体" panose="02010600030101010101" pitchFamily="2" charset="-122"/>
              </a:endParaRPr>
            </a:p>
          </p:txBody>
        </p:sp>
        <p:graphicFrame>
          <p:nvGraphicFramePr>
            <p:cNvPr id="7" name="Object 9"/>
            <p:cNvGraphicFramePr>
              <a:graphicFrameLocks noChangeAspect="1"/>
            </p:cNvGraphicFramePr>
            <p:nvPr/>
          </p:nvGraphicFramePr>
          <p:xfrm>
            <a:off x="4656138" y="1376363"/>
            <a:ext cx="2362200" cy="431800"/>
          </p:xfrm>
          <a:graphic>
            <a:graphicData uri="http://schemas.openxmlformats.org/presentationml/2006/ole">
              <mc:AlternateContent xmlns:mc="http://schemas.openxmlformats.org/markup-compatibility/2006">
                <mc:Choice xmlns:v="urn:schemas-microsoft-com:vml" Requires="v">
                  <p:oleObj spid="_x0000_s45089" name="Equation" r:id="rId1" imgW="1993900" imgH="444500" progId="Equation.3">
                    <p:embed/>
                  </p:oleObj>
                </mc:Choice>
                <mc:Fallback>
                  <p:oleObj name="Equation" r:id="rId1" imgW="1993900" imgH="4445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8" y="1376363"/>
                          <a:ext cx="2362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1"/>
            <p:cNvSpPr>
              <a:spLocks noChangeArrowheads="1"/>
            </p:cNvSpPr>
            <p:nvPr/>
          </p:nvSpPr>
          <p:spPr bwMode="auto">
            <a:xfrm>
              <a:off x="1454150" y="2166476"/>
              <a:ext cx="5851525" cy="522288"/>
            </a:xfrm>
            <a:prstGeom prst="rect">
              <a:avLst/>
            </a:prstGeom>
            <a:noFill/>
            <a:ln w="9525">
              <a:noFill/>
              <a:miter lim="800000"/>
            </a:ln>
          </p:spPr>
          <p:txBody>
            <a:bodyPr>
              <a:spAutoFit/>
            </a:bodyPr>
            <a:lstStyle/>
            <a:p>
              <a:pPr eaLnBrk="1" hangingPunct="1"/>
              <a:r>
                <a:rPr kumimoji="1" lang="en-US" altLang="zh-CN" sz="2800" dirty="0">
                  <a:latin typeface="宋体" panose="02010600030101010101" pitchFamily="2" charset="-122"/>
                </a:rPr>
                <a:t>        I</a:t>
              </a:r>
              <a:r>
                <a:rPr kumimoji="1" lang="en-US" altLang="zh-CN" sz="2800" baseline="-25000" dirty="0">
                  <a:latin typeface="宋体" panose="02010600030101010101" pitchFamily="2" charset="-122"/>
                </a:rPr>
                <a:t>n</a:t>
              </a:r>
              <a:r>
                <a:rPr kumimoji="1" lang="en-US" altLang="zh-CN" sz="2800" dirty="0">
                  <a:latin typeface="宋体" panose="02010600030101010101" pitchFamily="2" charset="-122"/>
                </a:rPr>
                <a:t>=1-nI</a:t>
              </a:r>
              <a:r>
                <a:rPr kumimoji="1" lang="en-US" altLang="zh-CN" sz="2800" baseline="-25000" dirty="0">
                  <a:latin typeface="宋体" panose="02010600030101010101" pitchFamily="2" charset="-122"/>
                </a:rPr>
                <a:t>n-1</a:t>
              </a:r>
              <a:r>
                <a:rPr kumimoji="1" lang="zh-CN" altLang="en-US" sz="2800" dirty="0">
                  <a:latin typeface="宋体" panose="02010600030101010101" pitchFamily="2" charset="-122"/>
                </a:rPr>
                <a:t>，</a:t>
              </a:r>
              <a:r>
                <a:rPr kumimoji="1" lang="en-US" altLang="zh-CN" sz="2800" dirty="0">
                  <a:latin typeface="宋体" panose="02010600030101010101" pitchFamily="2" charset="-122"/>
                </a:rPr>
                <a:t>n=1,2...</a:t>
              </a:r>
              <a:endParaRPr kumimoji="1" lang="en-US" altLang="zh-CN" sz="2800" dirty="0">
                <a:latin typeface="宋体" panose="02010600030101010101" pitchFamily="2" charset="-122"/>
              </a:endParaRPr>
            </a:p>
          </p:txBody>
        </p:sp>
        <p:graphicFrame>
          <p:nvGraphicFramePr>
            <p:cNvPr id="9" name="Object 13"/>
            <p:cNvGraphicFramePr>
              <a:graphicFrameLocks noChangeAspect="1"/>
            </p:cNvGraphicFramePr>
            <p:nvPr/>
          </p:nvGraphicFramePr>
          <p:xfrm>
            <a:off x="1824038" y="3138691"/>
            <a:ext cx="4676775" cy="414337"/>
          </p:xfrm>
          <a:graphic>
            <a:graphicData uri="http://schemas.openxmlformats.org/presentationml/2006/ole">
              <mc:AlternateContent xmlns:mc="http://schemas.openxmlformats.org/markup-compatibility/2006">
                <mc:Choice xmlns:v="urn:schemas-microsoft-com:vml" Requires="v">
                  <p:oleObj spid="_x0000_s45090" name="Equation" r:id="rId3" imgW="5334000" imgH="444500" progId="Equation.3">
                    <p:embed/>
                  </p:oleObj>
                </mc:Choice>
                <mc:Fallback>
                  <p:oleObj name="Equation" r:id="rId3" imgW="5334000" imgH="4445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3138691"/>
                          <a:ext cx="467677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图片 9"/>
            <p:cNvPicPr>
              <a:picLocks noChangeAspect="1"/>
            </p:cNvPicPr>
            <p:nvPr/>
          </p:nvPicPr>
          <p:blipFill>
            <a:blip r:embed="rId5"/>
            <a:srcRect/>
            <a:stretch>
              <a:fillRect/>
            </a:stretch>
          </p:blipFill>
          <p:spPr bwMode="auto">
            <a:xfrm>
              <a:off x="430213" y="3582988"/>
              <a:ext cx="7527925" cy="1103312"/>
            </a:xfrm>
            <a:prstGeom prst="rect">
              <a:avLst/>
            </a:prstGeom>
            <a:noFill/>
            <a:ln w="9525">
              <a:noFill/>
              <a:miter lim="800000"/>
              <a:headEnd/>
              <a:tailEnd/>
            </a:ln>
          </p:spPr>
        </p:pic>
      </p:grpSp>
      <p:sp>
        <p:nvSpPr>
          <p:cNvPr id="11" name="Text Box 2"/>
          <p:cNvSpPr txBox="1">
            <a:spLocks noChangeArrowheads="1"/>
          </p:cNvSpPr>
          <p:nvPr/>
        </p:nvSpPr>
        <p:spPr bwMode="auto">
          <a:xfrm>
            <a:off x="181035" y="631825"/>
            <a:ext cx="8904287" cy="400110"/>
          </a:xfrm>
          <a:prstGeom prst="rect">
            <a:avLst/>
          </a:prstGeom>
          <a:noFill/>
          <a:ln w="9525">
            <a:noFill/>
            <a:miter lim="800000"/>
          </a:ln>
        </p:spPr>
        <p:txBody>
          <a:bodyPr>
            <a:spAutoFit/>
          </a:bodyPr>
          <a:lstStyle/>
          <a:p>
            <a:pPr eaLnBrk="1" hangingPunct="1"/>
            <a:r>
              <a:rPr kumimoji="1" lang="en-US" altLang="zh-CN" sz="2000" b="1" dirty="0">
                <a:solidFill>
                  <a:schemeClr val="accent2"/>
                </a:solidFill>
                <a:latin typeface="宋体" panose="02010600030101010101" pitchFamily="2" charset="-122"/>
              </a:rPr>
              <a:t>5.</a:t>
            </a:r>
            <a:r>
              <a:rPr kumimoji="1" lang="zh-CN" altLang="en-US" sz="2000" b="1" dirty="0">
                <a:solidFill>
                  <a:schemeClr val="accent2"/>
                </a:solidFill>
                <a:latin typeface="宋体" panose="02010600030101010101" pitchFamily="2" charset="-122"/>
              </a:rPr>
              <a:t>选用数值稳定性好的</a:t>
            </a:r>
            <a:r>
              <a:rPr kumimoji="1" lang="zh-CN" altLang="en-US" sz="2000" b="1" dirty="0" smtClean="0">
                <a:solidFill>
                  <a:schemeClr val="accent2"/>
                </a:solidFill>
                <a:latin typeface="宋体" panose="02010600030101010101" pitchFamily="2" charset="-122"/>
              </a:rPr>
              <a:t>算法</a:t>
            </a:r>
            <a:endParaRPr kumimoji="1" lang="zh-CN" altLang="en-US" sz="2000" b="1" dirty="0">
              <a:solidFill>
                <a:schemeClr val="accent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0050"/>
            <a:ext cx="306070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5922963" y="371475"/>
            <a:ext cx="3221037"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060700" y="231775"/>
            <a:ext cx="2862263"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数值计算中的若干原则</a:t>
            </a:r>
            <a:endParaRPr lang="zh-CN" altLang="en-US" sz="2000" b="1" dirty="0">
              <a:solidFill>
                <a:srgbClr val="314865"/>
              </a:solidFill>
              <a:latin typeface="+mj-ea"/>
              <a:ea typeface="+mj-ea"/>
            </a:endParaRPr>
          </a:p>
        </p:txBody>
      </p:sp>
      <p:grpSp>
        <p:nvGrpSpPr>
          <p:cNvPr id="8" name="组合 7"/>
          <p:cNvGrpSpPr/>
          <p:nvPr/>
        </p:nvGrpSpPr>
        <p:grpSpPr>
          <a:xfrm>
            <a:off x="333374" y="631825"/>
            <a:ext cx="8515472" cy="4093428"/>
            <a:chOff x="333374" y="631825"/>
            <a:chExt cx="8515472" cy="4093428"/>
          </a:xfrm>
        </p:grpSpPr>
        <p:sp>
          <p:nvSpPr>
            <p:cNvPr id="5" name="矩形 4"/>
            <p:cNvSpPr>
              <a:spLocks noChangeArrowheads="1"/>
            </p:cNvSpPr>
            <p:nvPr/>
          </p:nvSpPr>
          <p:spPr bwMode="auto">
            <a:xfrm>
              <a:off x="333374" y="631825"/>
              <a:ext cx="8515472" cy="4093428"/>
            </a:xfrm>
            <a:prstGeom prst="rect">
              <a:avLst/>
            </a:prstGeom>
            <a:noFill/>
            <a:ln w="9525">
              <a:noFill/>
              <a:miter lim="800000"/>
            </a:ln>
          </p:spPr>
          <p:txBody>
            <a:bodyPr wrap="square">
              <a:spAutoFit/>
            </a:bodyPr>
            <a:lstStyle/>
            <a:p>
              <a:pPr eaLnBrk="1" hangingPunct="1">
                <a:lnSpc>
                  <a:spcPts val="2600"/>
                </a:lnSpc>
              </a:pPr>
              <a:r>
                <a:rPr lang="zh-CN" altLang="en-US" sz="1600" dirty="0">
                  <a:latin typeface="宋体" panose="02010600030101010101" pitchFamily="2" charset="-122"/>
                </a:rPr>
                <a:t>    </a:t>
              </a:r>
              <a:r>
                <a:rPr lang="zh-CN" altLang="en-US" sz="1800" dirty="0">
                  <a:latin typeface="宋体" panose="02010600030101010101" pitchFamily="2" charset="-122"/>
                </a:rPr>
                <a:t>对任何</a:t>
              </a:r>
              <a:r>
                <a:rPr lang="en-US" altLang="zh-CN" sz="1800" dirty="0">
                  <a:latin typeface="宋体" panose="02010600030101010101" pitchFamily="2" charset="-122"/>
                </a:rPr>
                <a:t>n</a:t>
              </a:r>
              <a:r>
                <a:rPr lang="zh-CN" altLang="en-US" sz="1800" dirty="0">
                  <a:latin typeface="宋体" panose="02010600030101010101" pitchFamily="2" charset="-122"/>
                </a:rPr>
                <a:t>都应有</a:t>
              </a:r>
              <a:r>
                <a:rPr lang="en-US" altLang="zh-CN" sz="1800" dirty="0">
                  <a:latin typeface="宋体" panose="02010600030101010101" pitchFamily="2" charset="-122"/>
                </a:rPr>
                <a:t>I</a:t>
              </a:r>
              <a:r>
                <a:rPr lang="en-US" altLang="zh-CN" sz="1800" baseline="-25000" dirty="0">
                  <a:latin typeface="宋体" panose="02010600030101010101" pitchFamily="2" charset="-122"/>
                </a:rPr>
                <a:t>n</a:t>
              </a:r>
              <a:r>
                <a:rPr lang="en-US" altLang="zh-CN" sz="1800" dirty="0">
                  <a:latin typeface="宋体" panose="02010600030101010101" pitchFamily="2" charset="-122"/>
                </a:rPr>
                <a:t>&gt;0,</a:t>
              </a:r>
              <a:r>
                <a:rPr lang="zh-CN" altLang="en-US" sz="1800" dirty="0">
                  <a:latin typeface="宋体" panose="02010600030101010101" pitchFamily="2" charset="-122"/>
                </a:rPr>
                <a:t>但计算结果显示</a:t>
              </a:r>
              <a:r>
                <a:rPr lang="en-US" altLang="zh-CN" sz="1800" dirty="0">
                  <a:latin typeface="宋体" panose="02010600030101010101" pitchFamily="2" charset="-122"/>
                </a:rPr>
                <a:t>I</a:t>
              </a:r>
              <a:r>
                <a:rPr lang="en-US" altLang="zh-CN" sz="1800" baseline="-25000" dirty="0">
                  <a:latin typeface="宋体" panose="02010600030101010101" pitchFamily="2" charset="-122"/>
                </a:rPr>
                <a:t>8</a:t>
              </a:r>
              <a:r>
                <a:rPr lang="en-US" altLang="zh-CN" sz="1800" dirty="0">
                  <a:latin typeface="宋体" panose="02010600030101010101" pitchFamily="2" charset="-122"/>
                </a:rPr>
                <a:t>&lt;0,</a:t>
              </a:r>
              <a:r>
                <a:rPr lang="zh-CN" altLang="en-US" sz="1800" dirty="0">
                  <a:latin typeface="宋体" panose="02010600030101010101" pitchFamily="2" charset="-122"/>
                </a:rPr>
                <a:t>可见</a:t>
              </a:r>
              <a:r>
                <a:rPr lang="en-US" altLang="zh-CN" sz="1800" dirty="0">
                  <a:latin typeface="宋体" panose="02010600030101010101" pitchFamily="2" charset="-122"/>
                </a:rPr>
                <a:t>,</a:t>
              </a:r>
              <a:r>
                <a:rPr lang="zh-CN" altLang="en-US" sz="1800" dirty="0">
                  <a:latin typeface="宋体" panose="02010600030101010101" pitchFamily="2" charset="-122"/>
                </a:rPr>
                <a:t>虽然</a:t>
              </a:r>
              <a:r>
                <a:rPr lang="en-US" altLang="zh-CN" sz="1800" dirty="0">
                  <a:latin typeface="宋体" panose="02010600030101010101" pitchFamily="2" charset="-122"/>
                </a:rPr>
                <a:t>I</a:t>
              </a:r>
              <a:r>
                <a:rPr lang="en-US" altLang="zh-CN" sz="1800" baseline="-25000" dirty="0">
                  <a:latin typeface="宋体" panose="02010600030101010101" pitchFamily="2" charset="-122"/>
                </a:rPr>
                <a:t>0</a:t>
              </a:r>
              <a:r>
                <a:rPr lang="zh-CN" altLang="en-US" sz="1800" dirty="0">
                  <a:latin typeface="宋体" panose="02010600030101010101" pitchFamily="2" charset="-122"/>
                </a:rPr>
                <a:t>的近似误差不</a:t>
              </a:r>
              <a:r>
                <a:rPr lang="zh-CN" altLang="en-US" sz="1800" dirty="0" smtClean="0">
                  <a:latin typeface="宋体" panose="02010600030101010101" pitchFamily="2" charset="-122"/>
                </a:rPr>
                <a:t>超过</a:t>
              </a:r>
              <a:r>
                <a:rPr lang="en-US" altLang="zh-CN" sz="1800" dirty="0" smtClean="0">
                  <a:latin typeface="宋体" panose="02010600030101010101" pitchFamily="2" charset="-122"/>
                </a:rPr>
                <a:t>0.5×10</a:t>
              </a:r>
              <a:r>
                <a:rPr lang="en-US" altLang="zh-CN" sz="1800" baseline="30000" dirty="0" smtClean="0">
                  <a:latin typeface="宋体" panose="02010600030101010101" pitchFamily="2" charset="-122"/>
                </a:rPr>
                <a:t>-4</a:t>
              </a:r>
              <a:r>
                <a:rPr lang="en-US" altLang="zh-CN" sz="1800" dirty="0">
                  <a:latin typeface="宋体" panose="02010600030101010101" pitchFamily="2" charset="-122"/>
                </a:rPr>
                <a:t>,</a:t>
              </a:r>
              <a:r>
                <a:rPr lang="zh-CN" altLang="en-US" sz="1800" dirty="0">
                  <a:latin typeface="宋体" panose="02010600030101010101" pitchFamily="2" charset="-122"/>
                </a:rPr>
                <a:t>但随着计算步数的增加</a:t>
              </a:r>
              <a:r>
                <a:rPr lang="en-US" altLang="zh-CN" sz="1800" dirty="0">
                  <a:latin typeface="宋体" panose="02010600030101010101" pitchFamily="2" charset="-122"/>
                </a:rPr>
                <a:t>,</a:t>
              </a:r>
              <a:r>
                <a:rPr lang="zh-CN" altLang="en-US" sz="1800" dirty="0">
                  <a:latin typeface="宋体" panose="02010600030101010101" pitchFamily="2" charset="-122"/>
                </a:rPr>
                <a:t>误差明显增大。这说明这里的递推</a:t>
              </a:r>
              <a:r>
                <a:rPr lang="zh-CN" altLang="en-US" sz="1800" dirty="0" smtClean="0">
                  <a:latin typeface="宋体" panose="02010600030101010101" pitchFamily="2" charset="-122"/>
                </a:rPr>
                <a:t>公式是</a:t>
              </a:r>
              <a:r>
                <a:rPr lang="zh-CN" altLang="en-US" sz="1800" dirty="0">
                  <a:latin typeface="宋体" panose="02010600030101010101" pitchFamily="2" charset="-122"/>
                </a:rPr>
                <a:t>数值不稳定的。</a:t>
              </a:r>
              <a:endParaRPr lang="zh-CN" altLang="en-US" sz="1800" dirty="0">
                <a:latin typeface="宋体" panose="02010600030101010101" pitchFamily="2" charset="-122"/>
              </a:endParaRPr>
            </a:p>
            <a:p>
              <a:pPr eaLnBrk="1" hangingPunct="1">
                <a:lnSpc>
                  <a:spcPts val="2600"/>
                </a:lnSpc>
              </a:pPr>
              <a:r>
                <a:rPr lang="zh-CN" altLang="en-US" sz="1800" dirty="0">
                  <a:latin typeface="宋体" panose="02010600030101010101" pitchFamily="2" charset="-122"/>
                </a:rPr>
                <a:t>    事实上，</a:t>
              </a:r>
              <a:r>
                <a:rPr lang="zh-CN" altLang="en-US" sz="1800" dirty="0" smtClean="0">
                  <a:latin typeface="宋体" panose="02010600030101010101" pitchFamily="2" charset="-122"/>
                </a:rPr>
                <a:t>由于</a:t>
              </a:r>
              <a:endParaRPr lang="en-US" altLang="zh-CN" sz="1800" dirty="0" smtClean="0">
                <a:latin typeface="宋体" panose="02010600030101010101" pitchFamily="2" charset="-122"/>
              </a:endParaRPr>
            </a:p>
            <a:p>
              <a:pPr eaLnBrk="1" hangingPunct="1">
                <a:lnSpc>
                  <a:spcPts val="2600"/>
                </a:lnSpc>
              </a:pPr>
              <a:r>
                <a:rPr lang="en-US" altLang="zh-CN" sz="1800" dirty="0">
                  <a:latin typeface="宋体" panose="02010600030101010101" pitchFamily="2" charset="-122"/>
                </a:rPr>
                <a:t> </a:t>
              </a:r>
              <a:r>
                <a:rPr lang="en-US" altLang="zh-CN" sz="1800" dirty="0" smtClean="0">
                  <a:latin typeface="宋体" panose="02010600030101010101" pitchFamily="2" charset="-122"/>
                </a:rPr>
                <a:t>             I</a:t>
              </a:r>
              <a:r>
                <a:rPr lang="en-US" altLang="zh-CN" sz="1800" baseline="-25000" dirty="0" smtClean="0">
                  <a:latin typeface="宋体" panose="02010600030101010101" pitchFamily="2" charset="-122"/>
                </a:rPr>
                <a:t>n</a:t>
              </a:r>
              <a:r>
                <a:rPr lang="en-US" altLang="zh-CN" sz="1800" dirty="0" smtClean="0">
                  <a:latin typeface="宋体" panose="02010600030101010101" pitchFamily="2" charset="-122"/>
                </a:rPr>
                <a:t>=1-nI</a:t>
              </a:r>
              <a:r>
                <a:rPr lang="en-US" altLang="zh-CN" sz="1800" baseline="-25000" dirty="0" smtClean="0">
                  <a:latin typeface="宋体" panose="02010600030101010101" pitchFamily="2" charset="-122"/>
                </a:rPr>
                <a:t>n-1</a:t>
              </a:r>
              <a:r>
                <a:rPr lang="zh-CN" altLang="en-US" sz="1800" dirty="0" smtClean="0">
                  <a:latin typeface="宋体" panose="02010600030101010101" pitchFamily="2" charset="-122"/>
                </a:rPr>
                <a:t>  和  </a:t>
              </a:r>
              <a:r>
                <a:rPr lang="en-US" altLang="zh-CN" sz="1800" dirty="0" smtClean="0">
                  <a:latin typeface="宋体" panose="02010600030101010101" pitchFamily="2" charset="-122"/>
                </a:rPr>
                <a:t>I</a:t>
              </a:r>
              <a:r>
                <a:rPr lang="en-US" altLang="zh-CN" sz="1800" baseline="30000" dirty="0" smtClean="0">
                  <a:latin typeface="宋体" panose="02010600030101010101" pitchFamily="2" charset="-122"/>
                </a:rPr>
                <a:t>*</a:t>
              </a:r>
              <a:r>
                <a:rPr lang="en-US" altLang="zh-CN" sz="1800" baseline="-25000" dirty="0" smtClean="0">
                  <a:latin typeface="宋体" panose="02010600030101010101" pitchFamily="2" charset="-122"/>
                </a:rPr>
                <a:t>n</a:t>
              </a:r>
              <a:r>
                <a:rPr lang="en-US" altLang="zh-CN" sz="1800" dirty="0" smtClean="0">
                  <a:latin typeface="宋体" panose="02010600030101010101" pitchFamily="2" charset="-122"/>
                </a:rPr>
                <a:t>=1-nI</a:t>
              </a:r>
              <a:r>
                <a:rPr lang="en-US" altLang="zh-CN" sz="1800" baseline="30000" dirty="0" smtClean="0">
                  <a:latin typeface="宋体" panose="02010600030101010101" pitchFamily="2" charset="-122"/>
                </a:rPr>
                <a:t>*</a:t>
              </a:r>
              <a:r>
                <a:rPr lang="en-US" altLang="zh-CN" sz="1800" baseline="-25000" dirty="0" smtClean="0">
                  <a:latin typeface="宋体" panose="02010600030101010101" pitchFamily="2" charset="-122"/>
                </a:rPr>
                <a:t>n-1</a:t>
              </a:r>
              <a:r>
                <a:rPr lang="en-US" altLang="zh-CN" sz="1800" dirty="0" smtClean="0">
                  <a:latin typeface="宋体" panose="02010600030101010101" pitchFamily="2" charset="-122"/>
                </a:rPr>
                <a:t> </a:t>
              </a:r>
              <a:r>
                <a:rPr lang="zh-CN" altLang="en-US" sz="1800" dirty="0">
                  <a:latin typeface="宋体" panose="02010600030101010101" pitchFamily="2" charset="-122"/>
                </a:rPr>
                <a:t>，</a:t>
              </a:r>
              <a:r>
                <a:rPr lang="en-US" altLang="zh-CN" sz="1800" dirty="0">
                  <a:latin typeface="宋体" panose="02010600030101010101" pitchFamily="2" charset="-122"/>
                </a:rPr>
                <a:t>n=1</a:t>
              </a:r>
              <a:r>
                <a:rPr lang="zh-CN" altLang="en-US" sz="1800" dirty="0">
                  <a:latin typeface="宋体" panose="02010600030101010101" pitchFamily="2" charset="-122"/>
                </a:rPr>
                <a:t>，</a:t>
              </a:r>
              <a:r>
                <a:rPr lang="en-US" altLang="zh-CN" sz="1800" dirty="0">
                  <a:latin typeface="宋体" panose="02010600030101010101" pitchFamily="2" charset="-122"/>
                </a:rPr>
                <a:t>2</a:t>
              </a:r>
              <a:r>
                <a:rPr lang="zh-CN" altLang="en-US" sz="1800" dirty="0">
                  <a:latin typeface="宋体" panose="02010600030101010101" pitchFamily="2" charset="-122"/>
                </a:rPr>
                <a:t>，</a:t>
              </a:r>
              <a:r>
                <a:rPr lang="en-US" altLang="zh-CN" sz="1800" dirty="0">
                  <a:latin typeface="宋体" panose="02010600030101010101" pitchFamily="2" charset="-122"/>
                </a:rPr>
                <a:t>…</a:t>
              </a:r>
              <a:endParaRPr lang="en-US" altLang="zh-CN" sz="1800" dirty="0">
                <a:latin typeface="宋体" panose="02010600030101010101" pitchFamily="2" charset="-122"/>
              </a:endParaRPr>
            </a:p>
            <a:p>
              <a:pPr eaLnBrk="1" hangingPunct="1">
                <a:lnSpc>
                  <a:spcPts val="2600"/>
                </a:lnSpc>
              </a:pPr>
              <a:r>
                <a:rPr lang="zh-CN" altLang="en-US" sz="1800" dirty="0">
                  <a:latin typeface="宋体" panose="02010600030101010101" pitchFamily="2" charset="-122"/>
                </a:rPr>
                <a:t>    </a:t>
              </a:r>
              <a:r>
                <a:rPr lang="zh-CN" altLang="en-US" sz="1800" dirty="0" smtClean="0">
                  <a:latin typeface="宋体" panose="02010600030101010101" pitchFamily="2" charset="-122"/>
                </a:rPr>
                <a:t>可得</a:t>
              </a:r>
              <a:r>
                <a:rPr lang="en-US" altLang="zh-CN" sz="1800" dirty="0" smtClean="0">
                  <a:latin typeface="宋体" panose="02010600030101010101" pitchFamily="2" charset="-122"/>
                </a:rPr>
                <a:t>     I</a:t>
              </a:r>
              <a:r>
                <a:rPr lang="en-US" altLang="zh-CN" sz="1800" baseline="-25000" dirty="0" smtClean="0">
                  <a:latin typeface="宋体" panose="02010600030101010101" pitchFamily="2" charset="-122"/>
                </a:rPr>
                <a:t>n</a:t>
              </a:r>
              <a:r>
                <a:rPr lang="en-US" altLang="zh-CN" sz="1800" dirty="0" smtClean="0">
                  <a:latin typeface="宋体" panose="02010600030101010101" pitchFamily="2" charset="-122"/>
                </a:rPr>
                <a:t>-I</a:t>
              </a:r>
              <a:r>
                <a:rPr lang="en-US" altLang="zh-CN" sz="1800" baseline="30000" dirty="0" smtClean="0">
                  <a:latin typeface="宋体" panose="02010600030101010101" pitchFamily="2" charset="-122"/>
                </a:rPr>
                <a:t>*</a:t>
              </a:r>
              <a:r>
                <a:rPr lang="en-US" altLang="zh-CN" sz="1800" baseline="-25000" dirty="0" smtClean="0">
                  <a:latin typeface="宋体" panose="02010600030101010101" pitchFamily="2" charset="-122"/>
                </a:rPr>
                <a:t>n</a:t>
              </a:r>
              <a:r>
                <a:rPr lang="en-US" altLang="zh-CN" sz="1800" dirty="0">
                  <a:latin typeface="宋体" panose="02010600030101010101" pitchFamily="2" charset="-122"/>
                </a:rPr>
                <a:t>=-n</a:t>
              </a:r>
              <a:r>
                <a:rPr lang="zh-CN" altLang="en-US" sz="1800" dirty="0">
                  <a:latin typeface="宋体" panose="02010600030101010101" pitchFamily="2" charset="-122"/>
                </a:rPr>
                <a:t>（</a:t>
              </a:r>
              <a:r>
                <a:rPr lang="en-US" altLang="zh-CN" sz="1800" dirty="0">
                  <a:latin typeface="宋体" panose="02010600030101010101" pitchFamily="2" charset="-122"/>
                </a:rPr>
                <a:t>I</a:t>
              </a:r>
              <a:r>
                <a:rPr lang="en-US" altLang="zh-CN" sz="1800" baseline="-25000" dirty="0">
                  <a:latin typeface="宋体" panose="02010600030101010101" pitchFamily="2" charset="-122"/>
                </a:rPr>
                <a:t>n-1</a:t>
              </a:r>
              <a:r>
                <a:rPr lang="en-US" altLang="zh-CN" sz="1800" dirty="0">
                  <a:latin typeface="宋体" panose="02010600030101010101" pitchFamily="2" charset="-122"/>
                </a:rPr>
                <a:t>-I</a:t>
              </a:r>
              <a:r>
                <a:rPr lang="en-US" altLang="zh-CN" sz="1800" baseline="30000" dirty="0">
                  <a:latin typeface="宋体" panose="02010600030101010101" pitchFamily="2" charset="-122"/>
                </a:rPr>
                <a:t>*</a:t>
              </a:r>
              <a:r>
                <a:rPr lang="en-US" altLang="zh-CN" sz="1800" baseline="-25000" dirty="0">
                  <a:latin typeface="宋体" panose="02010600030101010101" pitchFamily="2" charset="-122"/>
                </a:rPr>
                <a:t>n-1</a:t>
              </a:r>
              <a:r>
                <a:rPr lang="zh-CN" altLang="en-US" sz="1800" dirty="0">
                  <a:latin typeface="宋体" panose="02010600030101010101" pitchFamily="2" charset="-122"/>
                </a:rPr>
                <a:t>）</a:t>
              </a:r>
              <a:r>
                <a:rPr lang="en-US" altLang="zh-CN" sz="1800" dirty="0">
                  <a:latin typeface="宋体" panose="02010600030101010101" pitchFamily="2" charset="-122"/>
                </a:rPr>
                <a:t>=…=(-1)</a:t>
              </a:r>
              <a:r>
                <a:rPr lang="en-US" altLang="zh-CN" sz="1800" baseline="30000" dirty="0" err="1">
                  <a:latin typeface="宋体" panose="02010600030101010101" pitchFamily="2" charset="-122"/>
                </a:rPr>
                <a:t>n</a:t>
              </a:r>
              <a:r>
                <a:rPr lang="en-US" altLang="zh-CN" sz="1800" dirty="0" err="1">
                  <a:latin typeface="宋体" panose="02010600030101010101" pitchFamily="2" charset="-122"/>
                </a:rPr>
                <a:t>n</a:t>
              </a:r>
              <a:r>
                <a:rPr lang="en-US" altLang="zh-CN" sz="1800" dirty="0">
                  <a:latin typeface="宋体" panose="02010600030101010101" pitchFamily="2" charset="-122"/>
                </a:rPr>
                <a:t>!</a:t>
              </a:r>
              <a:r>
                <a:rPr lang="zh-CN" altLang="en-US" sz="1800" dirty="0">
                  <a:latin typeface="宋体" panose="02010600030101010101" pitchFamily="2" charset="-122"/>
                </a:rPr>
                <a:t>（</a:t>
              </a:r>
              <a:r>
                <a:rPr lang="en-US" altLang="zh-CN" sz="1800" dirty="0">
                  <a:latin typeface="宋体" panose="02010600030101010101" pitchFamily="2" charset="-122"/>
                </a:rPr>
                <a:t>I</a:t>
              </a:r>
              <a:r>
                <a:rPr lang="en-US" altLang="zh-CN" sz="1800" baseline="-25000" dirty="0">
                  <a:latin typeface="宋体" panose="02010600030101010101" pitchFamily="2" charset="-122"/>
                </a:rPr>
                <a:t>0</a:t>
              </a:r>
              <a:r>
                <a:rPr lang="en-US" altLang="zh-CN" sz="1800" dirty="0">
                  <a:latin typeface="宋体" panose="02010600030101010101" pitchFamily="2" charset="-122"/>
                </a:rPr>
                <a:t>-I</a:t>
              </a:r>
              <a:r>
                <a:rPr lang="en-US" altLang="zh-CN" sz="1800" baseline="30000" dirty="0">
                  <a:latin typeface="宋体" panose="02010600030101010101" pitchFamily="2" charset="-122"/>
                </a:rPr>
                <a:t>*</a:t>
              </a:r>
              <a:r>
                <a:rPr lang="en-US" altLang="zh-CN" sz="1800" baseline="-25000" dirty="0">
                  <a:latin typeface="宋体" panose="02010600030101010101" pitchFamily="2" charset="-122"/>
                </a:rPr>
                <a:t>0</a:t>
              </a:r>
              <a:r>
                <a:rPr lang="zh-CN" altLang="en-US" sz="1800" dirty="0">
                  <a:latin typeface="宋体" panose="02010600030101010101" pitchFamily="2" charset="-122"/>
                </a:rPr>
                <a:t>）</a:t>
              </a:r>
              <a:endParaRPr lang="zh-CN" altLang="en-US" sz="1800" dirty="0">
                <a:latin typeface="宋体" panose="02010600030101010101" pitchFamily="2" charset="-122"/>
              </a:endParaRPr>
            </a:p>
            <a:p>
              <a:pPr eaLnBrk="1" hangingPunct="1">
                <a:lnSpc>
                  <a:spcPts val="2600"/>
                </a:lnSpc>
              </a:pPr>
              <a:r>
                <a:rPr lang="zh-CN" altLang="en-US" sz="1800" dirty="0">
                  <a:latin typeface="宋体" panose="02010600030101010101" pitchFamily="2" charset="-122"/>
                </a:rPr>
                <a:t>可见</a:t>
              </a:r>
              <a:r>
                <a:rPr lang="en-US" altLang="zh-CN" sz="1800" dirty="0">
                  <a:latin typeface="宋体" panose="02010600030101010101" pitchFamily="2" charset="-122"/>
                </a:rPr>
                <a:t>,</a:t>
              </a:r>
              <a:r>
                <a:rPr lang="zh-CN" altLang="en-US" sz="1800" dirty="0">
                  <a:latin typeface="宋体" panose="02010600030101010101" pitchFamily="2" charset="-122"/>
                </a:rPr>
                <a:t>随着计算步数的增加</a:t>
              </a:r>
              <a:r>
                <a:rPr lang="en-US" altLang="zh-CN" sz="1800" dirty="0">
                  <a:latin typeface="宋体" panose="02010600030101010101" pitchFamily="2" charset="-122"/>
                </a:rPr>
                <a:t>,</a:t>
              </a:r>
              <a:r>
                <a:rPr lang="zh-CN" altLang="en-US" sz="1800" dirty="0">
                  <a:latin typeface="宋体" panose="02010600030101010101" pitchFamily="2" charset="-122"/>
                </a:rPr>
                <a:t>误差迅速放大，使结果失真。</a:t>
              </a:r>
              <a:endParaRPr lang="zh-CN" altLang="en-US" sz="1800" dirty="0">
                <a:latin typeface="宋体" panose="02010600030101010101" pitchFamily="2" charset="-122"/>
              </a:endParaRPr>
            </a:p>
            <a:p>
              <a:pPr eaLnBrk="1" hangingPunct="1">
                <a:lnSpc>
                  <a:spcPts val="2600"/>
                </a:lnSpc>
              </a:pPr>
              <a:r>
                <a:rPr lang="zh-CN" altLang="en-US" sz="1800" dirty="0">
                  <a:latin typeface="宋体" panose="02010600030101010101" pitchFamily="2" charset="-122"/>
                </a:rPr>
                <a:t>    若将计算公式改写为</a:t>
              </a:r>
              <a:endParaRPr lang="zh-CN" altLang="en-US" sz="1800" dirty="0">
                <a:latin typeface="宋体" panose="02010600030101010101" pitchFamily="2" charset="-122"/>
              </a:endParaRPr>
            </a:p>
            <a:p>
              <a:pPr eaLnBrk="1" hangingPunct="1">
                <a:lnSpc>
                  <a:spcPts val="2600"/>
                </a:lnSpc>
              </a:pPr>
              <a:endParaRPr lang="zh-CN" altLang="en-US" sz="1800" dirty="0">
                <a:latin typeface="宋体" panose="02010600030101010101" pitchFamily="2" charset="-122"/>
              </a:endParaRPr>
            </a:p>
            <a:p>
              <a:pPr eaLnBrk="1" hangingPunct="1">
                <a:lnSpc>
                  <a:spcPts val="2600"/>
                </a:lnSpc>
              </a:pPr>
              <a:r>
                <a:rPr lang="zh-CN" altLang="en-US" sz="1800" dirty="0">
                  <a:latin typeface="宋体" panose="02010600030101010101" pitchFamily="2" charset="-122"/>
                </a:rPr>
                <a:t>类似地可得</a:t>
              </a:r>
              <a:endParaRPr lang="zh-CN" altLang="en-US" sz="1800" dirty="0">
                <a:latin typeface="宋体" panose="02010600030101010101" pitchFamily="2" charset="-122"/>
              </a:endParaRPr>
            </a:p>
            <a:p>
              <a:pPr eaLnBrk="1" hangingPunct="1">
                <a:lnSpc>
                  <a:spcPts val="2600"/>
                </a:lnSpc>
              </a:pPr>
              <a:endParaRPr lang="en-US" altLang="zh-CN" sz="1800" dirty="0">
                <a:latin typeface="宋体" panose="02010600030101010101" pitchFamily="2" charset="-122"/>
              </a:endParaRPr>
            </a:p>
            <a:p>
              <a:pPr eaLnBrk="1" hangingPunct="1">
                <a:lnSpc>
                  <a:spcPts val="2600"/>
                </a:lnSpc>
              </a:pPr>
              <a:r>
                <a:rPr lang="zh-CN" altLang="en-US" sz="1800" dirty="0" smtClean="0">
                  <a:latin typeface="宋体" panose="02010600030101010101" pitchFamily="2" charset="-122"/>
                </a:rPr>
                <a:t>     可见</a:t>
              </a:r>
              <a:r>
                <a:rPr lang="zh-CN" altLang="en-US" sz="1800" dirty="0">
                  <a:latin typeface="宋体" panose="02010600030101010101" pitchFamily="2" charset="-122"/>
                </a:rPr>
                <a:t>，近似误差</a:t>
              </a:r>
              <a:r>
                <a:rPr lang="en-US" altLang="zh-CN" sz="1800" dirty="0" err="1">
                  <a:latin typeface="宋体" panose="02010600030101010101" pitchFamily="2" charset="-122"/>
                </a:rPr>
                <a:t>I</a:t>
              </a:r>
              <a:r>
                <a:rPr lang="en-US" altLang="zh-CN" sz="1800" baseline="-25000" dirty="0" err="1">
                  <a:latin typeface="宋体" panose="02010600030101010101" pitchFamily="2" charset="-122"/>
                </a:rPr>
                <a:t>k</a:t>
              </a:r>
              <a:r>
                <a:rPr lang="en-US" altLang="zh-CN" sz="1800" dirty="0">
                  <a:latin typeface="宋体" panose="02010600030101010101" pitchFamily="2" charset="-122"/>
                </a:rPr>
                <a:t>-I</a:t>
              </a:r>
              <a:r>
                <a:rPr lang="en-US" altLang="zh-CN" sz="1800" baseline="30000" dirty="0">
                  <a:latin typeface="宋体" panose="02010600030101010101" pitchFamily="2" charset="-122"/>
                </a:rPr>
                <a:t>*</a:t>
              </a:r>
              <a:r>
                <a:rPr lang="en-US" altLang="zh-CN" sz="1800" baseline="-25000" dirty="0">
                  <a:latin typeface="宋体" panose="02010600030101010101" pitchFamily="2" charset="-122"/>
                </a:rPr>
                <a:t>k</a:t>
              </a:r>
              <a:r>
                <a:rPr lang="zh-CN" altLang="en-US" sz="1800" dirty="0">
                  <a:latin typeface="宋体" panose="02010600030101010101" pitchFamily="2" charset="-122"/>
                </a:rPr>
                <a:t>是可控制的，算法是数值稳定的</a:t>
              </a:r>
              <a:r>
                <a:rPr lang="zh-CN" altLang="en-US" sz="1800" dirty="0" smtClean="0">
                  <a:latin typeface="宋体" panose="02010600030101010101" pitchFamily="2" charset="-122"/>
                </a:rPr>
                <a:t>。</a:t>
              </a:r>
              <a:endParaRPr lang="zh-CN" altLang="en-US" sz="1800" dirty="0"/>
            </a:p>
          </p:txBody>
        </p:sp>
        <p:graphicFrame>
          <p:nvGraphicFramePr>
            <p:cNvPr id="6" name="Object 84"/>
            <p:cNvGraphicFramePr>
              <a:graphicFrameLocks noChangeAspect="1"/>
            </p:cNvGraphicFramePr>
            <p:nvPr/>
          </p:nvGraphicFramePr>
          <p:xfrm>
            <a:off x="2216150" y="3234735"/>
            <a:ext cx="5029200" cy="481013"/>
          </p:xfrm>
          <a:graphic>
            <a:graphicData uri="http://schemas.openxmlformats.org/presentationml/2006/ole">
              <mc:AlternateContent xmlns:mc="http://schemas.openxmlformats.org/markup-compatibility/2006">
                <mc:Choice xmlns:v="urn:schemas-microsoft-com:vml" Requires="v">
                  <p:oleObj spid="_x0000_s46112" name="Equation" r:id="rId1" imgW="4483100" imgH="787400" progId="Equation.3">
                    <p:embed/>
                  </p:oleObj>
                </mc:Choice>
                <mc:Fallback>
                  <p:oleObj name="Equation" r:id="rId1" imgW="4483100" imgH="787400" progId="Equation.3">
                    <p:embed/>
                    <p:pic>
                      <p:nvPicPr>
                        <p:cNvPr id="0" name="Object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50" y="3234735"/>
                          <a:ext cx="50292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7"/>
            <p:cNvGraphicFramePr>
              <a:graphicFrameLocks noChangeAspect="1"/>
            </p:cNvGraphicFramePr>
            <p:nvPr/>
          </p:nvGraphicFramePr>
          <p:xfrm>
            <a:off x="1631750" y="3752811"/>
            <a:ext cx="4919522" cy="458061"/>
          </p:xfrm>
          <a:graphic>
            <a:graphicData uri="http://schemas.openxmlformats.org/presentationml/2006/ole">
              <mc:AlternateContent xmlns:mc="http://schemas.openxmlformats.org/markup-compatibility/2006">
                <mc:Choice xmlns:v="urn:schemas-microsoft-com:vml" Requires="v">
                  <p:oleObj spid="_x0000_s46113" name="Equation" r:id="rId3" imgW="6248400" imgH="787400" progId="Equation.3">
                    <p:embed/>
                  </p:oleObj>
                </mc:Choice>
                <mc:Fallback>
                  <p:oleObj name="Equation" r:id="rId3" imgW="6248400" imgH="787400" progId="Equation.3">
                    <p:embed/>
                    <p:pic>
                      <p:nvPicPr>
                        <p:cNvPr id="0"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750" y="3752811"/>
                          <a:ext cx="4919522" cy="458061"/>
                        </a:xfrm>
                        <a:prstGeom prst="rect">
                          <a:avLst/>
                        </a:prstGeom>
                        <a:no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梯形 10"/>
          <p:cNvSpPr/>
          <p:nvPr/>
        </p:nvSpPr>
        <p:spPr>
          <a:xfrm>
            <a:off x="3757613" y="1262063"/>
            <a:ext cx="1169987" cy="215900"/>
          </a:xfrm>
          <a:prstGeom prst="trapezoid">
            <a:avLst>
              <a:gd name="adj" fmla="val 4043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92475" y="1392238"/>
            <a:ext cx="5162550" cy="1257300"/>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13" name="任意多边形 8"/>
          <p:cNvSpPr/>
          <p:nvPr/>
        </p:nvSpPr>
        <p:spPr bwMode="auto">
          <a:xfrm>
            <a:off x="3846513" y="1262063"/>
            <a:ext cx="993775" cy="1011237"/>
          </a:xfrm>
          <a:custGeom>
            <a:avLst/>
            <a:gdLst>
              <a:gd name="T0" fmla="*/ 0 w 993531"/>
              <a:gd name="T1" fmla="*/ 0 h 1011115"/>
              <a:gd name="T2" fmla="*/ 993775 w 993531"/>
              <a:gd name="T3" fmla="*/ 0 h 1011115"/>
              <a:gd name="T4" fmla="*/ 496888 w 993531"/>
              <a:gd name="T5" fmla="*/ 1011237 h 1011115"/>
              <a:gd name="T6" fmla="*/ 0 60000 65536"/>
              <a:gd name="T7" fmla="*/ 0 60000 65536"/>
              <a:gd name="T8" fmla="*/ 0 60000 65536"/>
              <a:gd name="T9" fmla="*/ 0 w 993531"/>
              <a:gd name="T10" fmla="*/ 0 h 1011115"/>
              <a:gd name="T11" fmla="*/ 993531 w 993531"/>
              <a:gd name="T12" fmla="*/ 1011115 h 1011115"/>
            </a:gdLst>
            <a:ahLst/>
            <a:cxnLst>
              <a:cxn ang="T6">
                <a:pos x="T0" y="T1"/>
              </a:cxn>
              <a:cxn ang="T7">
                <a:pos x="T2" y="T3"/>
              </a:cxn>
              <a:cxn ang="T8">
                <a:pos x="T4" y="T5"/>
              </a:cxn>
            </a:cxnLst>
            <a:rect l="T9" t="T10" r="T11" b="T12"/>
            <a:pathLst>
              <a:path w="993531" h="1011115">
                <a:moveTo>
                  <a:pt x="0" y="0"/>
                </a:moveTo>
                <a:lnTo>
                  <a:pt x="993531" y="0"/>
                </a:lnTo>
                <a:lnTo>
                  <a:pt x="496766" y="1011115"/>
                </a:lnTo>
                <a:lnTo>
                  <a:pt x="0" y="0"/>
                </a:lnTo>
                <a:close/>
              </a:path>
            </a:pathLst>
          </a:custGeom>
          <a:solidFill>
            <a:schemeClr val="bg1">
              <a:lumMod val="85000"/>
            </a:schemeClr>
          </a:solidFill>
          <a:ln w="12700" algn="ctr">
            <a:noFill/>
            <a:miter lim="800000"/>
          </a:ln>
        </p:spPr>
        <p:txBody>
          <a:bodyPr tIns="0" bIns="360000" anchor="ctr"/>
          <a:lstStyle/>
          <a:p>
            <a:pPr algn="ctr" eaLnBrk="1" hangingPunct="1">
              <a:spcBef>
                <a:spcPts val="2400"/>
              </a:spcBef>
              <a:buClr>
                <a:schemeClr val="accent1"/>
              </a:buClr>
              <a:buSzPct val="60000"/>
              <a:defRPr/>
            </a:pPr>
            <a:r>
              <a:rPr lang="en-US" altLang="zh-CN" sz="3200" b="1" dirty="0">
                <a:solidFill>
                  <a:schemeClr val="accent2">
                    <a:lumMod val="50000"/>
                  </a:schemeClr>
                </a:solidFill>
                <a:latin typeface="微软雅黑" panose="020B0503020204020204" pitchFamily="34" charset="-122"/>
                <a:ea typeface="微软雅黑" panose="020B0503020204020204" pitchFamily="34" charset="-122"/>
                <a:cs typeface="Arial Unicode MS" panose="020B0604020202020204" pitchFamily="34" charset="-122"/>
              </a:rPr>
              <a:t>01</a:t>
            </a:r>
            <a:endParaRPr lang="zh-CN" altLang="en-US" sz="3200" b="1" dirty="0">
              <a:solidFill>
                <a:schemeClr val="accent2">
                  <a:lumMod val="50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矩形 13"/>
          <p:cNvSpPr/>
          <p:nvPr/>
        </p:nvSpPr>
        <p:spPr>
          <a:xfrm>
            <a:off x="4919663" y="1612900"/>
            <a:ext cx="2492375" cy="768350"/>
          </a:xfrm>
          <a:prstGeom prst="rect">
            <a:avLst/>
          </a:prstGeom>
        </p:spPr>
        <p:txBody>
          <a:bodyPr wrap="none">
            <a:spAutoFit/>
          </a:bodyPr>
          <a:lstStyle/>
          <a:p>
            <a:pPr>
              <a:defRPr/>
            </a:pPr>
            <a:r>
              <a:rPr lang="zh-CN" altLang="en-US" sz="4400" b="1" dirty="0">
                <a:solidFill>
                  <a:schemeClr val="accent2">
                    <a:lumMod val="50000"/>
                  </a:schemeClr>
                </a:solidFill>
                <a:latin typeface="微软雅黑" panose="020B0503020204020204" pitchFamily="34" charset="-122"/>
                <a:ea typeface="微软雅黑" panose="020B0503020204020204" pitchFamily="34" charset="-122"/>
              </a:rPr>
              <a:t>绪       论</a:t>
            </a:r>
            <a:endParaRPr lang="zh-CN" altLang="en-US" sz="4400" b="1"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19462" name="Picture 2"/>
          <p:cNvPicPr>
            <a:picLocks noChangeAspect="1" noChangeArrowheads="1"/>
          </p:cNvPicPr>
          <p:nvPr/>
        </p:nvPicPr>
        <p:blipFill>
          <a:blip r:embed="rId1"/>
          <a:srcRect/>
          <a:stretch>
            <a:fillRect/>
          </a:stretch>
        </p:blipFill>
        <p:spPr bwMode="auto">
          <a:xfrm>
            <a:off x="0" y="2941638"/>
            <a:ext cx="3668713" cy="1952625"/>
          </a:xfrm>
          <a:prstGeom prst="rect">
            <a:avLst/>
          </a:prstGeom>
          <a:noFill/>
          <a:ln w="9525">
            <a:noFill/>
            <a:miter lim="800000"/>
            <a:headEnd/>
            <a:tailEnd/>
          </a:ln>
          <a:effectLst/>
        </p:spPr>
      </p:pic>
      <p:sp>
        <p:nvSpPr>
          <p:cNvPr id="16" name="Freeform 11"/>
          <p:cNvSpPr>
            <a:spLocks noEditPoints="1"/>
          </p:cNvSpPr>
          <p:nvPr/>
        </p:nvSpPr>
        <p:spPr bwMode="auto">
          <a:xfrm>
            <a:off x="7050088" y="3275013"/>
            <a:ext cx="1489075" cy="1287462"/>
          </a:xfrm>
          <a:custGeom>
            <a:avLst/>
            <a:gdLst>
              <a:gd name="T0" fmla="*/ 2147483647 w 948"/>
              <a:gd name="T1" fmla="*/ 2147483647 h 810"/>
              <a:gd name="T2" fmla="*/ 2147483647 w 948"/>
              <a:gd name="T3" fmla="*/ 2147483647 h 810"/>
              <a:gd name="T4" fmla="*/ 2147483647 w 948"/>
              <a:gd name="T5" fmla="*/ 2147483647 h 810"/>
              <a:gd name="T6" fmla="*/ 2147483647 w 948"/>
              <a:gd name="T7" fmla="*/ 2147483647 h 810"/>
              <a:gd name="T8" fmla="*/ 2147483647 w 948"/>
              <a:gd name="T9" fmla="*/ 2147483647 h 810"/>
              <a:gd name="T10" fmla="*/ 2147483647 w 948"/>
              <a:gd name="T11" fmla="*/ 2147483647 h 810"/>
              <a:gd name="T12" fmla="*/ 2147483647 w 948"/>
              <a:gd name="T13" fmla="*/ 2147483647 h 810"/>
              <a:gd name="T14" fmla="*/ 2147483647 w 948"/>
              <a:gd name="T15" fmla="*/ 2147483647 h 810"/>
              <a:gd name="T16" fmla="*/ 2147483647 w 948"/>
              <a:gd name="T17" fmla="*/ 2147483647 h 810"/>
              <a:gd name="T18" fmla="*/ 2147483647 w 948"/>
              <a:gd name="T19" fmla="*/ 2147483647 h 810"/>
              <a:gd name="T20" fmla="*/ 2147483647 w 948"/>
              <a:gd name="T21" fmla="*/ 2147483647 h 810"/>
              <a:gd name="T22" fmla="*/ 2147483647 w 948"/>
              <a:gd name="T23" fmla="*/ 2147483647 h 810"/>
              <a:gd name="T24" fmla="*/ 2147483647 w 948"/>
              <a:gd name="T25" fmla="*/ 2147483647 h 810"/>
              <a:gd name="T26" fmla="*/ 2147483647 w 948"/>
              <a:gd name="T27" fmla="*/ 2147483647 h 810"/>
              <a:gd name="T28" fmla="*/ 2147483647 w 948"/>
              <a:gd name="T29" fmla="*/ 2147483647 h 810"/>
              <a:gd name="T30" fmla="*/ 2147483647 w 948"/>
              <a:gd name="T31" fmla="*/ 2147483647 h 810"/>
              <a:gd name="T32" fmla="*/ 2147483647 w 948"/>
              <a:gd name="T33" fmla="*/ 2147483647 h 810"/>
              <a:gd name="T34" fmla="*/ 2147483647 w 948"/>
              <a:gd name="T35" fmla="*/ 2147483647 h 810"/>
              <a:gd name="T36" fmla="*/ 2147483647 w 948"/>
              <a:gd name="T37" fmla="*/ 2147483647 h 810"/>
              <a:gd name="T38" fmla="*/ 2147483647 w 948"/>
              <a:gd name="T39" fmla="*/ 2147483647 h 810"/>
              <a:gd name="T40" fmla="*/ 2147483647 w 948"/>
              <a:gd name="T41" fmla="*/ 2147483647 h 810"/>
              <a:gd name="T42" fmla="*/ 2147483647 w 948"/>
              <a:gd name="T43" fmla="*/ 2147483647 h 810"/>
              <a:gd name="T44" fmla="*/ 2147483647 w 948"/>
              <a:gd name="T45" fmla="*/ 2147483647 h 810"/>
              <a:gd name="T46" fmla="*/ 2147483647 w 948"/>
              <a:gd name="T47" fmla="*/ 2147483647 h 810"/>
              <a:gd name="T48" fmla="*/ 2147483647 w 948"/>
              <a:gd name="T49" fmla="*/ 2147483647 h 810"/>
              <a:gd name="T50" fmla="*/ 2147483647 w 948"/>
              <a:gd name="T51" fmla="*/ 2147483647 h 810"/>
              <a:gd name="T52" fmla="*/ 2147483647 w 948"/>
              <a:gd name="T53" fmla="*/ 2147483647 h 810"/>
              <a:gd name="T54" fmla="*/ 2147483647 w 948"/>
              <a:gd name="T55" fmla="*/ 2147483647 h 810"/>
              <a:gd name="T56" fmla="*/ 2147483647 w 948"/>
              <a:gd name="T57" fmla="*/ 2147483647 h 810"/>
              <a:gd name="T58" fmla="*/ 2147483647 w 948"/>
              <a:gd name="T59" fmla="*/ 2147483647 h 810"/>
              <a:gd name="T60" fmla="*/ 2147483647 w 948"/>
              <a:gd name="T61" fmla="*/ 2147483647 h 810"/>
              <a:gd name="T62" fmla="*/ 2147483647 w 948"/>
              <a:gd name="T63" fmla="*/ 2147483647 h 810"/>
              <a:gd name="T64" fmla="*/ 2147483647 w 948"/>
              <a:gd name="T65" fmla="*/ 2147483647 h 810"/>
              <a:gd name="T66" fmla="*/ 2147483647 w 948"/>
              <a:gd name="T67" fmla="*/ 2147483647 h 810"/>
              <a:gd name="T68" fmla="*/ 2147483647 w 948"/>
              <a:gd name="T69" fmla="*/ 2147483647 h 810"/>
              <a:gd name="T70" fmla="*/ 2147483647 w 948"/>
              <a:gd name="T71" fmla="*/ 2147483647 h 810"/>
              <a:gd name="T72" fmla="*/ 2147483647 w 948"/>
              <a:gd name="T73" fmla="*/ 2147483647 h 810"/>
              <a:gd name="T74" fmla="*/ 2147483647 w 948"/>
              <a:gd name="T75" fmla="*/ 2147483647 h 810"/>
              <a:gd name="T76" fmla="*/ 2147483647 w 948"/>
              <a:gd name="T77" fmla="*/ 2147483647 h 810"/>
              <a:gd name="T78" fmla="*/ 2147483647 w 948"/>
              <a:gd name="T79" fmla="*/ 2147483647 h 810"/>
              <a:gd name="T80" fmla="*/ 2147483647 w 948"/>
              <a:gd name="T81" fmla="*/ 2147483647 h 810"/>
              <a:gd name="T82" fmla="*/ 2147483647 w 948"/>
              <a:gd name="T83" fmla="*/ 2147483647 h 810"/>
              <a:gd name="T84" fmla="*/ 2147483647 w 948"/>
              <a:gd name="T85" fmla="*/ 2147483647 h 810"/>
              <a:gd name="T86" fmla="*/ 2147483647 w 948"/>
              <a:gd name="T87" fmla="*/ 2147483647 h 810"/>
              <a:gd name="T88" fmla="*/ 2147483647 w 948"/>
              <a:gd name="T89" fmla="*/ 2147483647 h 810"/>
              <a:gd name="T90" fmla="*/ 2147483647 w 948"/>
              <a:gd name="T91" fmla="*/ 2147483647 h 810"/>
              <a:gd name="T92" fmla="*/ 2147483647 w 948"/>
              <a:gd name="T93" fmla="*/ 2147483647 h 810"/>
              <a:gd name="T94" fmla="*/ 2147483647 w 948"/>
              <a:gd name="T95" fmla="*/ 2147483647 h 810"/>
              <a:gd name="T96" fmla="*/ 2147483647 w 948"/>
              <a:gd name="T97" fmla="*/ 2147483647 h 810"/>
              <a:gd name="T98" fmla="*/ 2147483647 w 948"/>
              <a:gd name="T99" fmla="*/ 2147483647 h 810"/>
              <a:gd name="T100" fmla="*/ 2147483647 w 948"/>
              <a:gd name="T101" fmla="*/ 2147483647 h 810"/>
              <a:gd name="T102" fmla="*/ 2147483647 w 948"/>
              <a:gd name="T103" fmla="*/ 2147483647 h 810"/>
              <a:gd name="T104" fmla="*/ 2147483647 w 948"/>
              <a:gd name="T105" fmla="*/ 2147483647 h 810"/>
              <a:gd name="T106" fmla="*/ 2147483647 w 948"/>
              <a:gd name="T107" fmla="*/ 2147483647 h 810"/>
              <a:gd name="T108" fmla="*/ 2147483647 w 948"/>
              <a:gd name="T109" fmla="*/ 2147483647 h 810"/>
              <a:gd name="T110" fmla="*/ 2147483647 w 948"/>
              <a:gd name="T111" fmla="*/ 2147483647 h 810"/>
              <a:gd name="T112" fmla="*/ 2147483647 w 948"/>
              <a:gd name="T113" fmla="*/ 2147483647 h 810"/>
              <a:gd name="T114" fmla="*/ 2147483647 w 948"/>
              <a:gd name="T115" fmla="*/ 2147483647 h 810"/>
              <a:gd name="T116" fmla="*/ 2147483647 w 948"/>
              <a:gd name="T117" fmla="*/ 2147483647 h 810"/>
              <a:gd name="T118" fmla="*/ 2147483647 w 948"/>
              <a:gd name="T119" fmla="*/ 2147483647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round/>
          </a:ln>
        </p:spPr>
        <p:txBody>
          <a:bodyPr/>
          <a:lstStyle/>
          <a:p>
            <a:endParaRPr lang="zh-CN" altLang="en-US"/>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750"/>
                                        <p:tgtEl>
                                          <p:spTgt spid="11"/>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500"/>
                            </p:stCondLst>
                            <p:childTnLst>
                              <p:par>
                                <p:cTn id="21" presetID="3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400" fill="hold"/>
                                        <p:tgtEl>
                                          <p:spTgt spid="16"/>
                                        </p:tgtEl>
                                        <p:attrNameLst>
                                          <p:attrName>ppt_w</p:attrName>
                                        </p:attrNameLst>
                                      </p:cBhvr>
                                      <p:tavLst>
                                        <p:tav tm="0">
                                          <p:val>
                                            <p:fltVal val="0"/>
                                          </p:val>
                                        </p:tav>
                                        <p:tav tm="100000">
                                          <p:val>
                                            <p:strVal val="#ppt_w"/>
                                          </p:val>
                                        </p:tav>
                                      </p:tavLst>
                                    </p:anim>
                                    <p:anim calcmode="lin" valueType="num">
                                      <p:cBhvr>
                                        <p:cTn id="24" dur="400" fill="hold"/>
                                        <p:tgtEl>
                                          <p:spTgt spid="16"/>
                                        </p:tgtEl>
                                        <p:attrNameLst>
                                          <p:attrName>ppt_h</p:attrName>
                                        </p:attrNameLst>
                                      </p:cBhvr>
                                      <p:tavLst>
                                        <p:tav tm="0">
                                          <p:val>
                                            <p:fltVal val="0"/>
                                          </p:val>
                                        </p:tav>
                                        <p:tav tm="100000">
                                          <p:val>
                                            <p:strVal val="#ppt_h"/>
                                          </p:val>
                                        </p:tav>
                                      </p:tavLst>
                                    </p:anim>
                                    <p:anim calcmode="lin" valueType="num">
                                      <p:cBhvr>
                                        <p:cTn id="25" dur="400" fill="hold"/>
                                        <p:tgtEl>
                                          <p:spTgt spid="16"/>
                                        </p:tgtEl>
                                        <p:attrNameLst>
                                          <p:attrName>style.rotation</p:attrName>
                                        </p:attrNameLst>
                                      </p:cBhvr>
                                      <p:tavLst>
                                        <p:tav tm="0">
                                          <p:val>
                                            <p:fltVal val="90"/>
                                          </p:val>
                                        </p:tav>
                                        <p:tav tm="100000">
                                          <p:val>
                                            <p:fltVal val="0"/>
                                          </p:val>
                                        </p:tav>
                                      </p:tavLst>
                                    </p:anim>
                                    <p:animEffect transition="in" filter="fade">
                                      <p:cBhvr>
                                        <p:cTn id="26" dur="400"/>
                                        <p:tgtEl>
                                          <p:spTgt spid="16"/>
                                        </p:tgtEl>
                                      </p:cBhvr>
                                    </p:animEffect>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19462"/>
                                        </p:tgtEl>
                                        <p:attrNameLst>
                                          <p:attrName>style.visibility</p:attrName>
                                        </p:attrNameLst>
                                      </p:cBhvr>
                                      <p:to>
                                        <p:strVal val="visible"/>
                                      </p:to>
                                    </p:set>
                                    <p:anim calcmode="lin" valueType="num">
                                      <p:cBhvr>
                                        <p:cTn id="30" dur="500" fill="hold"/>
                                        <p:tgtEl>
                                          <p:spTgt spid="19462"/>
                                        </p:tgtEl>
                                        <p:attrNameLst>
                                          <p:attrName>ppt_w</p:attrName>
                                        </p:attrNameLst>
                                      </p:cBhvr>
                                      <p:tavLst>
                                        <p:tav tm="0">
                                          <p:val>
                                            <p:fltVal val="0"/>
                                          </p:val>
                                        </p:tav>
                                        <p:tav tm="100000">
                                          <p:val>
                                            <p:strVal val="#ppt_w"/>
                                          </p:val>
                                        </p:tav>
                                      </p:tavLst>
                                    </p:anim>
                                    <p:anim calcmode="lin" valueType="num">
                                      <p:cBhvr>
                                        <p:cTn id="31" dur="500" fill="hold"/>
                                        <p:tgtEl>
                                          <p:spTgt spid="19462"/>
                                        </p:tgtEl>
                                        <p:attrNameLst>
                                          <p:attrName>ppt_h</p:attrName>
                                        </p:attrNameLst>
                                      </p:cBhvr>
                                      <p:tavLst>
                                        <p:tav tm="0">
                                          <p:val>
                                            <p:fltVal val="0"/>
                                          </p:val>
                                        </p:tav>
                                        <p:tav tm="100000">
                                          <p:val>
                                            <p:strVal val="#ppt_h"/>
                                          </p:val>
                                        </p:tav>
                                      </p:tavLst>
                                    </p:anim>
                                    <p:animEffect transition="in" filter="fade">
                                      <p:cBhvr>
                                        <p:cTn id="3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452" name="Group 44"/>
          <p:cNvGraphicFramePr>
            <a:graphicFrameLocks noGrp="1"/>
          </p:cNvGraphicFramePr>
          <p:nvPr/>
        </p:nvGraphicFramePr>
        <p:xfrm>
          <a:off x="350838" y="2055813"/>
          <a:ext cx="8534400" cy="845525"/>
        </p:xfrm>
        <a:graphic>
          <a:graphicData uri="http://schemas.openxmlformats.org/drawingml/2006/table">
            <a:tbl>
              <a:tblPr/>
              <a:tblGrid>
                <a:gridCol w="522288"/>
                <a:gridCol w="1196975"/>
                <a:gridCol w="490537"/>
                <a:gridCol w="1233488"/>
                <a:gridCol w="447675"/>
                <a:gridCol w="1198562"/>
                <a:gridCol w="449263"/>
                <a:gridCol w="1196975"/>
                <a:gridCol w="427037"/>
                <a:gridCol w="1371600"/>
              </a:tblGrid>
              <a:tr h="45694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1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0.0684</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0.1121</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0.1455</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0.2073</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0.3679</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58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0.1035</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0.1268</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0.1709</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1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0.2642</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a:t>
                      </a:r>
                      <a:r>
                        <a:rPr kumimoji="1" lang="en-US" altLang="zh-CN" sz="21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1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0.6321</a:t>
                      </a:r>
                      <a:endParaRPr kumimoji="1" lang="en-US" altLang="zh-CN" sz="21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34271" marB="34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5" name="Rectangle 37"/>
          <p:cNvSpPr>
            <a:spLocks noChangeArrowheads="1"/>
          </p:cNvSpPr>
          <p:nvPr/>
        </p:nvSpPr>
        <p:spPr bwMode="auto">
          <a:xfrm>
            <a:off x="46038" y="341313"/>
            <a:ext cx="9144000" cy="400050"/>
          </a:xfrm>
          <a:prstGeom prst="rect">
            <a:avLst/>
          </a:prstGeom>
          <a:noFill/>
          <a:ln w="9525">
            <a:noFill/>
            <a:miter lim="800000"/>
          </a:ln>
          <a:effectLst/>
        </p:spPr>
        <p:txBody>
          <a:bodyPr>
            <a:spAutoFit/>
          </a:bodyPr>
          <a:lstStyle/>
          <a:p>
            <a:r>
              <a:rPr lang="zh-CN" altLang="en-US" sz="2000" dirty="0">
                <a:latin typeface="宋体" panose="02010600030101010101" pitchFamily="2" charset="-122"/>
              </a:rPr>
              <a:t>例如，</a:t>
            </a:r>
            <a:r>
              <a:rPr lang="zh-CN" altLang="en-US" sz="2000" dirty="0" smtClean="0">
                <a:latin typeface="宋体" panose="02010600030101010101" pitchFamily="2" charset="-122"/>
              </a:rPr>
              <a:t>由</a:t>
            </a:r>
            <a:endParaRPr lang="zh-CN" altLang="en-US" sz="2000" dirty="0">
              <a:latin typeface="宋体" panose="02010600030101010101" pitchFamily="2" charset="-122"/>
            </a:endParaRPr>
          </a:p>
        </p:txBody>
      </p:sp>
      <p:graphicFrame>
        <p:nvGraphicFramePr>
          <p:cNvPr id="17446" name="Object 38"/>
          <p:cNvGraphicFramePr>
            <a:graphicFrameLocks noChangeAspect="1"/>
          </p:cNvGraphicFramePr>
          <p:nvPr/>
        </p:nvGraphicFramePr>
        <p:xfrm>
          <a:off x="1646238" y="741363"/>
          <a:ext cx="4419600" cy="628650"/>
        </p:xfrm>
        <a:graphic>
          <a:graphicData uri="http://schemas.openxmlformats.org/presentationml/2006/ole">
            <mc:AlternateContent xmlns:mc="http://schemas.openxmlformats.org/markup-compatibility/2006">
              <mc:Choice xmlns:v="urn:schemas-microsoft-com:vml" Requires="v">
                <p:oleObj spid="_x0000_s47169" name="Equation" r:id="rId1" imgW="4419600" imgH="838200" progId="Equation.3">
                  <p:embed/>
                </p:oleObj>
              </mc:Choice>
              <mc:Fallback>
                <p:oleObj name="Equation" r:id="rId1" imgW="4419600" imgH="838200" progId="Equation.3">
                  <p:embed/>
                  <p:pic>
                    <p:nvPicPr>
                      <p:cNvPr id="0" name="Object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38" y="741363"/>
                        <a:ext cx="44196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7" name="Rectangle 39"/>
          <p:cNvSpPr>
            <a:spLocks noChangeArrowheads="1"/>
          </p:cNvSpPr>
          <p:nvPr/>
        </p:nvSpPr>
        <p:spPr bwMode="auto">
          <a:xfrm>
            <a:off x="46038" y="1484313"/>
            <a:ext cx="1981200" cy="400050"/>
          </a:xfrm>
          <a:prstGeom prst="rect">
            <a:avLst/>
          </a:prstGeom>
          <a:noFill/>
          <a:ln w="9525">
            <a:noFill/>
            <a:miter lim="800000"/>
          </a:ln>
          <a:effectLst/>
        </p:spPr>
        <p:txBody>
          <a:bodyPr>
            <a:spAutoFit/>
          </a:bodyPr>
          <a:lstStyle/>
          <a:p>
            <a:r>
              <a:rPr lang="zh-CN" altLang="en-US" sz="2000">
                <a:latin typeface="宋体" panose="02010600030101010101" pitchFamily="2" charset="-122"/>
              </a:rPr>
              <a:t>取近似值</a:t>
            </a:r>
            <a:endParaRPr lang="zh-CN" altLang="en-US" sz="2000">
              <a:latin typeface="宋体" panose="02010600030101010101" pitchFamily="2" charset="-122"/>
            </a:endParaRPr>
          </a:p>
        </p:txBody>
      </p:sp>
      <p:graphicFrame>
        <p:nvGraphicFramePr>
          <p:cNvPr id="17448" name="Object 40"/>
          <p:cNvGraphicFramePr>
            <a:graphicFrameLocks noChangeAspect="1"/>
          </p:cNvGraphicFramePr>
          <p:nvPr/>
        </p:nvGraphicFramePr>
        <p:xfrm>
          <a:off x="1570038" y="1370013"/>
          <a:ext cx="3390900" cy="628650"/>
        </p:xfrm>
        <a:graphic>
          <a:graphicData uri="http://schemas.openxmlformats.org/presentationml/2006/ole">
            <mc:AlternateContent xmlns:mc="http://schemas.openxmlformats.org/markup-compatibility/2006">
              <mc:Choice xmlns:v="urn:schemas-microsoft-com:vml" Requires="v">
                <p:oleObj spid="_x0000_s47170" name="Equation" r:id="rId3" imgW="3390900" imgH="838200" progId="Equation.3">
                  <p:embed/>
                </p:oleObj>
              </mc:Choice>
              <mc:Fallback>
                <p:oleObj name="Equation" r:id="rId3" imgW="3390900" imgH="8382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1370013"/>
                        <a:ext cx="33909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9" name="Rectangle 41"/>
          <p:cNvSpPr>
            <a:spLocks noChangeArrowheads="1"/>
          </p:cNvSpPr>
          <p:nvPr/>
        </p:nvSpPr>
        <p:spPr bwMode="auto">
          <a:xfrm>
            <a:off x="4999038" y="1484313"/>
            <a:ext cx="2209800" cy="400050"/>
          </a:xfrm>
          <a:prstGeom prst="rect">
            <a:avLst/>
          </a:prstGeom>
          <a:noFill/>
          <a:ln w="9525">
            <a:noFill/>
            <a:miter lim="800000"/>
          </a:ln>
          <a:effectLst/>
        </p:spPr>
        <p:txBody>
          <a:bodyPr>
            <a:spAutoFit/>
          </a:bodyPr>
          <a:lstStyle/>
          <a:p>
            <a:r>
              <a:rPr lang="zh-CN" altLang="en-US">
                <a:latin typeface="宋体" panose="02010600030101010101" pitchFamily="2" charset="-122"/>
              </a:rPr>
              <a:t>，</a:t>
            </a:r>
            <a:r>
              <a:rPr lang="zh-CN" altLang="en-US" sz="2000">
                <a:latin typeface="宋体" panose="02010600030101010101" pitchFamily="2" charset="-122"/>
              </a:rPr>
              <a:t>递推可得：</a:t>
            </a:r>
            <a:endParaRPr lang="zh-CN" altLang="en-US" sz="2000">
              <a:latin typeface="宋体" panose="02010600030101010101" pitchFamily="2" charset="-122"/>
            </a:endParaRPr>
          </a:p>
        </p:txBody>
      </p:sp>
      <p:sp>
        <p:nvSpPr>
          <p:cNvPr id="17453" name="Rectangle 45"/>
          <p:cNvSpPr>
            <a:spLocks noChangeArrowheads="1"/>
          </p:cNvSpPr>
          <p:nvPr/>
        </p:nvSpPr>
        <p:spPr bwMode="auto">
          <a:xfrm>
            <a:off x="46038" y="3057525"/>
            <a:ext cx="9144000" cy="400050"/>
          </a:xfrm>
          <a:prstGeom prst="rect">
            <a:avLst/>
          </a:prstGeom>
          <a:noFill/>
          <a:ln w="9525">
            <a:noFill/>
            <a:miter lim="800000"/>
          </a:ln>
          <a:effectLst/>
        </p:spPr>
        <p:txBody>
          <a:bodyPr>
            <a:spAutoFit/>
          </a:bodyPr>
          <a:lstStyle/>
          <a:p>
            <a:r>
              <a:rPr lang="zh-CN" altLang="en-US" sz="2000" dirty="0">
                <a:latin typeface="宋体" panose="02010600030101010101" pitchFamily="2" charset="-122"/>
              </a:rPr>
              <a:t>可见</a:t>
            </a:r>
            <a:r>
              <a:rPr lang="en-US" altLang="zh-CN" sz="2000" dirty="0">
                <a:latin typeface="宋体" panose="02010600030101010101" pitchFamily="2" charset="-122"/>
              </a:rPr>
              <a:t>,</a:t>
            </a:r>
            <a:r>
              <a:rPr kumimoji="1" lang="en-US" altLang="zh-CN" sz="2000" dirty="0">
                <a:latin typeface="Times New Roman" panose="02020603050405020304" pitchFamily="18" charset="0"/>
              </a:rPr>
              <a:t> I</a:t>
            </a:r>
            <a:r>
              <a:rPr kumimoji="1" lang="en-US" altLang="zh-CN" sz="2000" baseline="-25000" dirty="0">
                <a:latin typeface="Times New Roman" panose="02020603050405020304" pitchFamily="18" charset="0"/>
              </a:rPr>
              <a:t>0</a:t>
            </a:r>
            <a:r>
              <a:rPr lang="zh-CN" altLang="en-US" sz="2000" dirty="0">
                <a:latin typeface="宋体" panose="02010600030101010101" pitchFamily="2" charset="-122"/>
              </a:rPr>
              <a:t>已精确到小数点后四位。</a:t>
            </a:r>
            <a:endParaRPr lang="zh-CN" altLang="en-US" sz="20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5" grpId="0"/>
      <p:bldP spid="17447" grpId="0"/>
      <p:bldP spid="17449" grpId="0"/>
      <p:bldP spid="174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  绪      论</a:t>
            </a:r>
            <a:endParaRPr lang="zh-CN" altLang="en-US" sz="2000" b="1" dirty="0">
              <a:solidFill>
                <a:srgbClr val="314865"/>
              </a:solidFill>
              <a:latin typeface="+mj-ea"/>
              <a:ea typeface="+mj-ea"/>
            </a:endParaRPr>
          </a:p>
        </p:txBody>
      </p:sp>
      <p:grpSp>
        <p:nvGrpSpPr>
          <p:cNvPr id="2" name="组合 29"/>
          <p:cNvGrpSpPr/>
          <p:nvPr/>
        </p:nvGrpSpPr>
        <p:grpSpPr bwMode="auto">
          <a:xfrm>
            <a:off x="7710488" y="3573463"/>
            <a:ext cx="1138237" cy="1138237"/>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0491" name="TextBox 133"/>
            <p:cNvSpPr txBox="1">
              <a:spLocks noChangeArrowheads="1"/>
            </p:cNvSpPr>
            <p:nvPr/>
          </p:nvSpPr>
          <p:spPr bwMode="auto">
            <a:xfrm>
              <a:off x="1365050" y="1836306"/>
              <a:ext cx="800782" cy="831582"/>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grpSp>
      <p:sp>
        <p:nvSpPr>
          <p:cNvPr id="4" name="矩形 3"/>
          <p:cNvSpPr/>
          <p:nvPr/>
        </p:nvSpPr>
        <p:spPr>
          <a:xfrm>
            <a:off x="3024188" y="681038"/>
            <a:ext cx="2708275" cy="338137"/>
          </a:xfrm>
          <a:prstGeom prst="rect">
            <a:avLst/>
          </a:prstGeom>
        </p:spPr>
        <p:txBody>
          <a:bodyPr wrap="none">
            <a:spAutoFit/>
          </a:bodyPr>
          <a:lstStyle/>
          <a:p>
            <a:pPr eaLnBrk="1" hangingPunct="1">
              <a:defRPr/>
            </a:pPr>
            <a:r>
              <a:rPr lang="zh-CN" altLang="en-US" sz="1600" b="1" dirty="0">
                <a:solidFill>
                  <a:srgbClr val="314865"/>
                </a:solidFill>
                <a:latin typeface="+mj-ea"/>
                <a:ea typeface="+mj-ea"/>
              </a:rPr>
              <a:t> 数值分析研究的对象和内容</a:t>
            </a:r>
            <a:endParaRPr lang="zh-CN" altLang="en-US" sz="1600" b="1" dirty="0">
              <a:solidFill>
                <a:srgbClr val="314865"/>
              </a:solidFill>
              <a:latin typeface="+mj-ea"/>
              <a:ea typeface="+mj-ea"/>
            </a:endParaRPr>
          </a:p>
        </p:txBody>
      </p:sp>
      <p:sp>
        <p:nvSpPr>
          <p:cNvPr id="25" name="Text Box 5"/>
          <p:cNvSpPr txBox="1">
            <a:spLocks noChangeArrowheads="1"/>
          </p:cNvSpPr>
          <p:nvPr/>
        </p:nvSpPr>
        <p:spPr bwMode="auto">
          <a:xfrm>
            <a:off x="1809750" y="3092450"/>
            <a:ext cx="5800725" cy="549275"/>
          </a:xfrm>
          <a:prstGeom prst="rect">
            <a:avLst/>
          </a:prstGeom>
          <a:noFill/>
          <a:ln w="9525">
            <a:noFill/>
            <a:miter lim="800000"/>
          </a:ln>
          <a:effectLst/>
        </p:spPr>
        <p:txBody>
          <a:bodyPr/>
          <a:lstStyle/>
          <a:p>
            <a:pPr>
              <a:spcBef>
                <a:spcPct val="50000"/>
              </a:spcBef>
              <a:spcAft>
                <a:spcPts val="600"/>
              </a:spcAft>
              <a:buFont typeface="Arial" panose="020B0604020202020204" pitchFamily="34" charset="0"/>
              <a:buNone/>
            </a:pPr>
            <a:r>
              <a:rPr kumimoji="1" lang="en-US" altLang="zh-CN" sz="2000" b="1">
                <a:ea typeface="微软雅黑" panose="020B0503020204020204" pitchFamily="34" charset="-122"/>
              </a:rPr>
              <a:t> </a:t>
            </a:r>
            <a:r>
              <a:rPr kumimoji="1" lang="zh-CN" altLang="en-US" sz="1600">
                <a:solidFill>
                  <a:srgbClr val="6404AC"/>
                </a:solidFill>
                <a:ea typeface="微软雅黑" panose="020B0503020204020204" pitchFamily="34" charset="-122"/>
                <a:hlinkClick r:id="rId1" action="ppaction://hlinkfile"/>
              </a:rPr>
              <a:t>数值分析</a:t>
            </a:r>
            <a:r>
              <a:rPr kumimoji="1" lang="zh-CN" altLang="en-US" sz="1600">
                <a:solidFill>
                  <a:srgbClr val="6404AC"/>
                </a:solidFill>
                <a:ea typeface="微软雅黑" panose="020B0503020204020204" pitchFamily="34" charset="-122"/>
              </a:rPr>
              <a:t>是研究科学计算中各种数学问题求解的数值计算方法</a:t>
            </a:r>
            <a:r>
              <a:rPr kumimoji="1" lang="en-US" altLang="zh-CN" sz="1600">
                <a:solidFill>
                  <a:srgbClr val="6404AC"/>
                </a:solidFill>
                <a:ea typeface="微软雅黑" panose="020B0503020204020204" pitchFamily="34" charset="-122"/>
              </a:rPr>
              <a:t>.</a:t>
            </a:r>
            <a:endParaRPr kumimoji="1" lang="zh-CN" altLang="en-US" sz="1600">
              <a:solidFill>
                <a:srgbClr val="6404AC"/>
              </a:solidFill>
              <a:ea typeface="微软雅黑" panose="020B0503020204020204" pitchFamily="34" charset="-122"/>
            </a:endParaRPr>
          </a:p>
        </p:txBody>
      </p:sp>
      <p:sp>
        <p:nvSpPr>
          <p:cNvPr id="32" name="Rectangle 8"/>
          <p:cNvSpPr>
            <a:spLocks noChangeArrowheads="1"/>
          </p:cNvSpPr>
          <p:nvPr/>
        </p:nvSpPr>
        <p:spPr bwMode="auto">
          <a:xfrm>
            <a:off x="1714500" y="1495425"/>
            <a:ext cx="5895975" cy="1323975"/>
          </a:xfrm>
          <a:prstGeom prst="rect">
            <a:avLst/>
          </a:prstGeom>
          <a:noFill/>
          <a:ln w="9525">
            <a:noFill/>
            <a:miter lim="800000"/>
          </a:ln>
          <a:effectLst/>
        </p:spPr>
        <p:txBody>
          <a:bodyPr>
            <a:spAutoFit/>
          </a:bodyPr>
          <a:lstStyle/>
          <a:p>
            <a:r>
              <a:rPr lang="en-US" altLang="zh-CN" sz="1600">
                <a:latin typeface="宋体" panose="02010600030101010101" pitchFamily="2" charset="-122"/>
              </a:rPr>
              <a:t>    </a:t>
            </a:r>
            <a:r>
              <a:rPr lang="en-US" altLang="zh-CN" sz="2000">
                <a:latin typeface="宋体" panose="02010600030101010101" pitchFamily="2" charset="-122"/>
              </a:rPr>
              <a:t>20</a:t>
            </a:r>
            <a:r>
              <a:rPr lang="zh-CN" altLang="en-US" sz="2000">
                <a:latin typeface="宋体" panose="02010600030101010101" pitchFamily="2" charset="-122"/>
              </a:rPr>
              <a:t>世纪数学最大的变化是数学应用，美国科学工程和公共事务政策委员会报告</a:t>
            </a:r>
            <a:r>
              <a:rPr lang="en-US" altLang="zh-CN" sz="2000">
                <a:latin typeface="宋体" panose="02010600030101010101" pitchFamily="2" charset="-122"/>
              </a:rPr>
              <a:t>《</a:t>
            </a:r>
            <a:r>
              <a:rPr lang="zh-CN" altLang="en-US" sz="2000">
                <a:latin typeface="宋体" panose="02010600030101010101" pitchFamily="2" charset="-122"/>
              </a:rPr>
              <a:t>美国的现在和未来</a:t>
            </a:r>
            <a:r>
              <a:rPr lang="en-US" altLang="zh-CN" sz="2000">
                <a:latin typeface="宋体" panose="02010600030101010101" pitchFamily="2" charset="-122"/>
              </a:rPr>
              <a:t>》</a:t>
            </a:r>
            <a:r>
              <a:rPr lang="zh-CN" altLang="en-US" sz="2000">
                <a:latin typeface="宋体" panose="02010600030101010101" pitchFamily="2" charset="-122"/>
              </a:rPr>
              <a:t>（</a:t>
            </a:r>
            <a:r>
              <a:rPr lang="en-US" altLang="zh-CN" sz="2000">
                <a:latin typeface="宋体" panose="02010600030101010101" pitchFamily="2" charset="-122"/>
              </a:rPr>
              <a:t>1986</a:t>
            </a:r>
            <a:r>
              <a:rPr lang="zh-CN" altLang="en-US" sz="2000">
                <a:latin typeface="宋体" panose="02010600030101010101" pitchFamily="2" charset="-122"/>
              </a:rPr>
              <a:t>年）指出：“今天，在技术科学中最有用的数学领域是数值分析和数学建模”。</a:t>
            </a:r>
            <a:endParaRPr lang="zh-CN" altLang="en-US" sz="2000">
              <a:latin typeface="宋体" panose="02010600030101010101" pitchFamily="2" charset="-122"/>
            </a:endParaRPr>
          </a:p>
        </p:txBody>
      </p:sp>
      <p:sp>
        <p:nvSpPr>
          <p:cNvPr id="5" name="矩形 4"/>
          <p:cNvSpPr/>
          <p:nvPr/>
        </p:nvSpPr>
        <p:spPr>
          <a:xfrm>
            <a:off x="0" y="908050"/>
            <a:ext cx="1406525" cy="311943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bg/>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P spid="25" grpId="0" animBg="1" build="p"/>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endParaRPr lang="zh-CN" altLang="en-US" sz="2000" b="1" dirty="0">
              <a:solidFill>
                <a:srgbClr val="314865"/>
              </a:solidFill>
              <a:latin typeface="+mj-ea"/>
              <a:ea typeface="+mj-ea"/>
            </a:endParaRPr>
          </a:p>
        </p:txBody>
      </p:sp>
      <p:grpSp>
        <p:nvGrpSpPr>
          <p:cNvPr id="2" name="组合 29"/>
          <p:cNvGrpSpPr/>
          <p:nvPr/>
        </p:nvGrpSpPr>
        <p:grpSpPr bwMode="auto">
          <a:xfrm>
            <a:off x="7710488" y="36480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1513" name="TextBox 133"/>
            <p:cNvSpPr txBox="1">
              <a:spLocks noChangeArrowheads="1"/>
            </p:cNvSpPr>
            <p:nvPr/>
          </p:nvSpPr>
          <p:spPr bwMode="auto">
            <a:xfrm>
              <a:off x="1365050" y="1836306"/>
              <a:ext cx="800782" cy="831582"/>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grpSp>
      <p:sp>
        <p:nvSpPr>
          <p:cNvPr id="32" name="Rectangle 8"/>
          <p:cNvSpPr>
            <a:spLocks noChangeArrowheads="1"/>
          </p:cNvSpPr>
          <p:nvPr/>
        </p:nvSpPr>
        <p:spPr bwMode="auto">
          <a:xfrm>
            <a:off x="1811338" y="754063"/>
            <a:ext cx="6958012" cy="3170237"/>
          </a:xfrm>
          <a:prstGeom prst="rect">
            <a:avLst/>
          </a:prstGeom>
          <a:noFill/>
          <a:ln w="9525">
            <a:noFill/>
            <a:miter lim="800000"/>
          </a:ln>
          <a:effectLst/>
        </p:spPr>
        <p:txBody>
          <a:bodyPr>
            <a:spAutoFit/>
          </a:bodyPr>
          <a:lstStyle/>
          <a:p>
            <a:pPr>
              <a:lnSpc>
                <a:spcPct val="125000"/>
              </a:lnSpc>
            </a:pPr>
            <a:r>
              <a:rPr lang="zh-CN" altLang="en-US" sz="1600" b="1">
                <a:solidFill>
                  <a:srgbClr val="6404AC"/>
                </a:solidFill>
              </a:rPr>
              <a:t>天气预报</a:t>
            </a:r>
            <a:r>
              <a:rPr lang="zh-CN" altLang="en-US" sz="1600">
                <a:solidFill>
                  <a:srgbClr val="6404AC"/>
                </a:solidFill>
              </a:rPr>
              <a:t>：</a:t>
            </a:r>
            <a:r>
              <a:rPr lang="zh-CN" altLang="en-US" sz="1600"/>
              <a:t>天气会受各种因素的影响，稍微一些因素发生改变就会产生很大 </a:t>
            </a:r>
            <a:endParaRPr lang="en-US" altLang="zh-CN" sz="1600"/>
          </a:p>
          <a:p>
            <a:pPr>
              <a:lnSpc>
                <a:spcPct val="125000"/>
              </a:lnSpc>
            </a:pPr>
            <a:r>
              <a:rPr lang="en-US" altLang="zh-CN" sz="1600"/>
              <a:t>                  </a:t>
            </a:r>
            <a:r>
              <a:rPr lang="zh-CN" altLang="en-US" sz="1600"/>
              <a:t>的变化，所以天气预报其实是一件比较困难的工作，古代人们用</a:t>
            </a:r>
            <a:endParaRPr lang="en-US" altLang="zh-CN" sz="1600"/>
          </a:p>
          <a:p>
            <a:pPr>
              <a:lnSpc>
                <a:spcPct val="125000"/>
              </a:lnSpc>
            </a:pPr>
            <a:r>
              <a:rPr lang="en-US" altLang="zh-CN" sz="1600"/>
              <a:t>                  </a:t>
            </a:r>
            <a:r>
              <a:rPr lang="zh-CN" altLang="en-US" sz="1600"/>
              <a:t>占卜或者经验总结等方式来预计天气状况，这是统计学。有了计</a:t>
            </a:r>
            <a:endParaRPr lang="en-US" altLang="zh-CN" sz="1600"/>
          </a:p>
          <a:p>
            <a:pPr>
              <a:lnSpc>
                <a:spcPct val="125000"/>
              </a:lnSpc>
            </a:pPr>
            <a:r>
              <a:rPr lang="en-US" altLang="zh-CN" sz="1600"/>
              <a:t>                  </a:t>
            </a:r>
            <a:r>
              <a:rPr lang="zh-CN" altLang="en-US" sz="1600"/>
              <a:t>算机，可以通过数值模拟来预报天气。</a:t>
            </a:r>
            <a:endParaRPr lang="en-US" altLang="zh-CN" sz="1600"/>
          </a:p>
          <a:p>
            <a:pPr>
              <a:lnSpc>
                <a:spcPct val="125000"/>
              </a:lnSpc>
            </a:pPr>
            <a:r>
              <a:rPr lang="zh-CN" altLang="en-US" sz="1600">
                <a:solidFill>
                  <a:srgbClr val="6404AC"/>
                </a:solidFill>
              </a:rPr>
              <a:t>具体过程</a:t>
            </a:r>
            <a:r>
              <a:rPr lang="zh-CN" altLang="en-US" sz="1600"/>
              <a:t>：</a:t>
            </a:r>
            <a:r>
              <a:rPr lang="en-US" altLang="zh-CN" sz="1600"/>
              <a:t>1. </a:t>
            </a:r>
            <a:r>
              <a:rPr lang="zh-CN" altLang="en-US" sz="1600"/>
              <a:t>根据大气运动列出数学物理方程；</a:t>
            </a:r>
            <a:endParaRPr lang="en-US" altLang="zh-CN" sz="1600"/>
          </a:p>
          <a:p>
            <a:pPr>
              <a:lnSpc>
                <a:spcPct val="125000"/>
              </a:lnSpc>
            </a:pPr>
            <a:r>
              <a:rPr lang="en-US" altLang="zh-CN" sz="1600"/>
              <a:t>                  2. </a:t>
            </a:r>
            <a:r>
              <a:rPr lang="zh-CN" altLang="en-US" sz="1600"/>
              <a:t>对空间进行网格划分；</a:t>
            </a:r>
            <a:endParaRPr lang="en-US" altLang="zh-CN" sz="1600"/>
          </a:p>
          <a:p>
            <a:pPr>
              <a:lnSpc>
                <a:spcPct val="125000"/>
              </a:lnSpc>
            </a:pPr>
            <a:r>
              <a:rPr lang="en-US" altLang="zh-CN" sz="1600"/>
              <a:t>                  3. </a:t>
            </a:r>
            <a:r>
              <a:rPr lang="zh-CN" altLang="en-US" sz="1600"/>
              <a:t>通过观测数据给出初值条件，通过数值方法求解这些方程得到    </a:t>
            </a:r>
            <a:endParaRPr lang="en-US" altLang="zh-CN" sz="1600"/>
          </a:p>
          <a:p>
            <a:pPr>
              <a:lnSpc>
                <a:spcPct val="125000"/>
              </a:lnSpc>
            </a:pPr>
            <a:r>
              <a:rPr lang="en-US" altLang="zh-CN" sz="1600"/>
              <a:t>                      </a:t>
            </a:r>
            <a:r>
              <a:rPr lang="zh-CN" altLang="en-US" sz="1600"/>
              <a:t>网格点处的数值解。这也是为什么主持人总是说大概在</a:t>
            </a:r>
            <a:r>
              <a:rPr lang="en-US" altLang="zh-CN" sz="1600"/>
              <a:t>...</a:t>
            </a:r>
            <a:r>
              <a:rPr lang="zh-CN" altLang="en-US" sz="1600"/>
              <a:t>地区  </a:t>
            </a:r>
            <a:endParaRPr lang="en-US" altLang="zh-CN" sz="1600"/>
          </a:p>
          <a:p>
            <a:pPr>
              <a:lnSpc>
                <a:spcPct val="125000"/>
              </a:lnSpc>
            </a:pPr>
            <a:r>
              <a:rPr lang="en-US" altLang="zh-CN" sz="1600"/>
              <a:t>                      </a:t>
            </a:r>
            <a:r>
              <a:rPr lang="zh-CN" altLang="en-US" sz="1600"/>
              <a:t>大致在</a:t>
            </a:r>
            <a:r>
              <a:rPr lang="en-US" altLang="zh-CN" sz="1600"/>
              <a:t>...</a:t>
            </a:r>
            <a:r>
              <a:rPr lang="zh-CN" altLang="en-US" sz="1600"/>
              <a:t>时段，可能有</a:t>
            </a:r>
            <a:r>
              <a:rPr lang="en-US" altLang="zh-CN" sz="1600"/>
              <a:t>...</a:t>
            </a:r>
            <a:r>
              <a:rPr lang="zh-CN" altLang="en-US" sz="1600"/>
              <a:t>量级的降水</a:t>
            </a:r>
            <a:r>
              <a:rPr lang="en-US" altLang="zh-CN" sz="1600"/>
              <a:t>...</a:t>
            </a:r>
            <a:r>
              <a:rPr lang="zh-CN" altLang="en-US" sz="1600"/>
              <a:t>因为时空是连续的，而</a:t>
            </a:r>
            <a:endParaRPr lang="en-US" altLang="zh-CN" sz="1600"/>
          </a:p>
          <a:p>
            <a:pPr>
              <a:lnSpc>
                <a:spcPct val="125000"/>
              </a:lnSpc>
            </a:pPr>
            <a:r>
              <a:rPr lang="en-US" altLang="zh-CN" sz="1600"/>
              <a:t>                      </a:t>
            </a:r>
            <a:r>
              <a:rPr lang="zh-CN" altLang="en-US" sz="1600"/>
              <a:t>网格划分不可能无限密，所得的数值解也存在误差</a:t>
            </a:r>
            <a:r>
              <a:rPr lang="en-US" altLang="zh-CN" sz="1600"/>
              <a:t> </a:t>
            </a:r>
            <a:r>
              <a:rPr lang="zh-CN" altLang="en-US" sz="1600">
                <a:latin typeface="宋体" panose="02010600030101010101" pitchFamily="2" charset="-122"/>
              </a:rPr>
              <a:t>。</a:t>
            </a:r>
            <a:endParaRPr lang="zh-CN" altLang="en-US" sz="1600">
              <a:latin typeface="宋体" panose="02010600030101010101" pitchFamily="2" charset="-122"/>
            </a:endParaRPr>
          </a:p>
        </p:txBody>
      </p:sp>
      <p:pic>
        <p:nvPicPr>
          <p:cNvPr id="14" name="Picture 6" descr="天气预报1"/>
          <p:cNvPicPr>
            <a:picLocks noChangeAspect="1" noChangeArrowheads="1"/>
          </p:cNvPicPr>
          <p:nvPr/>
        </p:nvPicPr>
        <p:blipFill>
          <a:blip r:embed="rId1"/>
          <a:srcRect/>
          <a:stretch>
            <a:fillRect/>
          </a:stretch>
        </p:blipFill>
        <p:spPr bwMode="auto">
          <a:xfrm>
            <a:off x="0" y="925513"/>
            <a:ext cx="1885950" cy="2998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260725" y="249238"/>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endParaRPr lang="zh-CN" altLang="en-US" sz="2000" b="1" dirty="0">
              <a:solidFill>
                <a:srgbClr val="314865"/>
              </a:solidFill>
              <a:latin typeface="+mj-ea"/>
              <a:ea typeface="+mj-ea"/>
            </a:endParaRPr>
          </a:p>
        </p:txBody>
      </p:sp>
      <p:grpSp>
        <p:nvGrpSpPr>
          <p:cNvPr id="2" name="组合 29"/>
          <p:cNvGrpSpPr/>
          <p:nvPr/>
        </p:nvGrpSpPr>
        <p:grpSpPr bwMode="auto">
          <a:xfrm>
            <a:off x="7735888" y="35718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grpSp>
        <p:sp>
          <p:nvSpPr>
            <p:cNvPr id="22571" name="TextBox 133"/>
            <p:cNvSpPr txBox="1">
              <a:spLocks noChangeArrowheads="1"/>
            </p:cNvSpPr>
            <p:nvPr/>
          </p:nvSpPr>
          <p:spPr bwMode="auto">
            <a:xfrm>
              <a:off x="1365050" y="1836306"/>
              <a:ext cx="492790" cy="461990"/>
            </a:xfrm>
            <a:prstGeom prst="rect">
              <a:avLst/>
            </a:prstGeom>
            <a:noFill/>
            <a:ln w="9525">
              <a:noFill/>
              <a:miter lim="800000"/>
            </a:ln>
          </p:spPr>
          <p:txBody>
            <a:bodyPr wrap="none">
              <a:spAutoFit/>
            </a:bodyPr>
            <a:lstStyle/>
            <a:p>
              <a:pPr eaLnBrk="1" hangingPunct="1"/>
              <a:r>
                <a:rPr lang="zh-CN" altLang="en-US" sz="1200">
                  <a:solidFill>
                    <a:srgbClr val="0070C0"/>
                  </a:solidFill>
                  <a:latin typeface="Watford DB"/>
                  <a:ea typeface="造字工房劲黑（非商用）常规体"/>
                  <a:cs typeface="造字工房劲黑（非商用）常规体"/>
                </a:rPr>
                <a:t>对象</a:t>
              </a:r>
              <a:endParaRPr lang="en-US" altLang="zh-CN" sz="1200">
                <a:solidFill>
                  <a:srgbClr val="0070C0"/>
                </a:solidFill>
                <a:latin typeface="Watford DB"/>
                <a:ea typeface="造字工房劲黑（非商用）常规体"/>
                <a:cs typeface="造字工房劲黑（非商用）常规体"/>
              </a:endParaRPr>
            </a:p>
            <a:p>
              <a:pPr eaLnBrk="1" hangingPunct="1"/>
              <a:r>
                <a:rPr lang="zh-CN" altLang="en-US" sz="1200">
                  <a:solidFill>
                    <a:srgbClr val="0070C0"/>
                  </a:solidFill>
                  <a:latin typeface="Watford DB"/>
                  <a:ea typeface="造字工房劲黑（非商用）常规体"/>
                  <a:cs typeface="造字工房劲黑（非商用）常规体"/>
                </a:rPr>
                <a:t>内容</a:t>
              </a:r>
              <a:endParaRPr lang="en-US" altLang="zh-CN" sz="1200">
                <a:solidFill>
                  <a:srgbClr val="0070C0"/>
                </a:solidFill>
                <a:latin typeface="Watford DB"/>
                <a:ea typeface="造字工房劲黑（非商用）常规体"/>
                <a:cs typeface="造字工房劲黑（非商用）常规体"/>
              </a:endParaRPr>
            </a:p>
          </p:txBody>
        </p:sp>
      </p:grpSp>
      <p:sp>
        <p:nvSpPr>
          <p:cNvPr id="22534" name="Text Box 4"/>
          <p:cNvSpPr txBox="1">
            <a:spLocks noChangeArrowheads="1"/>
          </p:cNvSpPr>
          <p:nvPr/>
        </p:nvSpPr>
        <p:spPr bwMode="auto">
          <a:xfrm>
            <a:off x="2343150" y="1584325"/>
            <a:ext cx="4603750" cy="360363"/>
          </a:xfrm>
          <a:prstGeom prst="rect">
            <a:avLst/>
          </a:prstGeom>
          <a:noFill/>
          <a:ln w="9525">
            <a:noFill/>
            <a:miter lim="800000"/>
          </a:ln>
          <a:effectLst/>
        </p:spPr>
        <p:txBody>
          <a:bodyPr/>
          <a:lstStyle/>
          <a:p>
            <a:pPr marL="457200" lvl="1" indent="-182880">
              <a:lnSpc>
                <a:spcPct val="80000"/>
              </a:lnSpc>
              <a:spcBef>
                <a:spcPct val="20000"/>
              </a:spcBef>
              <a:buClr>
                <a:schemeClr val="tx2"/>
              </a:buClr>
            </a:pPr>
            <a:r>
              <a:rPr lang="zh-CN" altLang="en-US" sz="1200" b="1">
                <a:latin typeface="宋体" panose="02010600030101010101" pitchFamily="2" charset="-122"/>
                <a:sym typeface="黑体" panose="02010609060101010101" pitchFamily="49" charset="-122"/>
              </a:rPr>
              <a:t>表</a:t>
            </a:r>
            <a:r>
              <a:rPr lang="en-US" altLang="zh-CN" sz="1200" b="1">
                <a:latin typeface="宋体" panose="02010600030101010101" pitchFamily="2" charset="-122"/>
                <a:sym typeface="黑体" panose="02010609060101010101" pitchFamily="49" charset="-122"/>
              </a:rPr>
              <a:t>1   2000-2006</a:t>
            </a:r>
            <a:r>
              <a:rPr lang="zh-CN" altLang="en-US" sz="1200" b="1">
                <a:latin typeface="宋体" panose="02010600030101010101" pitchFamily="2" charset="-122"/>
                <a:sym typeface="黑体" panose="02010609060101010101" pitchFamily="49" charset="-122"/>
              </a:rPr>
              <a:t>年</a:t>
            </a:r>
            <a:r>
              <a:rPr lang="en-US" altLang="zh-CN" sz="1200" b="1">
                <a:latin typeface="宋体" panose="02010600030101010101" pitchFamily="2" charset="-122"/>
                <a:sym typeface="黑体" panose="02010609060101010101" pitchFamily="49" charset="-122"/>
              </a:rPr>
              <a:t>1</a:t>
            </a:r>
            <a:r>
              <a:rPr lang="zh-CN" altLang="en-US" sz="1200" b="1">
                <a:latin typeface="宋体" panose="02010600030101010101" pitchFamily="2" charset="-122"/>
                <a:sym typeface="黑体" panose="02010609060101010101" pitchFamily="49" charset="-122"/>
              </a:rPr>
              <a:t>月某城市的总用水量（万吨</a:t>
            </a:r>
            <a:r>
              <a:rPr lang="en-US" altLang="zh-CN" sz="1200" b="1">
                <a:latin typeface="宋体" panose="02010600030101010101" pitchFamily="2" charset="-122"/>
                <a:sym typeface="黑体" panose="02010609060101010101" pitchFamily="49" charset="-122"/>
              </a:rPr>
              <a:t>/</a:t>
            </a:r>
            <a:r>
              <a:rPr lang="zh-CN" altLang="en-US" sz="1200" b="1">
                <a:latin typeface="宋体" panose="02010600030101010101" pitchFamily="2" charset="-122"/>
                <a:sym typeface="黑体" panose="02010609060101010101" pitchFamily="49" charset="-122"/>
              </a:rPr>
              <a:t>日）</a:t>
            </a:r>
            <a:endParaRPr lang="zh-CN" altLang="en-US" sz="1200" b="1">
              <a:latin typeface="宋体" panose="02010600030101010101" pitchFamily="2" charset="-122"/>
              <a:sym typeface="黑体" panose="02010609060101010101" pitchFamily="49" charset="-122"/>
            </a:endParaRPr>
          </a:p>
        </p:txBody>
      </p:sp>
      <p:graphicFrame>
        <p:nvGraphicFramePr>
          <p:cNvPr id="15" name="Group 70"/>
          <p:cNvGraphicFramePr/>
          <p:nvPr/>
        </p:nvGraphicFramePr>
        <p:xfrm>
          <a:off x="1355725" y="1852613"/>
          <a:ext cx="6926265" cy="1428750"/>
        </p:xfrm>
        <a:graphic>
          <a:graphicData uri="http://schemas.openxmlformats.org/drawingml/2006/table">
            <a:tbl>
              <a:tblPr/>
              <a:tblGrid>
                <a:gridCol w="549724"/>
                <a:gridCol w="810087"/>
                <a:gridCol w="908454"/>
                <a:gridCol w="902669"/>
                <a:gridCol w="873736"/>
                <a:gridCol w="960532"/>
                <a:gridCol w="914241"/>
                <a:gridCol w="1006822"/>
              </a:tblGrid>
              <a:tr h="78230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200" b="1" i="0" u="none" strike="noStrike" cap="none" normalizeH="0" baseline="0" dirty="0" smtClean="0">
                          <a:ln>
                            <a:noFill/>
                          </a:ln>
                          <a:solidFill>
                            <a:srgbClr val="692AA2"/>
                          </a:solidFill>
                          <a:effectLst/>
                          <a:latin typeface="宋体" panose="02010600030101010101" pitchFamily="2" charset="-122"/>
                          <a:ea typeface="宋体" panose="02010600030101010101" pitchFamily="2" charset="-122"/>
                          <a:sym typeface="宋体" panose="02010600030101010101" pitchFamily="2" charset="-122"/>
                        </a:rPr>
                        <a:t>年份</a:t>
                      </a:r>
                      <a:endParaRPr kumimoji="0" lang="zh-CN" altLang="en-US"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2000</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2001</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2002</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2003</a:t>
                      </a:r>
                      <a:endParaRPr kumimoji="0" lang="en-US" altLang="zh-CN" sz="1200" b="0" i="0" u="none" strike="noStrike" cap="none" normalizeH="0" baseline="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2004</a:t>
                      </a:r>
                      <a:endParaRPr kumimoji="0" lang="en-US" altLang="zh-CN" sz="1200" b="0" i="0" u="none" strike="noStrike" cap="none" normalizeH="0" baseline="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2005</a:t>
                      </a:r>
                      <a:endParaRPr kumimoji="0" lang="en-US" altLang="zh-CN" sz="1200" b="0" i="0" u="none" strike="noStrike" cap="none" normalizeH="0" baseline="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2006</a:t>
                      </a:r>
                      <a:endParaRPr kumimoji="0" lang="en-US" altLang="zh-CN" sz="1200" b="0" i="0" u="none" strike="noStrike" cap="none" normalizeH="0" baseline="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4644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200" b="1" i="0" u="none" strike="noStrike" cap="none" normalizeH="0" baseline="0" dirty="0" smtClean="0">
                          <a:ln>
                            <a:noFill/>
                          </a:ln>
                          <a:solidFill>
                            <a:srgbClr val="692AA2"/>
                          </a:solidFill>
                          <a:effectLst/>
                          <a:latin typeface="宋体" panose="02010600030101010101" pitchFamily="2" charset="-122"/>
                          <a:ea typeface="宋体" panose="02010600030101010101" pitchFamily="2" charset="-122"/>
                          <a:sym typeface="宋体" panose="02010600030101010101" pitchFamily="2" charset="-122"/>
                        </a:rPr>
                        <a:t>用水量</a:t>
                      </a:r>
                      <a:endParaRPr kumimoji="0" lang="zh-CN" altLang="en-US"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4032</a:t>
                      </a:r>
                      <a:r>
                        <a:rPr kumimoji="0" lang="zh-CN" altLang="en-US"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41</a:t>
                      </a:r>
                      <a:endParaRPr kumimoji="0" lang="en-US" altLang="zh-CN" sz="1200" b="0" i="0" u="none" strike="noStrike" cap="none" normalizeH="0" baseline="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4186</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025</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4296</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986</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4374</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852</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4435</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234</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4505</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427</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4517</a:t>
                      </a:r>
                      <a:r>
                        <a:rPr kumimoji="0" lang="zh-CN" altLang="en-US"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a:t>
                      </a:r>
                      <a:r>
                        <a:rPr kumimoji="0" lang="en-US" altLang="zh-CN" sz="1200" b="1" i="0" u="none" strike="noStrike" cap="none" normalizeH="0" baseline="0" dirty="0" smtClean="0">
                          <a:ln>
                            <a:noFill/>
                          </a:ln>
                          <a:solidFill>
                            <a:srgbClr val="692AA2"/>
                          </a:solidFill>
                          <a:effectLst/>
                          <a:latin typeface="黑体" panose="02010609060101010101" pitchFamily="49" charset="-122"/>
                          <a:ea typeface="黑体" panose="02010609060101010101" pitchFamily="49" charset="-122"/>
                          <a:sym typeface="黑体" panose="02010609060101010101" pitchFamily="49" charset="-122"/>
                        </a:rPr>
                        <a:t>699</a:t>
                      </a:r>
                      <a:endParaRPr kumimoji="0" lang="en-US" altLang="zh-CN" sz="1200" b="0" i="0" u="none" strike="noStrike" cap="none" normalizeH="0" baseline="0" dirty="0" smtClean="0">
                        <a:ln>
                          <a:noFill/>
                        </a:ln>
                        <a:solidFill>
                          <a:srgbClr val="692AA2"/>
                        </a:solidFill>
                        <a:effectLst/>
                        <a:latin typeface="Arial" panose="020B0604020202020204" pitchFamily="34" charset="0"/>
                        <a:ea typeface="宋体" panose="02010600030101010101" pitchFamily="2" charset="-122"/>
                      </a:endParaRPr>
                    </a:p>
                  </a:txBody>
                  <a:tcPr marL="91424" marR="91424" marT="45697" marB="45697"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564" name="Text Box 132"/>
          <p:cNvSpPr txBox="1">
            <a:spLocks noChangeArrowheads="1"/>
          </p:cNvSpPr>
          <p:nvPr/>
        </p:nvSpPr>
        <p:spPr bwMode="auto">
          <a:xfrm>
            <a:off x="1516063" y="525463"/>
            <a:ext cx="4959350" cy="677862"/>
          </a:xfrm>
          <a:prstGeom prst="rect">
            <a:avLst/>
          </a:prstGeom>
          <a:noFill/>
          <a:ln w="9525">
            <a:noFill/>
            <a:miter lim="800000"/>
          </a:ln>
          <a:effectLst/>
        </p:spPr>
        <p:txBody>
          <a:bodyPr>
            <a:spAutoFit/>
          </a:bodyPr>
          <a:lstStyle/>
          <a:p>
            <a:pPr>
              <a:spcBef>
                <a:spcPct val="50000"/>
              </a:spcBef>
            </a:pPr>
            <a:r>
              <a:rPr lang="en-US" altLang="zh-CN" sz="1200" b="1" dirty="0">
                <a:solidFill>
                  <a:srgbClr val="692AA2"/>
                </a:solidFill>
              </a:rPr>
              <a:t>                           </a:t>
            </a:r>
            <a:r>
              <a:rPr lang="en-US" sz="2000" b="1" dirty="0" err="1">
                <a:solidFill>
                  <a:srgbClr val="692AA2"/>
                </a:solidFill>
              </a:rPr>
              <a:t>供水计划和生产调度计划</a:t>
            </a:r>
            <a:r>
              <a:rPr lang="zh-CN" altLang="en-US" sz="2000" b="1" dirty="0">
                <a:solidFill>
                  <a:srgbClr val="692AA2"/>
                </a:solidFill>
              </a:rPr>
              <a:t>的制定</a:t>
            </a:r>
            <a:endParaRPr lang="zh-CN" altLang="en-US" sz="2000" b="1" dirty="0">
              <a:solidFill>
                <a:srgbClr val="692AA2"/>
              </a:solidFill>
            </a:endParaRPr>
          </a:p>
          <a:p>
            <a:pPr>
              <a:spcBef>
                <a:spcPct val="50000"/>
              </a:spcBef>
            </a:pPr>
            <a:endParaRPr lang="en-US" altLang="zh-CN" sz="1200" b="1" dirty="0">
              <a:solidFill>
                <a:srgbClr val="692AA2"/>
              </a:solidFill>
            </a:endParaRPr>
          </a:p>
        </p:txBody>
      </p:sp>
      <p:sp>
        <p:nvSpPr>
          <p:cNvPr id="22565" name="Text Box 131"/>
          <p:cNvSpPr txBox="1">
            <a:spLocks noChangeArrowheads="1"/>
          </p:cNvSpPr>
          <p:nvPr/>
        </p:nvSpPr>
        <p:spPr bwMode="auto">
          <a:xfrm>
            <a:off x="1428750" y="1027113"/>
            <a:ext cx="5781675" cy="554037"/>
          </a:xfrm>
          <a:prstGeom prst="rect">
            <a:avLst/>
          </a:prstGeom>
          <a:noFill/>
          <a:ln w="9525">
            <a:noFill/>
            <a:miter lim="800000"/>
          </a:ln>
          <a:effectLst/>
        </p:spPr>
        <p:txBody>
          <a:bodyPr>
            <a:spAutoFit/>
          </a:bodyPr>
          <a:lstStyle/>
          <a:p>
            <a:pPr>
              <a:lnSpc>
                <a:spcPct val="125000"/>
              </a:lnSpc>
              <a:spcBef>
                <a:spcPct val="50000"/>
              </a:spcBef>
            </a:pPr>
            <a:r>
              <a:rPr lang="en-US" altLang="zh-CN" sz="1200" b="1">
                <a:solidFill>
                  <a:srgbClr val="692AA2"/>
                </a:solidFill>
                <a:latin typeface="宋体" panose="02010600030101010101" pitchFamily="2" charset="-122"/>
              </a:rPr>
              <a:t>    </a:t>
            </a:r>
            <a:r>
              <a:rPr lang="en-US" sz="1200" b="1">
                <a:latin typeface="宋体" panose="02010600030101010101" pitchFamily="2" charset="-122"/>
              </a:rPr>
              <a:t>如何充分地利用这些数据建立数学模型，预测</a:t>
            </a:r>
            <a:r>
              <a:rPr lang="en-US" altLang="zh-CN" sz="1200" b="1">
                <a:latin typeface="宋体" panose="02010600030101010101" pitchFamily="2" charset="-122"/>
              </a:rPr>
              <a:t>2007</a:t>
            </a:r>
            <a:r>
              <a:rPr lang="en-US" sz="1200" b="1">
                <a:latin typeface="宋体" panose="02010600030101010101" pitchFamily="2" charset="-122"/>
              </a:rPr>
              <a:t>年</a:t>
            </a:r>
            <a:r>
              <a:rPr lang="en-US" altLang="zh-CN" sz="1200" b="1">
                <a:latin typeface="宋体" panose="02010600030101010101" pitchFamily="2" charset="-122"/>
              </a:rPr>
              <a:t>1</a:t>
            </a:r>
            <a:r>
              <a:rPr lang="en-US" sz="1200" b="1">
                <a:latin typeface="宋体" panose="02010600030101010101" pitchFamily="2" charset="-122"/>
              </a:rPr>
              <a:t>月份城市的用水量，以制定相应的供水计划和生产调度计划</a:t>
            </a:r>
            <a:r>
              <a:rPr lang="zh-CN" altLang="en-US" sz="1200" b="1">
                <a:latin typeface="宋体" panose="02010600030101010101" pitchFamily="2" charset="-122"/>
              </a:rPr>
              <a:t>？</a:t>
            </a:r>
            <a:endParaRPr lang="zh-CN" altLang="en-US" sz="1200" b="1">
              <a:latin typeface="宋体" panose="02010600030101010101" pitchFamily="2" charset="-122"/>
            </a:endParaRPr>
          </a:p>
        </p:txBody>
      </p:sp>
      <p:sp>
        <p:nvSpPr>
          <p:cNvPr id="5" name="矩形 4"/>
          <p:cNvSpPr/>
          <p:nvPr/>
        </p:nvSpPr>
        <p:spPr>
          <a:xfrm>
            <a:off x="0" y="752475"/>
            <a:ext cx="1330325" cy="322738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2567" name="矩形 5"/>
          <p:cNvSpPr>
            <a:spLocks noChangeArrowheads="1"/>
          </p:cNvSpPr>
          <p:nvPr/>
        </p:nvSpPr>
        <p:spPr bwMode="auto">
          <a:xfrm>
            <a:off x="1406525" y="3487738"/>
            <a:ext cx="6111875" cy="984250"/>
          </a:xfrm>
          <a:prstGeom prst="rect">
            <a:avLst/>
          </a:prstGeom>
          <a:noFill/>
          <a:ln w="9525">
            <a:noFill/>
            <a:miter lim="800000"/>
          </a:ln>
        </p:spPr>
        <p:txBody>
          <a:bodyPr>
            <a:spAutoFit/>
          </a:bodyPr>
          <a:lstStyle/>
          <a:p>
            <a:pPr>
              <a:lnSpc>
                <a:spcPct val="125000"/>
              </a:lnSpc>
            </a:pPr>
            <a:r>
              <a:rPr lang="zh-CN" altLang="en-US" sz="1200">
                <a:latin typeface="宋体" panose="02010600030101010101" pitchFamily="2" charset="-122"/>
                <a:sym typeface="宋体" panose="02010600030101010101" pitchFamily="2" charset="-122"/>
              </a:rPr>
              <a:t>    如果能建立该城市的日用水量随时间变化的函数关系，则用该函数来进行预测非常方便。但是这一函数关系的解析表达式是没办法求出来的，那么能否根据历史数据求出该函数的近似函数呢？根据未知函数的已有数据信息求出其近似函数的常用方法有插值法和数据拟合。</a:t>
            </a:r>
            <a:endParaRPr lang="zh-CN" altLang="en-US" sz="1200">
              <a:latin typeface="宋体" panose="02010600030101010101" pitchFamily="2" charset="-122"/>
              <a:sym typeface="宋体" panose="02010600030101010101" pitchFamily="2" charset="-122"/>
            </a:endParaRPr>
          </a:p>
        </p:txBody>
      </p:sp>
      <p:sp>
        <p:nvSpPr>
          <p:cNvPr id="26" name="椭圆 25"/>
          <p:cNvSpPr/>
          <p:nvPr/>
        </p:nvSpPr>
        <p:spPr bwMode="auto">
          <a:xfrm>
            <a:off x="7735888" y="3598863"/>
            <a:ext cx="1087437" cy="108743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22569" name="TextBox 133"/>
          <p:cNvSpPr txBox="1">
            <a:spLocks noChangeArrowheads="1"/>
          </p:cNvSpPr>
          <p:nvPr/>
        </p:nvSpPr>
        <p:spPr bwMode="auto">
          <a:xfrm>
            <a:off x="7894638" y="3762375"/>
            <a:ext cx="800100" cy="831850"/>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 fill="hold"/>
                                        <p:tgtEl>
                                          <p:spTgt spid="23"/>
                                        </p:tgtEl>
                                        <p:attrNameLst>
                                          <p:attrName>ppt_x</p:attrName>
                                        </p:attrNameLst>
                                      </p:cBhvr>
                                      <p:tavLst>
                                        <p:tav tm="0">
                                          <p:val>
                                            <p:strVal val="1+#ppt_w/2"/>
                                          </p:val>
                                        </p:tav>
                                        <p:tav tm="100000">
                                          <p:val>
                                            <p:strVal val="#ppt_x"/>
                                          </p:val>
                                        </p:tav>
                                      </p:tavLst>
                                    </p:anim>
                                    <p:anim calcmode="lin" valueType="num">
                                      <p:cBhvr additive="base">
                                        <p:cTn id="12" dur="1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18" presetClass="entr" presetSubtype="12"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绪         论</a:t>
            </a:r>
            <a:endParaRPr lang="zh-CN" altLang="en-US" sz="2000" b="1" dirty="0">
              <a:solidFill>
                <a:srgbClr val="314865"/>
              </a:solidFill>
              <a:latin typeface="+mj-ea"/>
              <a:ea typeface="+mj-ea"/>
            </a:endParaRPr>
          </a:p>
        </p:txBody>
      </p:sp>
      <p:grpSp>
        <p:nvGrpSpPr>
          <p:cNvPr id="2" name="组合 29"/>
          <p:cNvGrpSpPr/>
          <p:nvPr/>
        </p:nvGrpSpPr>
        <p:grpSpPr bwMode="auto">
          <a:xfrm>
            <a:off x="7735888" y="3571875"/>
            <a:ext cx="1138237" cy="1138238"/>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rgbClr val="1A3F6C"/>
                  </a:solidFill>
                </a:endParaRPr>
              </a:p>
            </p:txBody>
          </p:sp>
        </p:grpSp>
        <p:sp>
          <p:nvSpPr>
            <p:cNvPr id="23619" name="TextBox 133"/>
            <p:cNvSpPr txBox="1">
              <a:spLocks noChangeArrowheads="1"/>
            </p:cNvSpPr>
            <p:nvPr/>
          </p:nvSpPr>
          <p:spPr bwMode="auto">
            <a:xfrm>
              <a:off x="1365050" y="1836306"/>
              <a:ext cx="492790" cy="461990"/>
            </a:xfrm>
            <a:prstGeom prst="rect">
              <a:avLst/>
            </a:prstGeom>
            <a:noFill/>
            <a:ln w="9525">
              <a:noFill/>
              <a:miter lim="800000"/>
            </a:ln>
          </p:spPr>
          <p:txBody>
            <a:bodyPr wrap="none">
              <a:spAutoFit/>
            </a:bodyPr>
            <a:lstStyle/>
            <a:p>
              <a:pPr eaLnBrk="1" hangingPunct="1"/>
              <a:r>
                <a:rPr lang="zh-CN" altLang="en-US" sz="1200">
                  <a:solidFill>
                    <a:srgbClr val="0070C0"/>
                  </a:solidFill>
                  <a:latin typeface="Watford DB"/>
                  <a:ea typeface="造字工房劲黑（非商用）常规体"/>
                  <a:cs typeface="造字工房劲黑（非商用）常规体"/>
                </a:rPr>
                <a:t>对象</a:t>
              </a:r>
              <a:endParaRPr lang="en-US" altLang="zh-CN" sz="1200">
                <a:solidFill>
                  <a:srgbClr val="0070C0"/>
                </a:solidFill>
                <a:latin typeface="Watford DB"/>
                <a:ea typeface="造字工房劲黑（非商用）常规体"/>
                <a:cs typeface="造字工房劲黑（非商用）常规体"/>
              </a:endParaRPr>
            </a:p>
            <a:p>
              <a:pPr eaLnBrk="1" hangingPunct="1"/>
              <a:r>
                <a:rPr lang="zh-CN" altLang="en-US" sz="1200">
                  <a:solidFill>
                    <a:srgbClr val="0070C0"/>
                  </a:solidFill>
                  <a:latin typeface="Watford DB"/>
                  <a:ea typeface="造字工房劲黑（非商用）常规体"/>
                  <a:cs typeface="造字工房劲黑（非商用）常规体"/>
                </a:rPr>
                <a:t>内容</a:t>
              </a:r>
              <a:endParaRPr lang="en-US" altLang="zh-CN" sz="1200">
                <a:solidFill>
                  <a:srgbClr val="0070C0"/>
                </a:solidFill>
                <a:latin typeface="Watford DB"/>
                <a:ea typeface="造字工房劲黑（非商用）常规体"/>
                <a:cs typeface="造字工房劲黑（非商用）常规体"/>
              </a:endParaRPr>
            </a:p>
          </p:txBody>
        </p:sp>
      </p:grpSp>
      <p:sp>
        <p:nvSpPr>
          <p:cNvPr id="5" name="矩形 4"/>
          <p:cNvSpPr/>
          <p:nvPr/>
        </p:nvSpPr>
        <p:spPr>
          <a:xfrm>
            <a:off x="0" y="752475"/>
            <a:ext cx="1330325" cy="3227388"/>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6" name="椭圆 25"/>
          <p:cNvSpPr/>
          <p:nvPr/>
        </p:nvSpPr>
        <p:spPr bwMode="auto">
          <a:xfrm>
            <a:off x="7735888" y="3598863"/>
            <a:ext cx="1087437" cy="108743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23560" name="TextBox 133"/>
          <p:cNvSpPr txBox="1">
            <a:spLocks noChangeArrowheads="1"/>
          </p:cNvSpPr>
          <p:nvPr/>
        </p:nvSpPr>
        <p:spPr bwMode="auto">
          <a:xfrm>
            <a:off x="7894638" y="3762375"/>
            <a:ext cx="800100" cy="831850"/>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实例</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分析</a:t>
            </a:r>
            <a:endParaRPr lang="en-US" altLang="zh-CN" sz="2400">
              <a:solidFill>
                <a:srgbClr val="0070C0"/>
              </a:solidFill>
              <a:latin typeface="Watford DB"/>
              <a:ea typeface="造字工房劲黑（非商用）常规体"/>
              <a:cs typeface="造字工房劲黑（非商用）常规体"/>
            </a:endParaRPr>
          </a:p>
        </p:txBody>
      </p:sp>
      <p:sp>
        <p:nvSpPr>
          <p:cNvPr id="19" name="Rectangle 2"/>
          <p:cNvSpPr txBox="1">
            <a:spLocks noChangeArrowheads="1"/>
          </p:cNvSpPr>
          <p:nvPr/>
        </p:nvSpPr>
        <p:spPr>
          <a:xfrm>
            <a:off x="3182938" y="496888"/>
            <a:ext cx="3246437" cy="366712"/>
          </a:xfrm>
          <a:prstGeom prst="rect">
            <a:avLst/>
          </a:prstGeom>
          <a:noFill/>
        </p:spPr>
        <p:txBody>
          <a:bodyPr/>
          <a:lst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Black" panose="020B0A04020102020204" pitchFamily="34" charset="0"/>
                <a:ea typeface="微软雅黑" panose="020B0503020204020204" pitchFamily="34" charset="-122"/>
              </a:defRPr>
            </a:lvl9pPr>
          </a:lstStyle>
          <a:p>
            <a:pPr>
              <a:defRPr/>
            </a:pPr>
            <a:r>
              <a:rPr lang="zh-CN" altLang="en-US" sz="1600" b="1" dirty="0" smtClean="0">
                <a:solidFill>
                  <a:srgbClr val="692AA2"/>
                </a:solidFill>
                <a:latin typeface="仿宋_GB2312" pitchFamily="1" charset="-122"/>
                <a:ea typeface="仿宋_GB2312" pitchFamily="1" charset="-122"/>
              </a:rPr>
              <a:t>湘江水流量估计的实际意义</a:t>
            </a:r>
            <a:endParaRPr lang="zh-CN" altLang="en-US" sz="1600" b="1" dirty="0">
              <a:solidFill>
                <a:srgbClr val="692AA2"/>
              </a:solidFill>
              <a:latin typeface="仿宋_GB2312" pitchFamily="1" charset="-122"/>
              <a:ea typeface="仿宋_GB2312" pitchFamily="1" charset="-122"/>
            </a:endParaRPr>
          </a:p>
        </p:txBody>
      </p:sp>
      <p:sp>
        <p:nvSpPr>
          <p:cNvPr id="23562" name="Text Box 3"/>
          <p:cNvSpPr txBox="1">
            <a:spLocks noChangeArrowheads="1"/>
          </p:cNvSpPr>
          <p:nvPr/>
        </p:nvSpPr>
        <p:spPr bwMode="auto">
          <a:xfrm>
            <a:off x="755650" y="996950"/>
            <a:ext cx="7632700" cy="1608138"/>
          </a:xfrm>
          <a:prstGeom prst="rect">
            <a:avLst/>
          </a:prstGeom>
          <a:noFill/>
          <a:ln w="9525">
            <a:noFill/>
            <a:miter lim="800000"/>
          </a:ln>
          <a:effectLst/>
        </p:spPr>
        <p:txBody>
          <a:bodyPr>
            <a:spAutoFit/>
          </a:bodyPr>
          <a:lstStyle/>
          <a:p>
            <a:pPr>
              <a:lnSpc>
                <a:spcPct val="120000"/>
              </a:lnSpc>
              <a:spcBef>
                <a:spcPct val="50000"/>
              </a:spcBef>
              <a:buFont typeface="Arial" panose="020B0604020202020204" pitchFamily="34" charset="0"/>
              <a:buNone/>
            </a:pPr>
            <a:r>
              <a:rPr lang="zh-CN" altLang="en-US" sz="1400" b="1">
                <a:latin typeface="仿宋_GB2312" pitchFamily="1" charset="-122"/>
                <a:ea typeface="仿宋_GB2312" pitchFamily="1" charset="-122"/>
              </a:rPr>
              <a:t>    水流量是水文特征值的一个重要指标，而水文特征值对于水资源的合理利用，防洪以及抗旱具有指导性的作用，因此湘江水流量估计对于湘江流域的社会经济和人民生活具有重大的影响。现根据实际测量得到湘江某处河宽</a:t>
            </a:r>
            <a:r>
              <a:rPr lang="en-US" altLang="zh-CN" sz="1400" b="1">
                <a:latin typeface="仿宋_GB2312" pitchFamily="1" charset="-122"/>
                <a:ea typeface="仿宋_GB2312" pitchFamily="1" charset="-122"/>
              </a:rPr>
              <a:t>700m</a:t>
            </a:r>
            <a:r>
              <a:rPr lang="zh-CN" altLang="en-US" sz="1400" b="1">
                <a:latin typeface="仿宋_GB2312" pitchFamily="1" charset="-122"/>
                <a:ea typeface="仿宋_GB2312" pitchFamily="1" charset="-122"/>
              </a:rPr>
              <a:t>，其横截面不同位置某一时刻的水深如表</a:t>
            </a:r>
            <a:r>
              <a:rPr lang="en-US" altLang="zh-CN" sz="1400" b="1">
                <a:latin typeface="仿宋_GB2312" pitchFamily="1" charset="-122"/>
                <a:ea typeface="仿宋_GB2312" pitchFamily="1" charset="-122"/>
              </a:rPr>
              <a:t>2</a:t>
            </a:r>
            <a:r>
              <a:rPr lang="zh-CN" altLang="en-US" sz="1400" b="1">
                <a:latin typeface="仿宋_GB2312" pitchFamily="1" charset="-122"/>
                <a:ea typeface="仿宋_GB2312" pitchFamily="1" charset="-122"/>
              </a:rPr>
              <a:t>所示。若此刻湘江的流速为</a:t>
            </a:r>
            <a:r>
              <a:rPr lang="en-US" altLang="zh-CN" sz="1400" b="1">
                <a:latin typeface="仿宋_GB2312" pitchFamily="1" charset="-122"/>
                <a:ea typeface="仿宋_GB2312" pitchFamily="1" charset="-122"/>
              </a:rPr>
              <a:t>0.5m/s</a:t>
            </a:r>
            <a:r>
              <a:rPr lang="zh-CN" altLang="en-US" sz="1400" b="1">
                <a:latin typeface="仿宋_GB2312" pitchFamily="1" charset="-122"/>
                <a:ea typeface="仿宋_GB2312" pitchFamily="1" charset="-122"/>
              </a:rPr>
              <a:t>，试估计湘江此刻的流量。要计算湘江水流量就需要知道其横截面面积，如果知道此处江的水深曲线函数，则其横截面面积为        。但是在实际中是不可能精确得到的，那么怎样求出足够高精度的横截面面积的近似值。</a:t>
            </a:r>
            <a:endParaRPr lang="zh-CN" altLang="en-US" sz="1400" b="1">
              <a:latin typeface="仿宋_GB2312" pitchFamily="1" charset="-122"/>
              <a:ea typeface="仿宋_GB2312" pitchFamily="1" charset="-122"/>
            </a:endParaRPr>
          </a:p>
        </p:txBody>
      </p:sp>
      <p:sp>
        <p:nvSpPr>
          <p:cNvPr id="23563" name="Text Box 6"/>
          <p:cNvSpPr txBox="1">
            <a:spLocks noChangeArrowheads="1"/>
          </p:cNvSpPr>
          <p:nvPr/>
        </p:nvSpPr>
        <p:spPr bwMode="auto">
          <a:xfrm>
            <a:off x="1608138" y="2805113"/>
            <a:ext cx="5145087" cy="307975"/>
          </a:xfrm>
          <a:prstGeom prst="rect">
            <a:avLst/>
          </a:prstGeom>
          <a:noFill/>
          <a:ln w="9525">
            <a:noFill/>
            <a:miter lim="800000"/>
          </a:ln>
          <a:effectLst/>
        </p:spPr>
        <p:txBody>
          <a:bodyPr>
            <a:spAutoFit/>
          </a:bodyPr>
          <a:lstStyle/>
          <a:p>
            <a:pPr>
              <a:spcBef>
                <a:spcPct val="50000"/>
              </a:spcBef>
              <a:buFont typeface="Arial" panose="020B0604020202020204" pitchFamily="34" charset="0"/>
              <a:buNone/>
            </a:pPr>
            <a:r>
              <a:rPr lang="zh-CN" altLang="en-US" sz="1400" b="1">
                <a:latin typeface="仿宋_GB2312" pitchFamily="1" charset="-122"/>
                <a:ea typeface="仿宋_GB2312" pitchFamily="1" charset="-122"/>
              </a:rPr>
              <a:t>表</a:t>
            </a:r>
            <a:r>
              <a:rPr lang="en-US" altLang="zh-CN" sz="1400" b="1">
                <a:latin typeface="仿宋_GB2312" pitchFamily="1" charset="-122"/>
                <a:ea typeface="仿宋_GB2312" pitchFamily="1" charset="-122"/>
              </a:rPr>
              <a:t>2  </a:t>
            </a:r>
            <a:r>
              <a:rPr lang="zh-CN" altLang="en-US" sz="1400" b="1">
                <a:latin typeface="仿宋_GB2312" pitchFamily="1" charset="-122"/>
                <a:ea typeface="仿宋_GB2312" pitchFamily="1" charset="-122"/>
              </a:rPr>
              <a:t>湘江某处横截面不同位置的水深数据    单位：</a:t>
            </a:r>
            <a:r>
              <a:rPr lang="en-US" altLang="zh-CN" sz="1400" b="1">
                <a:latin typeface="仿宋_GB2312" pitchFamily="1" charset="-122"/>
                <a:ea typeface="仿宋_GB2312" pitchFamily="1" charset="-122"/>
              </a:rPr>
              <a:t>m </a:t>
            </a:r>
            <a:endParaRPr lang="en-US" altLang="zh-CN" sz="1400" b="1">
              <a:latin typeface="仿宋_GB2312" pitchFamily="1" charset="-122"/>
              <a:ea typeface="仿宋_GB2312" pitchFamily="1" charset="-122"/>
            </a:endParaRPr>
          </a:p>
        </p:txBody>
      </p:sp>
      <p:graphicFrame>
        <p:nvGraphicFramePr>
          <p:cNvPr id="25" name="Group 61"/>
          <p:cNvGraphicFramePr>
            <a:graphicFrameLocks noGrp="1"/>
          </p:cNvGraphicFramePr>
          <p:nvPr/>
        </p:nvGraphicFramePr>
        <p:xfrm>
          <a:off x="755650" y="3225800"/>
          <a:ext cx="6810375" cy="847725"/>
        </p:xfrm>
        <a:graphic>
          <a:graphicData uri="http://schemas.openxmlformats.org/drawingml/2006/table">
            <a:tbl>
              <a:tblPr/>
              <a:tblGrid>
                <a:gridCol w="450850"/>
                <a:gridCol w="414338"/>
                <a:gridCol w="419100"/>
                <a:gridCol w="428625"/>
                <a:gridCol w="427037"/>
                <a:gridCol w="427038"/>
                <a:gridCol w="425450"/>
                <a:gridCol w="423862"/>
                <a:gridCol w="427038"/>
                <a:gridCol w="422275"/>
                <a:gridCol w="423862"/>
                <a:gridCol w="423863"/>
                <a:gridCol w="423862"/>
                <a:gridCol w="423863"/>
                <a:gridCol w="425450"/>
                <a:gridCol w="423862"/>
              </a:tblGrid>
              <a:tr h="4254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x</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100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150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200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250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300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350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600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650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700</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h(x)</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4.2</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5.9</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5.8</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5.2</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4.5</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5.7</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5.5</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4.8</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5.9</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4.1</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5.1</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4.6</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5.7</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rPr>
                        <a:t>4.7</a:t>
                      </a:r>
                      <a:endParaRPr kumimoji="0" lang="en-US" altLang="zh-CN" sz="1200" b="1" i="0" u="none" strike="noStrike" cap="none" normalizeH="0" baseline="0" smtClean="0">
                        <a:ln>
                          <a:noFill/>
                        </a:ln>
                        <a:solidFill>
                          <a:srgbClr val="692AA2"/>
                        </a:solidFill>
                        <a:effectLst/>
                        <a:latin typeface="Times New Roman" panose="02020603050405020304" pitchFamily="18" charset="0"/>
                        <a:ea typeface="仿宋_GB2312" pitchFamily="1" charset="-122"/>
                      </a:endParaRPr>
                    </a:p>
                  </a:txBody>
                  <a:tcPr marL="91431" marR="91431" marT="45763" marB="4576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3617" name="对象 3"/>
          <p:cNvGraphicFramePr>
            <a:graphicFrameLocks noChangeAspect="1"/>
          </p:cNvGraphicFramePr>
          <p:nvPr/>
        </p:nvGraphicFramePr>
        <p:xfrm>
          <a:off x="5354638" y="2024063"/>
          <a:ext cx="606425" cy="341312"/>
        </p:xfrm>
        <a:graphic>
          <a:graphicData uri="http://schemas.openxmlformats.org/presentationml/2006/ole">
            <mc:AlternateContent xmlns:mc="http://schemas.openxmlformats.org/markup-compatibility/2006">
              <mc:Choice xmlns:v="urn:schemas-microsoft-com:vml" Requires="v">
                <p:oleObj spid="_x0000_s23630" name="Equation" r:id="rId1" imgW="610870" imgH="330835" progId="Equation.DSMT4">
                  <p:embed/>
                </p:oleObj>
              </mc:Choice>
              <mc:Fallback>
                <p:oleObj name="Equation" r:id="rId1" imgW="610870" imgH="330835"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638" y="2024063"/>
                        <a:ext cx="60642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0" y="400050"/>
            <a:ext cx="3333750" cy="952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5657850" y="371475"/>
            <a:ext cx="3486150" cy="3810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4" name="TextBox 500"/>
          <p:cNvSpPr txBox="1"/>
          <p:nvPr/>
        </p:nvSpPr>
        <p:spPr>
          <a:xfrm>
            <a:off x="3324225" y="231775"/>
            <a:ext cx="227647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  绪        论</a:t>
            </a:r>
            <a:endParaRPr lang="zh-CN" altLang="en-US" sz="2000" b="1" dirty="0">
              <a:solidFill>
                <a:srgbClr val="314865"/>
              </a:solidFill>
              <a:latin typeface="+mj-ea"/>
              <a:ea typeface="+mj-ea"/>
            </a:endParaRPr>
          </a:p>
        </p:txBody>
      </p:sp>
      <p:sp>
        <p:nvSpPr>
          <p:cNvPr id="19462" name="TextBox 26"/>
          <p:cNvSpPr txBox="1">
            <a:spLocks noChangeArrowheads="1"/>
          </p:cNvSpPr>
          <p:nvPr/>
        </p:nvSpPr>
        <p:spPr bwMode="auto">
          <a:xfrm>
            <a:off x="1514475" y="963613"/>
            <a:ext cx="6467475" cy="401637"/>
          </a:xfrm>
          <a:prstGeom prst="rect">
            <a:avLst/>
          </a:prstGeom>
          <a:noFill/>
          <a:ln w="9525">
            <a:noFill/>
            <a:miter lim="800000"/>
          </a:ln>
        </p:spPr>
        <p:txBody>
          <a:bodyPr>
            <a:spAutoFit/>
          </a:bodyPr>
          <a:lstStyle/>
          <a:p>
            <a:r>
              <a:rPr lang="zh-CN" altLang="en-US" sz="2000">
                <a:latin typeface="宋体" panose="02010600030101010101" pitchFamily="2" charset="-122"/>
              </a:rPr>
              <a:t>    用计算机进行科学计算解决实际问题的过程如下：</a:t>
            </a:r>
            <a:endParaRPr lang="zh-CN" altLang="en-US" sz="2000">
              <a:latin typeface="宋体" panose="02010600030101010101" pitchFamily="2" charset="-122"/>
            </a:endParaRPr>
          </a:p>
        </p:txBody>
      </p:sp>
      <p:grpSp>
        <p:nvGrpSpPr>
          <p:cNvPr id="2" name="组合 29"/>
          <p:cNvGrpSpPr/>
          <p:nvPr/>
        </p:nvGrpSpPr>
        <p:grpSpPr bwMode="auto">
          <a:xfrm>
            <a:off x="7710488" y="3573463"/>
            <a:ext cx="1138237" cy="1138237"/>
            <a:chOff x="1180871" y="1661152"/>
            <a:chExt cx="1139038" cy="1139038"/>
          </a:xfrm>
        </p:grpSpPr>
        <p:grpSp>
          <p:nvGrpSpPr>
            <p:cNvPr id="3" name="组合 6"/>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sp>
            <p:nvSpPr>
              <p:cNvPr id="34" name="椭圆 33"/>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1A3F6C"/>
                  </a:solidFill>
                </a:endParaRPr>
              </a:p>
            </p:txBody>
          </p:sp>
        </p:grpSp>
        <p:sp>
          <p:nvSpPr>
            <p:cNvPr id="24595" name="TextBox 133"/>
            <p:cNvSpPr txBox="1">
              <a:spLocks noChangeArrowheads="1"/>
            </p:cNvSpPr>
            <p:nvPr/>
          </p:nvSpPr>
          <p:spPr bwMode="auto">
            <a:xfrm>
              <a:off x="1365050" y="1836306"/>
              <a:ext cx="800782" cy="831581"/>
            </a:xfrm>
            <a:prstGeom prst="rect">
              <a:avLst/>
            </a:prstGeom>
            <a:noFill/>
            <a:ln w="9525">
              <a:noFill/>
              <a:miter lim="800000"/>
            </a:ln>
          </p:spPr>
          <p:txBody>
            <a:bodyPr wrap="none">
              <a:spAutoFit/>
            </a:bodyPr>
            <a:lstStyle/>
            <a:p>
              <a:pPr eaLnBrk="1" hangingPunct="1"/>
              <a:r>
                <a:rPr lang="zh-CN" altLang="en-US" sz="2400">
                  <a:solidFill>
                    <a:srgbClr val="0070C0"/>
                  </a:solidFill>
                  <a:latin typeface="Watford DB"/>
                  <a:ea typeface="造字工房劲黑（非商用）常规体"/>
                  <a:cs typeface="造字工房劲黑（非商用）常规体"/>
                </a:rPr>
                <a:t>对象</a:t>
              </a:r>
              <a:endParaRPr lang="en-US" altLang="zh-CN" sz="2400">
                <a:solidFill>
                  <a:srgbClr val="0070C0"/>
                </a:solidFill>
                <a:latin typeface="Watford DB"/>
                <a:ea typeface="造字工房劲黑（非商用）常规体"/>
                <a:cs typeface="造字工房劲黑（非商用）常规体"/>
              </a:endParaRPr>
            </a:p>
            <a:p>
              <a:pPr eaLnBrk="1" hangingPunct="1"/>
              <a:r>
                <a:rPr lang="zh-CN" altLang="en-US" sz="2400">
                  <a:solidFill>
                    <a:srgbClr val="0070C0"/>
                  </a:solidFill>
                  <a:latin typeface="Watford DB"/>
                  <a:ea typeface="造字工房劲黑（非商用）常规体"/>
                  <a:cs typeface="造字工房劲黑（非商用）常规体"/>
                </a:rPr>
                <a:t>内容</a:t>
              </a:r>
              <a:endParaRPr lang="en-US" altLang="zh-CN" sz="2400">
                <a:solidFill>
                  <a:srgbClr val="0070C0"/>
                </a:solidFill>
                <a:latin typeface="Watford DB"/>
                <a:ea typeface="造字工房劲黑（非商用）常规体"/>
                <a:cs typeface="造字工房劲黑（非商用）常规体"/>
              </a:endParaRPr>
            </a:p>
          </p:txBody>
        </p:sp>
      </p:grpSp>
      <p:sp>
        <p:nvSpPr>
          <p:cNvPr id="18" name="Text Box 7"/>
          <p:cNvSpPr txBox="1">
            <a:spLocks noChangeArrowheads="1"/>
          </p:cNvSpPr>
          <p:nvPr/>
        </p:nvSpPr>
        <p:spPr bwMode="auto">
          <a:xfrm>
            <a:off x="1824038" y="1552575"/>
            <a:ext cx="723900" cy="708025"/>
          </a:xfrm>
          <a:prstGeom prst="rect">
            <a:avLst/>
          </a:prstGeom>
          <a:noFill/>
          <a:ln w="9525">
            <a:noFill/>
            <a:miter lim="800000"/>
          </a:ln>
        </p:spPr>
        <p:txBody>
          <a:bodyPr>
            <a:spAutoFit/>
          </a:bodyPr>
          <a:lstStyle/>
          <a:p>
            <a:pPr eaLnBrk="1" hangingPunct="1"/>
            <a:r>
              <a:rPr lang="zh-CN" altLang="en-US" sz="2000" b="1">
                <a:solidFill>
                  <a:srgbClr val="0070C0"/>
                </a:solidFill>
                <a:latin typeface="宋体" panose="02010600030101010101" pitchFamily="2" charset="-122"/>
              </a:rPr>
              <a:t>实际问题</a:t>
            </a:r>
            <a:endParaRPr lang="zh-CN" altLang="en-US" sz="2000" b="1">
              <a:solidFill>
                <a:srgbClr val="0070C0"/>
              </a:solidFill>
              <a:latin typeface="宋体" panose="02010600030101010101" pitchFamily="2" charset="-122"/>
            </a:endParaRPr>
          </a:p>
        </p:txBody>
      </p:sp>
      <p:sp>
        <p:nvSpPr>
          <p:cNvPr id="19" name="Text Box 8"/>
          <p:cNvSpPr txBox="1">
            <a:spLocks noChangeArrowheads="1"/>
          </p:cNvSpPr>
          <p:nvPr/>
        </p:nvSpPr>
        <p:spPr bwMode="auto">
          <a:xfrm>
            <a:off x="2973388" y="1579563"/>
            <a:ext cx="804862" cy="708025"/>
          </a:xfrm>
          <a:prstGeom prst="rect">
            <a:avLst/>
          </a:prstGeom>
          <a:noFill/>
          <a:ln w="9525">
            <a:noFill/>
            <a:miter lim="800000"/>
          </a:ln>
        </p:spPr>
        <p:txBody>
          <a:bodyPr>
            <a:spAutoFit/>
          </a:bodyPr>
          <a:lstStyle/>
          <a:p>
            <a:pPr eaLnBrk="1" hangingPunct="1"/>
            <a:r>
              <a:rPr lang="zh-CN" altLang="en-US" sz="2000" b="1">
                <a:solidFill>
                  <a:srgbClr val="0070C0"/>
                </a:solidFill>
                <a:latin typeface="宋体" panose="02010600030101010101" pitchFamily="2" charset="-122"/>
              </a:rPr>
              <a:t>数学模型</a:t>
            </a:r>
            <a:endParaRPr lang="zh-CN" altLang="en-US" sz="2000" b="1">
              <a:solidFill>
                <a:srgbClr val="0070C0"/>
              </a:solidFill>
              <a:latin typeface="宋体" panose="02010600030101010101" pitchFamily="2" charset="-122"/>
            </a:endParaRPr>
          </a:p>
        </p:txBody>
      </p:sp>
      <p:sp>
        <p:nvSpPr>
          <p:cNvPr id="20" name="Text Box 13"/>
          <p:cNvSpPr txBox="1">
            <a:spLocks noChangeArrowheads="1"/>
          </p:cNvSpPr>
          <p:nvPr/>
        </p:nvSpPr>
        <p:spPr bwMode="auto">
          <a:xfrm>
            <a:off x="4165600" y="1566863"/>
            <a:ext cx="1017588" cy="708025"/>
          </a:xfrm>
          <a:prstGeom prst="rect">
            <a:avLst/>
          </a:prstGeom>
          <a:noFill/>
          <a:ln w="9525">
            <a:noFill/>
            <a:miter lim="800000"/>
          </a:ln>
        </p:spPr>
        <p:txBody>
          <a:bodyPr>
            <a:spAutoFit/>
          </a:bodyPr>
          <a:lstStyle/>
          <a:p>
            <a:pPr eaLnBrk="1" hangingPunct="1"/>
            <a:r>
              <a:rPr lang="zh-CN" altLang="en-US" sz="2000" b="1">
                <a:solidFill>
                  <a:srgbClr val="0070C0"/>
                </a:solidFill>
                <a:latin typeface="宋体" panose="02010600030101010101" pitchFamily="2" charset="-122"/>
              </a:rPr>
              <a:t>数值计算方法</a:t>
            </a:r>
            <a:endParaRPr lang="zh-CN" altLang="en-US" sz="2000" b="1">
              <a:solidFill>
                <a:srgbClr val="0070C0"/>
              </a:solidFill>
              <a:latin typeface="宋体" panose="02010600030101010101" pitchFamily="2" charset="-122"/>
            </a:endParaRPr>
          </a:p>
        </p:txBody>
      </p:sp>
      <p:sp>
        <p:nvSpPr>
          <p:cNvPr id="21" name="Text Box 14"/>
          <p:cNvSpPr txBox="1">
            <a:spLocks noChangeArrowheads="1"/>
          </p:cNvSpPr>
          <p:nvPr/>
        </p:nvSpPr>
        <p:spPr bwMode="auto">
          <a:xfrm>
            <a:off x="5684838" y="1577975"/>
            <a:ext cx="769937" cy="708025"/>
          </a:xfrm>
          <a:prstGeom prst="rect">
            <a:avLst/>
          </a:prstGeom>
          <a:noFill/>
          <a:ln w="9525">
            <a:noFill/>
            <a:miter lim="800000"/>
          </a:ln>
        </p:spPr>
        <p:txBody>
          <a:bodyPr>
            <a:spAutoFit/>
          </a:bodyPr>
          <a:lstStyle/>
          <a:p>
            <a:pPr eaLnBrk="1" hangingPunct="1"/>
            <a:r>
              <a:rPr lang="zh-CN" altLang="en-US" sz="2000" b="1">
                <a:solidFill>
                  <a:srgbClr val="0070C0"/>
                </a:solidFill>
                <a:latin typeface="宋体" panose="02010600030101010101" pitchFamily="2" charset="-122"/>
              </a:rPr>
              <a:t>程序设计</a:t>
            </a:r>
            <a:endParaRPr lang="zh-CN" altLang="en-US" sz="2000" b="1">
              <a:solidFill>
                <a:srgbClr val="0070C0"/>
              </a:solidFill>
              <a:latin typeface="宋体" panose="02010600030101010101" pitchFamily="2" charset="-122"/>
            </a:endParaRPr>
          </a:p>
        </p:txBody>
      </p:sp>
      <p:sp>
        <p:nvSpPr>
          <p:cNvPr id="26" name="Text Box 15"/>
          <p:cNvSpPr txBox="1">
            <a:spLocks noChangeArrowheads="1"/>
          </p:cNvSpPr>
          <p:nvPr/>
        </p:nvSpPr>
        <p:spPr bwMode="auto">
          <a:xfrm>
            <a:off x="7005638" y="1398588"/>
            <a:ext cx="1014412" cy="1016000"/>
          </a:xfrm>
          <a:prstGeom prst="rect">
            <a:avLst/>
          </a:prstGeom>
          <a:noFill/>
          <a:ln w="9525">
            <a:noFill/>
            <a:miter lim="800000"/>
          </a:ln>
        </p:spPr>
        <p:txBody>
          <a:bodyPr>
            <a:spAutoFit/>
          </a:bodyPr>
          <a:lstStyle/>
          <a:p>
            <a:pPr eaLnBrk="1" hangingPunct="1"/>
            <a:r>
              <a:rPr lang="zh-CN" altLang="en-US" sz="2000" b="1">
                <a:solidFill>
                  <a:srgbClr val="0070C0"/>
                </a:solidFill>
                <a:latin typeface="宋体" panose="02010600030101010101" pitchFamily="2" charset="-122"/>
              </a:rPr>
              <a:t>计算机计算求出结果</a:t>
            </a:r>
            <a:endParaRPr lang="zh-CN" altLang="en-US" sz="2000" b="1">
              <a:solidFill>
                <a:srgbClr val="0070C0"/>
              </a:solidFill>
              <a:latin typeface="宋体" panose="02010600030101010101" pitchFamily="2" charset="-122"/>
            </a:endParaRPr>
          </a:p>
        </p:txBody>
      </p:sp>
      <p:sp>
        <p:nvSpPr>
          <p:cNvPr id="27" name="Line 16"/>
          <p:cNvSpPr>
            <a:spLocks noChangeShapeType="1"/>
          </p:cNvSpPr>
          <p:nvPr/>
        </p:nvSpPr>
        <p:spPr bwMode="auto">
          <a:xfrm>
            <a:off x="2624138" y="1931988"/>
            <a:ext cx="217487" cy="0"/>
          </a:xfrm>
          <a:prstGeom prst="line">
            <a:avLst/>
          </a:prstGeom>
          <a:noFill/>
          <a:ln w="19050">
            <a:solidFill>
              <a:schemeClr val="tx1"/>
            </a:solidFill>
            <a:round/>
            <a:tailEnd type="arrow" w="med" len="med"/>
          </a:ln>
        </p:spPr>
        <p:txBody>
          <a:bodyPr/>
          <a:lstStyle/>
          <a:p>
            <a:endParaRPr lang="zh-CN" altLang="en-US"/>
          </a:p>
        </p:txBody>
      </p:sp>
      <p:sp>
        <p:nvSpPr>
          <p:cNvPr id="28" name="Line 17"/>
          <p:cNvSpPr>
            <a:spLocks noChangeShapeType="1"/>
          </p:cNvSpPr>
          <p:nvPr/>
        </p:nvSpPr>
        <p:spPr bwMode="auto">
          <a:xfrm>
            <a:off x="3749675" y="1931988"/>
            <a:ext cx="217488" cy="0"/>
          </a:xfrm>
          <a:prstGeom prst="line">
            <a:avLst/>
          </a:prstGeom>
          <a:noFill/>
          <a:ln w="19050">
            <a:solidFill>
              <a:schemeClr val="tx1"/>
            </a:solidFill>
            <a:round/>
            <a:tailEnd type="arrow" w="med" len="med"/>
          </a:ln>
        </p:spPr>
        <p:txBody>
          <a:bodyPr/>
          <a:lstStyle/>
          <a:p>
            <a:endParaRPr lang="zh-CN" altLang="en-US"/>
          </a:p>
        </p:txBody>
      </p:sp>
      <p:sp>
        <p:nvSpPr>
          <p:cNvPr id="29" name="Line 18"/>
          <p:cNvSpPr>
            <a:spLocks noChangeShapeType="1"/>
          </p:cNvSpPr>
          <p:nvPr/>
        </p:nvSpPr>
        <p:spPr bwMode="auto">
          <a:xfrm>
            <a:off x="6500813" y="1931988"/>
            <a:ext cx="217487" cy="0"/>
          </a:xfrm>
          <a:prstGeom prst="line">
            <a:avLst/>
          </a:prstGeom>
          <a:noFill/>
          <a:ln w="19050">
            <a:solidFill>
              <a:schemeClr val="tx1"/>
            </a:solidFill>
            <a:round/>
            <a:tailEnd type="arrow" w="med" len="med"/>
          </a:ln>
        </p:spPr>
        <p:txBody>
          <a:bodyPr/>
          <a:lstStyle/>
          <a:p>
            <a:endParaRPr lang="zh-CN" altLang="en-US"/>
          </a:p>
        </p:txBody>
      </p:sp>
      <p:sp>
        <p:nvSpPr>
          <p:cNvPr id="30" name="Line 19"/>
          <p:cNvSpPr>
            <a:spLocks noChangeShapeType="1"/>
          </p:cNvSpPr>
          <p:nvPr/>
        </p:nvSpPr>
        <p:spPr bwMode="auto">
          <a:xfrm>
            <a:off x="5249863" y="1931988"/>
            <a:ext cx="217487" cy="0"/>
          </a:xfrm>
          <a:prstGeom prst="line">
            <a:avLst/>
          </a:prstGeom>
          <a:noFill/>
          <a:ln w="19050">
            <a:solidFill>
              <a:schemeClr val="tx1"/>
            </a:solidFill>
            <a:round/>
            <a:tailEnd type="arrow" w="med" len="med"/>
          </a:ln>
        </p:spPr>
        <p:txBody>
          <a:bodyPr/>
          <a:lstStyle/>
          <a:p>
            <a:endParaRPr lang="zh-CN" altLang="en-US"/>
          </a:p>
        </p:txBody>
      </p:sp>
      <p:sp>
        <p:nvSpPr>
          <p:cNvPr id="19474" name="TextBox 26"/>
          <p:cNvSpPr txBox="1">
            <a:spLocks noChangeArrowheads="1"/>
          </p:cNvSpPr>
          <p:nvPr/>
        </p:nvSpPr>
        <p:spPr bwMode="auto">
          <a:xfrm>
            <a:off x="1514475" y="2417763"/>
            <a:ext cx="6096000" cy="1016000"/>
          </a:xfrm>
          <a:prstGeom prst="rect">
            <a:avLst/>
          </a:prstGeom>
          <a:noFill/>
          <a:ln w="9525">
            <a:noFill/>
            <a:miter lim="800000"/>
          </a:ln>
        </p:spPr>
        <p:txBody>
          <a:bodyPr>
            <a:spAutoFit/>
          </a:bodyPr>
          <a:lstStyle/>
          <a:p>
            <a:r>
              <a:rPr lang="zh-CN" altLang="en-US" sz="2000">
                <a:latin typeface="宋体" panose="02010600030101010101" pitchFamily="2" charset="-122"/>
              </a:rPr>
              <a:t>    对数学模型建立数值计算方法，并对方法进行理论分析，直到编程上机计算出结果，以及对结果的分析，这就是数值分析研究的对象和任务。</a:t>
            </a:r>
            <a:endParaRPr lang="zh-CN" altLang="en-US" sz="2000">
              <a:latin typeface="宋体" panose="02010600030101010101" pitchFamily="2" charset="-122"/>
            </a:endParaRPr>
          </a:p>
        </p:txBody>
      </p:sp>
      <p:sp>
        <p:nvSpPr>
          <p:cNvPr id="5" name="矩形 4"/>
          <p:cNvSpPr/>
          <p:nvPr/>
        </p:nvSpPr>
        <p:spPr>
          <a:xfrm>
            <a:off x="0" y="920750"/>
            <a:ext cx="1325563" cy="3243263"/>
          </a:xfrm>
          <a:prstGeom prst="rect">
            <a:avLst/>
          </a:prstGeom>
          <a:solidFill>
            <a:schemeClr val="bg1">
              <a:lumMod val="95000"/>
            </a:schemeClr>
          </a:solidFill>
          <a:ln w="12700" cap="flat" cmpd="sng" algn="ctr">
            <a:no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462"/>
                                        </p:tgtEl>
                                        <p:attrNameLst>
                                          <p:attrName>style.visibility</p:attrName>
                                        </p:attrNameLst>
                                      </p:cBhvr>
                                      <p:to>
                                        <p:strVal val="visible"/>
                                      </p:to>
                                    </p:set>
                                    <p:animEffect transition="in" filter="wipe(down)">
                                      <p:cBhvr>
                                        <p:cTn id="28" dur="500"/>
                                        <p:tgtEl>
                                          <p:spTgt spid="19462"/>
                                        </p:tgtEl>
                                      </p:cBhvr>
                                    </p:animEffect>
                                  </p:childTnLst>
                                </p:cTn>
                              </p:par>
                            </p:childTnLst>
                          </p:cTn>
                        </p:par>
                        <p:par>
                          <p:cTn id="29" fill="hold">
                            <p:stCondLst>
                              <p:cond delay="500"/>
                            </p:stCondLst>
                            <p:childTnLst>
                              <p:par>
                                <p:cTn id="30" presetID="9" presetClass="entr" presetSubtype="0" fill="hold" grpId="0" nodeType="afterEffect">
                                  <p:stCondLst>
                                    <p:cond delay="100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par>
                          <p:cTn id="33" fill="hold">
                            <p:stCondLst>
                              <p:cond delay="2000"/>
                            </p:stCondLst>
                            <p:childTnLst>
                              <p:par>
                                <p:cTn id="34" presetID="9" presetClass="entr" presetSubtype="0" fill="hold" grpId="0" nodeType="afterEffect">
                                  <p:stCondLst>
                                    <p:cond delay="200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par>
                          <p:cTn id="37" fill="hold">
                            <p:stCondLst>
                              <p:cond delay="4500"/>
                            </p:stCondLst>
                            <p:childTnLst>
                              <p:par>
                                <p:cTn id="38" presetID="9" presetClass="entr" presetSubtype="0" fill="hold" grpId="0" nodeType="afterEffect">
                                  <p:stCondLst>
                                    <p:cond delay="100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p:stCondLst>
                              <p:cond delay="6000"/>
                            </p:stCondLst>
                            <p:childTnLst>
                              <p:par>
                                <p:cTn id="42" presetID="9" presetClass="entr" presetSubtype="0" fill="hold" grpId="0" nodeType="afterEffect">
                                  <p:stCondLst>
                                    <p:cond delay="200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par>
                          <p:cTn id="45" fill="hold">
                            <p:stCondLst>
                              <p:cond delay="8500"/>
                            </p:stCondLst>
                            <p:childTnLst>
                              <p:par>
                                <p:cTn id="46" presetID="9" presetClass="entr" presetSubtype="0" fill="hold" grpId="0" nodeType="afterEffect">
                                  <p:stCondLst>
                                    <p:cond delay="100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childTnLst>
                          </p:cTn>
                        </p:par>
                        <p:par>
                          <p:cTn id="49" fill="hold">
                            <p:stCondLst>
                              <p:cond delay="10000"/>
                            </p:stCondLst>
                            <p:childTnLst>
                              <p:par>
                                <p:cTn id="50" presetID="9" presetClass="entr" presetSubtype="0" fill="hold" grpId="0" nodeType="afterEffect">
                                  <p:stCondLst>
                                    <p:cond delay="2000"/>
                                  </p:stCondLst>
                                  <p:childTnLst>
                                    <p:set>
                                      <p:cBhvr>
                                        <p:cTn id="51" dur="1" fill="hold">
                                          <p:stCondLst>
                                            <p:cond delay="0"/>
                                          </p:stCondLst>
                                        </p:cTn>
                                        <p:tgtEl>
                                          <p:spTgt spid="30"/>
                                        </p:tgtEl>
                                        <p:attrNameLst>
                                          <p:attrName>style.visibility</p:attrName>
                                        </p:attrNameLst>
                                      </p:cBhvr>
                                      <p:to>
                                        <p:strVal val="visible"/>
                                      </p:to>
                                    </p:set>
                                    <p:animEffect transition="in" filter="dissolve">
                                      <p:cBhvr>
                                        <p:cTn id="52" dur="500"/>
                                        <p:tgtEl>
                                          <p:spTgt spid="30"/>
                                        </p:tgtEl>
                                      </p:cBhvr>
                                    </p:animEffect>
                                  </p:childTnLst>
                                </p:cTn>
                              </p:par>
                            </p:childTnLst>
                          </p:cTn>
                        </p:par>
                        <p:par>
                          <p:cTn id="53" fill="hold">
                            <p:stCondLst>
                              <p:cond delay="12500"/>
                            </p:stCondLst>
                            <p:childTnLst>
                              <p:par>
                                <p:cTn id="54" presetID="9" presetClass="entr" presetSubtype="0" fill="hold" grpId="0" nodeType="afterEffect">
                                  <p:stCondLst>
                                    <p:cond delay="100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par>
                          <p:cTn id="57" fill="hold">
                            <p:stCondLst>
                              <p:cond delay="14000"/>
                            </p:stCondLst>
                            <p:childTnLst>
                              <p:par>
                                <p:cTn id="58" presetID="9" presetClass="entr" presetSubtype="0" fill="hold" grpId="0" nodeType="afterEffect">
                                  <p:stCondLst>
                                    <p:cond delay="2000"/>
                                  </p:stCondLst>
                                  <p:childTnLst>
                                    <p:set>
                                      <p:cBhvr>
                                        <p:cTn id="59" dur="1" fill="hold">
                                          <p:stCondLst>
                                            <p:cond delay="0"/>
                                          </p:stCondLst>
                                        </p:cTn>
                                        <p:tgtEl>
                                          <p:spTgt spid="29"/>
                                        </p:tgtEl>
                                        <p:attrNameLst>
                                          <p:attrName>style.visibility</p:attrName>
                                        </p:attrNameLst>
                                      </p:cBhvr>
                                      <p:to>
                                        <p:strVal val="visible"/>
                                      </p:to>
                                    </p:set>
                                    <p:animEffect transition="in" filter="dissolve">
                                      <p:cBhvr>
                                        <p:cTn id="60" dur="500"/>
                                        <p:tgtEl>
                                          <p:spTgt spid="29"/>
                                        </p:tgtEl>
                                      </p:cBhvr>
                                    </p:animEffect>
                                  </p:childTnLst>
                                </p:cTn>
                              </p:par>
                            </p:childTnLst>
                          </p:cTn>
                        </p:par>
                        <p:par>
                          <p:cTn id="61" fill="hold">
                            <p:stCondLst>
                              <p:cond delay="16500"/>
                            </p:stCondLst>
                            <p:childTnLst>
                              <p:par>
                                <p:cTn id="62" presetID="9" presetClass="entr" presetSubtype="0" fill="hold" grpId="0" nodeType="afterEffect">
                                  <p:stCondLst>
                                    <p:cond delay="100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474"/>
                                        </p:tgtEl>
                                        <p:attrNameLst>
                                          <p:attrName>style.visibility</p:attrName>
                                        </p:attrNameLst>
                                      </p:cBhvr>
                                      <p:to>
                                        <p:strVal val="visible"/>
                                      </p:to>
                                    </p:set>
                                    <p:animEffect transition="in" filter="fade">
                                      <p:cBhvr>
                                        <p:cTn id="69"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9462" grpId="0"/>
      <p:bldP spid="18" grpId="0" autoUpdateAnimBg="0"/>
      <p:bldP spid="19" grpId="0" autoUpdateAnimBg="0"/>
      <p:bldP spid="20" grpId="0" autoUpdateAnimBg="0"/>
      <p:bldP spid="21" grpId="0" autoUpdateAnimBg="0"/>
      <p:bldP spid="26" grpId="0" autoUpdateAnimBg="0"/>
      <p:bldP spid="27" grpId="0" animBg="1"/>
      <p:bldP spid="28" grpId="0" animBg="1"/>
      <p:bldP spid="29" grpId="0" animBg="1"/>
      <p:bldP spid="30" grpId="0" animBg="1"/>
      <p:bldP spid="194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75"/>
            <a:ext cx="2878138"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6205538" y="371475"/>
            <a:ext cx="2938462" cy="28575"/>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2763838" y="185738"/>
            <a:ext cx="3654425" cy="400050"/>
          </a:xfrm>
          <a:prstGeom prst="rect">
            <a:avLst/>
          </a:prstGeom>
          <a:noFill/>
        </p:spPr>
        <p:txBody>
          <a:bodyPr>
            <a:spAutoFit/>
          </a:bodyPr>
          <a:lstStyle/>
          <a:p>
            <a:pPr algn="ctr" eaLnBrk="1" fontAlgn="auto" hangingPunct="1">
              <a:spcBef>
                <a:spcPts val="0"/>
              </a:spcBef>
              <a:spcAft>
                <a:spcPts val="0"/>
              </a:spcAft>
              <a:defRPr/>
            </a:pPr>
            <a:r>
              <a:rPr lang="zh-CN" altLang="en-US" sz="2000" b="1" dirty="0">
                <a:solidFill>
                  <a:srgbClr val="314865"/>
                </a:solidFill>
                <a:latin typeface="+mj-ea"/>
                <a:ea typeface="+mj-ea"/>
              </a:rPr>
              <a:t>好算法应具有的特点</a:t>
            </a:r>
            <a:endParaRPr lang="zh-CN" altLang="en-US" sz="2000" b="1" dirty="0">
              <a:solidFill>
                <a:srgbClr val="314865"/>
              </a:solidFill>
              <a:latin typeface="+mj-ea"/>
              <a:ea typeface="+mj-ea"/>
            </a:endParaRPr>
          </a:p>
        </p:txBody>
      </p:sp>
      <p:sp>
        <p:nvSpPr>
          <p:cNvPr id="10" name="Freeform 16"/>
          <p:cNvSpPr/>
          <p:nvPr/>
        </p:nvSpPr>
        <p:spPr bwMode="auto">
          <a:xfrm>
            <a:off x="1870075" y="1033463"/>
            <a:ext cx="604838" cy="623887"/>
          </a:xfrm>
          <a:custGeom>
            <a:avLst/>
            <a:gdLst>
              <a:gd name="T0" fmla="*/ 111 w 152"/>
              <a:gd name="T1" fmla="*/ 68 h 154"/>
              <a:gd name="T2" fmla="*/ 111 w 152"/>
              <a:gd name="T3" fmla="*/ 34 h 154"/>
              <a:gd name="T4" fmla="*/ 144 w 152"/>
              <a:gd name="T5" fmla="*/ 37 h 154"/>
              <a:gd name="T6" fmla="*/ 144 w 152"/>
              <a:gd name="T7" fmla="*/ 9 h 154"/>
              <a:gd name="T8" fmla="*/ 105 w 152"/>
              <a:gd name="T9" fmla="*/ 9 h 154"/>
              <a:gd name="T10" fmla="*/ 105 w 152"/>
              <a:gd name="T11" fmla="*/ 9 h 154"/>
              <a:gd name="T12" fmla="*/ 105 w 152"/>
              <a:gd name="T13" fmla="*/ 9 h 154"/>
              <a:gd name="T14" fmla="*/ 105 w 152"/>
              <a:gd name="T15" fmla="*/ 64 h 154"/>
              <a:gd name="T16" fmla="*/ 76 w 152"/>
              <a:gd name="T17" fmla="*/ 45 h 154"/>
              <a:gd name="T18" fmla="*/ 0 w 152"/>
              <a:gd name="T19" fmla="*/ 94 h 154"/>
              <a:gd name="T20" fmla="*/ 18 w 152"/>
              <a:gd name="T21" fmla="*/ 94 h 154"/>
              <a:gd name="T22" fmla="*/ 18 w 152"/>
              <a:gd name="T23" fmla="*/ 154 h 154"/>
              <a:gd name="T24" fmla="*/ 61 w 152"/>
              <a:gd name="T25" fmla="*/ 154 h 154"/>
              <a:gd name="T26" fmla="*/ 61 w 152"/>
              <a:gd name="T27" fmla="*/ 113 h 154"/>
              <a:gd name="T28" fmla="*/ 91 w 152"/>
              <a:gd name="T29" fmla="*/ 113 h 154"/>
              <a:gd name="T30" fmla="*/ 91 w 152"/>
              <a:gd name="T31" fmla="*/ 153 h 154"/>
              <a:gd name="T32" fmla="*/ 134 w 152"/>
              <a:gd name="T33" fmla="*/ 153 h 154"/>
              <a:gd name="T34" fmla="*/ 134 w 152"/>
              <a:gd name="T35" fmla="*/ 94 h 154"/>
              <a:gd name="T36" fmla="*/ 152 w 152"/>
              <a:gd name="T37" fmla="*/ 94 h 154"/>
              <a:gd name="T38" fmla="*/ 111 w 152"/>
              <a:gd name="T39"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4">
                <a:moveTo>
                  <a:pt x="111" y="68"/>
                </a:moveTo>
                <a:cubicBezTo>
                  <a:pt x="111" y="34"/>
                  <a:pt x="111" y="34"/>
                  <a:pt x="111" y="34"/>
                </a:cubicBezTo>
                <a:cubicBezTo>
                  <a:pt x="122" y="33"/>
                  <a:pt x="133" y="44"/>
                  <a:pt x="144" y="37"/>
                </a:cubicBezTo>
                <a:cubicBezTo>
                  <a:pt x="144" y="9"/>
                  <a:pt x="144" y="9"/>
                  <a:pt x="144" y="9"/>
                </a:cubicBezTo>
                <a:cubicBezTo>
                  <a:pt x="131" y="17"/>
                  <a:pt x="118" y="0"/>
                  <a:pt x="105" y="9"/>
                </a:cubicBezTo>
                <a:cubicBezTo>
                  <a:pt x="105" y="9"/>
                  <a:pt x="105" y="9"/>
                  <a:pt x="105" y="9"/>
                </a:cubicBezTo>
                <a:cubicBezTo>
                  <a:pt x="105" y="9"/>
                  <a:pt x="105" y="9"/>
                  <a:pt x="105" y="9"/>
                </a:cubicBezTo>
                <a:cubicBezTo>
                  <a:pt x="105" y="64"/>
                  <a:pt x="105" y="64"/>
                  <a:pt x="105" y="64"/>
                </a:cubicBezTo>
                <a:cubicBezTo>
                  <a:pt x="76" y="45"/>
                  <a:pt x="76" y="45"/>
                  <a:pt x="76" y="45"/>
                </a:cubicBezTo>
                <a:cubicBezTo>
                  <a:pt x="0" y="94"/>
                  <a:pt x="0" y="94"/>
                  <a:pt x="0" y="94"/>
                </a:cubicBezTo>
                <a:cubicBezTo>
                  <a:pt x="18" y="94"/>
                  <a:pt x="18" y="94"/>
                  <a:pt x="18" y="94"/>
                </a:cubicBezTo>
                <a:cubicBezTo>
                  <a:pt x="18" y="154"/>
                  <a:pt x="18" y="154"/>
                  <a:pt x="18" y="154"/>
                </a:cubicBezTo>
                <a:cubicBezTo>
                  <a:pt x="61" y="154"/>
                  <a:pt x="61" y="154"/>
                  <a:pt x="61" y="154"/>
                </a:cubicBezTo>
                <a:cubicBezTo>
                  <a:pt x="61" y="113"/>
                  <a:pt x="61" y="113"/>
                  <a:pt x="61" y="113"/>
                </a:cubicBezTo>
                <a:cubicBezTo>
                  <a:pt x="91" y="113"/>
                  <a:pt x="91" y="113"/>
                  <a:pt x="91" y="113"/>
                </a:cubicBezTo>
                <a:cubicBezTo>
                  <a:pt x="91" y="153"/>
                  <a:pt x="91" y="153"/>
                  <a:pt x="91" y="153"/>
                </a:cubicBezTo>
                <a:cubicBezTo>
                  <a:pt x="134" y="153"/>
                  <a:pt x="134" y="153"/>
                  <a:pt x="134" y="153"/>
                </a:cubicBezTo>
                <a:cubicBezTo>
                  <a:pt x="134" y="94"/>
                  <a:pt x="134" y="94"/>
                  <a:pt x="134" y="94"/>
                </a:cubicBezTo>
                <a:cubicBezTo>
                  <a:pt x="152" y="94"/>
                  <a:pt x="152" y="94"/>
                  <a:pt x="152" y="94"/>
                </a:cubicBezTo>
                <a:lnTo>
                  <a:pt x="111" y="68"/>
                </a:lnTo>
                <a:close/>
              </a:path>
            </a:pathLst>
          </a:custGeom>
          <a:solidFill>
            <a:schemeClr val="bg1"/>
          </a:solidFill>
          <a:ln w="38100">
            <a:solidFill>
              <a:srgbClr val="0070C0"/>
            </a:solidFill>
          </a:ln>
        </p:spPr>
        <p:txBody>
          <a:bodyPr/>
          <a:lstStyle/>
          <a:p>
            <a:pPr eaLnBrk="1" fontAlgn="auto" hangingPunct="1">
              <a:spcBef>
                <a:spcPts val="0"/>
              </a:spcBef>
              <a:spcAft>
                <a:spcPts val="0"/>
              </a:spcAft>
              <a:defRPr/>
            </a:pPr>
            <a:endParaRPr lang="zh-CN" altLang="en-US" sz="1350">
              <a:latin typeface="+mn-lt"/>
              <a:ea typeface="+mn-ea"/>
            </a:endParaRPr>
          </a:p>
        </p:txBody>
      </p:sp>
      <p:cxnSp>
        <p:nvCxnSpPr>
          <p:cNvPr id="13" name="直接连接符 12"/>
          <p:cNvCxnSpPr>
            <a:cxnSpLocks noChangeShapeType="1"/>
          </p:cNvCxnSpPr>
          <p:nvPr/>
        </p:nvCxnSpPr>
        <p:spPr bwMode="auto">
          <a:xfrm rot="5400000">
            <a:off x="2366963" y="2328862"/>
            <a:ext cx="2819400" cy="9525"/>
          </a:xfrm>
          <a:prstGeom prst="line">
            <a:avLst/>
          </a:prstGeom>
          <a:noFill/>
          <a:ln w="9525" algn="ctr">
            <a:solidFill>
              <a:srgbClr val="333333"/>
            </a:solidFill>
            <a:round/>
          </a:ln>
        </p:spPr>
      </p:cxnSp>
      <p:sp>
        <p:nvSpPr>
          <p:cNvPr id="17" name="椭圆 16"/>
          <p:cNvSpPr/>
          <p:nvPr/>
        </p:nvSpPr>
        <p:spPr bwMode="auto">
          <a:xfrm>
            <a:off x="4019550" y="1095375"/>
            <a:ext cx="381000" cy="382588"/>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anose="020B0604020202020204" pitchFamily="34" charset="0"/>
              <a:buNone/>
              <a:defRPr/>
            </a:pPr>
            <a:r>
              <a:rPr lang="en-US" altLang="zh-CN" sz="1800" b="1" dirty="0">
                <a:solidFill>
                  <a:schemeClr val="bg1"/>
                </a:solidFill>
                <a:latin typeface="+mn-ea"/>
                <a:ea typeface="+mn-ea"/>
              </a:rPr>
              <a:t>1</a:t>
            </a:r>
            <a:endParaRPr lang="zh-CN" altLang="en-US" sz="1800" b="1" dirty="0">
              <a:solidFill>
                <a:schemeClr val="bg1"/>
              </a:solidFill>
              <a:latin typeface="+mn-ea"/>
              <a:ea typeface="+mn-ea"/>
            </a:endParaRPr>
          </a:p>
        </p:txBody>
      </p:sp>
      <p:sp>
        <p:nvSpPr>
          <p:cNvPr id="18" name="椭圆 17"/>
          <p:cNvSpPr/>
          <p:nvPr/>
        </p:nvSpPr>
        <p:spPr bwMode="auto">
          <a:xfrm>
            <a:off x="4019550" y="1724025"/>
            <a:ext cx="381000" cy="382588"/>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anose="020B0604020202020204" pitchFamily="34" charset="0"/>
              <a:buNone/>
              <a:defRPr/>
            </a:pPr>
            <a:r>
              <a:rPr lang="en-US" altLang="zh-CN" sz="1600" b="1" dirty="0">
                <a:solidFill>
                  <a:schemeClr val="bg1"/>
                </a:solidFill>
                <a:latin typeface="+mn-ea"/>
                <a:ea typeface="+mn-ea"/>
              </a:rPr>
              <a:t>2</a:t>
            </a:r>
            <a:endParaRPr lang="zh-CN" altLang="en-US" sz="1600" b="1" dirty="0">
              <a:solidFill>
                <a:schemeClr val="bg1"/>
              </a:solidFill>
              <a:latin typeface="+mn-ea"/>
              <a:ea typeface="+mn-ea"/>
            </a:endParaRPr>
          </a:p>
        </p:txBody>
      </p:sp>
      <p:sp>
        <p:nvSpPr>
          <p:cNvPr id="19" name="椭圆 18"/>
          <p:cNvSpPr/>
          <p:nvPr/>
        </p:nvSpPr>
        <p:spPr bwMode="auto">
          <a:xfrm>
            <a:off x="4019550" y="2406650"/>
            <a:ext cx="381000" cy="381000"/>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anose="020B0604020202020204" pitchFamily="34" charset="0"/>
              <a:buNone/>
              <a:defRPr/>
            </a:pPr>
            <a:r>
              <a:rPr lang="en-US" altLang="zh-CN" sz="1600" b="1" dirty="0">
                <a:solidFill>
                  <a:schemeClr val="bg1"/>
                </a:solidFill>
                <a:latin typeface="+mn-ea"/>
                <a:ea typeface="+mn-ea"/>
              </a:rPr>
              <a:t>3</a:t>
            </a:r>
            <a:endParaRPr lang="zh-CN" altLang="en-US" sz="1600" b="1" dirty="0">
              <a:solidFill>
                <a:schemeClr val="bg1"/>
              </a:solidFill>
              <a:latin typeface="+mn-ea"/>
              <a:ea typeface="+mn-ea"/>
            </a:endParaRPr>
          </a:p>
        </p:txBody>
      </p:sp>
      <p:sp>
        <p:nvSpPr>
          <p:cNvPr id="16396" name="TextBox 19"/>
          <p:cNvSpPr txBox="1">
            <a:spLocks noChangeArrowheads="1"/>
          </p:cNvSpPr>
          <p:nvPr/>
        </p:nvSpPr>
        <p:spPr bwMode="auto">
          <a:xfrm>
            <a:off x="4733925" y="1104900"/>
            <a:ext cx="3933825" cy="338138"/>
          </a:xfrm>
          <a:prstGeom prst="rect">
            <a:avLst/>
          </a:prstGeom>
          <a:noFill/>
          <a:ln w="9525">
            <a:noFill/>
            <a:miter lim="800000"/>
          </a:ln>
        </p:spPr>
        <p:txBody>
          <a:bodyPr>
            <a:spAutoFit/>
          </a:bodyPr>
          <a:lstStyle/>
          <a:p>
            <a:r>
              <a:rPr lang="zh-CN" altLang="en-US" sz="1600" b="1">
                <a:solidFill>
                  <a:schemeClr val="accent2"/>
                </a:solidFill>
                <a:latin typeface="宋体" panose="02010600030101010101" pitchFamily="2" charset="-122"/>
              </a:rPr>
              <a:t>结构简单，易于计算机实现</a:t>
            </a:r>
            <a:endParaRPr lang="zh-CN" altLang="en-US" sz="1600" b="1">
              <a:solidFill>
                <a:schemeClr val="accent2"/>
              </a:solidFill>
              <a:latin typeface="宋体" panose="02010600030101010101" pitchFamily="2" charset="-122"/>
            </a:endParaRPr>
          </a:p>
        </p:txBody>
      </p:sp>
      <p:sp>
        <p:nvSpPr>
          <p:cNvPr id="16397" name="TextBox 20"/>
          <p:cNvSpPr txBox="1">
            <a:spLocks noChangeArrowheads="1"/>
          </p:cNvSpPr>
          <p:nvPr/>
        </p:nvSpPr>
        <p:spPr bwMode="auto">
          <a:xfrm>
            <a:off x="4714875" y="1743075"/>
            <a:ext cx="3933825" cy="338138"/>
          </a:xfrm>
          <a:prstGeom prst="rect">
            <a:avLst/>
          </a:prstGeom>
          <a:noFill/>
          <a:ln w="9525">
            <a:noFill/>
            <a:miter lim="800000"/>
          </a:ln>
        </p:spPr>
        <p:txBody>
          <a:bodyPr>
            <a:spAutoFit/>
          </a:bodyPr>
          <a:lstStyle/>
          <a:p>
            <a:r>
              <a:rPr lang="zh-CN" altLang="en-US" sz="1600" b="1">
                <a:solidFill>
                  <a:schemeClr val="accent2"/>
                </a:solidFill>
                <a:latin typeface="宋体" panose="02010600030101010101" pitchFamily="2" charset="-122"/>
              </a:rPr>
              <a:t>理论上要保证方法的收敛性和数值稳定性</a:t>
            </a:r>
            <a:endParaRPr lang="zh-CN" altLang="en-US" sz="1600" b="1">
              <a:solidFill>
                <a:schemeClr val="accent2"/>
              </a:solidFill>
              <a:latin typeface="宋体" panose="02010600030101010101" pitchFamily="2" charset="-122"/>
            </a:endParaRPr>
          </a:p>
        </p:txBody>
      </p:sp>
      <p:sp>
        <p:nvSpPr>
          <p:cNvPr id="16398" name="TextBox 21"/>
          <p:cNvSpPr txBox="1">
            <a:spLocks noChangeArrowheads="1"/>
          </p:cNvSpPr>
          <p:nvPr/>
        </p:nvSpPr>
        <p:spPr bwMode="auto">
          <a:xfrm>
            <a:off x="4743450" y="2419350"/>
            <a:ext cx="3933825" cy="338138"/>
          </a:xfrm>
          <a:prstGeom prst="rect">
            <a:avLst/>
          </a:prstGeom>
          <a:noFill/>
          <a:ln w="9525">
            <a:noFill/>
            <a:miter lim="800000"/>
          </a:ln>
        </p:spPr>
        <p:txBody>
          <a:bodyPr>
            <a:spAutoFit/>
          </a:bodyPr>
          <a:lstStyle/>
          <a:p>
            <a:r>
              <a:rPr lang="zh-CN" altLang="en-US" sz="1600" b="1">
                <a:solidFill>
                  <a:schemeClr val="accent2"/>
                </a:solidFill>
                <a:latin typeface="宋体" panose="02010600030101010101" pitchFamily="2" charset="-122"/>
              </a:rPr>
              <a:t>计算效率高：计算速度快，节省存储量</a:t>
            </a:r>
            <a:endParaRPr lang="zh-CN" altLang="en-US" sz="1600" b="1">
              <a:solidFill>
                <a:schemeClr val="accent2"/>
              </a:solidFill>
              <a:latin typeface="宋体" panose="02010600030101010101" pitchFamily="2" charset="-122"/>
            </a:endParaRPr>
          </a:p>
        </p:txBody>
      </p:sp>
      <p:sp>
        <p:nvSpPr>
          <p:cNvPr id="24" name="椭圆 23"/>
          <p:cNvSpPr/>
          <p:nvPr/>
        </p:nvSpPr>
        <p:spPr bwMode="auto">
          <a:xfrm>
            <a:off x="4010025" y="3082925"/>
            <a:ext cx="381000" cy="381000"/>
          </a:xfrm>
          <a:prstGeom prst="ellipse">
            <a:avLst/>
          </a:prstGeom>
          <a:solidFill>
            <a:srgbClr val="0070C0"/>
          </a:solidFill>
          <a:ln w="9525" cap="flat" cmpd="sng" algn="ctr">
            <a:noFill/>
            <a:prstDash val="solid"/>
            <a:round/>
            <a:headEnd type="none" w="med" len="med"/>
            <a:tailEnd type="none" w="med" len="med"/>
          </a:ln>
          <a:effectLst/>
        </p:spPr>
        <p:txBody>
          <a:bodyPr/>
          <a:lstStyle/>
          <a:p>
            <a:pPr defTabSz="914400" eaLnBrk="1" hangingPunct="1">
              <a:buFont typeface="Arial" panose="020B0604020202020204" pitchFamily="34" charset="0"/>
              <a:buNone/>
              <a:defRPr/>
            </a:pPr>
            <a:r>
              <a:rPr lang="en-US" altLang="zh-CN" sz="1600" b="1" dirty="0">
                <a:solidFill>
                  <a:schemeClr val="bg1"/>
                </a:solidFill>
                <a:latin typeface="+mn-ea"/>
                <a:ea typeface="+mn-ea"/>
              </a:rPr>
              <a:t>4</a:t>
            </a:r>
            <a:endParaRPr lang="zh-CN" altLang="en-US" sz="1600" b="1" dirty="0">
              <a:solidFill>
                <a:schemeClr val="bg1"/>
              </a:solidFill>
              <a:latin typeface="+mn-ea"/>
              <a:ea typeface="+mn-ea"/>
            </a:endParaRPr>
          </a:p>
        </p:txBody>
      </p:sp>
      <p:sp>
        <p:nvSpPr>
          <p:cNvPr id="16400" name="TextBox 24"/>
          <p:cNvSpPr txBox="1">
            <a:spLocks noChangeArrowheads="1"/>
          </p:cNvSpPr>
          <p:nvPr/>
        </p:nvSpPr>
        <p:spPr bwMode="auto">
          <a:xfrm>
            <a:off x="4733925" y="3086100"/>
            <a:ext cx="3724275" cy="338138"/>
          </a:xfrm>
          <a:prstGeom prst="rect">
            <a:avLst/>
          </a:prstGeom>
          <a:noFill/>
          <a:ln w="9525">
            <a:noFill/>
            <a:miter lim="800000"/>
          </a:ln>
        </p:spPr>
        <p:txBody>
          <a:bodyPr>
            <a:spAutoFit/>
          </a:bodyPr>
          <a:lstStyle/>
          <a:p>
            <a:pPr eaLnBrk="1" hangingPunct="1"/>
            <a:r>
              <a:rPr lang="zh-CN" altLang="en-US" sz="1600" b="1">
                <a:solidFill>
                  <a:schemeClr val="accent2"/>
                </a:solidFill>
                <a:latin typeface="宋体" panose="02010600030101010101" pitchFamily="2" charset="-122"/>
              </a:rPr>
              <a:t>经过数值实验检验，证明行之有效</a:t>
            </a:r>
            <a:endParaRPr lang="zh-CN" altLang="en-US" sz="1600">
              <a:latin typeface="宋体" panose="02010600030101010101" pitchFamily="2" charset="-122"/>
            </a:endParaRPr>
          </a:p>
        </p:txBody>
      </p:sp>
      <p:sp>
        <p:nvSpPr>
          <p:cNvPr id="20" name="流程图: 资料带 19"/>
          <p:cNvSpPr/>
          <p:nvPr/>
        </p:nvSpPr>
        <p:spPr>
          <a:xfrm rot="1257126">
            <a:off x="1047750" y="1955800"/>
            <a:ext cx="2125663" cy="2222500"/>
          </a:xfrm>
          <a:prstGeom prst="flowChartPunchedTape">
            <a:avLst/>
          </a:prstGeom>
          <a:solidFill>
            <a:schemeClr val="accent3">
              <a:lumMod val="60000"/>
              <a:lumOff val="40000"/>
            </a:schemeClr>
          </a:solidFill>
          <a:ln w="12700" cap="flat" cmpd="sng" algn="ctr">
            <a:solidFill>
              <a:schemeClr val="tx2">
                <a:lumMod val="40000"/>
                <a:lumOff val="60000"/>
              </a:schemeClr>
            </a:solidFill>
            <a:prstDash val="solid"/>
            <a:miter lim="800000"/>
          </a:ln>
          <a:effectLst/>
        </p:spPr>
        <p:txBody>
          <a:bodyPr lIns="1116000" tIns="0" bIns="36000" anchor="ctr"/>
          <a:lstStyle/>
          <a:p>
            <a:pPr algn="just" eaLnBrk="1" fontAlgn="auto" hangingPunct="1">
              <a:spcBef>
                <a:spcPts val="0"/>
              </a:spcBef>
              <a:spcAft>
                <a:spcPts val="0"/>
              </a:spcAft>
              <a:defRPr/>
            </a:pPr>
            <a:endParaRPr lang="zh-CN" altLang="en-US" sz="3600" b="1" dirty="0">
              <a:solidFill>
                <a:srgbClr val="00A28B"/>
              </a:solidFill>
              <a:latin typeface="华文中宋" panose="02010600040101010101" pitchFamily="2" charset="-122"/>
              <a:ea typeface="华文中宋" panose="02010600040101010101" pitchFamily="2" charset="-122"/>
              <a:cs typeface="+mj-cs"/>
            </a:endParaRPr>
          </a:p>
        </p:txBody>
      </p:sp>
      <p:sp>
        <p:nvSpPr>
          <p:cNvPr id="21" name="TextBox 11"/>
          <p:cNvSpPr txBox="1">
            <a:spLocks noChangeArrowheads="1"/>
          </p:cNvSpPr>
          <p:nvPr/>
        </p:nvSpPr>
        <p:spPr bwMode="auto">
          <a:xfrm>
            <a:off x="1303338" y="2362200"/>
            <a:ext cx="1770062" cy="1647825"/>
          </a:xfrm>
          <a:prstGeom prst="rect">
            <a:avLst/>
          </a:prstGeom>
          <a:noFill/>
          <a:ln w="9525">
            <a:noFill/>
            <a:miter lim="800000"/>
          </a:ln>
        </p:spPr>
        <p:txBody>
          <a:bodyPr>
            <a:spAutoFit/>
          </a:bodyPr>
          <a:lstStyle/>
          <a:p>
            <a:r>
              <a:rPr kumimoji="1" lang="en-US" altLang="zh-CN" sz="1400" b="1">
                <a:solidFill>
                  <a:srgbClr val="FF3300"/>
                </a:solidFill>
              </a:rPr>
              <a:t>Tip</a:t>
            </a:r>
            <a:r>
              <a:rPr kumimoji="1" lang="zh-CN" altLang="en-US" sz="1400" b="1">
                <a:solidFill>
                  <a:srgbClr val="FF3300"/>
                </a:solidFill>
              </a:rPr>
              <a:t>：</a:t>
            </a:r>
            <a:r>
              <a:rPr lang="zh-CN" altLang="en-US" sz="1200" b="1">
                <a:solidFill>
                  <a:srgbClr val="FF3300"/>
                </a:solidFill>
                <a:latin typeface="宋体" panose="02010600030101010101" pitchFamily="2" charset="-122"/>
              </a:rPr>
              <a:t>学习中，要注意掌握数值方法的基本原理和思想，要注意方法处理的技巧及其与计算机的结合，要重视误差分析、收敛性和稳定性的基本理论</a:t>
            </a:r>
            <a:r>
              <a:rPr lang="zh-CN" altLang="en-US" sz="1400" b="1">
                <a:solidFill>
                  <a:srgbClr val="FF3300"/>
                </a:solidFill>
                <a:latin typeface="宋体" panose="02010600030101010101" pitchFamily="2" charset="-122"/>
              </a:rPr>
              <a:t>。</a:t>
            </a:r>
            <a:endParaRPr lang="zh-CN" altLang="en-US" sz="1400" b="1">
              <a:solidFill>
                <a:srgbClr val="FF3300"/>
              </a:solidFill>
              <a:latin typeface="宋体" panose="02010600030101010101" pitchFamily="2" charset="-122"/>
            </a:endParaRP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42"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Horizontal)">
                                      <p:cBhvr>
                                        <p:cTn id="21" dur="600"/>
                                        <p:tgtEl>
                                          <p:spTgt spid="13"/>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360"/>
                                          </p:val>
                                        </p:tav>
                                        <p:tav tm="100000">
                                          <p:val>
                                            <p:fltVal val="0"/>
                                          </p:val>
                                        </p:tav>
                                      </p:tavLst>
                                    </p:anim>
                                    <p:animEffect transition="in" filter="fade">
                                      <p:cBhvr>
                                        <p:cTn id="27" dur="1000"/>
                                        <p:tgtEl>
                                          <p:spTgt spid="10"/>
                                        </p:tgtEl>
                                      </p:cBhvr>
                                    </p:animEffect>
                                  </p:childTnLst>
                                </p:cTn>
                              </p:par>
                            </p:childTnLst>
                          </p:cTn>
                        </p:par>
                        <p:par>
                          <p:cTn id="28" fill="hold">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1+#ppt_w/2"/>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16396"/>
                                        </p:tgtEl>
                                        <p:attrNameLst>
                                          <p:attrName>style.visibility</p:attrName>
                                        </p:attrNameLst>
                                      </p:cBhvr>
                                      <p:to>
                                        <p:strVal val="visible"/>
                                      </p:to>
                                    </p:set>
                                    <p:animEffect transition="in" filter="blinds(horizontal)">
                                      <p:cBhvr>
                                        <p:cTn id="36" dur="500"/>
                                        <p:tgtEl>
                                          <p:spTgt spid="16396"/>
                                        </p:tgtEl>
                                      </p:cBhvr>
                                    </p:animEffect>
                                  </p:childTnLst>
                                </p:cTn>
                              </p:par>
                              <p:par>
                                <p:cTn id="37" presetID="2" presetClass="entr" presetSubtype="6" fill="hold" grpId="0" nodeType="withEffect">
                                  <p:stCondLst>
                                    <p:cond delay="25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par>
                          <p:cTn id="41" fill="hold">
                            <p:stCondLst>
                              <p:cond delay="3000"/>
                            </p:stCondLst>
                            <p:childTnLst>
                              <p:par>
                                <p:cTn id="42" presetID="3" presetClass="entr" presetSubtype="10" fill="hold" grpId="0" nodeType="afterEffect">
                                  <p:stCondLst>
                                    <p:cond delay="0"/>
                                  </p:stCondLst>
                                  <p:childTnLst>
                                    <p:set>
                                      <p:cBhvr>
                                        <p:cTn id="43" dur="1" fill="hold">
                                          <p:stCondLst>
                                            <p:cond delay="0"/>
                                          </p:stCondLst>
                                        </p:cTn>
                                        <p:tgtEl>
                                          <p:spTgt spid="16397"/>
                                        </p:tgtEl>
                                        <p:attrNameLst>
                                          <p:attrName>style.visibility</p:attrName>
                                        </p:attrNameLst>
                                      </p:cBhvr>
                                      <p:to>
                                        <p:strVal val="visible"/>
                                      </p:to>
                                    </p:set>
                                    <p:animEffect transition="in" filter="blinds(horizontal)">
                                      <p:cBhvr>
                                        <p:cTn id="44" dur="500"/>
                                        <p:tgtEl>
                                          <p:spTgt spid="16397"/>
                                        </p:tgtEl>
                                      </p:cBhvr>
                                    </p:animEffect>
                                  </p:childTnLst>
                                </p:cTn>
                              </p:par>
                              <p:par>
                                <p:cTn id="45" presetID="2" presetClass="entr" presetSubtype="6" fill="hold" grpId="0" nodeType="withEffect">
                                  <p:stCondLst>
                                    <p:cond delay="2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3" presetClass="entr" presetSubtype="10" fill="hold" grpId="0" nodeType="afterEffect">
                                  <p:stCondLst>
                                    <p:cond delay="0"/>
                                  </p:stCondLst>
                                  <p:childTnLst>
                                    <p:set>
                                      <p:cBhvr>
                                        <p:cTn id="51" dur="1" fill="hold">
                                          <p:stCondLst>
                                            <p:cond delay="0"/>
                                          </p:stCondLst>
                                        </p:cTn>
                                        <p:tgtEl>
                                          <p:spTgt spid="16398"/>
                                        </p:tgtEl>
                                        <p:attrNameLst>
                                          <p:attrName>style.visibility</p:attrName>
                                        </p:attrNameLst>
                                      </p:cBhvr>
                                      <p:to>
                                        <p:strVal val="visible"/>
                                      </p:to>
                                    </p:set>
                                    <p:animEffect transition="in" filter="blinds(horizontal)">
                                      <p:cBhvr>
                                        <p:cTn id="52" dur="500"/>
                                        <p:tgtEl>
                                          <p:spTgt spid="16398"/>
                                        </p:tgtEl>
                                      </p:cBhvr>
                                    </p:animEffect>
                                  </p:childTnLst>
                                </p:cTn>
                              </p:par>
                              <p:par>
                                <p:cTn id="53" presetID="2" presetClass="entr" presetSubtype="6" fill="hold" grpId="0" nodeType="withEffect">
                                  <p:stCondLst>
                                    <p:cond delay="20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1+#ppt_w/2"/>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4000"/>
                            </p:stCondLst>
                            <p:childTnLst>
                              <p:par>
                                <p:cTn id="58" presetID="3" presetClass="entr" presetSubtype="10" fill="hold" grpId="0" nodeType="afterEffect">
                                  <p:stCondLst>
                                    <p:cond delay="0"/>
                                  </p:stCondLst>
                                  <p:childTnLst>
                                    <p:set>
                                      <p:cBhvr>
                                        <p:cTn id="59" dur="1" fill="hold">
                                          <p:stCondLst>
                                            <p:cond delay="0"/>
                                          </p:stCondLst>
                                        </p:cTn>
                                        <p:tgtEl>
                                          <p:spTgt spid="16400"/>
                                        </p:tgtEl>
                                        <p:attrNameLst>
                                          <p:attrName>style.visibility</p:attrName>
                                        </p:attrNameLst>
                                      </p:cBhvr>
                                      <p:to>
                                        <p:strVal val="visible"/>
                                      </p:to>
                                    </p:set>
                                    <p:animEffect transition="in" filter="blinds(horizontal)">
                                      <p:cBhvr>
                                        <p:cTn id="60" dur="500"/>
                                        <p:tgtEl>
                                          <p:spTgt spid="16400"/>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amond(in)">
                                      <p:cBhvr>
                                        <p:cTn id="65" dur="2000"/>
                                        <p:tgtEl>
                                          <p:spTgt spid="20"/>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diamond(in)">
                                      <p:cBhvr>
                                        <p:cTn id="6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animBg="1"/>
      <p:bldP spid="19" grpId="0" animBg="1"/>
      <p:bldP spid="16396" grpId="0"/>
      <p:bldP spid="16397" grpId="0"/>
      <p:bldP spid="16398" grpId="0"/>
      <p:bldP spid="24" grpId="0" animBg="1"/>
      <p:bldP spid="16400"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基本">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solidFill>
          <a:schemeClr val="bg1">
            <a:lumMod val="95000"/>
          </a:schemeClr>
        </a:solidFill>
        <a:ln w="12700" cap="flat" cmpd="sng" algn="ctr">
          <a:noFill/>
          <a:prstDash val="solid"/>
          <a:miter lim="800000"/>
        </a:ln>
      </a:spPr>
      <a:bodyPr lIns="1116000" tIns="0" bIns="36000" anchor="ctr"/>
      <a:lstStyle>
        <a:defPPr algn="just" eaLnBrk="1" fontAlgn="auto" hangingPunct="1">
          <a:spcBef>
            <a:spcPts val="0"/>
          </a:spcBef>
          <a:spcAft>
            <a:spcPts val="0"/>
          </a:spcAft>
          <a:defRPr sz="3600" b="1" dirty="0">
            <a:solidFill>
              <a:srgbClr val="00A28B"/>
            </a:solidFill>
            <a:latin typeface="华文中宋" panose="02010600040101010101" pitchFamily="2" charset="-122"/>
            <a:ea typeface="华文中宋" panose="02010600040101010101" pitchFamily="2" charset="-122"/>
            <a:cs typeface="+mj-cs"/>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0</TotalTime>
  <Words>5026</Words>
  <Application>WPS 演示</Application>
  <PresentationFormat>全屏显示(16:9)</PresentationFormat>
  <Paragraphs>572</Paragraphs>
  <Slides>30</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41</vt:i4>
      </vt:variant>
      <vt:variant>
        <vt:lpstr>幻灯片标题</vt:lpstr>
      </vt:variant>
      <vt:variant>
        <vt:i4>30</vt:i4>
      </vt:variant>
    </vt:vector>
  </HeadingPairs>
  <TitlesOfParts>
    <vt:vector size="90" baseType="lpstr">
      <vt:lpstr>Arial</vt:lpstr>
      <vt:lpstr>宋体</vt:lpstr>
      <vt:lpstr>Wingdings</vt:lpstr>
      <vt:lpstr>华文中宋</vt:lpstr>
      <vt:lpstr>微软雅黑</vt:lpstr>
      <vt:lpstr>Arial Black</vt:lpstr>
      <vt:lpstr>Arial Unicode MS</vt:lpstr>
      <vt:lpstr>Calibri</vt:lpstr>
      <vt:lpstr>Watford DB</vt:lpstr>
      <vt:lpstr>造字工房劲黑（非商用）常规体</vt:lpstr>
      <vt:lpstr>黑体</vt:lpstr>
      <vt:lpstr>仿宋_GB2312</vt:lpstr>
      <vt:lpstr>Times New Roman</vt:lpstr>
      <vt:lpstr>Symbol</vt:lpstr>
      <vt:lpstr>MingLiU</vt:lpstr>
      <vt:lpstr>楷体_GB2312</vt:lpstr>
      <vt:lpstr>仿宋</vt:lpstr>
      <vt:lpstr>新宋体</vt:lpstr>
      <vt:lpstr>基本</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lenovo</cp:lastModifiedBy>
  <cp:revision>328</cp:revision>
  <dcterms:created xsi:type="dcterms:W3CDTF">2014-05-08T14:30:00Z</dcterms:created>
  <dcterms:modified xsi:type="dcterms:W3CDTF">2018-09-09T02:56:02Z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