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8"/>
  </p:notesMasterIdLst>
  <p:sldIdLst>
    <p:sldId id="378" r:id="rId3"/>
    <p:sldId id="467" r:id="rId4"/>
    <p:sldId id="473" r:id="rId5"/>
    <p:sldId id="469" r:id="rId6"/>
    <p:sldId id="470" r:id="rId7"/>
    <p:sldId id="471" r:id="rId8"/>
    <p:sldId id="472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</p:sldIdLst>
  <p:sldSz cx="9144000" cy="5143500" type="screen16x9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3F3F5"/>
    <a:srgbClr val="004A82"/>
    <a:srgbClr val="0070C0"/>
    <a:srgbClr val="F6F6F8"/>
    <a:srgbClr val="F9F9FB"/>
    <a:srgbClr val="314865"/>
    <a:srgbClr val="F8F8F7"/>
    <a:srgbClr val="1B4171"/>
    <a:srgbClr val="007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2"/>
    <p:restoredTop sz="95383"/>
  </p:normalViewPr>
  <p:slideViewPr>
    <p:cSldViewPr snapToGrid="0" showGuides="1">
      <p:cViewPr>
        <p:scale>
          <a:sx n="130" d="100"/>
          <a:sy n="130" d="100"/>
        </p:scale>
        <p:origin x="-690" y="-456"/>
      </p:cViewPr>
      <p:guideLst>
        <p:guide orient="horz" pos="182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第二级</a:t>
            </a: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第三级</a:t>
            </a: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第四级</a:t>
            </a: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15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微软雅黑" panose="020B0503020204020204" pitchFamily="34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模型分类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55416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D14903-1AD1-46CF-8949-A0E25E26002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14471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观测误差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2F6848-A838-4A7A-AF1B-4F26AF325EBB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7447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截断误差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DB72F1-7E60-42EB-836A-F96FA37F7CA1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模型分类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333533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舍入误差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F09FAD-90BD-4D31-BEFA-C1CCA14D0592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1693863"/>
          <a:ext cx="1268413" cy="1187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16779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绝对误差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6EBCE-30C1-4DE3-B6AF-4BB9689B3EF6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1693863"/>
          <a:ext cx="1268413" cy="1187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229711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相对误差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1660CA-87F8-4B34-A1FE-D0769A6DC140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en-US" altLang="zh-CN" strike="noStrike" baseline="0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spcBef>
                  <a:spcPct val="0"/>
                </a:spcBef>
              </a:pPr>
              <a:t>‹#›</a:t>
            </a:fld>
            <a:endParaRPr lang="en-US" altLang="zh-CN" strike="noStrike" baseline="0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8529638" y="4913313"/>
            <a:ext cx="614363" cy="230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1" compatLnSpc="1"/>
          <a:lstStyle/>
          <a:p>
            <a:pPr fontAlgn="base">
              <a:lnSpc>
                <a:spcPct val="100000"/>
              </a:lnSpc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A4963E-0D9B-45DC-9720-FEC0E036E7DC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2018/7/11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A4963E-0D9B-45DC-9720-FEC0E036E7DC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2018/7/11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fontAlgn="base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绪论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1160463" y="1195388"/>
            <a:ext cx="107950" cy="107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53" name="五边形 16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574" name="组合 13"/>
          <p:cNvGrpSpPr/>
          <p:nvPr userDrawn="1"/>
        </p:nvGrpSpPr>
        <p:grpSpPr>
          <a:xfrm>
            <a:off x="0" y="1546225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理论基础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78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598" name="组合 13"/>
          <p:cNvGrpSpPr/>
          <p:nvPr userDrawn="1"/>
        </p:nvGrpSpPr>
        <p:grpSpPr>
          <a:xfrm>
            <a:off x="0" y="2139950"/>
            <a:ext cx="1268413" cy="592138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单变量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6788" y="1594767"/>
              <a:ext cx="145804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602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622" name="组合 9"/>
          <p:cNvGrpSpPr/>
          <p:nvPr userDrawn="1"/>
        </p:nvGrpSpPr>
        <p:grpSpPr>
          <a:xfrm>
            <a:off x="0" y="2736850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多变量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26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646" name="组合 13"/>
          <p:cNvGrpSpPr/>
          <p:nvPr userDrawn="1"/>
        </p:nvGrpSpPr>
        <p:grpSpPr>
          <a:xfrm>
            <a:off x="0" y="3330575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总结与展望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50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35639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7672" name="组合 13"/>
          <p:cNvGrpSpPr/>
          <p:nvPr userDrawn="1"/>
        </p:nvGrpSpPr>
        <p:grpSpPr>
          <a:xfrm>
            <a:off x="0" y="3924300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6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模型分类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155416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D14903-1AD1-46CF-8949-A0E25E26002F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14471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观测误差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2F6848-A838-4A7A-AF1B-4F26AF325EBB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7447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截断误差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DB72F1-7E60-42EB-836A-F96FA37F7CA1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绪论</a:t>
            </a:r>
          </a:p>
        </p:txBody>
      </p:sp>
      <p:sp>
        <p:nvSpPr>
          <p:cNvPr id="15" name="等腰三角形 14"/>
          <p:cNvSpPr/>
          <p:nvPr/>
        </p:nvSpPr>
        <p:spPr>
          <a:xfrm rot="16200000">
            <a:off x="1160463" y="1195388"/>
            <a:ext cx="107950" cy="107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5" name="五边形 16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模型分类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观测误差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舍入误差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9540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误差分类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333533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舍入误差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F09FAD-90BD-4D31-BEFA-C1CCA14D0592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1693863"/>
          <a:ext cx="1268413" cy="1187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1677988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绝对误差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F6EBCE-30C1-4DE3-B6AF-4BB9689B3EF6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1693863"/>
          <a:ext cx="1268413" cy="1187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绝对误差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相对误差</a:t>
                      </a:r>
                      <a:endParaRPr lang="en-US" altLang="zh-CN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2297113"/>
            <a:ext cx="1268413" cy="5921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相对误差</a:t>
            </a:r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1660CA-87F8-4B34-A1FE-D0769A6DC140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66" name="组合 13"/>
          <p:cNvGrpSpPr/>
          <p:nvPr userDrawn="1"/>
        </p:nvGrpSpPr>
        <p:grpSpPr>
          <a:xfrm>
            <a:off x="0" y="1546225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理论基础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0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190" name="组合 13"/>
          <p:cNvGrpSpPr/>
          <p:nvPr userDrawn="1"/>
        </p:nvGrpSpPr>
        <p:grpSpPr>
          <a:xfrm>
            <a:off x="0" y="2139950"/>
            <a:ext cx="1268413" cy="592138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单变量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6787" y="1594766"/>
              <a:ext cx="145804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94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总结与展望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214" name="组合 9"/>
          <p:cNvGrpSpPr/>
          <p:nvPr userDrawn="1"/>
        </p:nvGrpSpPr>
        <p:grpSpPr>
          <a:xfrm>
            <a:off x="0" y="2736850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多变量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PM2.5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浓度预测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18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29702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理论基础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多变量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浓度预测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238" name="组合 13"/>
          <p:cNvGrpSpPr/>
          <p:nvPr userDrawn="1"/>
        </p:nvGrpSpPr>
        <p:grpSpPr>
          <a:xfrm>
            <a:off x="0" y="3330575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总结与展望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42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6841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950913"/>
          <a:ext cx="1268413" cy="35639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59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意义与内容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思路与方法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重点与难点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成果与运用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264" name="组合 13"/>
          <p:cNvGrpSpPr/>
          <p:nvPr userDrawn="1"/>
        </p:nvGrpSpPr>
        <p:grpSpPr>
          <a:xfrm>
            <a:off x="0" y="3924300"/>
            <a:ext cx="1268413" cy="590550"/>
            <a:chOff x="0" y="1272662"/>
            <a:chExt cx="1691680" cy="788186"/>
          </a:xfrm>
        </p:grpSpPr>
        <p:sp>
          <p:nvSpPr>
            <p:cNvPr id="15" name="矩形 14"/>
            <p:cNvSpPr/>
            <p:nvPr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建议与总结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547651" y="1594765"/>
              <a:ext cx="144077" cy="143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8458200" y="4514850"/>
            <a:ext cx="712788" cy="63976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8" name="五边形 17"/>
          <p:cNvSpPr/>
          <p:nvPr/>
        </p:nvSpPr>
        <p:spPr>
          <a:xfrm flipH="1">
            <a:off x="8535988" y="4776788"/>
            <a:ext cx="741362" cy="377825"/>
          </a:xfrm>
          <a:prstGeom prst="homePlate">
            <a:avLst>
              <a:gd name="adj" fmla="val 49972"/>
            </a:avLst>
          </a:prstGeom>
          <a:noFill/>
          <a:ln w="25400">
            <a:noFill/>
          </a:ln>
        </p:spPr>
        <p:txBody>
          <a:bodyPr lIns="68580" tIns="34290" rIns="68580" bIns="34290" anchor="ctr"/>
          <a:lstStyle/>
          <a:p>
            <a:pPr lvl="0" indent="0" algn="ctr"/>
            <a:fld id="{9A0DB2DC-4C9A-4742-B13C-FB6460FD3503}" type="slidenum">
              <a:rPr lang="zh-CN" altLang="en-US" sz="1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indent="0" algn="ctr"/>
              <a:t>‹#›</a:t>
            </a:fld>
            <a:endParaRPr lang="zh-CN" altLang="en-US" sz="1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314450"/>
            <a:ext cx="7620000" cy="3279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182245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028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028700"/>
            <a:ext cx="142875" cy="4114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0" y="4867275"/>
            <a:ext cx="7048500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4825" y="4867275"/>
            <a:ext cx="1019175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7143750" y="4843463"/>
            <a:ext cx="87788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148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东北大学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457200" y="1314450"/>
            <a:ext cx="7620000" cy="3279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182245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074377-78E9-4F94-B98A-3B3EB2E4E344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7/11/2018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0450"/>
            <a:ext cx="3429000" cy="2127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 Text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525" y="4368800"/>
            <a:ext cx="987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028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028700"/>
            <a:ext cx="142875" cy="4114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0" y="4867275"/>
            <a:ext cx="7048500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4825" y="4867275"/>
            <a:ext cx="1019175" cy="276225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7143750" y="4843463"/>
            <a:ext cx="87788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148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东北大学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57200" indent="-1828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0"/>
            <a:ext cx="9144000" cy="5029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       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90451" y="1445011"/>
            <a:ext cx="2954655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prstDash val="solid"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数值分析</a:t>
            </a: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0" y="4595813"/>
            <a:ext cx="9144000" cy="3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4376738" y="4408488"/>
            <a:ext cx="390525" cy="4079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68562" tIns="34281" rIns="68562" bIns="3428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Freeform 7"/>
          <p:cNvSpPr>
            <a:spLocks noEditPoints="1"/>
          </p:cNvSpPr>
          <p:nvPr/>
        </p:nvSpPr>
        <p:spPr bwMode="auto">
          <a:xfrm>
            <a:off x="4476750" y="4445000"/>
            <a:ext cx="196850" cy="330200"/>
          </a:xfrm>
          <a:custGeom>
            <a:avLst/>
            <a:gdLst>
              <a:gd name="T0" fmla="*/ 346 w 346"/>
              <a:gd name="T1" fmla="*/ 284 h 555"/>
              <a:gd name="T2" fmla="*/ 346 w 346"/>
              <a:gd name="T3" fmla="*/ 183 h 555"/>
              <a:gd name="T4" fmla="*/ 300 w 346"/>
              <a:gd name="T5" fmla="*/ 183 h 555"/>
              <a:gd name="T6" fmla="*/ 300 w 346"/>
              <a:gd name="T7" fmla="*/ 284 h 555"/>
              <a:gd name="T8" fmla="*/ 176 w 346"/>
              <a:gd name="T9" fmla="*/ 408 h 555"/>
              <a:gd name="T10" fmla="*/ 173 w 346"/>
              <a:gd name="T11" fmla="*/ 408 h 555"/>
              <a:gd name="T12" fmla="*/ 173 w 346"/>
              <a:gd name="T13" fmla="*/ 408 h 555"/>
              <a:gd name="T14" fmla="*/ 172 w 346"/>
              <a:gd name="T15" fmla="*/ 408 h 555"/>
              <a:gd name="T16" fmla="*/ 170 w 346"/>
              <a:gd name="T17" fmla="*/ 408 h 555"/>
              <a:gd name="T18" fmla="*/ 46 w 346"/>
              <a:gd name="T19" fmla="*/ 284 h 555"/>
              <a:gd name="T20" fmla="*/ 46 w 346"/>
              <a:gd name="T21" fmla="*/ 183 h 555"/>
              <a:gd name="T22" fmla="*/ 0 w 346"/>
              <a:gd name="T23" fmla="*/ 183 h 555"/>
              <a:gd name="T24" fmla="*/ 0 w 346"/>
              <a:gd name="T25" fmla="*/ 284 h 555"/>
              <a:gd name="T26" fmla="*/ 146 w 346"/>
              <a:gd name="T27" fmla="*/ 452 h 555"/>
              <a:gd name="T28" fmla="*/ 146 w 346"/>
              <a:gd name="T29" fmla="*/ 526 h 555"/>
              <a:gd name="T30" fmla="*/ 42 w 346"/>
              <a:gd name="T31" fmla="*/ 555 h 555"/>
              <a:gd name="T32" fmla="*/ 304 w 346"/>
              <a:gd name="T33" fmla="*/ 555 h 555"/>
              <a:gd name="T34" fmla="*/ 200 w 346"/>
              <a:gd name="T35" fmla="*/ 525 h 555"/>
              <a:gd name="T36" fmla="*/ 200 w 346"/>
              <a:gd name="T37" fmla="*/ 453 h 555"/>
              <a:gd name="T38" fmla="*/ 346 w 346"/>
              <a:gd name="T39" fmla="*/ 284 h 555"/>
              <a:gd name="T40" fmla="*/ 171 w 346"/>
              <a:gd name="T41" fmla="*/ 365 h 555"/>
              <a:gd name="T42" fmla="*/ 173 w 346"/>
              <a:gd name="T43" fmla="*/ 365 h 555"/>
              <a:gd name="T44" fmla="*/ 174 w 346"/>
              <a:gd name="T45" fmla="*/ 365 h 555"/>
              <a:gd name="T46" fmla="*/ 257 w 346"/>
              <a:gd name="T47" fmla="*/ 282 h 555"/>
              <a:gd name="T48" fmla="*/ 257 w 346"/>
              <a:gd name="T49" fmla="*/ 83 h 555"/>
              <a:gd name="T50" fmla="*/ 174 w 346"/>
              <a:gd name="T51" fmla="*/ 0 h 555"/>
              <a:gd name="T52" fmla="*/ 173 w 346"/>
              <a:gd name="T53" fmla="*/ 0 h 555"/>
              <a:gd name="T54" fmla="*/ 171 w 346"/>
              <a:gd name="T55" fmla="*/ 0 h 555"/>
              <a:gd name="T56" fmla="*/ 89 w 346"/>
              <a:gd name="T57" fmla="*/ 83 h 555"/>
              <a:gd name="T58" fmla="*/ 89 w 346"/>
              <a:gd name="T59" fmla="*/ 282 h 555"/>
              <a:gd name="T60" fmla="*/ 171 w 346"/>
              <a:gd name="T61" fmla="*/ 36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314865"/>
          </a:solidFill>
          <a:ln>
            <a:noFill/>
          </a:ln>
        </p:spPr>
        <p:txBody>
          <a:bodyPr lIns="68562" tIns="34281" rIns="68562" bIns="3428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70" name="TextBox 35"/>
          <p:cNvSpPr txBox="1"/>
          <p:nvPr/>
        </p:nvSpPr>
        <p:spPr>
          <a:xfrm>
            <a:off x="3035300" y="2466975"/>
            <a:ext cx="4113213" cy="715963"/>
          </a:xfrm>
          <a:prstGeom prst="rect">
            <a:avLst/>
          </a:prstGeom>
          <a:noFill/>
          <a:ln w="9525">
            <a:noFill/>
          </a:ln>
        </p:spPr>
        <p:txBody>
          <a:bodyPr lIns="68562" tIns="34281" rIns="68562" bIns="34281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理学院     数学系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71" name="图片 5"/>
          <p:cNvPicPr>
            <a:picLocks noChangeAspect="1"/>
          </p:cNvPicPr>
          <p:nvPr/>
        </p:nvPicPr>
        <p:blipFill>
          <a:blip r:embed="rId3">
            <a:biLevel thresh="50000"/>
            <a:grayscl/>
          </a:blip>
          <a:stretch>
            <a:fillRect/>
          </a:stretch>
        </p:blipFill>
        <p:spPr>
          <a:xfrm>
            <a:off x="15875" y="-246062"/>
            <a:ext cx="4154488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7675" y="4843463"/>
            <a:ext cx="1508125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2017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13</a:t>
            </a:r>
            <a:r>
              <a:rPr kumimoji="0" lang="zh-CN" altLang="en-US" sz="135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日</a:t>
            </a:r>
          </a:p>
        </p:txBody>
      </p:sp>
      <p:sp>
        <p:nvSpPr>
          <p:cNvPr id="36873" name="TextBox 35"/>
          <p:cNvSpPr txBox="1"/>
          <p:nvPr/>
        </p:nvSpPr>
        <p:spPr>
          <a:xfrm>
            <a:off x="3105150" y="3354388"/>
            <a:ext cx="3554413" cy="715962"/>
          </a:xfrm>
          <a:prstGeom prst="rect">
            <a:avLst/>
          </a:prstGeom>
          <a:noFill/>
          <a:ln w="9525">
            <a:noFill/>
          </a:ln>
        </p:spPr>
        <p:txBody>
          <a:bodyPr lIns="68562" tIns="34281" rIns="68562" bIns="34281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计算数学教研室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54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3" name="对象 5123"/>
          <p:cNvGraphicFramePr>
            <a:graphicFrameLocks/>
          </p:cNvGraphicFramePr>
          <p:nvPr/>
        </p:nvGraphicFramePr>
        <p:xfrm>
          <a:off x="1335723" y="1000125"/>
          <a:ext cx="603885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r:id="rId3" imgW="4647960" imgH="2895480" progId="Equation.3">
                  <p:embed/>
                </p:oleObj>
              </mc:Choice>
              <mc:Fallback>
                <p:oleObj r:id="rId3" imgW="4647960" imgH="28954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723" y="1000125"/>
                        <a:ext cx="6038850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文本框 5124"/>
          <p:cNvSpPr txBox="1"/>
          <p:nvPr/>
        </p:nvSpPr>
        <p:spPr>
          <a:xfrm>
            <a:off x="1146175" y="631825"/>
            <a:ext cx="26289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</a:p>
        </p:txBody>
      </p:sp>
      <p:graphicFrame>
        <p:nvGraphicFramePr>
          <p:cNvPr id="138246" name="对象 5126"/>
          <p:cNvGraphicFramePr>
            <a:graphicFrameLocks/>
          </p:cNvGraphicFramePr>
          <p:nvPr/>
        </p:nvGraphicFramePr>
        <p:xfrm>
          <a:off x="5194300" y="654050"/>
          <a:ext cx="2506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r:id="rId5" imgW="1600200" imgH="228600" progId="Equation.3">
                  <p:embed/>
                </p:oleObj>
              </mc:Choice>
              <mc:Fallback>
                <p:oleObj r:id="rId5" imgW="1600200" imgH="228600" progId="Equation.3">
                  <p:embed/>
                  <p:pic>
                    <p:nvPicPr>
                      <p:cNvPr id="0" name="Picture 1" descr="image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654050"/>
                        <a:ext cx="2506663" cy="358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9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5" name="对象 6145"/>
          <p:cNvGraphicFramePr>
            <a:graphicFrameLocks/>
          </p:cNvGraphicFramePr>
          <p:nvPr/>
        </p:nvGraphicFramePr>
        <p:xfrm>
          <a:off x="1476375" y="892810"/>
          <a:ext cx="6191250" cy="317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r:id="rId3" imgW="3860640" imgH="1981080" progId="Equation.3">
                  <p:embed/>
                </p:oleObj>
              </mc:Choice>
              <mc:Fallback>
                <p:oleObj r:id="rId3" imgW="3860640" imgH="198108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92810"/>
                        <a:ext cx="6191250" cy="317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268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89" name="对象 7169"/>
          <p:cNvGraphicFramePr>
            <a:graphicFrameLocks/>
          </p:cNvGraphicFramePr>
          <p:nvPr/>
        </p:nvGraphicFramePr>
        <p:xfrm>
          <a:off x="1751013" y="735013"/>
          <a:ext cx="5792787" cy="377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r:id="rId3" imgW="3657600" imgH="2565400" progId="Equation.3">
                  <p:embed/>
                </p:oleObj>
              </mc:Choice>
              <mc:Fallback>
                <p:oleObj r:id="rId3" imgW="3657600" imgH="2565400" progId="Equation.3">
                  <p:embed/>
                  <p:pic>
                    <p:nvPicPr>
                      <p:cNvPr id="0" name="Picture 1" descr="image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735013"/>
                        <a:ext cx="5792787" cy="377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92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3" name="对象 8193"/>
          <p:cNvGraphicFramePr>
            <a:graphicFrameLocks/>
          </p:cNvGraphicFramePr>
          <p:nvPr/>
        </p:nvGraphicFramePr>
        <p:xfrm>
          <a:off x="1733550" y="839788"/>
          <a:ext cx="57213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r:id="rId3" imgW="3949700" imgH="2286000" progId="Equation.3">
                  <p:embed/>
                </p:oleObj>
              </mc:Choice>
              <mc:Fallback>
                <p:oleObj r:id="rId3" imgW="3949700" imgH="2286000" progId="Equation.3">
                  <p:embed/>
                  <p:pic>
                    <p:nvPicPr>
                      <p:cNvPr id="0" name="Picture 1" descr="image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839788"/>
                        <a:ext cx="572135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16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/>
          <p:cNvGraphicFramePr>
            <a:graphicFrameLocks/>
          </p:cNvGraphicFramePr>
          <p:nvPr/>
        </p:nvGraphicFramePr>
        <p:xfrm>
          <a:off x="1849438" y="614363"/>
          <a:ext cx="51577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r:id="rId3" imgW="3530520" imgH="1193760" progId="Equation.3">
                  <p:embed/>
                </p:oleObj>
              </mc:Choice>
              <mc:Fallback>
                <p:oleObj r:id="rId3" imgW="3530520" imgH="1193760" progId="Equation.3">
                  <p:embed/>
                  <p:pic>
                    <p:nvPicPr>
                      <p:cNvPr id="0" name="Picture 2" descr="image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614363"/>
                        <a:ext cx="5157787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/>
          <p:cNvGraphicFramePr>
            <a:graphicFrameLocks/>
          </p:cNvGraphicFramePr>
          <p:nvPr/>
        </p:nvGraphicFramePr>
        <p:xfrm>
          <a:off x="1906588" y="2363788"/>
          <a:ext cx="5100637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r:id="rId5" imgW="3746500" imgH="1803400" progId="Equation.3">
                  <p:embed/>
                </p:oleObj>
              </mc:Choice>
              <mc:Fallback>
                <p:oleObj r:id="rId5" imgW="3746500" imgH="1803400" progId="Equation.3">
                  <p:embed/>
                  <p:pic>
                    <p:nvPicPr>
                      <p:cNvPr id="0" name="Picture 1" descr="image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363788"/>
                        <a:ext cx="5100637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41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0200" y="550863"/>
            <a:ext cx="5889625" cy="3906837"/>
            <a:chOff x="1600200" y="550863"/>
            <a:chExt cx="5889625" cy="3906837"/>
          </a:xfrm>
        </p:grpSpPr>
        <p:graphicFrame>
          <p:nvGraphicFramePr>
            <p:cNvPr id="143361" name="对象 102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0049228"/>
                </p:ext>
              </p:extLst>
            </p:nvPr>
          </p:nvGraphicFramePr>
          <p:xfrm>
            <a:off x="1600200" y="550863"/>
            <a:ext cx="5889625" cy="3906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9" r:id="rId3" imgW="3771900" imgH="2501900" progId="Equation.3">
                    <p:embed/>
                  </p:oleObj>
                </mc:Choice>
                <mc:Fallback>
                  <p:oleObj r:id="rId3" imgW="3771900" imgH="2501900" progId="Equation.3">
                    <p:embed/>
                    <p:pic>
                      <p:nvPicPr>
                        <p:cNvPr id="0" name="Picture 1" descr="image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550863"/>
                          <a:ext cx="5889625" cy="3906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表格 10242"/>
            <p:cNvGraphicFramePr/>
            <p:nvPr>
              <p:extLst>
                <p:ext uri="{D42A27DB-BD31-4B8C-83A1-F6EECF244321}">
                  <p14:modId xmlns:p14="http://schemas.microsoft.com/office/powerpoint/2010/main" val="2738777962"/>
                </p:ext>
              </p:extLst>
            </p:nvPr>
          </p:nvGraphicFramePr>
          <p:xfrm>
            <a:off x="1603375" y="1028700"/>
            <a:ext cx="5886450" cy="2593340"/>
          </p:xfrm>
          <a:graphic>
            <a:graphicData uri="http://schemas.openxmlformats.org/drawingml/2006/table">
              <a:tbl>
                <a:tblPr/>
                <a:tblGrid>
                  <a:gridCol w="666115"/>
                  <a:gridCol w="1279525"/>
                  <a:gridCol w="1341755"/>
                  <a:gridCol w="1370330"/>
                  <a:gridCol w="1228725"/>
                </a:tblGrid>
                <a:tr h="375920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k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cap="flat">
                        <a:noFill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1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2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 baseline="300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3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 baseline="300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>
                            <a:ea typeface="华文中宋" panose="02010600040101010101" pitchFamily="2" charset="-122"/>
                          </a:rPr>
                          <a:t>‖</a:t>
                        </a: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30000"/>
                          <a:t>(k)</a:t>
                        </a:r>
                        <a:r>
                          <a:rPr lang="en-US" altLang="zh-CN" sz="1500">
                            <a:ea typeface="华文中宋" panose="02010600040101010101" pitchFamily="2" charset="-122"/>
                          </a:rPr>
                          <a:t>-x</a:t>
                        </a:r>
                        <a:r>
                          <a:rPr lang="en-US" altLang="zh-CN" sz="1500" baseline="30000">
                            <a:ea typeface="华文中宋" panose="02010600040101010101" pitchFamily="2" charset="-122"/>
                          </a:rPr>
                          <a:t>*</a:t>
                        </a:r>
                        <a:r>
                          <a:rPr lang="en-US" altLang="zh-CN" sz="1500">
                            <a:ea typeface="华文中宋" panose="02010600040101010101" pitchFamily="2" charset="-122"/>
                          </a:rPr>
                          <a:t>‖</a:t>
                        </a:r>
                        <a:r>
                          <a:rPr lang="en-US" altLang="zh-CN" sz="1500" baseline="-25000">
                            <a:ea typeface="华文中宋" panose="02010600040101010101" pitchFamily="2" charset="-122"/>
                            <a:sym typeface="Symbol" panose="05050102010706020507" pitchFamily="18" charset="2"/>
                          </a:rPr>
                          <a:t></a:t>
                        </a:r>
                        <a:endParaRPr lang="zh-CN" altLang="en-US" sz="1500">
                          <a:ea typeface="华文中宋" panose="02010600040101010101" pitchFamily="2" charset="-122"/>
                        </a:endParaRPr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2217420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2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3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4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6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>
                            <a:solidFill>
                              <a:srgbClr val="FF0066"/>
                            </a:solidFill>
                          </a:rPr>
                          <a:t>7</a:t>
                        </a:r>
                        <a:endParaRPr lang="zh-CN" altLang="en-US" sz="1500">
                          <a:solidFill>
                            <a:srgbClr val="FF0066"/>
                          </a:solidFill>
                        </a:endParaRPr>
                      </a:p>
                    </a:txBody>
                    <a:tcPr marL="68580" marR="68580" marT="34290" marB="34290">
                      <a:lnL cap="flat">
                        <a:noFill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1.4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1.11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0.929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0.9906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1.01159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1.000251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>
                            <a:solidFill>
                              <a:srgbClr val="FF0066"/>
                            </a:solidFill>
                          </a:rPr>
                          <a:t>0.99</a:t>
                        </a:r>
                        <a:r>
                          <a:rPr lang="en-US" altLang="zh-CN" sz="1500" dirty="0"/>
                          <a:t>82364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1.20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1.055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0.9645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0.9953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1.005795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>
                            <a:solidFill>
                              <a:srgbClr val="FF0066"/>
                            </a:solidFill>
                          </a:rPr>
                          <a:t>1.00</a:t>
                        </a:r>
                        <a:r>
                          <a:rPr lang="en-US" altLang="zh-CN" sz="1500" dirty="0"/>
                          <a:t>01255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1.4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1.11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0.929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0.9906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1.01159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1.000251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>
                            <a:solidFill>
                              <a:srgbClr val="FF0066"/>
                            </a:solidFill>
                          </a:rPr>
                          <a:t>0.99</a:t>
                        </a:r>
                        <a:r>
                          <a:rPr lang="en-US" altLang="zh-CN" sz="1500"/>
                          <a:t>82364</a:t>
                        </a:r>
                        <a:endParaRPr lang="zh-CN" altLang="en-US" sz="15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0.2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0.071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0.0355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0.01159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0.005795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>
                            <a:solidFill>
                              <a:srgbClr val="FF0066"/>
                            </a:solidFill>
                          </a:rPr>
                          <a:t>0.001</a:t>
                        </a:r>
                        <a:r>
                          <a:rPr lang="en-US" altLang="zh-CN" sz="1500" dirty="0"/>
                          <a:t>7636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4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文本框 11267"/>
          <p:cNvSpPr txBox="1"/>
          <p:nvPr/>
        </p:nvSpPr>
        <p:spPr>
          <a:xfrm>
            <a:off x="1428750" y="631825"/>
            <a:ext cx="31432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 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4390" name="对象 11270"/>
          <p:cNvGraphicFramePr>
            <a:graphicFrameLocks/>
          </p:cNvGraphicFramePr>
          <p:nvPr/>
        </p:nvGraphicFramePr>
        <p:xfrm>
          <a:off x="5135563" y="631825"/>
          <a:ext cx="250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r:id="rId3" imgW="1600200" imgH="228600" progId="Equation.3">
                  <p:embed/>
                </p:oleObj>
              </mc:Choice>
              <mc:Fallback>
                <p:oleObj r:id="rId3" imgW="1600200" imgH="228600" progId="Equation.3">
                  <p:embed/>
                  <p:pic>
                    <p:nvPicPr>
                      <p:cNvPr id="0" name="Picture 3" descr="image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631825"/>
                        <a:ext cx="2508250" cy="358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394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</a:p>
        </p:txBody>
      </p:sp>
      <p:graphicFrame>
        <p:nvGraphicFramePr>
          <p:cNvPr id="144388" name="对象 11268"/>
          <p:cNvGraphicFramePr>
            <a:graphicFrameLocks/>
          </p:cNvGraphicFramePr>
          <p:nvPr/>
        </p:nvGraphicFramePr>
        <p:xfrm>
          <a:off x="1428274" y="1065213"/>
          <a:ext cx="628713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r:id="rId5" imgW="4559040" imgH="2654280" progId="Equation.3">
                  <p:embed/>
                </p:oleObj>
              </mc:Choice>
              <mc:Fallback>
                <p:oleObj r:id="rId5" imgW="4559040" imgH="26542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74" y="1065213"/>
                        <a:ext cx="6287135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>
            <a:graphicFrameLocks/>
          </p:cNvGraphicFramePr>
          <p:nvPr/>
        </p:nvGraphicFramePr>
        <p:xfrm>
          <a:off x="1885950" y="3200400"/>
          <a:ext cx="4972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r:id="rId7" imgW="2679700" imgH="228600" progId="Equation.3">
                  <p:embed/>
                </p:oleObj>
              </mc:Choice>
              <mc:Fallback>
                <p:oleObj r:id="rId7" imgW="2679700" imgH="228600" progId="Equation.3">
                  <p:embed/>
                  <p:pic>
                    <p:nvPicPr>
                      <p:cNvPr id="0" name="Picture 1" descr="image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00400"/>
                        <a:ext cx="4972050" cy="4238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  <p:bldP spid="1443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09" name="对象 12289"/>
          <p:cNvGraphicFramePr>
            <a:graphicFrameLocks/>
          </p:cNvGraphicFramePr>
          <p:nvPr/>
        </p:nvGraphicFramePr>
        <p:xfrm>
          <a:off x="1550988" y="857250"/>
          <a:ext cx="598805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r:id="rId3" imgW="4406900" imgH="2413000" progId="Equation.3">
                  <p:embed/>
                </p:oleObj>
              </mc:Choice>
              <mc:Fallback>
                <p:oleObj r:id="rId3" imgW="4406900" imgH="2413000" progId="Equation.3">
                  <p:embed/>
                  <p:pic>
                    <p:nvPicPr>
                      <p:cNvPr id="0" name="Picture 2" descr="image2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857250"/>
                        <a:ext cx="5988050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>
            <a:graphicFrameLocks/>
          </p:cNvGraphicFramePr>
          <p:nvPr/>
        </p:nvGraphicFramePr>
        <p:xfrm>
          <a:off x="2000250" y="4286250"/>
          <a:ext cx="4972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r:id="rId5" imgW="2679700" imgH="228600" progId="Equation.3">
                  <p:embed/>
                </p:oleObj>
              </mc:Choice>
              <mc:Fallback>
                <p:oleObj r:id="rId5" imgW="2679700" imgH="228600" progId="Equation.3">
                  <p:embed/>
                  <p:pic>
                    <p:nvPicPr>
                      <p:cNvPr id="0" name="Picture 1" descr="image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286250"/>
                        <a:ext cx="4972050" cy="4238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16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5" name="对象 13315"/>
          <p:cNvGraphicFramePr>
            <a:graphicFrameLocks/>
          </p:cNvGraphicFramePr>
          <p:nvPr/>
        </p:nvGraphicFramePr>
        <p:xfrm>
          <a:off x="1646555" y="807403"/>
          <a:ext cx="61087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r:id="rId3" imgW="4216320" imgH="2286000" progId="Equation.3">
                  <p:embed/>
                </p:oleObj>
              </mc:Choice>
              <mc:Fallback>
                <p:oleObj r:id="rId3" imgW="4216320" imgH="2286000" progId="Equation.3">
                  <p:embed/>
                  <p:pic>
                    <p:nvPicPr>
                      <p:cNvPr id="0" name="Picture 1" descr="image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555" y="807403"/>
                        <a:ext cx="610870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38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对象 14337"/>
          <p:cNvGraphicFramePr>
            <a:graphicFrameLocks/>
          </p:cNvGraphicFramePr>
          <p:nvPr/>
        </p:nvGraphicFramePr>
        <p:xfrm>
          <a:off x="1827371" y="748506"/>
          <a:ext cx="5201920" cy="153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r:id="rId3" imgW="3530520" imgH="1193760" progId="Equation.3">
                  <p:embed/>
                </p:oleObj>
              </mc:Choice>
              <mc:Fallback>
                <p:oleObj r:id="rId3" imgW="3530520" imgH="119376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371" y="748506"/>
                        <a:ext cx="5201920" cy="1531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>
            <a:graphicFrameLocks/>
          </p:cNvGraphicFramePr>
          <p:nvPr/>
        </p:nvGraphicFramePr>
        <p:xfrm>
          <a:off x="2193925" y="2397125"/>
          <a:ext cx="4835525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r:id="rId5" imgW="3771900" imgH="2057400" progId="Equation.3">
                  <p:embed/>
                </p:oleObj>
              </mc:Choice>
              <mc:Fallback>
                <p:oleObj r:id="rId5" imgW="3771900" imgH="2057400" progId="Equation.3">
                  <p:embed/>
                  <p:pic>
                    <p:nvPicPr>
                      <p:cNvPr id="0" name="Picture 1" descr="image2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397125"/>
                        <a:ext cx="4835525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461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49" name="对象 3074"/>
          <p:cNvGraphicFramePr>
            <a:graphicFrameLocks/>
          </p:cNvGraphicFramePr>
          <p:nvPr/>
        </p:nvGraphicFramePr>
        <p:xfrm>
          <a:off x="1581150" y="1100138"/>
          <a:ext cx="59817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r:id="rId3" imgW="3962160" imgH="1650960" progId="Equation.3">
                  <p:embed/>
                </p:oleObj>
              </mc:Choice>
              <mc:Fallback>
                <p:oleObj r:id="rId3" imgW="3962160" imgH="1650960" progId="Equation.3">
                  <p:embed/>
                  <p:pic>
                    <p:nvPicPr>
                      <p:cNvPr id="0" name="Picture 256" descr="image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100138"/>
                        <a:ext cx="5981700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0" name="文本框 3077"/>
          <p:cNvSpPr txBox="1"/>
          <p:nvPr/>
        </p:nvSpPr>
        <p:spPr>
          <a:xfrm>
            <a:off x="1635125" y="31750"/>
            <a:ext cx="5503863" cy="814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解线性方程组的迭代法</a:t>
            </a:r>
          </a:p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知识点1  迭代法的基本思想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1" name="对象 15361"/>
          <p:cNvGraphicFramePr>
            <a:graphicFrameLocks/>
          </p:cNvGraphicFramePr>
          <p:nvPr/>
        </p:nvGraphicFramePr>
        <p:xfrm>
          <a:off x="1614488" y="922338"/>
          <a:ext cx="5929312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r:id="rId3" imgW="3797300" imgH="2057400" progId="Equation.3">
                  <p:embed/>
                </p:oleObj>
              </mc:Choice>
              <mc:Fallback>
                <p:oleObj r:id="rId3" imgW="3797300" imgH="2057400" progId="Equation.3">
                  <p:embed/>
                  <p:pic>
                    <p:nvPicPr>
                      <p:cNvPr id="0" name="Picture 1" descr="image3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922338"/>
                        <a:ext cx="5929312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表格 15362"/>
          <p:cNvGraphicFramePr/>
          <p:nvPr/>
        </p:nvGraphicFramePr>
        <p:xfrm>
          <a:off x="1635125" y="1385888"/>
          <a:ext cx="5886450" cy="1514475"/>
        </p:xfrm>
        <a:graphic>
          <a:graphicData uri="http://schemas.openxmlformats.org/drawingml/2006/table">
            <a:tbl>
              <a:tblPr/>
              <a:tblGrid>
                <a:gridCol w="716915"/>
                <a:gridCol w="1228725"/>
                <a:gridCol w="1341755"/>
                <a:gridCol w="1370330"/>
                <a:gridCol w="1228725"/>
              </a:tblGrid>
              <a:tr h="3124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k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x</a:t>
                      </a:r>
                      <a:r>
                        <a:rPr lang="en-US" altLang="zh-CN" sz="1500" baseline="-25000"/>
                        <a:t>1</a:t>
                      </a:r>
                      <a:r>
                        <a:rPr lang="en-US" altLang="zh-CN" sz="1500" baseline="30000"/>
                        <a:t>(k)</a:t>
                      </a:r>
                      <a:endParaRPr lang="zh-CN" altLang="en-US" sz="150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x</a:t>
                      </a:r>
                      <a:r>
                        <a:rPr lang="en-US" altLang="zh-CN" sz="1500" baseline="-25000"/>
                        <a:t>2</a:t>
                      </a:r>
                      <a:r>
                        <a:rPr lang="en-US" altLang="zh-CN" sz="1500" baseline="30000"/>
                        <a:t>(k)</a:t>
                      </a:r>
                      <a:endParaRPr lang="zh-CN" altLang="en-US" sz="1500" baseline="3000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x</a:t>
                      </a:r>
                      <a:r>
                        <a:rPr lang="en-US" altLang="zh-CN" sz="1500" baseline="-25000"/>
                        <a:t>3</a:t>
                      </a:r>
                      <a:r>
                        <a:rPr lang="en-US" altLang="zh-CN" sz="1500" baseline="30000"/>
                        <a:t>(k)</a:t>
                      </a:r>
                      <a:endParaRPr lang="zh-CN" altLang="en-US" sz="1500" baseline="3000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lang="en-US" altLang="zh-CN" sz="1500"/>
                        <a:t>x</a:t>
                      </a:r>
                      <a:r>
                        <a:rPr lang="en-US" altLang="zh-CN" sz="1500" baseline="30000"/>
                        <a:t>(k)</a:t>
                      </a:r>
                      <a:r>
                        <a:rPr lang="en-US" altLang="zh-CN" sz="1500">
                          <a:ea typeface="华文中宋" panose="02010600040101010101" pitchFamily="2" charset="-122"/>
                        </a:rPr>
                        <a:t>-x</a:t>
                      </a:r>
                      <a:r>
                        <a:rPr lang="en-US" altLang="zh-CN" sz="1500" baseline="30000">
                          <a:ea typeface="华文中宋" panose="02010600040101010101" pitchFamily="2" charset="-122"/>
                        </a:rPr>
                        <a:t>*</a:t>
                      </a:r>
                      <a:r>
                        <a:rPr lang="en-US" altLang="zh-CN" sz="1500">
                          <a:ea typeface="华文中宋" panose="02010600040101010101" pitchFamily="2" charset="-122"/>
                        </a:rPr>
                        <a:t>‖</a:t>
                      </a:r>
                      <a:r>
                        <a:rPr lang="en-US" altLang="zh-CN" sz="1500" baseline="-25000">
                          <a:ea typeface="华文中宋" panose="02010600040101010101" pitchFamily="2" charset="-122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500">
                        <a:ea typeface="华文中宋" panose="02010600040101010101" pitchFamily="2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20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>
                          <a:solidFill>
                            <a:srgbClr val="FF0066"/>
                          </a:solidFill>
                        </a:rPr>
                        <a:t>3</a:t>
                      </a:r>
                      <a:endParaRPr lang="zh-CN" altLang="en-US" sz="1500">
                        <a:solidFill>
                          <a:srgbClr val="FF0066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1.4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1.0634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0.9951044</a:t>
                      </a:r>
                      <a:endParaRPr lang="zh-CN" altLang="en-US" sz="150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0.78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1.02048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/>
                        <a:t>0.99527568</a:t>
                      </a:r>
                      <a:endParaRPr lang="zh-CN" altLang="en-US" sz="150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1.026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0.987516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1.00190686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0.4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/>
                        <a:t>0.0634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500" dirty="0">
                          <a:solidFill>
                            <a:srgbClr val="FF0066"/>
                          </a:solidFill>
                        </a:rPr>
                        <a:t>0.004</a:t>
                      </a:r>
                      <a:r>
                        <a:rPr lang="en-US" altLang="zh-CN" sz="1500" dirty="0"/>
                        <a:t>8956   </a:t>
                      </a:r>
                      <a:endParaRPr lang="zh-CN" altLang="en-US" sz="1500" dirty="0"/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504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3073"/>
          <p:cNvSpPr/>
          <p:nvPr/>
        </p:nvSpPr>
        <p:spPr>
          <a:xfrm>
            <a:off x="2507285" y="4440326"/>
            <a:ext cx="5372100" cy="342900"/>
          </a:xfrm>
          <a:prstGeom prst="rect">
            <a:avLst/>
          </a:prstGeom>
          <a:solidFill>
            <a:srgbClr val="CCFFFF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101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6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graphicFrame>
        <p:nvGraphicFramePr>
          <p:cNvPr id="149507" name="对象 30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451477"/>
              </p:ext>
            </p:extLst>
          </p:nvPr>
        </p:nvGraphicFramePr>
        <p:xfrm>
          <a:off x="2053713" y="649287"/>
          <a:ext cx="5733770" cy="41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r:id="rId3" imgW="3873500" imgH="2819400" progId="Equation.3">
                  <p:embed/>
                </p:oleObj>
              </mc:Choice>
              <mc:Fallback>
                <p:oleObj r:id="rId3" imgW="3873500" imgH="2819400" progId="Equation.3">
                  <p:embed/>
                  <p:pic>
                    <p:nvPicPr>
                      <p:cNvPr id="0" name="Picture 2" descr="image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713" y="649287"/>
                        <a:ext cx="5733770" cy="413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对象 30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402019"/>
              </p:ext>
            </p:extLst>
          </p:nvPr>
        </p:nvGraphicFramePr>
        <p:xfrm>
          <a:off x="5724602" y="1107796"/>
          <a:ext cx="25066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r:id="rId5" imgW="1600200" imgH="228600" progId="Equation.3">
                  <p:embed/>
                </p:oleObj>
              </mc:Choice>
              <mc:Fallback>
                <p:oleObj r:id="rId5" imgW="1600200" imgH="228600" progId="Equation.3">
                  <p:embed/>
                  <p:pic>
                    <p:nvPicPr>
                      <p:cNvPr id="0" name="Picture 1" descr="image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602" y="1107796"/>
                        <a:ext cx="2506663" cy="3587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1495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9" name="对象 4097"/>
          <p:cNvGraphicFramePr>
            <a:graphicFrameLocks/>
          </p:cNvGraphicFramePr>
          <p:nvPr/>
        </p:nvGraphicFramePr>
        <p:xfrm>
          <a:off x="1443038" y="649288"/>
          <a:ext cx="5922962" cy="428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r:id="rId3" imgW="4952880" imgH="3835080" progId="Equation.3">
                  <p:embed/>
                </p:oleObj>
              </mc:Choice>
              <mc:Fallback>
                <p:oleObj r:id="rId3" imgW="4952880" imgH="3835080" progId="Equation.3">
                  <p:embed/>
                  <p:pic>
                    <p:nvPicPr>
                      <p:cNvPr id="0" name="Picture 2" descr="image3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649288"/>
                        <a:ext cx="5922962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/>
          <p:cNvGraphicFramePr>
            <a:graphicFrameLocks/>
          </p:cNvGraphicFramePr>
          <p:nvPr/>
        </p:nvGraphicFramePr>
        <p:xfrm>
          <a:off x="2159000" y="928688"/>
          <a:ext cx="48260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r:id="rId5" imgW="2679700" imgH="228600" progId="Equation.3">
                  <p:embed/>
                </p:oleObj>
              </mc:Choice>
              <mc:Fallback>
                <p:oleObj r:id="rId5" imgW="2679700" imgH="228600" progId="Equation.3">
                  <p:embed/>
                  <p:pic>
                    <p:nvPicPr>
                      <p:cNvPr id="0" name="Picture 1" descr="image3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928688"/>
                        <a:ext cx="4826000" cy="193675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535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对象 5124"/>
          <p:cNvGraphicFramePr>
            <a:graphicFrameLocks/>
          </p:cNvGraphicFramePr>
          <p:nvPr/>
        </p:nvGraphicFramePr>
        <p:xfrm>
          <a:off x="1396683" y="696595"/>
          <a:ext cx="6524625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r:id="rId3" imgW="4432300" imgH="2489200" progId="Equation.3">
                  <p:embed/>
                </p:oleObj>
              </mc:Choice>
              <mc:Fallback>
                <p:oleObj r:id="rId3" imgW="4432300" imgH="2489200" progId="Equation.3">
                  <p:embed/>
                  <p:pic>
                    <p:nvPicPr>
                      <p:cNvPr id="0" name="Picture 1" descr="image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683" y="696595"/>
                        <a:ext cx="6524625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59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7" name="对象 6145"/>
          <p:cNvGraphicFramePr>
            <a:graphicFrameLocks/>
          </p:cNvGraphicFramePr>
          <p:nvPr/>
        </p:nvGraphicFramePr>
        <p:xfrm>
          <a:off x="1600200" y="685800"/>
          <a:ext cx="5943600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r:id="rId3" imgW="3810000" imgH="2273300" progId="Equation.3">
                  <p:embed/>
                </p:oleObj>
              </mc:Choice>
              <mc:Fallback>
                <p:oleObj r:id="rId3" imgW="3810000" imgH="2273300" progId="Equation.3">
                  <p:embed/>
                  <p:pic>
                    <p:nvPicPr>
                      <p:cNvPr id="0" name="Picture 1" descr="image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85800"/>
                        <a:ext cx="5943600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80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7169"/>
          <p:cNvGraphicFramePr>
            <a:graphicFrameLocks/>
          </p:cNvGraphicFramePr>
          <p:nvPr/>
        </p:nvGraphicFramePr>
        <p:xfrm>
          <a:off x="2017713" y="757396"/>
          <a:ext cx="5108575" cy="147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r:id="rId3" imgW="3657600" imgH="1193760" progId="Equation.3">
                  <p:embed/>
                </p:oleObj>
              </mc:Choice>
              <mc:Fallback>
                <p:oleObj r:id="rId3" imgW="3657600" imgH="119376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757396"/>
                        <a:ext cx="5108575" cy="1474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/>
          <p:cNvGraphicFramePr>
            <a:graphicFrameLocks/>
          </p:cNvGraphicFramePr>
          <p:nvPr/>
        </p:nvGraphicFramePr>
        <p:xfrm>
          <a:off x="2070100" y="2338388"/>
          <a:ext cx="513080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r:id="rId5" imgW="3911600" imgH="1943100" progId="Equation.3">
                  <p:embed/>
                </p:oleObj>
              </mc:Choice>
              <mc:Fallback>
                <p:oleObj r:id="rId5" imgW="3911600" imgH="1943100" progId="Equation.3">
                  <p:embed/>
                  <p:pic>
                    <p:nvPicPr>
                      <p:cNvPr id="0" name="Picture 1" descr="image3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338388"/>
                        <a:ext cx="5130800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14500" y="788988"/>
            <a:ext cx="5829300" cy="3725862"/>
            <a:chOff x="1714500" y="788988"/>
            <a:chExt cx="5829300" cy="3725862"/>
          </a:xfrm>
        </p:grpSpPr>
        <p:graphicFrame>
          <p:nvGraphicFramePr>
            <p:cNvPr id="154625" name="对象 819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9196471"/>
                </p:ext>
              </p:extLst>
            </p:nvPr>
          </p:nvGraphicFramePr>
          <p:xfrm>
            <a:off x="1714500" y="788988"/>
            <a:ext cx="5829300" cy="3725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3" r:id="rId3" imgW="3771900" imgH="2514600" progId="Equation.3">
                    <p:embed/>
                  </p:oleObj>
                </mc:Choice>
                <mc:Fallback>
                  <p:oleObj r:id="rId3" imgW="3771900" imgH="2514600" progId="Equation.3">
                    <p:embed/>
                    <p:pic>
                      <p:nvPicPr>
                        <p:cNvPr id="0" name="Picture 1" descr="image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00" y="788988"/>
                          <a:ext cx="5829300" cy="3725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表格 8194"/>
            <p:cNvGraphicFramePr/>
            <p:nvPr>
              <p:extLst>
                <p:ext uri="{D42A27DB-BD31-4B8C-83A1-F6EECF244321}">
                  <p14:modId xmlns:p14="http://schemas.microsoft.com/office/powerpoint/2010/main" val="2930372358"/>
                </p:ext>
              </p:extLst>
            </p:nvPr>
          </p:nvGraphicFramePr>
          <p:xfrm>
            <a:off x="1714500" y="1085850"/>
            <a:ext cx="5772150" cy="2080895"/>
          </p:xfrm>
          <a:graphic>
            <a:graphicData uri="http://schemas.openxmlformats.org/drawingml/2006/table">
              <a:tbl>
                <a:tblPr/>
                <a:tblGrid>
                  <a:gridCol w="816610"/>
                  <a:gridCol w="1632585"/>
                  <a:gridCol w="1632585"/>
                  <a:gridCol w="1690370"/>
                </a:tblGrid>
                <a:tr h="314325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k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cap="flat">
                        <a:noFill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1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2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 baseline="300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x</a:t>
                        </a:r>
                        <a:r>
                          <a:rPr lang="en-US" altLang="zh-CN" sz="1500" baseline="-25000"/>
                          <a:t>3</a:t>
                        </a:r>
                        <a:r>
                          <a:rPr lang="en-US" altLang="zh-CN" sz="1500" baseline="30000"/>
                          <a:t>(k)</a:t>
                        </a:r>
                        <a:endParaRPr lang="zh-CN" altLang="en-US" sz="1500" baseline="300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1766570"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2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3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…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20</a:t>
                        </a:r>
                        <a:endParaRPr lang="zh-CN" altLang="en-US" sz="1500"/>
                      </a:p>
                    </a:txBody>
                    <a:tcPr marL="68580" marR="68580" marT="34290" marB="34290">
                      <a:lnL cap="flat">
                        <a:noFill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3.65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2.32166910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2.5661399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……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/>
                          <a:t>1.9999987</a:t>
                        </a:r>
                        <a:endParaRPr lang="zh-CN" altLang="en-US" sz="150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0.8845882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0.4230939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0.6948261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……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1.0000013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lvl="0" indent="-342900" algn="l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•"/>
                          <a:defRPr sz="2800" b="0" i="0" u="none" kern="1200" baseline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lvl="1" indent="-285750">
                          <a:defRPr sz="2400" kern="1200"/>
                        </a:lvl2pPr>
                        <a:lvl3pPr marL="1143000" lvl="2" indent="-228600">
                          <a:defRPr sz="2000" kern="1200"/>
                        </a:lvl3pPr>
                        <a:lvl4pPr marL="1600200" lvl="3" indent="-228600">
                          <a:defRPr sz="1800" kern="1200"/>
                        </a:lvl4pPr>
                        <a:lvl5pPr marL="2057400" lvl="4" indent="-228600">
                          <a:defRPr sz="1800" kern="1200"/>
                        </a:lvl5pPr>
                      </a:lstStyle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0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-0.2021098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-0.22243214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-0.4952594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……</a:t>
                        </a:r>
                      </a:p>
                      <a:p>
                        <a:pPr marL="0" lvl="0" indent="0" algn="ctr">
                          <a:buNone/>
                        </a:pPr>
                        <a:r>
                          <a:rPr lang="en-US" altLang="zh-CN" sz="1500" dirty="0"/>
                          <a:t>-1.0000034</a:t>
                        </a:r>
                        <a:endParaRPr lang="zh-CN" altLang="en-US" sz="1500" dirty="0"/>
                      </a:p>
                    </a:txBody>
                    <a:tcPr marL="68580" marR="68580" marT="34290" marB="34290">
                      <a:lnL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w="12700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645" name="文本框 3074"/>
          <p:cNvSpPr txBox="1"/>
          <p:nvPr/>
        </p:nvSpPr>
        <p:spPr>
          <a:xfrm>
            <a:off x="1485900" y="280988"/>
            <a:ext cx="5143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逐次超松弛迭代法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-SOR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0" name="文本框 3074"/>
          <p:cNvSpPr txBox="1"/>
          <p:nvPr/>
        </p:nvSpPr>
        <p:spPr>
          <a:xfrm>
            <a:off x="1600200" y="685800"/>
            <a:ext cx="38290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3.4.1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迭代法收敛基本定理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5651" name="对象 3075"/>
          <p:cNvGraphicFramePr>
            <a:graphicFrameLocks/>
          </p:cNvGraphicFramePr>
          <p:nvPr/>
        </p:nvGraphicFramePr>
        <p:xfrm>
          <a:off x="1706563" y="1077913"/>
          <a:ext cx="5789612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r:id="rId3" imgW="4114800" imgH="2616200" progId="Equation.3">
                  <p:embed/>
                </p:oleObj>
              </mc:Choice>
              <mc:Fallback>
                <p:oleObj r:id="rId3" imgW="4114800" imgH="2616200" progId="Equation.3">
                  <p:embed/>
                  <p:pic>
                    <p:nvPicPr>
                      <p:cNvPr id="0" name="Picture 1" descr="image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077913"/>
                        <a:ext cx="5789612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9" grpId="0"/>
      <p:bldP spid="1556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4097"/>
          <p:cNvGraphicFramePr>
            <a:graphicFrameLocks/>
          </p:cNvGraphicFramePr>
          <p:nvPr/>
        </p:nvGraphicFramePr>
        <p:xfrm>
          <a:off x="1484313" y="850900"/>
          <a:ext cx="608965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r:id="rId3" imgW="4203700" imgH="1689100" progId="Equation.3">
                  <p:embed/>
                </p:oleObj>
              </mc:Choice>
              <mc:Fallback>
                <p:oleObj r:id="rId3" imgW="4203700" imgH="1689100" progId="Equation.3">
                  <p:embed/>
                  <p:pic>
                    <p:nvPicPr>
                      <p:cNvPr id="0" name="Picture 2" descr="image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850900"/>
                        <a:ext cx="608965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/>
          <p:cNvGraphicFramePr>
            <a:graphicFrameLocks/>
          </p:cNvGraphicFramePr>
          <p:nvPr/>
        </p:nvGraphicFramePr>
        <p:xfrm>
          <a:off x="1568450" y="3271996"/>
          <a:ext cx="6007100" cy="147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r:id="rId5" imgW="3848040" imgH="1091880" progId="Equation.3">
                  <p:embed/>
                </p:oleObj>
              </mc:Choice>
              <mc:Fallback>
                <p:oleObj r:id="rId5" imgW="3848040" imgH="109188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271996"/>
                        <a:ext cx="6007100" cy="1471295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5121"/>
          <p:cNvGraphicFramePr>
            <a:graphicFrameLocks/>
          </p:cNvGraphicFramePr>
          <p:nvPr/>
        </p:nvGraphicFramePr>
        <p:xfrm>
          <a:off x="1520825" y="2620963"/>
          <a:ext cx="59436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r:id="rId3" imgW="4025900" imgH="736600" progId="Equation.3">
                  <p:embed/>
                </p:oleObj>
              </mc:Choice>
              <mc:Fallback>
                <p:oleObj r:id="rId3" imgW="4025900" imgH="736600" progId="Equation.3">
                  <p:embed/>
                  <p:pic>
                    <p:nvPicPr>
                      <p:cNvPr id="0" name="Picture 3" descr="image4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620963"/>
                        <a:ext cx="59436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>
            <a:graphicFrameLocks/>
          </p:cNvGraphicFramePr>
          <p:nvPr/>
        </p:nvGraphicFramePr>
        <p:xfrm>
          <a:off x="1606550" y="1039813"/>
          <a:ext cx="502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r:id="rId5" imgW="3108801" imgH="203024" progId="Equation.3">
                  <p:embed/>
                </p:oleObj>
              </mc:Choice>
              <mc:Fallback>
                <p:oleObj r:id="rId5" imgW="3108801" imgH="203024" progId="Equation.3">
                  <p:embed/>
                  <p:pic>
                    <p:nvPicPr>
                      <p:cNvPr id="0" name="Picture 2" descr="image4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039813"/>
                        <a:ext cx="5029200" cy="330200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5123"/>
          <p:cNvGraphicFramePr>
            <a:graphicFrameLocks/>
          </p:cNvGraphicFramePr>
          <p:nvPr/>
        </p:nvGraphicFramePr>
        <p:xfrm>
          <a:off x="1604963" y="1598613"/>
          <a:ext cx="59324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r:id="rId7" imgW="4064000" imgH="508000" progId="Equation.3">
                  <p:embed/>
                </p:oleObj>
              </mc:Choice>
              <mc:Fallback>
                <p:oleObj r:id="rId7" imgW="4064000" imgH="508000" progId="Equation.3">
                  <p:embed/>
                  <p:pic>
                    <p:nvPicPr>
                      <p:cNvPr id="0" name="Picture 1" descr="image4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598613"/>
                        <a:ext cx="5932487" cy="742950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 w="38100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文本框 3077"/>
          <p:cNvSpPr txBox="1"/>
          <p:nvPr/>
        </p:nvSpPr>
        <p:spPr>
          <a:xfrm>
            <a:off x="1635125" y="277813"/>
            <a:ext cx="5503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知识点1  迭代法的基本思想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076" name="对象 4098"/>
          <p:cNvGraphicFramePr>
            <a:graphicFrameLocks/>
          </p:cNvGraphicFramePr>
          <p:nvPr/>
        </p:nvGraphicFramePr>
        <p:xfrm>
          <a:off x="1565275" y="1125538"/>
          <a:ext cx="6013450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r:id="rId3" imgW="4190760" imgH="2590560" progId="Equation.3">
                  <p:embed/>
                </p:oleObj>
              </mc:Choice>
              <mc:Fallback>
                <p:oleObj r:id="rId3" imgW="4190760" imgH="2590560" progId="Equation.3">
                  <p:embed/>
                  <p:pic>
                    <p:nvPicPr>
                      <p:cNvPr id="0" name="Picture 2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125538"/>
                        <a:ext cx="6013450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对象 4099"/>
          <p:cNvGraphicFramePr>
            <a:graphicFrameLocks/>
          </p:cNvGraphicFramePr>
          <p:nvPr/>
        </p:nvGraphicFramePr>
        <p:xfrm>
          <a:off x="1600200" y="3714750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r:id="rId5" imgW="749951" imgH="228799" progId="Equation.3">
                  <p:embed/>
                </p:oleObj>
              </mc:Choice>
              <mc:Fallback>
                <p:oleObj r:id="rId5" imgW="749951" imgH="228799" progId="Equation.3">
                  <p:embed/>
                  <p:pic>
                    <p:nvPicPr>
                      <p:cNvPr id="0" name="Picture 1" descr="image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14750"/>
                        <a:ext cx="1371600" cy="4175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1" name="对象 6145"/>
          <p:cNvGraphicFramePr>
            <a:graphicFrameLocks/>
          </p:cNvGraphicFramePr>
          <p:nvPr/>
        </p:nvGraphicFramePr>
        <p:xfrm>
          <a:off x="1590675" y="1004888"/>
          <a:ext cx="5029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r:id="rId3" imgW="3108801" imgH="203024" progId="Equation.3">
                  <p:embed/>
                </p:oleObj>
              </mc:Choice>
              <mc:Fallback>
                <p:oleObj r:id="rId3" imgW="3108801" imgH="203024" progId="Equation.3">
                  <p:embed/>
                  <p:pic>
                    <p:nvPicPr>
                      <p:cNvPr id="0" name="Picture 4" descr="image4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004888"/>
                        <a:ext cx="5029200" cy="328612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2" name="对象 6146"/>
          <p:cNvGraphicFramePr>
            <a:graphicFrameLocks/>
          </p:cNvGraphicFramePr>
          <p:nvPr/>
        </p:nvGraphicFramePr>
        <p:xfrm>
          <a:off x="1590675" y="1636713"/>
          <a:ext cx="59309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r:id="rId5" imgW="4064000" imgH="508000" progId="Equation.3">
                  <p:embed/>
                </p:oleObj>
              </mc:Choice>
              <mc:Fallback>
                <p:oleObj r:id="rId5" imgW="4064000" imgH="508000" progId="Equation.3">
                  <p:embed/>
                  <p:pic>
                    <p:nvPicPr>
                      <p:cNvPr id="0" name="Picture 3" descr="image4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636713"/>
                        <a:ext cx="5930900" cy="742950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/>
          </p:cNvGraphicFramePr>
          <p:nvPr/>
        </p:nvGraphicFramePr>
        <p:xfrm>
          <a:off x="1590675" y="2716213"/>
          <a:ext cx="59293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r:id="rId7" imgW="4100320" imgH="291973" progId="Equation.3">
                  <p:embed/>
                </p:oleObj>
              </mc:Choice>
              <mc:Fallback>
                <p:oleObj r:id="rId7" imgW="4100320" imgH="291973" progId="Equation.3">
                  <p:embed/>
                  <p:pic>
                    <p:nvPicPr>
                      <p:cNvPr id="0" name="Picture 2" descr="image4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16213"/>
                        <a:ext cx="5929313" cy="422275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/>
          </p:cNvGraphicFramePr>
          <p:nvPr/>
        </p:nvGraphicFramePr>
        <p:xfrm>
          <a:off x="1590675" y="3543300"/>
          <a:ext cx="5962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r:id="rId9" imgW="4087626" imgH="533169" progId="Equation.3">
                  <p:embed/>
                </p:oleObj>
              </mc:Choice>
              <mc:Fallback>
                <p:oleObj r:id="rId9" imgW="4087626" imgH="533169" progId="Equation.3">
                  <p:embed/>
                  <p:pic>
                    <p:nvPicPr>
                      <p:cNvPr id="0" name="Picture 1" descr="image4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543300"/>
                        <a:ext cx="5962650" cy="779463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5" name="对象 7169"/>
          <p:cNvGraphicFramePr>
            <a:graphicFrameLocks/>
          </p:cNvGraphicFramePr>
          <p:nvPr/>
        </p:nvGraphicFramePr>
        <p:xfrm>
          <a:off x="1511300" y="771525"/>
          <a:ext cx="6122988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r:id="rId3" imgW="3936960" imgH="2095200" progId="Equation.3">
                  <p:embed/>
                </p:oleObj>
              </mc:Choice>
              <mc:Fallback>
                <p:oleObj r:id="rId3" imgW="3936960" imgH="2095200" progId="Equation.3">
                  <p:embed/>
                  <p:pic>
                    <p:nvPicPr>
                      <p:cNvPr id="0" name="Picture 1" descr="image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771525"/>
                        <a:ext cx="6122988" cy="3268663"/>
                      </a:xfrm>
                      <a:prstGeom prst="rect">
                        <a:avLst/>
                      </a:prstGeom>
                      <a:solidFill>
                        <a:srgbClr val="5BBAF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6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69" name="对象 8193"/>
          <p:cNvGraphicFramePr>
            <a:graphicFrameLocks/>
          </p:cNvGraphicFramePr>
          <p:nvPr/>
        </p:nvGraphicFramePr>
        <p:xfrm>
          <a:off x="1476375" y="935038"/>
          <a:ext cx="6192838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r:id="rId3" imgW="3810000" imgH="1955800" progId="Equation.3">
                  <p:embed/>
                </p:oleObj>
              </mc:Choice>
              <mc:Fallback>
                <p:oleObj r:id="rId3" imgW="3810000" imgH="1955800" progId="Equation.3">
                  <p:embed/>
                  <p:pic>
                    <p:nvPicPr>
                      <p:cNvPr id="0" name="Picture 1" descr="image4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35038"/>
                        <a:ext cx="6192838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0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3" name="对象 9217"/>
          <p:cNvGraphicFramePr>
            <a:graphicFrameLocks/>
          </p:cNvGraphicFramePr>
          <p:nvPr/>
        </p:nvGraphicFramePr>
        <p:xfrm>
          <a:off x="1438275" y="800100"/>
          <a:ext cx="6213475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r:id="rId3" imgW="3911600" imgH="2057400" progId="Equation.3">
                  <p:embed/>
                </p:oleObj>
              </mc:Choice>
              <mc:Fallback>
                <p:oleObj r:id="rId3" imgW="3911600" imgH="2057400" progId="Equation.3">
                  <p:embed/>
                  <p:pic>
                    <p:nvPicPr>
                      <p:cNvPr id="0" name="Picture 1" descr="image4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800100"/>
                        <a:ext cx="6213475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4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34975"/>
            <a:ext cx="2779713" cy="3810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7" name="对象 10241"/>
          <p:cNvGraphicFramePr>
            <a:graphicFrameLocks/>
          </p:cNvGraphicFramePr>
          <p:nvPr/>
        </p:nvGraphicFramePr>
        <p:xfrm>
          <a:off x="1514475" y="736600"/>
          <a:ext cx="6086475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r:id="rId3" imgW="4038600" imgH="2794000" progId="Equation.3">
                  <p:embed/>
                </p:oleObj>
              </mc:Choice>
              <mc:Fallback>
                <p:oleObj r:id="rId3" imgW="4038600" imgH="2794000" progId="Equation.3">
                  <p:embed/>
                  <p:pic>
                    <p:nvPicPr>
                      <p:cNvPr id="0" name="Picture 1" descr="image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736600"/>
                        <a:ext cx="6086475" cy="3843338"/>
                      </a:xfrm>
                      <a:prstGeom prst="rect">
                        <a:avLst/>
                      </a:prstGeom>
                      <a:solidFill>
                        <a:srgbClr val="5BD07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50800" y="427038"/>
            <a:ext cx="2779713" cy="36513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899150" y="434975"/>
            <a:ext cx="3201988" cy="19050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820" name="文本框 3073"/>
          <p:cNvSpPr txBox="1"/>
          <p:nvPr/>
        </p:nvSpPr>
        <p:spPr>
          <a:xfrm>
            <a:off x="2098675" y="268288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知识点4  迭代法的收敛性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1" name="对象 3073"/>
          <p:cNvGraphicFramePr>
            <a:graphicFrameLocks/>
          </p:cNvGraphicFramePr>
          <p:nvPr/>
        </p:nvGraphicFramePr>
        <p:xfrm>
          <a:off x="1485900" y="857250"/>
          <a:ext cx="617220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r:id="rId3" imgW="4521200" imgH="2387600" progId="Equation.3">
                  <p:embed/>
                </p:oleObj>
              </mc:Choice>
              <mc:Fallback>
                <p:oleObj r:id="rId3" imgW="4521200" imgH="2387600" progId="Equation.3">
                  <p:embed/>
                  <p:pic>
                    <p:nvPicPr>
                      <p:cNvPr id="0" name="Picture 1" descr="image5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857250"/>
                        <a:ext cx="6172200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2" name="文本框 3077"/>
          <p:cNvSpPr txBox="1"/>
          <p:nvPr/>
        </p:nvSpPr>
        <p:spPr>
          <a:xfrm>
            <a:off x="1668463" y="268288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知识点5 例题及迭代法收敛的充分条件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对象 4097"/>
          <p:cNvGraphicFramePr>
            <a:graphicFrameLocks/>
          </p:cNvGraphicFramePr>
          <p:nvPr/>
        </p:nvGraphicFramePr>
        <p:xfrm>
          <a:off x="1828800" y="627063"/>
          <a:ext cx="555307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r:id="rId3" imgW="3300567" imgH="952087" progId="Equation.3">
                  <p:embed/>
                </p:oleObj>
              </mc:Choice>
              <mc:Fallback>
                <p:oleObj r:id="rId3" imgW="3300567" imgH="952087" progId="Equation.3">
                  <p:embed/>
                  <p:pic>
                    <p:nvPicPr>
                      <p:cNvPr id="0" name="Picture 2" descr="image5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7063"/>
                        <a:ext cx="5553075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/>
          <p:cNvGraphicFramePr>
            <a:graphicFrameLocks/>
          </p:cNvGraphicFramePr>
          <p:nvPr/>
        </p:nvGraphicFramePr>
        <p:xfrm>
          <a:off x="1828800" y="2530475"/>
          <a:ext cx="5551488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r:id="rId5" imgW="3365500" imgH="1168400" progId="Equation.3">
                  <p:embed/>
                </p:oleObj>
              </mc:Choice>
              <mc:Fallback>
                <p:oleObj r:id="rId5" imgW="3365500" imgH="1168400" progId="Equation.3">
                  <p:embed/>
                  <p:pic>
                    <p:nvPicPr>
                      <p:cNvPr id="0" name="Picture 1" descr="image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30475"/>
                        <a:ext cx="5551488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69" name="文本框 3077"/>
          <p:cNvSpPr txBox="1"/>
          <p:nvPr/>
        </p:nvSpPr>
        <p:spPr>
          <a:xfrm>
            <a:off x="1668463" y="268288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知识点5 例题及迭代法收敛的充分条件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5121"/>
          <p:cNvGraphicFramePr>
            <a:graphicFrameLocks/>
          </p:cNvGraphicFramePr>
          <p:nvPr/>
        </p:nvGraphicFramePr>
        <p:xfrm>
          <a:off x="1641475" y="698500"/>
          <a:ext cx="5600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r:id="rId3" imgW="3911600" imgH="457200" progId="Equation.3">
                  <p:embed/>
                </p:oleObj>
              </mc:Choice>
              <mc:Fallback>
                <p:oleObj r:id="rId3" imgW="3911600" imgH="457200" progId="Equation.3">
                  <p:embed/>
                  <p:pic>
                    <p:nvPicPr>
                      <p:cNvPr id="0" name="Picture 2" descr="image5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698500"/>
                        <a:ext cx="5600700" cy="655638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51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090124"/>
              </p:ext>
            </p:extLst>
          </p:nvPr>
        </p:nvGraphicFramePr>
        <p:xfrm>
          <a:off x="1668463" y="1513079"/>
          <a:ext cx="5553075" cy="318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r:id="rId5" imgW="3594100" imgH="2489200" progId="Equation.3">
                  <p:embed/>
                </p:oleObj>
              </mc:Choice>
              <mc:Fallback>
                <p:oleObj r:id="rId5" imgW="3594100" imgH="2489200" progId="Equation.3">
                  <p:embed/>
                  <p:pic>
                    <p:nvPicPr>
                      <p:cNvPr id="0" name="Picture 1" descr="image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513079"/>
                        <a:ext cx="5553075" cy="3183280"/>
                      </a:xfrm>
                      <a:prstGeom prst="rect">
                        <a:avLst/>
                      </a:prstGeom>
                      <a:solidFill>
                        <a:srgbClr val="91FDFA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1" name="文本框 3077"/>
          <p:cNvSpPr txBox="1"/>
          <p:nvPr/>
        </p:nvSpPr>
        <p:spPr>
          <a:xfrm>
            <a:off x="1668463" y="268288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知识点5 例题及迭代法收敛的充分条件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3" name="对象 6145"/>
          <p:cNvGraphicFramePr>
            <a:graphicFrameLocks/>
          </p:cNvGraphicFramePr>
          <p:nvPr/>
        </p:nvGraphicFramePr>
        <p:xfrm>
          <a:off x="1611313" y="893763"/>
          <a:ext cx="5761037" cy="398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r:id="rId3" imgW="4279900" imgH="3556000" progId="Equation.3">
                  <p:embed/>
                </p:oleObj>
              </mc:Choice>
              <mc:Fallback>
                <p:oleObj r:id="rId3" imgW="4279900" imgH="3556000" progId="Equation.3">
                  <p:embed/>
                  <p:pic>
                    <p:nvPicPr>
                      <p:cNvPr id="0" name="Picture 1" descr="image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893763"/>
                        <a:ext cx="5761037" cy="398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16" name="文本框 3077"/>
          <p:cNvSpPr txBox="1"/>
          <p:nvPr/>
        </p:nvSpPr>
        <p:spPr>
          <a:xfrm>
            <a:off x="1668463" y="268288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知识点5 例题及迭代法收敛的充分条件</a:t>
            </a:r>
            <a:endParaRPr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1" name="对象 7170"/>
          <p:cNvGraphicFramePr>
            <a:graphicFrameLocks/>
          </p:cNvGraphicFramePr>
          <p:nvPr/>
        </p:nvGraphicFramePr>
        <p:xfrm>
          <a:off x="1692275" y="685800"/>
          <a:ext cx="57943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r:id="rId3" imgW="4229100" imgH="685800" progId="Equation.3">
                  <p:embed/>
                </p:oleObj>
              </mc:Choice>
              <mc:Fallback>
                <p:oleObj r:id="rId3" imgW="4229100" imgH="685800" progId="Equation.3">
                  <p:embed/>
                  <p:pic>
                    <p:nvPicPr>
                      <p:cNvPr id="0" name="Picture 2" descr="image5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85800"/>
                        <a:ext cx="5794375" cy="941388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>
            <a:graphicFrameLocks/>
          </p:cNvGraphicFramePr>
          <p:nvPr/>
        </p:nvGraphicFramePr>
        <p:xfrm>
          <a:off x="1714500" y="1751013"/>
          <a:ext cx="5715000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r:id="rId5" imgW="4127500" imgH="2286000" progId="Equation.3">
                  <p:embed/>
                </p:oleObj>
              </mc:Choice>
              <mc:Fallback>
                <p:oleObj r:id="rId5" imgW="4127500" imgH="2286000" progId="Equation.3">
                  <p:embed/>
                  <p:pic>
                    <p:nvPicPr>
                      <p:cNvPr id="0" name="Picture 1" descr="image5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751013"/>
                        <a:ext cx="5715000" cy="316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直接连接符 7172"/>
          <p:cNvSpPr/>
          <p:nvPr/>
        </p:nvSpPr>
        <p:spPr>
          <a:xfrm>
            <a:off x="1986280" y="3492818"/>
            <a:ext cx="18303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直接连接符 7173"/>
          <p:cNvSpPr/>
          <p:nvPr/>
        </p:nvSpPr>
        <p:spPr>
          <a:xfrm>
            <a:off x="5314950" y="4857750"/>
            <a:ext cx="1600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7" name="对象 5121"/>
          <p:cNvGraphicFramePr>
            <a:graphicFrameLocks/>
          </p:cNvGraphicFramePr>
          <p:nvPr/>
        </p:nvGraphicFramePr>
        <p:xfrm>
          <a:off x="1590675" y="571500"/>
          <a:ext cx="6019800" cy="384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r:id="rId3" imgW="4089400" imgH="2616200" progId="Equation.3">
                  <p:embed/>
                </p:oleObj>
              </mc:Choice>
              <mc:Fallback>
                <p:oleObj r:id="rId3" imgW="4089400" imgH="2616200" progId="Equation.3">
                  <p:embed/>
                  <p:pic>
                    <p:nvPicPr>
                      <p:cNvPr id="0" name="Picture 1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571500"/>
                        <a:ext cx="6019800" cy="384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99" name="文本框 3077"/>
          <p:cNvSpPr txBox="1"/>
          <p:nvPr/>
        </p:nvSpPr>
        <p:spPr>
          <a:xfrm>
            <a:off x="1635125" y="277813"/>
            <a:ext cx="5503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知识点1  迭代法的基本思想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1" name="对象 8193"/>
          <p:cNvGraphicFramePr>
            <a:graphicFrameLocks/>
          </p:cNvGraphicFramePr>
          <p:nvPr/>
        </p:nvGraphicFramePr>
        <p:xfrm>
          <a:off x="1630680" y="785813"/>
          <a:ext cx="571119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r:id="rId3" imgW="3987720" imgH="2971800" progId="Equation.3">
                  <p:embed/>
                </p:oleObj>
              </mc:Choice>
              <mc:Fallback>
                <p:oleObj r:id="rId3" imgW="3987720" imgH="2971800" progId="Equation.3">
                  <p:embed/>
                  <p:pic>
                    <p:nvPicPr>
                      <p:cNvPr id="0" name="Picture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80" y="785813"/>
                        <a:ext cx="5711190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5" name="对象 9217"/>
          <p:cNvGraphicFramePr>
            <a:graphicFrameLocks/>
          </p:cNvGraphicFramePr>
          <p:nvPr/>
        </p:nvGraphicFramePr>
        <p:xfrm>
          <a:off x="1797050" y="1336675"/>
          <a:ext cx="554831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r:id="rId3" imgW="2908300" imgH="939800" progId="Equation.3">
                  <p:embed/>
                </p:oleObj>
              </mc:Choice>
              <mc:Fallback>
                <p:oleObj r:id="rId3" imgW="2908300" imgH="939800" progId="Equation.3">
                  <p:embed/>
                  <p:pic>
                    <p:nvPicPr>
                      <p:cNvPr id="0" name="Picture 1" descr="image6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336675"/>
                        <a:ext cx="5548313" cy="17954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4444"/>
                          </a:gs>
                          <a:gs pos="100000">
                            <a:srgbClr val="832B2B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09" name="对象 10241"/>
          <p:cNvGraphicFramePr>
            <a:graphicFrameLocks/>
          </p:cNvGraphicFramePr>
          <p:nvPr/>
        </p:nvGraphicFramePr>
        <p:xfrm>
          <a:off x="1416050" y="712788"/>
          <a:ext cx="6199188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r:id="rId3" imgW="4432300" imgH="3124200" progId="Equation.3">
                  <p:embed/>
                </p:oleObj>
              </mc:Choice>
              <mc:Fallback>
                <p:oleObj r:id="rId3" imgW="4432300" imgH="3124200" progId="Equation.3">
                  <p:embed/>
                  <p:pic>
                    <p:nvPicPr>
                      <p:cNvPr id="0" name="Picture 1" descr="image6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712788"/>
                        <a:ext cx="6199188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11265"/>
          <p:cNvGraphicFramePr>
            <a:graphicFrameLocks/>
          </p:cNvGraphicFramePr>
          <p:nvPr/>
        </p:nvGraphicFramePr>
        <p:xfrm>
          <a:off x="1492250" y="1722438"/>
          <a:ext cx="60515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r:id="rId3" imgW="4038600" imgH="2273300" progId="Equation.3">
                  <p:embed/>
                </p:oleObj>
              </mc:Choice>
              <mc:Fallback>
                <p:oleObj r:id="rId3" imgW="4038600" imgH="2273300" progId="Equation.3">
                  <p:embed/>
                  <p:pic>
                    <p:nvPicPr>
                      <p:cNvPr id="0" name="Picture 2" descr="image6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722438"/>
                        <a:ext cx="60515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4" name="对象 11266"/>
          <p:cNvGraphicFramePr>
            <a:graphicFrameLocks/>
          </p:cNvGraphicFramePr>
          <p:nvPr/>
        </p:nvGraphicFramePr>
        <p:xfrm>
          <a:off x="1492250" y="819150"/>
          <a:ext cx="60579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r:id="rId5" imgW="4940300" imgH="736600" progId="Equation.3">
                  <p:embed/>
                </p:oleObj>
              </mc:Choice>
              <mc:Fallback>
                <p:oleObj r:id="rId5" imgW="4940300" imgH="736600" progId="Equation.3">
                  <p:embed/>
                  <p:pic>
                    <p:nvPicPr>
                      <p:cNvPr id="0" name="Picture 1" descr="image6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819150"/>
                        <a:ext cx="6057900" cy="903288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对象 12289"/>
          <p:cNvGraphicFramePr>
            <a:graphicFrameLocks/>
          </p:cNvGraphicFramePr>
          <p:nvPr/>
        </p:nvGraphicFramePr>
        <p:xfrm>
          <a:off x="1677988" y="654050"/>
          <a:ext cx="56308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r:id="rId3" imgW="3860800" imgH="457200" progId="Equation.3">
                  <p:embed/>
                </p:oleObj>
              </mc:Choice>
              <mc:Fallback>
                <p:oleObj r:id="rId3" imgW="3860800" imgH="457200" progId="Equation.3">
                  <p:embed/>
                  <p:pic>
                    <p:nvPicPr>
                      <p:cNvPr id="0" name="Picture 3" descr="image6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654050"/>
                        <a:ext cx="5630862" cy="666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4444"/>
                          </a:gs>
                          <a:gs pos="100000">
                            <a:srgbClr val="832B2B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>
            <a:graphicFrameLocks/>
          </p:cNvGraphicFramePr>
          <p:nvPr/>
        </p:nvGraphicFramePr>
        <p:xfrm>
          <a:off x="1714500" y="1320800"/>
          <a:ext cx="565785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r:id="rId5" imgW="5817240" imgH="3011760" progId="Equation.3">
                  <p:embed/>
                </p:oleObj>
              </mc:Choice>
              <mc:Fallback>
                <p:oleObj r:id="rId5" imgW="5817240" imgH="3011760" progId="Equation.3">
                  <p:embed/>
                  <p:pic>
                    <p:nvPicPr>
                      <p:cNvPr id="0" name="Picture 2" descr="image6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320800"/>
                        <a:ext cx="5657850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>
            <a:graphicFrameLocks/>
          </p:cNvGraphicFramePr>
          <p:nvPr/>
        </p:nvGraphicFramePr>
        <p:xfrm>
          <a:off x="1677988" y="3311525"/>
          <a:ext cx="56943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r:id="rId7" imgW="3974760" imgH="914400" progId="Equation.3">
                  <p:embed/>
                </p:oleObj>
              </mc:Choice>
              <mc:Fallback>
                <p:oleObj r:id="rId7" imgW="3974760" imgH="914400" progId="Equation.3">
                  <p:embed/>
                  <p:pic>
                    <p:nvPicPr>
                      <p:cNvPr id="0" name="Picture 1" descr="image6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311525"/>
                        <a:ext cx="5694362" cy="1311275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直接连接符 12292"/>
          <p:cNvSpPr/>
          <p:nvPr/>
        </p:nvSpPr>
        <p:spPr>
          <a:xfrm>
            <a:off x="4057650" y="3143250"/>
            <a:ext cx="9715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直接连接符 12293"/>
          <p:cNvSpPr/>
          <p:nvPr/>
        </p:nvSpPr>
        <p:spPr>
          <a:xfrm>
            <a:off x="5486400" y="3143250"/>
            <a:ext cx="12573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圆角矩形标注 12294"/>
          <p:cNvSpPr/>
          <p:nvPr/>
        </p:nvSpPr>
        <p:spPr>
          <a:xfrm>
            <a:off x="4286250" y="2457450"/>
            <a:ext cx="1085850" cy="400050"/>
          </a:xfrm>
          <a:prstGeom prst="wedgeRoundRectCallout">
            <a:avLst>
              <a:gd name="adj1" fmla="val -45394"/>
              <a:gd name="adj2" fmla="val 68153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1500" dirty="0">
                <a:latin typeface="Arial" panose="020B0604020202020204" pitchFamily="34" charset="0"/>
                <a:ea typeface="黑体" panose="02010609060101010101" pitchFamily="49" charset="-122"/>
              </a:rPr>
              <a:t>下三角阵</a:t>
            </a:r>
          </a:p>
        </p:txBody>
      </p:sp>
      <p:sp>
        <p:nvSpPr>
          <p:cNvPr id="12296" name="圆角矩形标注 12295"/>
          <p:cNvSpPr/>
          <p:nvPr/>
        </p:nvSpPr>
        <p:spPr>
          <a:xfrm>
            <a:off x="5829300" y="2457450"/>
            <a:ext cx="1028700" cy="400050"/>
          </a:xfrm>
          <a:prstGeom prst="wedgeRoundRectCallout">
            <a:avLst>
              <a:gd name="adj1" fmla="val -48264"/>
              <a:gd name="adj2" fmla="val 72319"/>
              <a:gd name="adj3" fmla="val 16667"/>
            </a:avLst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1500" dirty="0">
                <a:latin typeface="Arial" panose="020B0604020202020204" pitchFamily="34" charset="0"/>
                <a:ea typeface="黑体" panose="02010609060101010101" pitchFamily="49" charset="-122"/>
              </a:rPr>
              <a:t>上三角阵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ldLvl="0" animBg="1"/>
      <p:bldP spid="12296" grpId="0" bldLvl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13313"/>
          <p:cNvGraphicFramePr>
            <a:graphicFrameLocks/>
          </p:cNvGraphicFramePr>
          <p:nvPr/>
        </p:nvGraphicFramePr>
        <p:xfrm>
          <a:off x="1685925" y="636588"/>
          <a:ext cx="55435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r:id="rId3" imgW="3302000" imgH="889000" progId="Equation.3">
                  <p:embed/>
                </p:oleObj>
              </mc:Choice>
              <mc:Fallback>
                <p:oleObj r:id="rId3" imgW="3302000" imgH="889000" progId="Equation.3">
                  <p:embed/>
                  <p:pic>
                    <p:nvPicPr>
                      <p:cNvPr id="0" name="Picture 3" descr="image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636588"/>
                        <a:ext cx="5543550" cy="1492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4444"/>
                          </a:gs>
                          <a:gs pos="100000">
                            <a:srgbClr val="832B2B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>
            <a:graphicFrameLocks/>
          </p:cNvGraphicFramePr>
          <p:nvPr/>
        </p:nvGraphicFramePr>
        <p:xfrm>
          <a:off x="1720850" y="2346325"/>
          <a:ext cx="5578475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r:id="rId5" imgW="3287873" imgH="1129810" progId="Equation.3">
                  <p:embed/>
                </p:oleObj>
              </mc:Choice>
              <mc:Fallback>
                <p:oleObj r:id="rId5" imgW="3287873" imgH="1129810" progId="Equation.3">
                  <p:embed/>
                  <p:pic>
                    <p:nvPicPr>
                      <p:cNvPr id="0" name="Picture 2" descr="image6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346325"/>
                        <a:ext cx="5578475" cy="1916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4444"/>
                          </a:gs>
                          <a:gs pos="100000">
                            <a:srgbClr val="832B2B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直接连接符 13315"/>
          <p:cNvSpPr/>
          <p:nvPr/>
        </p:nvSpPr>
        <p:spPr>
          <a:xfrm>
            <a:off x="3028950" y="971550"/>
            <a:ext cx="17145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直接连接符 13316"/>
          <p:cNvSpPr/>
          <p:nvPr/>
        </p:nvSpPr>
        <p:spPr>
          <a:xfrm>
            <a:off x="3257550" y="2686050"/>
            <a:ext cx="20002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97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8" name="对象 13317"/>
          <p:cNvGraphicFramePr>
            <a:graphicFrameLocks/>
          </p:cNvGraphicFramePr>
          <p:nvPr/>
        </p:nvGraphicFramePr>
        <p:xfrm>
          <a:off x="3429000" y="3142615"/>
          <a:ext cx="3429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r:id="rId7" imgW="2144439" imgH="203024" progId="Equation.3">
                  <p:embed/>
                </p:oleObj>
              </mc:Choice>
              <mc:Fallback>
                <p:oleObj r:id="rId7" imgW="2144439" imgH="203024" progId="Equation.3">
                  <p:embed/>
                  <p:pic>
                    <p:nvPicPr>
                      <p:cNvPr id="0" name="Picture 1" descr="image6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2615"/>
                        <a:ext cx="3429000" cy="323850"/>
                      </a:xfrm>
                      <a:prstGeom prst="rect">
                        <a:avLst/>
                      </a:prstGeom>
                      <a:solidFill>
                        <a:srgbClr val="DCFBA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57400" y="268288"/>
            <a:ext cx="4800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特殊方程组迭代法的收敛性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800" y="457200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1" name="对象 6145"/>
          <p:cNvGraphicFramePr>
            <a:graphicFrameLocks/>
          </p:cNvGraphicFramePr>
          <p:nvPr/>
        </p:nvGraphicFramePr>
        <p:xfrm>
          <a:off x="1520825" y="614363"/>
          <a:ext cx="6102350" cy="425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r:id="rId3" imgW="4572000" imgH="3187700" progId="Equation.3">
                  <p:embed/>
                </p:oleObj>
              </mc:Choice>
              <mc:Fallback>
                <p:oleObj r:id="rId3" imgW="4572000" imgH="3187700" progId="Equation.3">
                  <p:embed/>
                  <p:pic>
                    <p:nvPicPr>
                      <p:cNvPr id="0" name="Picture 1" descr="image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614363"/>
                        <a:ext cx="6102350" cy="425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24" name="文本框 3077"/>
          <p:cNvSpPr txBox="1"/>
          <p:nvPr/>
        </p:nvSpPr>
        <p:spPr>
          <a:xfrm>
            <a:off x="1635125" y="277813"/>
            <a:ext cx="5503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知识点1  迭代法的基本思想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5" name="对象 7169"/>
          <p:cNvGraphicFramePr>
            <a:graphicFrameLocks/>
          </p:cNvGraphicFramePr>
          <p:nvPr/>
        </p:nvGraphicFramePr>
        <p:xfrm>
          <a:off x="1562100" y="814388"/>
          <a:ext cx="6019800" cy="351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r:id="rId3" imgW="4089400" imgH="2387600" progId="Equation.3">
                  <p:embed/>
                </p:oleObj>
              </mc:Choice>
              <mc:Fallback>
                <p:oleObj r:id="rId3" imgW="4089400" imgH="2387600" progId="Equation.3">
                  <p:embed/>
                  <p:pic>
                    <p:nvPicPr>
                      <p:cNvPr id="0" name="Picture 1" descr="image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814388"/>
                        <a:ext cx="6019800" cy="351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47" name="文本框 3077"/>
          <p:cNvSpPr txBox="1"/>
          <p:nvPr/>
        </p:nvSpPr>
        <p:spPr>
          <a:xfrm>
            <a:off x="1635125" y="282893"/>
            <a:ext cx="55038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知识点1  迭代法的基本思想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8193"/>
          <p:cNvSpPr/>
          <p:nvPr/>
        </p:nvSpPr>
        <p:spPr>
          <a:xfrm>
            <a:off x="4514850" y="1200150"/>
            <a:ext cx="685800" cy="342900"/>
          </a:xfrm>
          <a:prstGeom prst="rect">
            <a:avLst/>
          </a:prstGeom>
          <a:solidFill>
            <a:srgbClr val="CCFFFF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fontAlgn="base"/>
            <a:endParaRPr lang="zh-CN" altLang="en-US" sz="1015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5" name="对象 8194"/>
          <p:cNvGraphicFramePr>
            <a:graphicFrameLocks/>
          </p:cNvGraphicFramePr>
          <p:nvPr/>
        </p:nvGraphicFramePr>
        <p:xfrm>
          <a:off x="1620838" y="842963"/>
          <a:ext cx="6194425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r:id="rId3" imgW="4317840" imgH="1231560" progId="Equation.3">
                  <p:embed/>
                </p:oleObj>
              </mc:Choice>
              <mc:Fallback>
                <p:oleObj r:id="rId3" imgW="4317840" imgH="1231560" progId="Equation.3">
                  <p:embed/>
                  <p:pic>
                    <p:nvPicPr>
                      <p:cNvPr id="0" name="Picture 3" descr="image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842963"/>
                        <a:ext cx="6194425" cy="17668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/>
          </p:cNvGraphicFramePr>
          <p:nvPr/>
        </p:nvGraphicFramePr>
        <p:xfrm>
          <a:off x="1620838" y="2801938"/>
          <a:ext cx="588645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r:id="rId5" imgW="4318000" imgH="1524000" progId="Equation.3">
                  <p:embed/>
                </p:oleObj>
              </mc:Choice>
              <mc:Fallback>
                <p:oleObj r:id="rId5" imgW="4318000" imgH="1524000" progId="Equation.3">
                  <p:embed/>
                  <p:pic>
                    <p:nvPicPr>
                      <p:cNvPr id="0" name="Picture 2" descr="image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801938"/>
                        <a:ext cx="5886450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/>
          </p:cNvGraphicFramePr>
          <p:nvPr/>
        </p:nvGraphicFramePr>
        <p:xfrm>
          <a:off x="1906588" y="4114800"/>
          <a:ext cx="35591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r:id="rId7" imgW="2081896" imgH="482391" progId="Equation.3">
                  <p:embed/>
                </p:oleObj>
              </mc:Choice>
              <mc:Fallback>
                <p:oleObj r:id="rId7" imgW="2081896" imgH="482391" progId="Equation.3">
                  <p:embed/>
                  <p:pic>
                    <p:nvPicPr>
                      <p:cNvPr id="0" name="Picture 1" descr="image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114800"/>
                        <a:ext cx="3559175" cy="8239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75" name="文本框 3077"/>
          <p:cNvSpPr txBox="1"/>
          <p:nvPr/>
        </p:nvSpPr>
        <p:spPr>
          <a:xfrm>
            <a:off x="1657350" y="282575"/>
            <a:ext cx="5445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知识点1  迭代法的基本思想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6" name="对象 3076"/>
          <p:cNvGraphicFramePr>
            <a:graphicFrameLocks/>
          </p:cNvGraphicFramePr>
          <p:nvPr/>
        </p:nvGraphicFramePr>
        <p:xfrm>
          <a:off x="1465580" y="631825"/>
          <a:ext cx="64770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r:id="rId3" imgW="5118100" imgH="3352800" progId="Equation.3">
                  <p:embed/>
                </p:oleObj>
              </mc:Choice>
              <mc:Fallback>
                <p:oleObj r:id="rId3" imgW="5118100" imgH="3352800" progId="Equation.3">
                  <p:embed/>
                  <p:pic>
                    <p:nvPicPr>
                      <p:cNvPr id="0" name="Picture 1" descr="image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580" y="631825"/>
                        <a:ext cx="6477000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7" name="对象 4097"/>
          <p:cNvGraphicFramePr>
            <a:graphicFrameLocks/>
          </p:cNvGraphicFramePr>
          <p:nvPr/>
        </p:nvGraphicFramePr>
        <p:xfrm>
          <a:off x="1512888" y="631825"/>
          <a:ext cx="6002337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r:id="rId3" imgW="3810000" imgH="2819400" progId="Equation.3">
                  <p:embed/>
                </p:oleObj>
              </mc:Choice>
              <mc:Fallback>
                <p:oleObj r:id="rId3" imgW="3810000" imgH="2819400" progId="Equation.3">
                  <p:embed/>
                  <p:pic>
                    <p:nvPicPr>
                      <p:cNvPr id="0" name="Picture 1" descr="image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631825"/>
                        <a:ext cx="6002337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6475413" y="450850"/>
            <a:ext cx="2624138" cy="31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2225" y="454025"/>
            <a:ext cx="2268538" cy="15875"/>
          </a:xfrm>
          <a:prstGeom prst="line">
            <a:avLst/>
          </a:prstGeom>
          <a:ln w="2540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0" name="文本框 3077"/>
          <p:cNvSpPr txBox="1"/>
          <p:nvPr/>
        </p:nvSpPr>
        <p:spPr>
          <a:xfrm>
            <a:off x="1646238" y="263525"/>
            <a:ext cx="5503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知识点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Jacobi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1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迭代法</a:t>
            </a:r>
            <a:endParaRPr lang="zh-CN" altLang="en-US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</a:spPr>
      <a:bodyPr lIns="1116000" tIns="0" bIns="36000" anchor="ctr"/>
      <a:lstStyle>
        <a:defPPr algn="just" eaLnBrk="1" fontAlgn="auto" hangingPunct="1">
          <a:spcBef>
            <a:spcPts val="0"/>
          </a:spcBef>
          <a:spcAft>
            <a:spcPts val="0"/>
          </a:spcAft>
          <a:defRPr sz="3600" b="1" dirty="0">
            <a:solidFill>
              <a:srgbClr val="00A28B"/>
            </a:solidFill>
            <a:latin typeface="华文中宋" panose="02010600040101010101" pitchFamily="2" charset="-122"/>
            <a:ea typeface="华文中宋" panose="02010600040101010101" pitchFamily="2" charset="-122"/>
            <a:cs typeface="+mj-cs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基本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</a:spPr>
      <a:bodyPr lIns="1116000" tIns="0" bIns="36000" anchor="ctr"/>
      <a:lstStyle>
        <a:defPPr algn="just" eaLnBrk="1" fontAlgn="auto" hangingPunct="1">
          <a:spcBef>
            <a:spcPts val="0"/>
          </a:spcBef>
          <a:spcAft>
            <a:spcPts val="0"/>
          </a:spcAft>
          <a:defRPr sz="3600" b="1" dirty="0">
            <a:solidFill>
              <a:srgbClr val="00A28B"/>
            </a:solidFill>
            <a:latin typeface="华文中宋" panose="02010600040101010101" pitchFamily="2" charset="-122"/>
            <a:ea typeface="华文中宋" panose="02010600040101010101" pitchFamily="2" charset="-122"/>
            <a:cs typeface="+mj-cs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</TotalTime>
  <Words>497</Words>
  <Application>Microsoft Office PowerPoint</Application>
  <PresentationFormat>全屏显示(16:9)</PresentationFormat>
  <Paragraphs>154</Paragraphs>
  <Slides>45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基本</vt:lpstr>
      <vt:lpstr>1_基本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lenovo</cp:lastModifiedBy>
  <cp:revision>273</cp:revision>
  <dcterms:created xsi:type="dcterms:W3CDTF">2014-05-08T14:30:00Z</dcterms:created>
  <dcterms:modified xsi:type="dcterms:W3CDTF">2018-07-11T01:28:15Z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