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audio4.wav" ContentType="audio/wav"/>
  <Override PartName="/ppt/media/audio5.wav" ContentType="audio/wav"/>
  <Override PartName="/ppt/media/audio6.wav" ContentType="audio/wav"/>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378" r:id="rId2"/>
    <p:sldId id="578" r:id="rId3"/>
    <p:sldId id="579" r:id="rId4"/>
    <p:sldId id="580" r:id="rId5"/>
    <p:sldId id="581" r:id="rId6"/>
    <p:sldId id="582" r:id="rId7"/>
    <p:sldId id="583" r:id="rId8"/>
    <p:sldId id="584" r:id="rId9"/>
    <p:sldId id="585" r:id="rId10"/>
    <p:sldId id="586" r:id="rId11"/>
    <p:sldId id="530" r:id="rId12"/>
    <p:sldId id="531" r:id="rId13"/>
    <p:sldId id="533" r:id="rId14"/>
    <p:sldId id="625" r:id="rId15"/>
    <p:sldId id="535" r:id="rId16"/>
    <p:sldId id="536" r:id="rId17"/>
    <p:sldId id="537" r:id="rId18"/>
    <p:sldId id="538" r:id="rId19"/>
    <p:sldId id="540" r:id="rId20"/>
    <p:sldId id="541" r:id="rId21"/>
    <p:sldId id="543" r:id="rId22"/>
    <p:sldId id="545" r:id="rId23"/>
    <p:sldId id="546" r:id="rId24"/>
    <p:sldId id="547" r:id="rId25"/>
    <p:sldId id="548" r:id="rId26"/>
    <p:sldId id="549" r:id="rId27"/>
    <p:sldId id="550" r:id="rId28"/>
    <p:sldId id="551" r:id="rId29"/>
    <p:sldId id="553" r:id="rId30"/>
    <p:sldId id="626" r:id="rId31"/>
    <p:sldId id="555" r:id="rId32"/>
    <p:sldId id="556" r:id="rId33"/>
    <p:sldId id="557" r:id="rId34"/>
    <p:sldId id="560" r:id="rId35"/>
    <p:sldId id="570" r:id="rId36"/>
    <p:sldId id="561" r:id="rId37"/>
    <p:sldId id="627" r:id="rId38"/>
    <p:sldId id="620" r:id="rId39"/>
    <p:sldId id="621" r:id="rId40"/>
    <p:sldId id="622" r:id="rId41"/>
    <p:sldId id="623" r:id="rId42"/>
    <p:sldId id="624" r:id="rId43"/>
  </p:sldIdLst>
  <p:sldSz cx="9144000" cy="5143500" type="screen16x9"/>
  <p:notesSz cx="6858000" cy="9144000"/>
  <p:defaultTextStyle>
    <a:defPPr>
      <a:defRPr lang="zh-CN"/>
    </a:defPPr>
    <a:lvl1pPr marL="0" lvl="0" indent="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1pPr>
    <a:lvl2pPr marL="342900" lvl="1" indent="1143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1"/>
    <a:srgbClr val="004A82"/>
    <a:srgbClr val="0070C0"/>
    <a:srgbClr val="F6F6F8"/>
    <a:srgbClr val="F9F9FB"/>
    <a:srgbClr val="314865"/>
    <a:srgbClr val="F8F8F7"/>
    <a:srgbClr val="1B4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82"/>
    <p:restoredTop sz="95383"/>
  </p:normalViewPr>
  <p:slideViewPr>
    <p:cSldViewPr snapToGrid="0" showGuides="1">
      <p:cViewPr>
        <p:scale>
          <a:sx n="148" d="100"/>
          <a:sy n="148" d="100"/>
        </p:scale>
        <p:origin x="-762" y="-168"/>
      </p:cViewPr>
      <p:guideLst>
        <p:guide orient="horz" pos="1795"/>
        <p:guide pos="2778"/>
      </p:guideLst>
    </p:cSldViewPr>
  </p:slideViewPr>
  <p:outlineViewPr>
    <p:cViewPr>
      <p:scale>
        <a:sx n="33" d="100"/>
        <a:sy n="33" d="100"/>
      </p:scale>
      <p:origin x="0" y="0"/>
    </p:cViewPr>
  </p:outlineViewPr>
  <p:notesTextViewPr>
    <p:cViewPr>
      <p:scale>
        <a:sx n="1" d="1"/>
        <a:sy n="1" d="1"/>
      </p:scale>
      <p:origin x="0" y="0"/>
    </p:cViewPr>
  </p:notesTextViewPr>
  <p:sorterViewPr showFormatting="0">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image" Target="../media/image52.emf"/><Relationship Id="rId4" Type="http://schemas.openxmlformats.org/officeDocument/2006/relationships/image" Target="../media/image5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9.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e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emf"/><Relationship Id="rId1" Type="http://schemas.openxmlformats.org/officeDocument/2006/relationships/image" Target="../media/image84.emf"/><Relationship Id="rId4" Type="http://schemas.openxmlformats.org/officeDocument/2006/relationships/image" Target="../media/image8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10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10" Type="http://schemas.openxmlformats.org/officeDocument/2006/relationships/image" Target="../media/image48.wmf"/><Relationship Id="rId4" Type="http://schemas.openxmlformats.org/officeDocument/2006/relationships/image" Target="../media/image42.wmf"/><Relationship Id="rId9" Type="http://schemas.openxmlformats.org/officeDocument/2006/relationships/image" Target="../media/image4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微软雅黑" panose="020B0503020204020204" pitchFamily="34" charset="-122"/>
              </a:defRPr>
            </a:lvl1pPr>
          </a:lstStyle>
          <a:p>
            <a:pPr marL="0" marR="0" lvl="0" indent="0" algn="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685800" rtl="0" eaLnBrk="0" fontAlgn="base" latinLnBrk="0" hangingPunct="0">
              <a:lnSpc>
                <a:spcPct val="100000"/>
              </a:lnSpc>
              <a:spcBef>
                <a:spcPct val="30000"/>
              </a:spcBef>
              <a:spcAft>
                <a:spcPct val="0"/>
              </a:spcAft>
              <a:buClrTx/>
              <a:buSzTx/>
              <a:buFontTx/>
              <a:buNone/>
              <a:defRPr/>
            </a:pPr>
            <a:endParaRPr kumimoji="0" lang="zh-CN" altLang="en-US" sz="9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685800" rtl="0" eaLnBrk="0" fontAlgn="base" latinLnBrk="0" hangingPunct="0">
              <a:lnSpc>
                <a:spcPct val="100000"/>
              </a:lnSpc>
              <a:spcBef>
                <a:spcPct val="30000"/>
              </a:spcBef>
              <a:spcAft>
                <a:spcPct val="0"/>
              </a:spcAft>
              <a:buClrTx/>
              <a:buSzTx/>
              <a:buFontTx/>
              <a:buNone/>
              <a:defRPr/>
            </a:pPr>
            <a:r>
              <a:rPr kumimoji="0" lang="zh-CN" altLang="en-US" sz="900" b="0" i="0" u="none" strike="noStrike" kern="1200" cap="none" spc="0" normalizeH="0" baseline="0" noProof="0" dirty="0" smtClean="0">
                <a:ln>
                  <a:noFill/>
                </a:ln>
                <a:solidFill>
                  <a:schemeClr val="tx1"/>
                </a:solidFill>
                <a:effectLst/>
                <a:uLnTx/>
                <a:uFillTx/>
                <a:latin typeface="+mn-lt"/>
                <a:ea typeface="微软雅黑" panose="020B0503020204020204" pitchFamily="34" charset="-122"/>
                <a:cs typeface="+mn-cs"/>
              </a:rPr>
              <a:t>单击此处编辑母版文本样式</a:t>
            </a:r>
          </a:p>
          <a:p>
            <a:pPr marL="342900" marR="0" lvl="1" indent="0" algn="l" defTabSz="685800" rtl="0" eaLnBrk="0" fontAlgn="base" latinLnBrk="0" hangingPunct="0">
              <a:lnSpc>
                <a:spcPct val="100000"/>
              </a:lnSpc>
              <a:spcBef>
                <a:spcPct val="30000"/>
              </a:spcBef>
              <a:spcAft>
                <a:spcPct val="0"/>
              </a:spcAft>
              <a:buClrTx/>
              <a:buSzTx/>
              <a:buFontTx/>
              <a:buNone/>
              <a:defRPr/>
            </a:pPr>
            <a:r>
              <a:rPr kumimoji="0" lang="zh-CN" altLang="en-US" sz="900" b="0" i="0" u="none" strike="noStrike" kern="1200" cap="none" spc="0" normalizeH="0" baseline="0" noProof="0" dirty="0" smtClean="0">
                <a:ln>
                  <a:noFill/>
                </a:ln>
                <a:solidFill>
                  <a:schemeClr val="tx1"/>
                </a:solidFill>
                <a:effectLst/>
                <a:uLnTx/>
                <a:uFillTx/>
                <a:latin typeface="+mn-lt"/>
                <a:ea typeface="微软雅黑" panose="020B0503020204020204" pitchFamily="34" charset="-122"/>
                <a:cs typeface="+mn-cs"/>
              </a:rPr>
              <a:t>第二级</a:t>
            </a:r>
          </a:p>
          <a:p>
            <a:pPr marL="685800" marR="0" lvl="2" indent="0" algn="l" defTabSz="685800" rtl="0" eaLnBrk="0" fontAlgn="base" latinLnBrk="0" hangingPunct="0">
              <a:lnSpc>
                <a:spcPct val="100000"/>
              </a:lnSpc>
              <a:spcBef>
                <a:spcPct val="30000"/>
              </a:spcBef>
              <a:spcAft>
                <a:spcPct val="0"/>
              </a:spcAft>
              <a:buClrTx/>
              <a:buSzTx/>
              <a:buFontTx/>
              <a:buNone/>
              <a:defRPr/>
            </a:pPr>
            <a:r>
              <a:rPr kumimoji="0" lang="zh-CN" altLang="en-US" sz="900" b="0" i="0" u="none" strike="noStrike" kern="1200" cap="none" spc="0" normalizeH="0" baseline="0" noProof="0" dirty="0" smtClean="0">
                <a:ln>
                  <a:noFill/>
                </a:ln>
                <a:solidFill>
                  <a:schemeClr val="tx1"/>
                </a:solidFill>
                <a:effectLst/>
                <a:uLnTx/>
                <a:uFillTx/>
                <a:latin typeface="+mn-lt"/>
                <a:ea typeface="微软雅黑" panose="020B0503020204020204" pitchFamily="34" charset="-122"/>
                <a:cs typeface="+mn-cs"/>
              </a:rPr>
              <a:t>第三级</a:t>
            </a:r>
          </a:p>
          <a:p>
            <a:pPr marL="1028700" marR="0" lvl="3" indent="0" algn="l" defTabSz="685800" rtl="0" eaLnBrk="0" fontAlgn="base" latinLnBrk="0" hangingPunct="0">
              <a:lnSpc>
                <a:spcPct val="100000"/>
              </a:lnSpc>
              <a:spcBef>
                <a:spcPct val="30000"/>
              </a:spcBef>
              <a:spcAft>
                <a:spcPct val="0"/>
              </a:spcAft>
              <a:buClrTx/>
              <a:buSzTx/>
              <a:buFontTx/>
              <a:buNone/>
              <a:defRPr/>
            </a:pPr>
            <a:r>
              <a:rPr kumimoji="0" lang="zh-CN" altLang="en-US" sz="900" b="0" i="0" u="none" strike="noStrike" kern="1200" cap="none" spc="0" normalizeH="0" baseline="0" noProof="0" dirty="0" smtClean="0">
                <a:ln>
                  <a:noFill/>
                </a:ln>
                <a:solidFill>
                  <a:schemeClr val="tx1"/>
                </a:solidFill>
                <a:effectLst/>
                <a:uLnTx/>
                <a:uFillTx/>
                <a:latin typeface="+mn-lt"/>
                <a:ea typeface="微软雅黑" panose="020B0503020204020204" pitchFamily="34" charset="-122"/>
                <a:cs typeface="+mn-cs"/>
              </a:rPr>
              <a:t>第四级</a:t>
            </a:r>
          </a:p>
          <a:p>
            <a:pPr marL="1371600" marR="0" lvl="4" indent="0" algn="l" defTabSz="685800" rtl="0" eaLnBrk="0" fontAlgn="base" latinLnBrk="0" hangingPunct="0">
              <a:lnSpc>
                <a:spcPct val="100000"/>
              </a:lnSpc>
              <a:spcBef>
                <a:spcPct val="30000"/>
              </a:spcBef>
              <a:spcAft>
                <a:spcPct val="0"/>
              </a:spcAft>
              <a:buClrTx/>
              <a:buSzTx/>
              <a:buFontTx/>
              <a:buNone/>
              <a:defRPr/>
            </a:pPr>
            <a:r>
              <a:rPr kumimoji="0" lang="zh-CN" altLang="en-US" sz="900" b="0" i="0" u="none" strike="noStrike" kern="1200" cap="none" spc="0" normalizeH="0" baseline="0" noProof="0" dirty="0" smtClean="0">
                <a:ln>
                  <a:noFill/>
                </a:ln>
                <a:solidFill>
                  <a:schemeClr val="tx1"/>
                </a:solidFill>
                <a:effectLst/>
                <a:uLnTx/>
                <a:uFillTx/>
                <a:latin typeface="+mn-lt"/>
                <a:ea typeface="微软雅黑" panose="020B0503020204020204" pitchFamily="34" charset="-122"/>
                <a:cs typeface="+mn-cs"/>
              </a:rPr>
              <a:t>第五级</a:t>
            </a:r>
            <a:endParaRPr kumimoji="0" lang="zh-CN" altLang="en-US" sz="9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fontAlgn="auto">
              <a:spcBef>
                <a:spcPts val="0"/>
              </a:spcBef>
              <a:spcAft>
                <a:spcPts val="0"/>
              </a:spcAft>
              <a:defRPr sz="1200">
                <a:latin typeface="+mn-lt"/>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eaLnBrk="1" fontAlgn="base" hangingPunct="1"/>
            <a:fld id="{9A0DB2DC-4C9A-4742-B13C-FB6460FD3503}" type="slidenum">
              <a:rPr lang="zh-CN" altLang="en-US" sz="1200" strike="noStrike" noProof="1" dirty="0">
                <a:latin typeface="Calibri" panose="020F0502020204030204" pitchFamily="34" charset="0"/>
                <a:ea typeface="微软雅黑" panose="020B0503020204020204" pitchFamily="34" charset="-122"/>
                <a:cs typeface="+mn-cs"/>
              </a:rPr>
              <a:t>‹#›</a:t>
            </a:fld>
            <a:endParaRPr lang="zh-CN" altLang="en-US" sz="1200" strike="noStrike" noProof="1">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312860580"/>
      </p:ext>
    </p:extLst>
  </p:cSld>
  <p:clrMap bg1="lt1" tx1="dk1" bg2="lt2" tx2="dk2" accent1="accent1" accent2="accent2" accent3="accent3" accent4="accent4" accent5="accent5" accent6="accent6" hlink="hlink" folHlink="folHlink"/>
  <p:hf sldNum="0" hdr="0" ftr="0" dt="0"/>
  <p:notesStyle>
    <a:lvl1pPr algn="l" defTabSz="685800" rtl="0" eaLnBrk="0" fontAlgn="base" hangingPunct="0">
      <a:spcBef>
        <a:spcPct val="30000"/>
      </a:spcBef>
      <a:spcAft>
        <a:spcPct val="0"/>
      </a:spcAft>
      <a:defRPr sz="900" kern="1200">
        <a:solidFill>
          <a:schemeClr val="tx1"/>
        </a:solidFill>
        <a:latin typeface="+mn-lt"/>
        <a:ea typeface="微软雅黑" panose="020B0503020204020204" pitchFamily="34" charset="-122"/>
        <a:cs typeface="+mn-cs"/>
      </a:defRPr>
    </a:lvl1pPr>
    <a:lvl2pPr marL="342900" algn="l" defTabSz="685800" rtl="0" eaLnBrk="0" fontAlgn="base" hangingPunct="0">
      <a:spcBef>
        <a:spcPct val="30000"/>
      </a:spcBef>
      <a:spcAft>
        <a:spcPct val="0"/>
      </a:spcAft>
      <a:defRPr sz="900" kern="1200">
        <a:solidFill>
          <a:schemeClr val="tx1"/>
        </a:solidFill>
        <a:latin typeface="+mn-lt"/>
        <a:ea typeface="微软雅黑" panose="020B0503020204020204" pitchFamily="34" charset="-122"/>
        <a:cs typeface="+mn-cs"/>
      </a:defRPr>
    </a:lvl2pPr>
    <a:lvl3pPr marL="685800" algn="l" defTabSz="685800" rtl="0" eaLnBrk="0" fontAlgn="base" hangingPunct="0">
      <a:spcBef>
        <a:spcPct val="30000"/>
      </a:spcBef>
      <a:spcAft>
        <a:spcPct val="0"/>
      </a:spcAft>
      <a:defRPr sz="900" kern="1200">
        <a:solidFill>
          <a:schemeClr val="tx1"/>
        </a:solidFill>
        <a:latin typeface="+mn-lt"/>
        <a:ea typeface="微软雅黑" panose="020B0503020204020204" pitchFamily="34" charset="-122"/>
        <a:cs typeface="+mn-cs"/>
      </a:defRPr>
    </a:lvl3pPr>
    <a:lvl4pPr marL="1028700" algn="l" defTabSz="685800" rtl="0" eaLnBrk="0" fontAlgn="base" hangingPunct="0">
      <a:spcBef>
        <a:spcPct val="30000"/>
      </a:spcBef>
      <a:spcAft>
        <a:spcPct val="0"/>
      </a:spcAft>
      <a:defRPr sz="900" kern="1200">
        <a:solidFill>
          <a:schemeClr val="tx1"/>
        </a:solidFill>
        <a:latin typeface="+mn-lt"/>
        <a:ea typeface="微软雅黑" panose="020B0503020204020204" pitchFamily="34" charset="-122"/>
        <a:cs typeface="+mn-cs"/>
      </a:defRPr>
    </a:lvl4pPr>
    <a:lvl5pPr marL="1371600" algn="l" defTabSz="685800" rtl="0" eaLnBrk="0" fontAlgn="base" hangingPunct="0">
      <a:spcBef>
        <a:spcPct val="30000"/>
      </a:spcBef>
      <a:spcAft>
        <a:spcPct val="0"/>
      </a:spcAft>
      <a:defRPr sz="900" kern="1200">
        <a:solidFill>
          <a:schemeClr val="tx1"/>
        </a:solidFill>
        <a:latin typeface="+mn-lt"/>
        <a:ea typeface="微软雅黑" panose="020B0503020204020204" pitchFamily="34" charset="-122"/>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a:ln>
            <a:solidFill>
              <a:srgbClr val="000000"/>
            </a:solidFill>
            <a:miter/>
          </a:ln>
        </p:spPr>
      </p:sp>
      <p:sp>
        <p:nvSpPr>
          <p:cNvPr id="3789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7891" name="灯片编号占位符 3"/>
          <p:cNvSpPr>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微软雅黑" panose="020B0503020204020204" pitchFamily="34" charset="-122"/>
              </a:rPr>
              <a:t>1</a:t>
            </a:fld>
            <a:endParaRPr lang="zh-CN" altLang="en-US" sz="1200" dirty="0">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629150"/>
            <a:ext cx="3429000" cy="228600"/>
          </a:xfrm>
          <a:prstGeom prst="rect">
            <a:avLst/>
          </a:prstGeom>
        </p:spPr>
        <p:txBody>
          <a:bodyPr vert="horz" lIns="91440" tIns="45720" rIns="91440" bIns="0" rtlCol="0" anchor="b"/>
          <a:lstStyle/>
          <a:p>
            <a:pPr marL="0" marR="0" lvl="0" indent="0" algn="l" defTabSz="685800" rtl="0" eaLnBrk="1" fontAlgn="auto" latinLnBrk="0" hangingPunct="1">
              <a:lnSpc>
                <a:spcPct val="100000"/>
              </a:lnSpc>
              <a:spcBef>
                <a:spcPts val="0"/>
              </a:spcBef>
              <a:spcAft>
                <a:spcPts val="0"/>
              </a:spcAft>
              <a:buClrTx/>
              <a:buSzTx/>
              <a:buFontTx/>
              <a:buNone/>
              <a:defRPr/>
            </a:pPr>
            <a:fld id="{67074377-78E9-4F94-B98A-3B3EB2E4E344}" type="datetime1">
              <a:rPr kumimoji="0" lang="en-US" sz="1000" b="0" i="0" u="none" strike="noStrike" kern="1200" cap="none" spc="0" normalizeH="0" baseline="0" noProof="0">
                <a:ln>
                  <a:noFill/>
                </a:ln>
                <a:solidFill>
                  <a:schemeClr val="tx1"/>
                </a:solidFill>
                <a:effectLst/>
                <a:uLnTx/>
                <a:uFillTx/>
                <a:latin typeface="+mn-lt"/>
                <a:ea typeface="+mn-ea"/>
                <a:cs typeface="+mn-cs"/>
              </a:rPr>
              <a:t>7/11/2018</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a:xfrm>
            <a:off x="457200" y="4870450"/>
            <a:ext cx="3429000" cy="212725"/>
          </a:xfrm>
          <a:prstGeom prst="rect">
            <a:avLst/>
          </a:prstGeom>
        </p:spPr>
        <p:txBody>
          <a:bodyPr vert="horz" lIns="91440" tIns="45720" rIns="91440" bIns="45720" rtlCol="0" anchor="t"/>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n-ea"/>
                <a:cs typeface="+mn-cs"/>
              </a:rPr>
              <a:t>Footer Text</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a:xfrm rot="16200000">
            <a:off x="8391525" y="4368800"/>
            <a:ext cx="987425" cy="365125"/>
          </a:xfrm>
          <a:prstGeom prst="rect">
            <a:avLst/>
          </a:prstGeom>
        </p:spPr>
        <p:txBody>
          <a:bodyPr vert="horz" lIns="91440" tIns="45720" rIns="91440" bIns="45720" rtlCol="0" anchor="ct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自定义版式">
    <p:bg>
      <p:bgPr>
        <a:blipFill rotWithShape="0">
          <a:blip r:embed="rId2"/>
          <a:stretch>
            <a:fillRect/>
          </a:stretch>
        </a:blipFill>
        <a:effectLst/>
      </p:bgPr>
    </p:bg>
    <p:spTree>
      <p:nvGrpSpPr>
        <p:cNvPr id="1" name=""/>
        <p:cNvGrpSpPr/>
        <p:nvPr/>
      </p:nvGrpSpPr>
      <p:grpSpPr>
        <a:xfrm>
          <a:off x="0" y="0"/>
          <a:ext cx="0" cy="0"/>
          <a:chOff x="0" y="0"/>
          <a:chExt cx="0" cy="0"/>
        </a:xfrm>
      </p:grpSpPr>
      <p:graphicFrame>
        <p:nvGraphicFramePr>
          <p:cNvPr id="12" name="表格 11"/>
          <p:cNvGraphicFramePr>
            <a:graphicFrameLocks noGrp="1"/>
          </p:cNvGraphicFramePr>
          <p:nvPr/>
        </p:nvGraphicFramePr>
        <p:xfrm>
          <a:off x="0" y="950913"/>
          <a:ext cx="1268760" cy="2970213"/>
        </p:xfrm>
        <a:graphic>
          <a:graphicData uri="http://schemas.openxmlformats.org/drawingml/2006/table">
            <a:tbl>
              <a:tblPr>
                <a:tableStyleId>{2D5ABB26-0587-4C30-8999-92F81FD0307C}</a:tableStyleId>
              </a:tblPr>
              <a:tblGrid>
                <a:gridCol w="1268760"/>
              </a:tblGrid>
              <a:tr h="594000">
                <a:tc>
                  <a:txBody>
                    <a:bodyPr/>
                    <a:lstStyle/>
                    <a:p>
                      <a:pPr algn="ctr"/>
                      <a:endParaRPr lang="zh-CN" alt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模型分类</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观测误差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截断误差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舍入误差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13" name="矩形 12"/>
          <p:cNvSpPr/>
          <p:nvPr/>
        </p:nvSpPr>
        <p:spPr>
          <a:xfrm>
            <a:off x="0" y="954088"/>
            <a:ext cx="1268413" cy="59213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误差分类</a:t>
            </a:r>
          </a:p>
        </p:txBody>
      </p:sp>
      <p:sp>
        <p:nvSpPr>
          <p:cNvPr id="14" name="矩形 13"/>
          <p:cNvSpPr/>
          <p:nvPr/>
        </p:nvSpPr>
        <p:spPr>
          <a:xfrm>
            <a:off x="0" y="1554163"/>
            <a:ext cx="1268413" cy="59213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模型误差</a:t>
            </a:r>
            <a:endParaRPr kumimoji="0" lang="en-US" altLang="zh-CN"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5" name="日期占位符 2"/>
          <p:cNvSpPr>
            <a:spLocks noGrp="1"/>
          </p:cNvSpPr>
          <p:nvPr>
            <p:ph type="dt" sz="half" idx="2"/>
          </p:nvPr>
        </p:nvSpPr>
        <p:spPr>
          <a:xfrm>
            <a:off x="457200" y="4629150"/>
            <a:ext cx="3429000" cy="228600"/>
          </a:xfrm>
          <a:prstGeom prst="rect">
            <a:avLst/>
          </a:prstGeom>
        </p:spPr>
        <p:txBody>
          <a:bodyPr vert="horz" lIns="91440" tIns="45720" rIns="91440" bIns="0" rtlCol="0" anchor="b"/>
          <a:lstStyle>
            <a:lvl1pPr>
              <a:defRPr/>
            </a:lvl1pPr>
          </a:lstStyle>
          <a:p>
            <a:pPr marL="0" marR="0" lvl="0" indent="0" algn="l" defTabSz="685800" rtl="0" eaLnBrk="1" fontAlgn="auto" latinLnBrk="0" hangingPunct="1">
              <a:lnSpc>
                <a:spcPct val="100000"/>
              </a:lnSpc>
              <a:spcBef>
                <a:spcPts val="0"/>
              </a:spcBef>
              <a:spcAft>
                <a:spcPts val="0"/>
              </a:spcAft>
              <a:buClrTx/>
              <a:buSzTx/>
              <a:buFontTx/>
              <a:buNone/>
              <a:defRPr/>
            </a:pPr>
            <a:fld id="{63D14903-1AD1-46CF-8949-A0E25E26002F}" type="datetime1">
              <a:rPr kumimoji="0" lang="en-US" sz="1000" b="0" i="0" u="none" strike="noStrike" kern="1200" cap="none" spc="0" normalizeH="0" baseline="0" noProof="0">
                <a:ln>
                  <a:noFill/>
                </a:ln>
                <a:solidFill>
                  <a:schemeClr val="tx1"/>
                </a:solidFill>
                <a:effectLst/>
                <a:uLnTx/>
                <a:uFillTx/>
                <a:latin typeface="+mn-lt"/>
                <a:ea typeface="+mn-ea"/>
                <a:cs typeface="+mn-cs"/>
              </a:rPr>
              <a:t>7/11/2018</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页脚占位符 3"/>
          <p:cNvSpPr>
            <a:spLocks noGrp="1"/>
          </p:cNvSpPr>
          <p:nvPr>
            <p:ph type="ftr" sz="quarter" idx="3"/>
          </p:nvPr>
        </p:nvSpPr>
        <p:spPr>
          <a:xfrm>
            <a:off x="457200" y="4870450"/>
            <a:ext cx="3429000" cy="212725"/>
          </a:xfrm>
          <a:prstGeom prst="rect">
            <a:avLst/>
          </a:prstGeom>
        </p:spPr>
        <p:txBody>
          <a:bodyPr vert="horz" lIns="91440" tIns="45720" rIns="91440" bIns="45720" rtlCol="0" anchor="t"/>
          <a:lstStyle>
            <a:lvl1pPr>
              <a:defRPr/>
            </a:lvl1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n-ea"/>
                <a:cs typeface="+mn-cs"/>
              </a:rPr>
              <a:t>Footer Text</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7" name="灯片编号占位符 4"/>
          <p:cNvSpPr>
            <a:spLocks noGrp="1"/>
          </p:cNvSpPr>
          <p:nvPr>
            <p:ph type="sldNum" sz="quarter" idx="4"/>
          </p:nvPr>
        </p:nvSpPr>
        <p:spPr>
          <a:xfrm rot="16200000">
            <a:off x="8391525" y="4368800"/>
            <a:ext cx="987425" cy="365125"/>
          </a:xfrm>
          <a:prstGeom prst="rect">
            <a:avLst/>
          </a:prstGeom>
        </p:spPr>
        <p:txBody>
          <a:bodyPr vert="horz" lIns="91440" tIns="45720" rIns="91440" bIns="45720" rtlCol="0" anchor="ctr"/>
          <a:lstStyle/>
          <a:p>
            <a:pPr fontAlgn="base"/>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自定义版式">
    <p:bg>
      <p:bgPr>
        <a:blipFill rotWithShape="0">
          <a:blip r:embed="rId2"/>
          <a:stretch>
            <a:fillRect/>
          </a:stretch>
        </a:blipFill>
        <a:effectLst/>
      </p:bgPr>
    </p:bg>
    <p:spTree>
      <p:nvGrpSpPr>
        <p:cNvPr id="1" name=""/>
        <p:cNvGrpSpPr/>
        <p:nvPr/>
      </p:nvGrpSpPr>
      <p:grpSpPr>
        <a:xfrm>
          <a:off x="0" y="0"/>
          <a:ext cx="0" cy="0"/>
          <a:chOff x="0" y="0"/>
          <a:chExt cx="0" cy="0"/>
        </a:xfrm>
      </p:grpSpPr>
      <p:graphicFrame>
        <p:nvGraphicFramePr>
          <p:cNvPr id="12" name="表格 11"/>
          <p:cNvGraphicFramePr>
            <a:graphicFrameLocks noGrp="1"/>
          </p:cNvGraphicFramePr>
          <p:nvPr/>
        </p:nvGraphicFramePr>
        <p:xfrm>
          <a:off x="0" y="950913"/>
          <a:ext cx="1268760" cy="2970213"/>
        </p:xfrm>
        <a:graphic>
          <a:graphicData uri="http://schemas.openxmlformats.org/drawingml/2006/table">
            <a:tbl>
              <a:tblPr>
                <a:tableStyleId>{2D5ABB26-0587-4C30-8999-92F81FD0307C}</a:tableStyleId>
              </a:tblPr>
              <a:tblGrid>
                <a:gridCol w="1268760"/>
              </a:tblGrid>
              <a:tr h="594000">
                <a:tc>
                  <a:txBody>
                    <a:bodyPr/>
                    <a:lstStyle/>
                    <a:p>
                      <a:pPr algn="ctr"/>
                      <a:endParaRPr lang="zh-CN" alt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模型误差</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观测误差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截断误差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舍入误差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13" name="矩形 12"/>
          <p:cNvSpPr/>
          <p:nvPr/>
        </p:nvSpPr>
        <p:spPr>
          <a:xfrm>
            <a:off x="0" y="954088"/>
            <a:ext cx="1268413" cy="59213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误差分类</a:t>
            </a:r>
          </a:p>
        </p:txBody>
      </p:sp>
      <p:sp>
        <p:nvSpPr>
          <p:cNvPr id="14" name="矩形 13"/>
          <p:cNvSpPr/>
          <p:nvPr/>
        </p:nvSpPr>
        <p:spPr>
          <a:xfrm>
            <a:off x="0" y="2144713"/>
            <a:ext cx="1268413" cy="59213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观测误差</a:t>
            </a:r>
            <a:endParaRPr kumimoji="0" lang="en-US" altLang="zh-CN"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5" name="日期占位符 2"/>
          <p:cNvSpPr>
            <a:spLocks noGrp="1"/>
          </p:cNvSpPr>
          <p:nvPr>
            <p:ph type="dt" sz="half" idx="2"/>
          </p:nvPr>
        </p:nvSpPr>
        <p:spPr>
          <a:xfrm>
            <a:off x="457200" y="4629150"/>
            <a:ext cx="3429000" cy="228600"/>
          </a:xfrm>
          <a:prstGeom prst="rect">
            <a:avLst/>
          </a:prstGeom>
        </p:spPr>
        <p:txBody>
          <a:bodyPr vert="horz" lIns="91440" tIns="45720" rIns="91440" bIns="0" rtlCol="0" anchor="b"/>
          <a:lstStyle>
            <a:lvl1pPr>
              <a:defRPr/>
            </a:lvl1pPr>
          </a:lstStyle>
          <a:p>
            <a:pPr marL="0" marR="0" lvl="0" indent="0" algn="l" defTabSz="685800" rtl="0" eaLnBrk="1" fontAlgn="auto" latinLnBrk="0" hangingPunct="1">
              <a:lnSpc>
                <a:spcPct val="100000"/>
              </a:lnSpc>
              <a:spcBef>
                <a:spcPts val="0"/>
              </a:spcBef>
              <a:spcAft>
                <a:spcPts val="0"/>
              </a:spcAft>
              <a:buClrTx/>
              <a:buSzTx/>
              <a:buFontTx/>
              <a:buNone/>
              <a:defRPr/>
            </a:pPr>
            <a:fld id="{D52F6848-A838-4A7A-AF1B-4F26AF325EBB}" type="datetime1">
              <a:rPr kumimoji="0" lang="en-US" sz="1000" b="0" i="0" u="none" strike="noStrike" kern="1200" cap="none" spc="0" normalizeH="0" baseline="0" noProof="0">
                <a:ln>
                  <a:noFill/>
                </a:ln>
                <a:solidFill>
                  <a:schemeClr val="tx1"/>
                </a:solidFill>
                <a:effectLst/>
                <a:uLnTx/>
                <a:uFillTx/>
                <a:latin typeface="+mn-lt"/>
                <a:ea typeface="+mn-ea"/>
                <a:cs typeface="+mn-cs"/>
              </a:rPr>
              <a:t>7/11/2018</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页脚占位符 3"/>
          <p:cNvSpPr>
            <a:spLocks noGrp="1"/>
          </p:cNvSpPr>
          <p:nvPr>
            <p:ph type="ftr" sz="quarter" idx="3"/>
          </p:nvPr>
        </p:nvSpPr>
        <p:spPr>
          <a:xfrm>
            <a:off x="457200" y="4870450"/>
            <a:ext cx="3429000" cy="212725"/>
          </a:xfrm>
          <a:prstGeom prst="rect">
            <a:avLst/>
          </a:prstGeom>
        </p:spPr>
        <p:txBody>
          <a:bodyPr vert="horz" lIns="91440" tIns="45720" rIns="91440" bIns="45720" rtlCol="0" anchor="t"/>
          <a:lstStyle>
            <a:lvl1pPr>
              <a:defRPr/>
            </a:lvl1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n-ea"/>
                <a:cs typeface="+mn-cs"/>
              </a:rPr>
              <a:t>Footer Text</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7" name="灯片编号占位符 4"/>
          <p:cNvSpPr>
            <a:spLocks noGrp="1"/>
          </p:cNvSpPr>
          <p:nvPr>
            <p:ph type="sldNum" sz="quarter" idx="4"/>
          </p:nvPr>
        </p:nvSpPr>
        <p:spPr>
          <a:xfrm rot="16200000">
            <a:off x="8391525" y="4368800"/>
            <a:ext cx="987425" cy="365125"/>
          </a:xfrm>
          <a:prstGeom prst="rect">
            <a:avLst/>
          </a:prstGeom>
        </p:spPr>
        <p:txBody>
          <a:bodyPr vert="horz" lIns="91440" tIns="45720" rIns="91440" bIns="45720" rtlCol="0" anchor="ctr"/>
          <a:lstStyle/>
          <a:p>
            <a:pPr fontAlgn="base"/>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自定义版式">
    <p:bg>
      <p:bgPr>
        <a:blipFill rotWithShape="0">
          <a:blip r:embed="rId2"/>
          <a:stretch>
            <a:fillRect/>
          </a:stretch>
        </a:blipFill>
        <a:effectLst/>
      </p:bgPr>
    </p:bg>
    <p:spTree>
      <p:nvGrpSpPr>
        <p:cNvPr id="1" name=""/>
        <p:cNvGrpSpPr/>
        <p:nvPr/>
      </p:nvGrpSpPr>
      <p:grpSpPr>
        <a:xfrm>
          <a:off x="0" y="0"/>
          <a:ext cx="0" cy="0"/>
          <a:chOff x="0" y="0"/>
          <a:chExt cx="0" cy="0"/>
        </a:xfrm>
      </p:grpSpPr>
      <p:graphicFrame>
        <p:nvGraphicFramePr>
          <p:cNvPr id="12" name="表格 11"/>
          <p:cNvGraphicFramePr>
            <a:graphicFrameLocks noGrp="1"/>
          </p:cNvGraphicFramePr>
          <p:nvPr/>
        </p:nvGraphicFramePr>
        <p:xfrm>
          <a:off x="0" y="950913"/>
          <a:ext cx="1268760" cy="2970213"/>
        </p:xfrm>
        <a:graphic>
          <a:graphicData uri="http://schemas.openxmlformats.org/drawingml/2006/table">
            <a:tbl>
              <a:tblPr>
                <a:tableStyleId>{2D5ABB26-0587-4C30-8999-92F81FD0307C}</a:tableStyleId>
              </a:tblPr>
              <a:tblGrid>
                <a:gridCol w="1268760"/>
              </a:tblGrid>
              <a:tr h="594000">
                <a:tc>
                  <a:txBody>
                    <a:bodyPr/>
                    <a:lstStyle/>
                    <a:p>
                      <a:pPr algn="ctr"/>
                      <a:endParaRPr lang="zh-CN" alt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模型误差</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观测误差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截断误差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舍入误差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13" name="矩形 12"/>
          <p:cNvSpPr/>
          <p:nvPr/>
        </p:nvSpPr>
        <p:spPr>
          <a:xfrm>
            <a:off x="0" y="954088"/>
            <a:ext cx="1268413" cy="59213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误差分类</a:t>
            </a:r>
          </a:p>
        </p:txBody>
      </p:sp>
      <p:sp>
        <p:nvSpPr>
          <p:cNvPr id="14" name="矩形 13"/>
          <p:cNvSpPr/>
          <p:nvPr/>
        </p:nvSpPr>
        <p:spPr>
          <a:xfrm>
            <a:off x="0" y="2744788"/>
            <a:ext cx="1268413" cy="59213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截断误差</a:t>
            </a:r>
            <a:endParaRPr kumimoji="0" lang="en-US" altLang="zh-CN"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5" name="日期占位符 2"/>
          <p:cNvSpPr>
            <a:spLocks noGrp="1"/>
          </p:cNvSpPr>
          <p:nvPr>
            <p:ph type="dt" sz="half" idx="2"/>
          </p:nvPr>
        </p:nvSpPr>
        <p:spPr>
          <a:xfrm>
            <a:off x="457200" y="4629150"/>
            <a:ext cx="3429000" cy="228600"/>
          </a:xfrm>
          <a:prstGeom prst="rect">
            <a:avLst/>
          </a:prstGeom>
        </p:spPr>
        <p:txBody>
          <a:bodyPr vert="horz" lIns="91440" tIns="45720" rIns="91440" bIns="0" rtlCol="0" anchor="b"/>
          <a:lstStyle>
            <a:lvl1pPr>
              <a:defRPr/>
            </a:lvl1pPr>
          </a:lstStyle>
          <a:p>
            <a:pPr marL="0" marR="0" lvl="0" indent="0" algn="l" defTabSz="685800" rtl="0" eaLnBrk="1" fontAlgn="auto" latinLnBrk="0" hangingPunct="1">
              <a:lnSpc>
                <a:spcPct val="100000"/>
              </a:lnSpc>
              <a:spcBef>
                <a:spcPts val="0"/>
              </a:spcBef>
              <a:spcAft>
                <a:spcPts val="0"/>
              </a:spcAft>
              <a:buClrTx/>
              <a:buSzTx/>
              <a:buFontTx/>
              <a:buNone/>
              <a:defRPr/>
            </a:pPr>
            <a:fld id="{3CDB72F1-7E60-42EB-836A-F96FA37F7CA1}" type="datetime1">
              <a:rPr kumimoji="0" lang="en-US" sz="1000" b="0" i="0" u="none" strike="noStrike" kern="1200" cap="none" spc="0" normalizeH="0" baseline="0" noProof="0">
                <a:ln>
                  <a:noFill/>
                </a:ln>
                <a:solidFill>
                  <a:schemeClr val="tx1"/>
                </a:solidFill>
                <a:effectLst/>
                <a:uLnTx/>
                <a:uFillTx/>
                <a:latin typeface="+mn-lt"/>
                <a:ea typeface="+mn-ea"/>
                <a:cs typeface="+mn-cs"/>
              </a:rPr>
              <a:t>7/11/2018</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页脚占位符 3"/>
          <p:cNvSpPr>
            <a:spLocks noGrp="1"/>
          </p:cNvSpPr>
          <p:nvPr>
            <p:ph type="ftr" sz="quarter" idx="3"/>
          </p:nvPr>
        </p:nvSpPr>
        <p:spPr>
          <a:xfrm>
            <a:off x="457200" y="4870450"/>
            <a:ext cx="3429000" cy="212725"/>
          </a:xfrm>
          <a:prstGeom prst="rect">
            <a:avLst/>
          </a:prstGeom>
        </p:spPr>
        <p:txBody>
          <a:bodyPr vert="horz" lIns="91440" tIns="45720" rIns="91440" bIns="45720" rtlCol="0" anchor="t"/>
          <a:lstStyle>
            <a:lvl1pPr>
              <a:defRPr/>
            </a:lvl1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n-ea"/>
                <a:cs typeface="+mn-cs"/>
              </a:rPr>
              <a:t>Footer Text</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7" name="灯片编号占位符 4"/>
          <p:cNvSpPr>
            <a:spLocks noGrp="1"/>
          </p:cNvSpPr>
          <p:nvPr>
            <p:ph type="sldNum" sz="quarter" idx="4"/>
          </p:nvPr>
        </p:nvSpPr>
        <p:spPr>
          <a:xfrm rot="16200000">
            <a:off x="8391525" y="4368800"/>
            <a:ext cx="987425" cy="365125"/>
          </a:xfrm>
          <a:prstGeom prst="rect">
            <a:avLst/>
          </a:prstGeom>
        </p:spPr>
        <p:txBody>
          <a:bodyPr vert="horz" lIns="91440" tIns="45720" rIns="91440" bIns="45720" rtlCol="0" anchor="ctr"/>
          <a:lstStyle/>
          <a:p>
            <a:pPr fontAlgn="base"/>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自定义版式">
    <p:bg>
      <p:bgPr>
        <a:blipFill rotWithShape="0">
          <a:blip r:embed="rId2"/>
          <a:stretch>
            <a:fillRect/>
          </a:stretch>
        </a:blipFill>
        <a:effectLst/>
      </p:bgPr>
    </p:bg>
    <p:spTree>
      <p:nvGrpSpPr>
        <p:cNvPr id="1" name=""/>
        <p:cNvGrpSpPr/>
        <p:nvPr/>
      </p:nvGrpSpPr>
      <p:grpSpPr>
        <a:xfrm>
          <a:off x="0" y="0"/>
          <a:ext cx="0" cy="0"/>
          <a:chOff x="0" y="0"/>
          <a:chExt cx="0" cy="0"/>
        </a:xfrm>
      </p:grpSpPr>
      <p:graphicFrame>
        <p:nvGraphicFramePr>
          <p:cNvPr id="12" name="表格 11"/>
          <p:cNvGraphicFramePr>
            <a:graphicFrameLocks noGrp="1"/>
          </p:cNvGraphicFramePr>
          <p:nvPr/>
        </p:nvGraphicFramePr>
        <p:xfrm>
          <a:off x="0" y="950913"/>
          <a:ext cx="1268760" cy="2970213"/>
        </p:xfrm>
        <a:graphic>
          <a:graphicData uri="http://schemas.openxmlformats.org/drawingml/2006/table">
            <a:tbl>
              <a:tblPr>
                <a:tableStyleId>{2D5ABB26-0587-4C30-8999-92F81FD0307C}</a:tableStyleId>
              </a:tblPr>
              <a:tblGrid>
                <a:gridCol w="1268760"/>
              </a:tblGrid>
              <a:tr h="594000">
                <a:tc>
                  <a:txBody>
                    <a:bodyPr/>
                    <a:lstStyle/>
                    <a:p>
                      <a:pPr algn="ctr"/>
                      <a:endParaRPr lang="zh-CN" alt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模型分类</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观测误差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截断误差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舍入误差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13" name="矩形 12"/>
          <p:cNvSpPr/>
          <p:nvPr/>
        </p:nvSpPr>
        <p:spPr>
          <a:xfrm>
            <a:off x="0" y="954088"/>
            <a:ext cx="1268413" cy="59213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误差分类</a:t>
            </a:r>
          </a:p>
        </p:txBody>
      </p:sp>
      <p:sp>
        <p:nvSpPr>
          <p:cNvPr id="14" name="矩形 13"/>
          <p:cNvSpPr/>
          <p:nvPr/>
        </p:nvSpPr>
        <p:spPr>
          <a:xfrm>
            <a:off x="0" y="3335338"/>
            <a:ext cx="1268413" cy="59213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舍入误差</a:t>
            </a:r>
            <a:endParaRPr kumimoji="0" lang="en-US" altLang="zh-CN"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5" name="日期占位符 2"/>
          <p:cNvSpPr>
            <a:spLocks noGrp="1"/>
          </p:cNvSpPr>
          <p:nvPr>
            <p:ph type="dt" sz="half" idx="2"/>
          </p:nvPr>
        </p:nvSpPr>
        <p:spPr>
          <a:xfrm>
            <a:off x="457200" y="4629150"/>
            <a:ext cx="3429000" cy="228600"/>
          </a:xfrm>
          <a:prstGeom prst="rect">
            <a:avLst/>
          </a:prstGeom>
        </p:spPr>
        <p:txBody>
          <a:bodyPr vert="horz" lIns="91440" tIns="45720" rIns="91440" bIns="0" rtlCol="0" anchor="b"/>
          <a:lstStyle>
            <a:lvl1pPr>
              <a:defRPr/>
            </a:lvl1pPr>
          </a:lstStyle>
          <a:p>
            <a:pPr marL="0" marR="0" lvl="0" indent="0" algn="l" defTabSz="685800" rtl="0" eaLnBrk="1" fontAlgn="auto" latinLnBrk="0" hangingPunct="1">
              <a:lnSpc>
                <a:spcPct val="100000"/>
              </a:lnSpc>
              <a:spcBef>
                <a:spcPts val="0"/>
              </a:spcBef>
              <a:spcAft>
                <a:spcPts val="0"/>
              </a:spcAft>
              <a:buClrTx/>
              <a:buSzTx/>
              <a:buFontTx/>
              <a:buNone/>
              <a:defRPr/>
            </a:pPr>
            <a:fld id="{06F09FAD-90BD-4D31-BEFA-C1CCA14D0592}" type="datetime1">
              <a:rPr kumimoji="0" lang="en-US" sz="1000" b="0" i="0" u="none" strike="noStrike" kern="1200" cap="none" spc="0" normalizeH="0" baseline="0" noProof="0">
                <a:ln>
                  <a:noFill/>
                </a:ln>
                <a:solidFill>
                  <a:schemeClr val="tx1"/>
                </a:solidFill>
                <a:effectLst/>
                <a:uLnTx/>
                <a:uFillTx/>
                <a:latin typeface="+mn-lt"/>
                <a:ea typeface="+mn-ea"/>
                <a:cs typeface="+mn-cs"/>
              </a:rPr>
              <a:t>7/11/2018</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页脚占位符 3"/>
          <p:cNvSpPr>
            <a:spLocks noGrp="1"/>
          </p:cNvSpPr>
          <p:nvPr>
            <p:ph type="ftr" sz="quarter" idx="3"/>
          </p:nvPr>
        </p:nvSpPr>
        <p:spPr>
          <a:xfrm>
            <a:off x="457200" y="4870450"/>
            <a:ext cx="3429000" cy="212725"/>
          </a:xfrm>
          <a:prstGeom prst="rect">
            <a:avLst/>
          </a:prstGeom>
        </p:spPr>
        <p:txBody>
          <a:bodyPr vert="horz" lIns="91440" tIns="45720" rIns="91440" bIns="45720" rtlCol="0" anchor="t"/>
          <a:lstStyle>
            <a:lvl1pPr>
              <a:defRPr/>
            </a:lvl1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n-ea"/>
                <a:cs typeface="+mn-cs"/>
              </a:rPr>
              <a:t>Footer Text</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7" name="灯片编号占位符 4"/>
          <p:cNvSpPr>
            <a:spLocks noGrp="1"/>
          </p:cNvSpPr>
          <p:nvPr>
            <p:ph type="sldNum" sz="quarter" idx="4"/>
          </p:nvPr>
        </p:nvSpPr>
        <p:spPr>
          <a:xfrm rot="16200000">
            <a:off x="8391525" y="4368800"/>
            <a:ext cx="987425" cy="365125"/>
          </a:xfrm>
          <a:prstGeom prst="rect">
            <a:avLst/>
          </a:prstGeom>
        </p:spPr>
        <p:txBody>
          <a:bodyPr vert="horz" lIns="91440" tIns="45720" rIns="91440" bIns="45720" rtlCol="0" anchor="ctr"/>
          <a:lstStyle/>
          <a:p>
            <a:pPr fontAlgn="base"/>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自定义版式">
    <p:bg>
      <p:bgPr>
        <a:blipFill rotWithShape="0">
          <a:blip r:embed="rId2"/>
          <a:stretch>
            <a:fillRect/>
          </a:stretch>
        </a:blipFill>
        <a:effectLst/>
      </p:bgPr>
    </p:bg>
    <p:spTree>
      <p:nvGrpSpPr>
        <p:cNvPr id="1" name=""/>
        <p:cNvGrpSpPr/>
        <p:nvPr/>
      </p:nvGrpSpPr>
      <p:grpSpPr>
        <a:xfrm>
          <a:off x="0" y="0"/>
          <a:ext cx="0" cy="0"/>
          <a:chOff x="0" y="0"/>
          <a:chExt cx="0" cy="0"/>
        </a:xfrm>
      </p:grpSpPr>
      <p:graphicFrame>
        <p:nvGraphicFramePr>
          <p:cNvPr id="12" name="表格 11"/>
          <p:cNvGraphicFramePr>
            <a:graphicFrameLocks noGrp="1"/>
          </p:cNvGraphicFramePr>
          <p:nvPr/>
        </p:nvGraphicFramePr>
        <p:xfrm>
          <a:off x="0" y="1693863"/>
          <a:ext cx="1268760" cy="1188000"/>
        </p:xfrm>
        <a:graphic>
          <a:graphicData uri="http://schemas.openxmlformats.org/drawingml/2006/table">
            <a:tbl>
              <a:tblPr>
                <a:tableStyleId>{2D5ABB26-0587-4C30-8999-92F81FD0307C}</a:tableStyleId>
              </a:tblPr>
              <a:tblGrid>
                <a:gridCol w="1268760"/>
              </a:tblGrid>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截断误差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相对误差</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13" name="矩形 12"/>
          <p:cNvSpPr/>
          <p:nvPr/>
        </p:nvSpPr>
        <p:spPr>
          <a:xfrm>
            <a:off x="0" y="1677988"/>
            <a:ext cx="1268413" cy="59213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绝对误差</a:t>
            </a:r>
          </a:p>
        </p:txBody>
      </p:sp>
      <p:sp>
        <p:nvSpPr>
          <p:cNvPr id="14" name="日期占位符 2"/>
          <p:cNvSpPr>
            <a:spLocks noGrp="1"/>
          </p:cNvSpPr>
          <p:nvPr>
            <p:ph type="dt" sz="half" idx="2"/>
          </p:nvPr>
        </p:nvSpPr>
        <p:spPr>
          <a:xfrm>
            <a:off x="457200" y="4629150"/>
            <a:ext cx="3429000" cy="228600"/>
          </a:xfrm>
          <a:prstGeom prst="rect">
            <a:avLst/>
          </a:prstGeom>
        </p:spPr>
        <p:txBody>
          <a:bodyPr vert="horz" lIns="91440" tIns="45720" rIns="91440" bIns="0" rtlCol="0" anchor="b"/>
          <a:lstStyle>
            <a:lvl1pPr>
              <a:defRPr/>
            </a:lvl1pPr>
          </a:lstStyle>
          <a:p>
            <a:pPr marL="0" marR="0" lvl="0" indent="0" algn="l" defTabSz="685800" rtl="0" eaLnBrk="1" fontAlgn="auto" latinLnBrk="0" hangingPunct="1">
              <a:lnSpc>
                <a:spcPct val="100000"/>
              </a:lnSpc>
              <a:spcBef>
                <a:spcPts val="0"/>
              </a:spcBef>
              <a:spcAft>
                <a:spcPts val="0"/>
              </a:spcAft>
              <a:buClrTx/>
              <a:buSzTx/>
              <a:buFontTx/>
              <a:buNone/>
              <a:defRPr/>
            </a:pPr>
            <a:fld id="{56F6EBCE-30C1-4DE3-B6AF-4BB9689B3EF6}" type="datetime1">
              <a:rPr kumimoji="0" lang="en-US" sz="1000" b="0" i="0" u="none" strike="noStrike" kern="1200" cap="none" spc="0" normalizeH="0" baseline="0" noProof="0">
                <a:ln>
                  <a:noFill/>
                </a:ln>
                <a:solidFill>
                  <a:schemeClr val="tx1"/>
                </a:solidFill>
                <a:effectLst/>
                <a:uLnTx/>
                <a:uFillTx/>
                <a:latin typeface="+mn-lt"/>
                <a:ea typeface="+mn-ea"/>
                <a:cs typeface="+mn-cs"/>
              </a:rPr>
              <a:t>7/11/2018</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页脚占位符 3"/>
          <p:cNvSpPr>
            <a:spLocks noGrp="1"/>
          </p:cNvSpPr>
          <p:nvPr>
            <p:ph type="ftr" sz="quarter" idx="3"/>
          </p:nvPr>
        </p:nvSpPr>
        <p:spPr>
          <a:xfrm>
            <a:off x="457200" y="4870450"/>
            <a:ext cx="3429000" cy="212725"/>
          </a:xfrm>
          <a:prstGeom prst="rect">
            <a:avLst/>
          </a:prstGeom>
        </p:spPr>
        <p:txBody>
          <a:bodyPr vert="horz" lIns="91440" tIns="45720" rIns="91440" bIns="45720" rtlCol="0" anchor="t"/>
          <a:lstStyle>
            <a:lvl1pPr>
              <a:defRPr/>
            </a:lvl1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n-ea"/>
                <a:cs typeface="+mn-cs"/>
              </a:rPr>
              <a:t>Footer Text</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灯片编号占位符 4"/>
          <p:cNvSpPr>
            <a:spLocks noGrp="1"/>
          </p:cNvSpPr>
          <p:nvPr>
            <p:ph type="sldNum" sz="quarter" idx="4"/>
          </p:nvPr>
        </p:nvSpPr>
        <p:spPr>
          <a:xfrm rot="16200000">
            <a:off x="8391525" y="4368800"/>
            <a:ext cx="987425" cy="365125"/>
          </a:xfrm>
          <a:prstGeom prst="rect">
            <a:avLst/>
          </a:prstGeom>
        </p:spPr>
        <p:txBody>
          <a:bodyPr vert="horz" lIns="91440" tIns="45720" rIns="91440" bIns="45720" rtlCol="0" anchor="ctr"/>
          <a:lstStyle/>
          <a:p>
            <a:pPr fontAlgn="base"/>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自定义版式">
    <p:bg>
      <p:bgPr>
        <a:blipFill rotWithShape="0">
          <a:blip r:embed="rId2"/>
          <a:stretch>
            <a:fillRect/>
          </a:stretch>
        </a:blipFill>
        <a:effectLst/>
      </p:bgPr>
    </p:bg>
    <p:spTree>
      <p:nvGrpSpPr>
        <p:cNvPr id="1" name=""/>
        <p:cNvGrpSpPr/>
        <p:nvPr/>
      </p:nvGrpSpPr>
      <p:grpSpPr>
        <a:xfrm>
          <a:off x="0" y="0"/>
          <a:ext cx="0" cy="0"/>
          <a:chOff x="0" y="0"/>
          <a:chExt cx="0" cy="0"/>
        </a:xfrm>
      </p:grpSpPr>
      <p:graphicFrame>
        <p:nvGraphicFramePr>
          <p:cNvPr id="12" name="表格 11"/>
          <p:cNvGraphicFramePr>
            <a:graphicFrameLocks noGrp="1"/>
          </p:cNvGraphicFramePr>
          <p:nvPr/>
        </p:nvGraphicFramePr>
        <p:xfrm>
          <a:off x="0" y="1693863"/>
          <a:ext cx="1268760" cy="1188000"/>
        </p:xfrm>
        <a:graphic>
          <a:graphicData uri="http://schemas.openxmlformats.org/drawingml/2006/table">
            <a:tbl>
              <a:tblPr>
                <a:tableStyleId>{2D5ABB26-0587-4C30-8999-92F81FD0307C}</a:tableStyleId>
              </a:tblPr>
              <a:tblGrid>
                <a:gridCol w="1268760"/>
              </a:tblGrid>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绝对误差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相对误差</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13" name="矩形 12"/>
          <p:cNvSpPr/>
          <p:nvPr/>
        </p:nvSpPr>
        <p:spPr>
          <a:xfrm>
            <a:off x="0" y="2297113"/>
            <a:ext cx="1268413" cy="59213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相对误差</a:t>
            </a:r>
          </a:p>
        </p:txBody>
      </p:sp>
      <p:sp>
        <p:nvSpPr>
          <p:cNvPr id="14" name="日期占位符 2"/>
          <p:cNvSpPr>
            <a:spLocks noGrp="1"/>
          </p:cNvSpPr>
          <p:nvPr>
            <p:ph type="dt" sz="half" idx="2"/>
          </p:nvPr>
        </p:nvSpPr>
        <p:spPr>
          <a:xfrm>
            <a:off x="457200" y="4629150"/>
            <a:ext cx="3429000" cy="228600"/>
          </a:xfrm>
          <a:prstGeom prst="rect">
            <a:avLst/>
          </a:prstGeom>
        </p:spPr>
        <p:txBody>
          <a:bodyPr vert="horz" lIns="91440" tIns="45720" rIns="91440" bIns="0" rtlCol="0" anchor="b"/>
          <a:lstStyle>
            <a:lvl1pPr>
              <a:defRPr/>
            </a:lvl1pPr>
          </a:lstStyle>
          <a:p>
            <a:pPr marL="0" marR="0" lvl="0" indent="0" algn="l" defTabSz="685800" rtl="0" eaLnBrk="1" fontAlgn="auto" latinLnBrk="0" hangingPunct="1">
              <a:lnSpc>
                <a:spcPct val="100000"/>
              </a:lnSpc>
              <a:spcBef>
                <a:spcPts val="0"/>
              </a:spcBef>
              <a:spcAft>
                <a:spcPts val="0"/>
              </a:spcAft>
              <a:buClrTx/>
              <a:buSzTx/>
              <a:buFontTx/>
              <a:buNone/>
              <a:defRPr/>
            </a:pPr>
            <a:fld id="{671660CA-87F8-4B34-A1FE-D0769A6DC140}" type="datetime1">
              <a:rPr kumimoji="0" lang="en-US" sz="1000" b="0" i="0" u="none" strike="noStrike" kern="1200" cap="none" spc="0" normalizeH="0" baseline="0" noProof="0">
                <a:ln>
                  <a:noFill/>
                </a:ln>
                <a:solidFill>
                  <a:schemeClr val="tx1"/>
                </a:solidFill>
                <a:effectLst/>
                <a:uLnTx/>
                <a:uFillTx/>
                <a:latin typeface="+mn-lt"/>
                <a:ea typeface="+mn-ea"/>
                <a:cs typeface="+mn-cs"/>
              </a:rPr>
              <a:t>7/11/2018</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页脚占位符 3"/>
          <p:cNvSpPr>
            <a:spLocks noGrp="1"/>
          </p:cNvSpPr>
          <p:nvPr>
            <p:ph type="ftr" sz="quarter" idx="3"/>
          </p:nvPr>
        </p:nvSpPr>
        <p:spPr>
          <a:xfrm>
            <a:off x="457200" y="4870450"/>
            <a:ext cx="3429000" cy="212725"/>
          </a:xfrm>
          <a:prstGeom prst="rect">
            <a:avLst/>
          </a:prstGeom>
        </p:spPr>
        <p:txBody>
          <a:bodyPr vert="horz" lIns="91440" tIns="45720" rIns="91440" bIns="45720" rtlCol="0" anchor="t"/>
          <a:lstStyle>
            <a:lvl1pPr>
              <a:defRPr/>
            </a:lvl1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n-ea"/>
                <a:cs typeface="+mn-cs"/>
              </a:rPr>
              <a:t>Footer Text</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灯片编号占位符 4"/>
          <p:cNvSpPr>
            <a:spLocks noGrp="1"/>
          </p:cNvSpPr>
          <p:nvPr>
            <p:ph type="sldNum" sz="quarter" idx="4"/>
          </p:nvPr>
        </p:nvSpPr>
        <p:spPr>
          <a:xfrm rot="16200000">
            <a:off x="8391525" y="4368800"/>
            <a:ext cx="987425" cy="365125"/>
          </a:xfrm>
          <a:prstGeom prst="rect">
            <a:avLst/>
          </a:prstGeom>
        </p:spPr>
        <p:txBody>
          <a:bodyPr vert="horz" lIns="91440" tIns="45720" rIns="91440" bIns="45720" rtlCol="0" anchor="ctr"/>
          <a:lstStyle/>
          <a:p>
            <a:pPr fontAlgn="base"/>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4629150"/>
            <a:ext cx="3429000" cy="228600"/>
          </a:xfrm>
          <a:prstGeom prst="rect">
            <a:avLst/>
          </a:prstGeom>
        </p:spPr>
        <p:txBody>
          <a:bodyPr vert="horz" lIns="91440" tIns="45720" rIns="91440" bIns="0" rtlCol="0" anchor="b"/>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a:xfrm>
            <a:off x="457200" y="4870450"/>
            <a:ext cx="3429000" cy="212725"/>
          </a:xfrm>
          <a:prstGeom prst="rect">
            <a:avLst/>
          </a:prstGeom>
        </p:spPr>
        <p:txBody>
          <a:bodyPr vert="horz" lIns="91440" tIns="45720" rIns="91440" bIns="45720" rtlCol="0" anchor="t"/>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a:xfrm rot="16200000">
            <a:off x="8391525" y="4368800"/>
            <a:ext cx="987425" cy="365125"/>
          </a:xfrm>
          <a:prstGeom prst="rect">
            <a:avLst/>
          </a:prstGeom>
        </p:spPr>
        <p:txBody>
          <a:bodyPr vert="horz" lIns="91440" tIns="45720" rIns="91440" bIns="45720" rtlCol="0" anchor="ctr"/>
          <a:lstStyle/>
          <a:p>
            <a:pPr lvl="0" eaLnBrk="1" fontAlgn="base" hangingPunct="1">
              <a:spcBef>
                <a:spcPct val="0"/>
              </a:spcBef>
            </a:pPr>
            <a:fld id="{9A0DB2DC-4C9A-4742-B13C-FB6460FD3503}" type="slidenum">
              <a:rPr lang="en-US" altLang="zh-CN" strike="noStrike" baseline="0" noProof="1" dirty="0">
                <a:latin typeface="Arial" panose="020B0604020202020204" pitchFamily="34" charset="0"/>
                <a:ea typeface="宋体" panose="02010600030101010101" pitchFamily="2" charset="-122"/>
                <a:cs typeface="+mn-cs"/>
              </a:rPr>
              <a:t>‹#›</a:t>
            </a:fld>
            <a:endParaRPr lang="en-US" altLang="zh-CN" strike="noStrike" baseline="0"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150"/>
            <a:ext cx="4038600" cy="3394472"/>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4" name="内容占位符 3"/>
          <p:cNvSpPr>
            <a:spLocks noGrp="1"/>
          </p:cNvSpPr>
          <p:nvPr>
            <p:ph sz="half" idx="2"/>
          </p:nvPr>
        </p:nvSpPr>
        <p:spPr>
          <a:xfrm>
            <a:off x="4648200" y="1200150"/>
            <a:ext cx="4038600" cy="3394472"/>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9" name="灯片编号占位符 4"/>
          <p:cNvSpPr>
            <a:spLocks noGrp="1"/>
          </p:cNvSpPr>
          <p:nvPr>
            <p:ph type="sldNum" sz="quarter" idx="4"/>
          </p:nvPr>
        </p:nvSpPr>
        <p:spPr bwMode="auto">
          <a:xfrm>
            <a:off x="8529638" y="4913313"/>
            <a:ext cx="614363" cy="23018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1" compatLnSpc="1"/>
          <a:lstStyle/>
          <a:p>
            <a:pPr fontAlgn="base">
              <a:lnSpc>
                <a:spcPct val="100000"/>
              </a:lnSpc>
              <a:spcBef>
                <a:spcPct val="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 name="Date Placeholder 1"/>
          <p:cNvSpPr>
            <a:spLocks noGrp="1"/>
          </p:cNvSpPr>
          <p:nvPr>
            <p:ph type="dt" sz="half" idx="2"/>
          </p:nvPr>
        </p:nvSpPr>
        <p:spPr>
          <a:xfrm>
            <a:off x="457200" y="4629150"/>
            <a:ext cx="3429000" cy="228600"/>
          </a:xfrm>
          <a:prstGeom prst="rect">
            <a:avLst/>
          </a:prstGeom>
        </p:spPr>
        <p:txBody>
          <a:bodyPr vert="horz" lIns="91440" tIns="45720" rIns="91440" bIns="0" rtlCol="0" anchor="b"/>
          <a:lstStyle>
            <a:lvl1pPr>
              <a:defRPr>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fld id="{86A4963E-0D9B-45DC-9720-FEC0E036E7DC}" type="datetimeFigureOut">
              <a:rPr kumimoji="0" lang="zh-CN" altLang="en-US" sz="100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rPr>
              <a:t>2018/7/11</a:t>
            </a:fld>
            <a:endParaRPr kumimoji="0" lang="zh-CN" altLang="en-US" sz="10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cs"/>
            </a:endParaRPr>
          </a:p>
        </p:txBody>
      </p:sp>
      <p:sp>
        <p:nvSpPr>
          <p:cNvPr id="13" name="Footer Placeholder 2"/>
          <p:cNvSpPr>
            <a:spLocks noGrp="1"/>
          </p:cNvSpPr>
          <p:nvPr>
            <p:ph type="ftr" sz="quarter" idx="3"/>
          </p:nvPr>
        </p:nvSpPr>
        <p:spPr>
          <a:xfrm>
            <a:off x="457200" y="4870450"/>
            <a:ext cx="3429000" cy="212725"/>
          </a:xfrm>
          <a:prstGeom prst="rect">
            <a:avLst/>
          </a:prstGeom>
        </p:spPr>
        <p:txBody>
          <a:bodyPr vert="horz" lIns="91440" tIns="45720" rIns="91440" bIns="45720" rtlCol="0" anchor="t"/>
          <a:lstStyle>
            <a:lvl1pPr>
              <a:defRPr>
                <a:ea typeface="微软雅黑" panose="020B0503020204020204" pitchFamily="34" charset="-122"/>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14" name="Slide Number Placeholder 3"/>
          <p:cNvSpPr>
            <a:spLocks noGrp="1"/>
          </p:cNvSpPr>
          <p:nvPr>
            <p:ph type="sldNum" sz="quarter" idx="4"/>
          </p:nvPr>
        </p:nvSpPr>
        <p:spPr>
          <a:xfrm rot="16200000">
            <a:off x="8391525" y="4368800"/>
            <a:ext cx="987425" cy="365125"/>
          </a:xfrm>
          <a:prstGeom prst="rect">
            <a:avLst/>
          </a:prstGeom>
        </p:spPr>
        <p:txBody>
          <a:bodyPr vert="horz" lIns="91440" tIns="45720" rIns="91440" bIns="45720" rtlCol="0" anchor="ctr"/>
          <a:lstStyle/>
          <a:p>
            <a:pPr fontAlgn="base"/>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t>‹#›</a:t>
            </a:fld>
            <a:endParaRPr lang="zh-CN" altLang="en-US" strike="noStrike" noProof="1">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绪论">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 name="矩形 11"/>
          <p:cNvSpPr/>
          <p:nvPr/>
        </p:nvSpPr>
        <p:spPr>
          <a:xfrm>
            <a:off x="0" y="0"/>
            <a:ext cx="126841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13" name="表格 12"/>
          <p:cNvGraphicFramePr>
            <a:graphicFrameLocks noGrp="1"/>
          </p:cNvGraphicFramePr>
          <p:nvPr/>
        </p:nvGraphicFramePr>
        <p:xfrm>
          <a:off x="0" y="950913"/>
          <a:ext cx="1268760" cy="2970213"/>
        </p:xfrm>
        <a:graphic>
          <a:graphicData uri="http://schemas.openxmlformats.org/drawingml/2006/table">
            <a:tbl>
              <a:tblPr>
                <a:tableStyleId>{2D5ABB26-0587-4C30-8999-92F81FD0307C}</a:tableStyleId>
              </a:tblPr>
              <a:tblGrid>
                <a:gridCol w="1268760"/>
              </a:tblGrid>
              <a:tr h="594000">
                <a:tc>
                  <a:txBody>
                    <a:bodyPr/>
                    <a:lstStyle/>
                    <a:p>
                      <a:pPr algn="ctr"/>
                      <a:endParaRPr lang="zh-CN" alt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理论基础</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单变量</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浓度预测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多变量</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浓度预测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结论与展望</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14" name="矩形 13"/>
          <p:cNvSpPr/>
          <p:nvPr/>
        </p:nvSpPr>
        <p:spPr>
          <a:xfrm>
            <a:off x="0" y="954088"/>
            <a:ext cx="1268413" cy="59213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绪论</a:t>
            </a:r>
          </a:p>
        </p:txBody>
      </p:sp>
      <p:sp>
        <p:nvSpPr>
          <p:cNvPr id="15" name="等腰三角形 14"/>
          <p:cNvSpPr/>
          <p:nvPr/>
        </p:nvSpPr>
        <p:spPr>
          <a:xfrm rot="16200000">
            <a:off x="1160463" y="1195388"/>
            <a:ext cx="107950" cy="10795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6" name="直角三角形 15"/>
          <p:cNvSpPr/>
          <p:nvPr/>
        </p:nvSpPr>
        <p:spPr>
          <a:xfrm flipH="1">
            <a:off x="8458200" y="4514850"/>
            <a:ext cx="712788" cy="639763"/>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5145" name="五边形 16"/>
          <p:cNvSpPr/>
          <p:nvPr/>
        </p:nvSpPr>
        <p:spPr>
          <a:xfrm flipH="1">
            <a:off x="8535988" y="4776788"/>
            <a:ext cx="741362" cy="377825"/>
          </a:xfrm>
          <a:prstGeom prst="homePlate">
            <a:avLst>
              <a:gd name="adj" fmla="val 49972"/>
            </a:avLst>
          </a:prstGeom>
          <a:noFill/>
          <a:ln w="25400">
            <a:noFill/>
          </a:ln>
        </p:spPr>
        <p:txBody>
          <a:bodyPr lIns="68580" tIns="34290" rIns="68580" bIns="34290" anchor="ctr"/>
          <a:lstStyle/>
          <a:p>
            <a:pPr lvl="0" indent="0" algn="ctr"/>
            <a:fld id="{9A0DB2DC-4C9A-4742-B13C-FB6460FD3503}" type="slidenum">
              <a:rPr lang="zh-CN" altLang="en-US" sz="1400" dirty="0">
                <a:solidFill>
                  <a:schemeClr val="bg1"/>
                </a:solidFill>
                <a:latin typeface="Arial Unicode MS" panose="020B0604020202020204" pitchFamily="34" charset="-122"/>
                <a:ea typeface="Arial Unicode MS" panose="020B0604020202020204" pitchFamily="34" charset="-122"/>
              </a:rPr>
              <a:t>‹#›</a:t>
            </a:fld>
            <a:endParaRPr lang="zh-CN" altLang="en-US" sz="1400" dirty="0">
              <a:solidFill>
                <a:schemeClr val="bg1"/>
              </a:solidFill>
              <a:latin typeface="Arial Unicode MS" panose="020B0604020202020204" pitchFamily="34" charset="-122"/>
              <a:ea typeface="Arial Unicode MS" panose="020B0604020202020204" pitchFamily="34" charset="-122"/>
            </a:endParaRPr>
          </a:p>
        </p:txBody>
      </p:sp>
      <p:sp>
        <p:nvSpPr>
          <p:cNvPr id="2" name="日期占位符 1"/>
          <p:cNvSpPr>
            <a:spLocks noGrp="1"/>
          </p:cNvSpPr>
          <p:nvPr>
            <p:ph type="dt" sz="half" idx="10"/>
          </p:nvPr>
        </p:nvSpPr>
        <p:spPr>
          <a:xfrm>
            <a:off x="457200" y="4629150"/>
            <a:ext cx="3429000" cy="228600"/>
          </a:xfrm>
          <a:prstGeom prst="rect">
            <a:avLst/>
          </a:prstGeom>
        </p:spPr>
        <p:txBody>
          <a:bodyPr vert="horz" lIns="91440" tIns="45720" rIns="91440" bIns="0" rtlCol="0" anchor="b"/>
          <a:lstStyle/>
          <a:p>
            <a:pPr marL="0" marR="0" lvl="0" indent="0" algn="l" defTabSz="685800" rtl="0" eaLnBrk="1" fontAlgn="auto" latinLnBrk="0" hangingPunct="1">
              <a:lnSpc>
                <a:spcPct val="100000"/>
              </a:lnSpc>
              <a:spcBef>
                <a:spcPts val="0"/>
              </a:spcBef>
              <a:spcAft>
                <a:spcPts val="0"/>
              </a:spcAft>
              <a:buClrTx/>
              <a:buSzTx/>
              <a:buFontTx/>
              <a:buNone/>
              <a:defRPr/>
            </a:pPr>
            <a:fld id="{67074377-78E9-4F94-B98A-3B3EB2E4E344}" type="datetime1">
              <a:rPr kumimoji="0" lang="en-US" sz="1000" b="0" i="0" u="none" strike="noStrike" kern="1200" cap="none" spc="0" normalizeH="0" baseline="0" noProof="0">
                <a:ln>
                  <a:noFill/>
                </a:ln>
                <a:solidFill>
                  <a:schemeClr val="tx1"/>
                </a:solidFill>
                <a:effectLst/>
                <a:uLnTx/>
                <a:uFillTx/>
                <a:latin typeface="+mn-lt"/>
                <a:ea typeface="+mn-ea"/>
                <a:cs typeface="+mn-cs"/>
              </a:rPr>
              <a:t>7/11/2018</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a:xfrm>
            <a:off x="457200" y="4870450"/>
            <a:ext cx="3429000" cy="212725"/>
          </a:xfrm>
          <a:prstGeom prst="rect">
            <a:avLst/>
          </a:prstGeom>
        </p:spPr>
        <p:txBody>
          <a:bodyPr vert="horz" lIns="91440" tIns="45720" rIns="91440" bIns="45720" rtlCol="0" anchor="t"/>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n-ea"/>
                <a:cs typeface="+mn-cs"/>
              </a:rPr>
              <a:t>Footer Text</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a:xfrm rot="16200000">
            <a:off x="8391525" y="4368800"/>
            <a:ext cx="987425" cy="365125"/>
          </a:xfrm>
          <a:prstGeom prst="rect">
            <a:avLst/>
          </a:prstGeom>
        </p:spPr>
        <p:txBody>
          <a:bodyPr vert="horz" lIns="91440" tIns="45720" rIns="91440" bIns="45720" rtlCol="0" anchor="ct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研究方法">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 name="矩形 11"/>
          <p:cNvSpPr/>
          <p:nvPr/>
        </p:nvSpPr>
        <p:spPr>
          <a:xfrm>
            <a:off x="0" y="0"/>
            <a:ext cx="126841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13" name="表格 12"/>
          <p:cNvGraphicFramePr>
            <a:graphicFrameLocks noGrp="1"/>
          </p:cNvGraphicFramePr>
          <p:nvPr/>
        </p:nvGraphicFramePr>
        <p:xfrm>
          <a:off x="0" y="950913"/>
          <a:ext cx="1268760" cy="2970213"/>
        </p:xfrm>
        <a:graphic>
          <a:graphicData uri="http://schemas.openxmlformats.org/drawingml/2006/table">
            <a:tbl>
              <a:tblPr>
                <a:tableStyleId>{2D5ABB26-0587-4C30-8999-92F81FD0307C}</a:tableStyleId>
              </a:tblPr>
              <a:tblGrid>
                <a:gridCol w="1268760"/>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研究方法与思路</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单变量</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浓度预测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多变量</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浓度预测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结论与展望</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6166" name="组合 13"/>
          <p:cNvGrpSpPr/>
          <p:nvPr userDrawn="1"/>
        </p:nvGrpSpPr>
        <p:grpSpPr>
          <a:xfrm>
            <a:off x="0" y="1546225"/>
            <a:ext cx="1268413" cy="590550"/>
            <a:chOff x="0" y="1272662"/>
            <a:chExt cx="1691680" cy="788186"/>
          </a:xfrm>
        </p:grpSpPr>
        <p:sp>
          <p:nvSpPr>
            <p:cNvPr id="15" name="矩形 14"/>
            <p:cNvSpPr/>
            <p:nvPr/>
          </p:nvSpPr>
          <p:spPr>
            <a:xfrm>
              <a:off x="0" y="1272662"/>
              <a:ext cx="1691680" cy="78818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理论基础</a:t>
              </a:r>
            </a:p>
          </p:txBody>
        </p:sp>
        <p:sp>
          <p:nvSpPr>
            <p:cNvPr id="16" name="等腰三角形 15"/>
            <p:cNvSpPr/>
            <p:nvPr/>
          </p:nvSpPr>
          <p:spPr>
            <a:xfrm rot="16200000">
              <a:off x="1547651" y="1594765"/>
              <a:ext cx="144077" cy="14397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sp>
        <p:nvSpPr>
          <p:cNvPr id="17" name="直角三角形 16"/>
          <p:cNvSpPr/>
          <p:nvPr/>
        </p:nvSpPr>
        <p:spPr>
          <a:xfrm flipH="1">
            <a:off x="8458200" y="4514850"/>
            <a:ext cx="712788" cy="639763"/>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6170" name="五边形 17"/>
          <p:cNvSpPr/>
          <p:nvPr/>
        </p:nvSpPr>
        <p:spPr>
          <a:xfrm flipH="1">
            <a:off x="8535988" y="4776788"/>
            <a:ext cx="741362" cy="377825"/>
          </a:xfrm>
          <a:prstGeom prst="homePlate">
            <a:avLst>
              <a:gd name="adj" fmla="val 49972"/>
            </a:avLst>
          </a:prstGeom>
          <a:noFill/>
          <a:ln w="25400">
            <a:noFill/>
          </a:ln>
        </p:spPr>
        <p:txBody>
          <a:bodyPr lIns="68580" tIns="34290" rIns="68580" bIns="34290" anchor="ctr"/>
          <a:lstStyle/>
          <a:p>
            <a:pPr lvl="0" indent="0" algn="ctr"/>
            <a:fld id="{9A0DB2DC-4C9A-4742-B13C-FB6460FD3503}" type="slidenum">
              <a:rPr lang="zh-CN" altLang="en-US" sz="1400" dirty="0">
                <a:solidFill>
                  <a:schemeClr val="bg1"/>
                </a:solidFill>
                <a:latin typeface="Arial Unicode MS" panose="020B0604020202020204" pitchFamily="34" charset="-122"/>
                <a:ea typeface="Arial Unicode MS" panose="020B0604020202020204" pitchFamily="34" charset="-122"/>
              </a:rPr>
              <a:t>‹#›</a:t>
            </a:fld>
            <a:endParaRPr lang="zh-CN" altLang="en-US" sz="1400" dirty="0">
              <a:solidFill>
                <a:schemeClr val="bg1"/>
              </a:solidFill>
              <a:latin typeface="Arial Unicode MS" panose="020B0604020202020204" pitchFamily="34" charset="-122"/>
              <a:ea typeface="Arial Unicode MS" panose="020B0604020202020204" pitchFamily="34" charset="-122"/>
            </a:endParaRPr>
          </a:p>
        </p:txBody>
      </p:sp>
      <p:sp>
        <p:nvSpPr>
          <p:cNvPr id="2" name="日期占位符 1"/>
          <p:cNvSpPr>
            <a:spLocks noGrp="1"/>
          </p:cNvSpPr>
          <p:nvPr>
            <p:ph type="dt" sz="half" idx="10"/>
          </p:nvPr>
        </p:nvSpPr>
        <p:spPr>
          <a:xfrm>
            <a:off x="457200" y="4629150"/>
            <a:ext cx="3429000" cy="228600"/>
          </a:xfrm>
          <a:prstGeom prst="rect">
            <a:avLst/>
          </a:prstGeom>
        </p:spPr>
        <p:txBody>
          <a:bodyPr vert="horz" lIns="91440" tIns="45720" rIns="91440" bIns="0" rtlCol="0" anchor="b"/>
          <a:lstStyle/>
          <a:p>
            <a:pPr marL="0" marR="0" lvl="0" indent="0" algn="l" defTabSz="685800" rtl="0" eaLnBrk="1" fontAlgn="auto" latinLnBrk="0" hangingPunct="1">
              <a:lnSpc>
                <a:spcPct val="100000"/>
              </a:lnSpc>
              <a:spcBef>
                <a:spcPts val="0"/>
              </a:spcBef>
              <a:spcAft>
                <a:spcPts val="0"/>
              </a:spcAft>
              <a:buClrTx/>
              <a:buSzTx/>
              <a:buFontTx/>
              <a:buNone/>
              <a:defRPr/>
            </a:pPr>
            <a:fld id="{67074377-78E9-4F94-B98A-3B3EB2E4E344}" type="datetime1">
              <a:rPr kumimoji="0" lang="en-US" sz="1000" b="0" i="0" u="none" strike="noStrike" kern="1200" cap="none" spc="0" normalizeH="0" baseline="0" noProof="0">
                <a:ln>
                  <a:noFill/>
                </a:ln>
                <a:solidFill>
                  <a:schemeClr val="tx1"/>
                </a:solidFill>
                <a:effectLst/>
                <a:uLnTx/>
                <a:uFillTx/>
                <a:latin typeface="+mn-lt"/>
                <a:ea typeface="+mn-ea"/>
                <a:cs typeface="+mn-cs"/>
              </a:rPr>
              <a:t>7/11/2018</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a:xfrm>
            <a:off x="457200" y="4870450"/>
            <a:ext cx="3429000" cy="212725"/>
          </a:xfrm>
          <a:prstGeom prst="rect">
            <a:avLst/>
          </a:prstGeom>
        </p:spPr>
        <p:txBody>
          <a:bodyPr vert="horz" lIns="91440" tIns="45720" rIns="91440" bIns="45720" rtlCol="0" anchor="t"/>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n-ea"/>
                <a:cs typeface="+mn-cs"/>
              </a:rPr>
              <a:t>Footer Text</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a:xfrm rot="16200000">
            <a:off x="8391525" y="4368800"/>
            <a:ext cx="987425" cy="365125"/>
          </a:xfrm>
          <a:prstGeom prst="rect">
            <a:avLst/>
          </a:prstGeom>
        </p:spPr>
        <p:txBody>
          <a:bodyPr vert="horz" lIns="91440" tIns="45720" rIns="91440" bIns="45720" rtlCol="0" anchor="ct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关键技术">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 name="矩形 11"/>
          <p:cNvSpPr/>
          <p:nvPr/>
        </p:nvSpPr>
        <p:spPr>
          <a:xfrm>
            <a:off x="0" y="0"/>
            <a:ext cx="126841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13" name="表格 12"/>
          <p:cNvGraphicFramePr>
            <a:graphicFrameLocks noGrp="1"/>
          </p:cNvGraphicFramePr>
          <p:nvPr/>
        </p:nvGraphicFramePr>
        <p:xfrm>
          <a:off x="0" y="950913"/>
          <a:ext cx="1268760" cy="2970213"/>
        </p:xfrm>
        <a:graphic>
          <a:graphicData uri="http://schemas.openxmlformats.org/drawingml/2006/table">
            <a:tbl>
              <a:tblPr>
                <a:tableStyleId>{2D5ABB26-0587-4C30-8999-92F81FD0307C}</a:tableStyleId>
              </a:tblPr>
              <a:tblGrid>
                <a:gridCol w="1268760"/>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理论基础</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关键技术与难点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多变量</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浓度预测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总结与展望</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7190" name="组合 13"/>
          <p:cNvGrpSpPr/>
          <p:nvPr userDrawn="1"/>
        </p:nvGrpSpPr>
        <p:grpSpPr>
          <a:xfrm>
            <a:off x="0" y="2139950"/>
            <a:ext cx="1268413" cy="592138"/>
            <a:chOff x="0" y="1272662"/>
            <a:chExt cx="1691680" cy="788186"/>
          </a:xfrm>
        </p:grpSpPr>
        <p:sp>
          <p:nvSpPr>
            <p:cNvPr id="15" name="矩形 14"/>
            <p:cNvSpPr/>
            <p:nvPr/>
          </p:nvSpPr>
          <p:spPr>
            <a:xfrm>
              <a:off x="0" y="1272662"/>
              <a:ext cx="1691680" cy="78818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单变量</a:t>
              </a:r>
              <a:r>
                <a:rPr kumimoji="0" lang="en-US" altLang="zh-CN"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PM2.5</a:t>
              </a:r>
              <a:r>
                <a:rPr kumimoji="0" lang="zh-CN" altLang="en-US"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浓度预测</a:t>
              </a:r>
            </a:p>
          </p:txBody>
        </p:sp>
        <p:sp>
          <p:nvSpPr>
            <p:cNvPr id="16" name="等腰三角形 15"/>
            <p:cNvSpPr/>
            <p:nvPr/>
          </p:nvSpPr>
          <p:spPr>
            <a:xfrm rot="16200000">
              <a:off x="1546787" y="1594766"/>
              <a:ext cx="145804" cy="14397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sp>
        <p:nvSpPr>
          <p:cNvPr id="17" name="直角三角形 16"/>
          <p:cNvSpPr/>
          <p:nvPr/>
        </p:nvSpPr>
        <p:spPr>
          <a:xfrm flipH="1">
            <a:off x="8458200" y="4514850"/>
            <a:ext cx="712788" cy="639763"/>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7194" name="五边形 17"/>
          <p:cNvSpPr/>
          <p:nvPr/>
        </p:nvSpPr>
        <p:spPr>
          <a:xfrm flipH="1">
            <a:off x="8535988" y="4776788"/>
            <a:ext cx="741362" cy="377825"/>
          </a:xfrm>
          <a:prstGeom prst="homePlate">
            <a:avLst>
              <a:gd name="adj" fmla="val 49972"/>
            </a:avLst>
          </a:prstGeom>
          <a:noFill/>
          <a:ln w="25400">
            <a:noFill/>
          </a:ln>
        </p:spPr>
        <p:txBody>
          <a:bodyPr lIns="68580" tIns="34290" rIns="68580" bIns="34290" anchor="ctr"/>
          <a:lstStyle/>
          <a:p>
            <a:pPr lvl="0" indent="0" algn="ctr"/>
            <a:fld id="{9A0DB2DC-4C9A-4742-B13C-FB6460FD3503}" type="slidenum">
              <a:rPr lang="zh-CN" altLang="en-US" sz="1400" dirty="0">
                <a:solidFill>
                  <a:schemeClr val="bg1"/>
                </a:solidFill>
                <a:latin typeface="Arial Unicode MS" panose="020B0604020202020204" pitchFamily="34" charset="-122"/>
                <a:ea typeface="Arial Unicode MS" panose="020B0604020202020204" pitchFamily="34" charset="-122"/>
              </a:rPr>
              <a:t>‹#›</a:t>
            </a:fld>
            <a:endParaRPr lang="zh-CN" altLang="en-US" sz="1400" dirty="0">
              <a:solidFill>
                <a:schemeClr val="bg1"/>
              </a:solidFill>
              <a:latin typeface="Arial Unicode MS" panose="020B0604020202020204" pitchFamily="34" charset="-122"/>
              <a:ea typeface="Arial Unicode MS" panose="020B0604020202020204" pitchFamily="34" charset="-122"/>
            </a:endParaRPr>
          </a:p>
        </p:txBody>
      </p:sp>
      <p:sp>
        <p:nvSpPr>
          <p:cNvPr id="2" name="日期占位符 1"/>
          <p:cNvSpPr>
            <a:spLocks noGrp="1"/>
          </p:cNvSpPr>
          <p:nvPr>
            <p:ph type="dt" sz="half" idx="10"/>
          </p:nvPr>
        </p:nvSpPr>
        <p:spPr>
          <a:xfrm>
            <a:off x="457200" y="4629150"/>
            <a:ext cx="3429000" cy="228600"/>
          </a:xfrm>
          <a:prstGeom prst="rect">
            <a:avLst/>
          </a:prstGeom>
        </p:spPr>
        <p:txBody>
          <a:bodyPr vert="horz" lIns="91440" tIns="45720" rIns="91440" bIns="0" rtlCol="0" anchor="b"/>
          <a:lstStyle/>
          <a:p>
            <a:pPr marL="0" marR="0" lvl="0" indent="0" algn="l" defTabSz="685800" rtl="0" eaLnBrk="1" fontAlgn="auto" latinLnBrk="0" hangingPunct="1">
              <a:lnSpc>
                <a:spcPct val="100000"/>
              </a:lnSpc>
              <a:spcBef>
                <a:spcPts val="0"/>
              </a:spcBef>
              <a:spcAft>
                <a:spcPts val="0"/>
              </a:spcAft>
              <a:buClrTx/>
              <a:buSzTx/>
              <a:buFontTx/>
              <a:buNone/>
              <a:defRPr/>
            </a:pPr>
            <a:fld id="{67074377-78E9-4F94-B98A-3B3EB2E4E344}" type="datetime1">
              <a:rPr kumimoji="0" lang="en-US" sz="1000" b="0" i="0" u="none" strike="noStrike" kern="1200" cap="none" spc="0" normalizeH="0" baseline="0" noProof="0">
                <a:ln>
                  <a:noFill/>
                </a:ln>
                <a:solidFill>
                  <a:schemeClr val="tx1"/>
                </a:solidFill>
                <a:effectLst/>
                <a:uLnTx/>
                <a:uFillTx/>
                <a:latin typeface="+mn-lt"/>
                <a:ea typeface="+mn-ea"/>
                <a:cs typeface="+mn-cs"/>
              </a:rPr>
              <a:t>7/11/2018</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a:xfrm>
            <a:off x="457200" y="4870450"/>
            <a:ext cx="3429000" cy="212725"/>
          </a:xfrm>
          <a:prstGeom prst="rect">
            <a:avLst/>
          </a:prstGeom>
        </p:spPr>
        <p:txBody>
          <a:bodyPr vert="horz" lIns="91440" tIns="45720" rIns="91440" bIns="45720" rtlCol="0" anchor="t"/>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n-ea"/>
                <a:cs typeface="+mn-cs"/>
              </a:rPr>
              <a:t>Footer Text</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a:xfrm rot="16200000">
            <a:off x="8391525" y="4368800"/>
            <a:ext cx="987425" cy="365125"/>
          </a:xfrm>
          <a:prstGeom prst="rect">
            <a:avLst/>
          </a:prstGeom>
        </p:spPr>
        <p:txBody>
          <a:bodyPr vert="horz" lIns="91440" tIns="45720" rIns="91440" bIns="45720" rtlCol="0" anchor="ct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成果与应用">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 name="矩形 11"/>
          <p:cNvSpPr/>
          <p:nvPr/>
        </p:nvSpPr>
        <p:spPr>
          <a:xfrm>
            <a:off x="0" y="0"/>
            <a:ext cx="126841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13" name="表格 12"/>
          <p:cNvGraphicFramePr>
            <a:graphicFrameLocks noGrp="1"/>
          </p:cNvGraphicFramePr>
          <p:nvPr/>
        </p:nvGraphicFramePr>
        <p:xfrm>
          <a:off x="0" y="950913"/>
          <a:ext cx="1268760" cy="2970213"/>
        </p:xfrm>
        <a:graphic>
          <a:graphicData uri="http://schemas.openxmlformats.org/drawingml/2006/table">
            <a:tbl>
              <a:tblPr>
                <a:tableStyleId>{2D5ABB26-0587-4C30-8999-92F81FD0307C}</a:tableStyleId>
              </a:tblPr>
              <a:tblGrid>
                <a:gridCol w="1268760"/>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理论基础</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单变量</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浓度预测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成果与应用</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总结与展望</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8214" name="组合 9"/>
          <p:cNvGrpSpPr/>
          <p:nvPr userDrawn="1"/>
        </p:nvGrpSpPr>
        <p:grpSpPr>
          <a:xfrm>
            <a:off x="0" y="2736850"/>
            <a:ext cx="1268413" cy="590550"/>
            <a:chOff x="0" y="1272662"/>
            <a:chExt cx="1691680" cy="788186"/>
          </a:xfrm>
        </p:grpSpPr>
        <p:sp>
          <p:nvSpPr>
            <p:cNvPr id="15" name="矩形 14"/>
            <p:cNvSpPr/>
            <p:nvPr/>
          </p:nvSpPr>
          <p:spPr>
            <a:xfrm>
              <a:off x="0" y="1272662"/>
              <a:ext cx="1691680" cy="78818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多变量</a:t>
              </a:r>
              <a:r>
                <a:rPr kumimoji="0" lang="en-US" altLang="zh-CN"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PM2.5</a:t>
              </a:r>
              <a:r>
                <a:rPr kumimoji="0" lang="zh-CN" altLang="en-US"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浓度预测</a:t>
              </a:r>
            </a:p>
          </p:txBody>
        </p:sp>
        <p:sp>
          <p:nvSpPr>
            <p:cNvPr id="16" name="等腰三角形 15"/>
            <p:cNvSpPr/>
            <p:nvPr/>
          </p:nvSpPr>
          <p:spPr>
            <a:xfrm rot="16200000">
              <a:off x="1547651" y="1594765"/>
              <a:ext cx="144077" cy="14397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sp>
        <p:nvSpPr>
          <p:cNvPr id="17" name="直角三角形 16"/>
          <p:cNvSpPr/>
          <p:nvPr/>
        </p:nvSpPr>
        <p:spPr>
          <a:xfrm flipH="1">
            <a:off x="8458200" y="4514850"/>
            <a:ext cx="712788" cy="639763"/>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218" name="五边形 17"/>
          <p:cNvSpPr/>
          <p:nvPr/>
        </p:nvSpPr>
        <p:spPr>
          <a:xfrm flipH="1">
            <a:off x="8535988" y="4776788"/>
            <a:ext cx="741362" cy="377825"/>
          </a:xfrm>
          <a:prstGeom prst="homePlate">
            <a:avLst>
              <a:gd name="adj" fmla="val 49972"/>
            </a:avLst>
          </a:prstGeom>
          <a:noFill/>
          <a:ln w="25400">
            <a:noFill/>
          </a:ln>
        </p:spPr>
        <p:txBody>
          <a:bodyPr lIns="68580" tIns="34290" rIns="68580" bIns="34290" anchor="ctr"/>
          <a:lstStyle/>
          <a:p>
            <a:pPr lvl="0" indent="0" algn="ctr"/>
            <a:fld id="{9A0DB2DC-4C9A-4742-B13C-FB6460FD3503}" type="slidenum">
              <a:rPr lang="zh-CN" altLang="en-US" sz="1400" dirty="0">
                <a:solidFill>
                  <a:schemeClr val="bg1"/>
                </a:solidFill>
                <a:latin typeface="Arial Unicode MS" panose="020B0604020202020204" pitchFamily="34" charset="-122"/>
                <a:ea typeface="Arial Unicode MS" panose="020B0604020202020204" pitchFamily="34" charset="-122"/>
              </a:rPr>
              <a:t>‹#›</a:t>
            </a:fld>
            <a:endParaRPr lang="zh-CN" altLang="en-US" sz="1400" dirty="0">
              <a:solidFill>
                <a:schemeClr val="bg1"/>
              </a:solidFill>
              <a:latin typeface="Arial Unicode MS" panose="020B0604020202020204" pitchFamily="34" charset="-122"/>
              <a:ea typeface="Arial Unicode MS" panose="020B0604020202020204" pitchFamily="34" charset="-122"/>
            </a:endParaRPr>
          </a:p>
        </p:txBody>
      </p:sp>
      <p:sp>
        <p:nvSpPr>
          <p:cNvPr id="2" name="日期占位符 1"/>
          <p:cNvSpPr>
            <a:spLocks noGrp="1"/>
          </p:cNvSpPr>
          <p:nvPr>
            <p:ph type="dt" sz="half" idx="10"/>
          </p:nvPr>
        </p:nvSpPr>
        <p:spPr>
          <a:xfrm>
            <a:off x="457200" y="4629150"/>
            <a:ext cx="3429000" cy="228600"/>
          </a:xfrm>
          <a:prstGeom prst="rect">
            <a:avLst/>
          </a:prstGeom>
        </p:spPr>
        <p:txBody>
          <a:bodyPr vert="horz" lIns="91440" tIns="45720" rIns="91440" bIns="0" rtlCol="0" anchor="b"/>
          <a:lstStyle/>
          <a:p>
            <a:pPr marL="0" marR="0" lvl="0" indent="0" algn="l" defTabSz="685800" rtl="0" eaLnBrk="1" fontAlgn="auto" latinLnBrk="0" hangingPunct="1">
              <a:lnSpc>
                <a:spcPct val="100000"/>
              </a:lnSpc>
              <a:spcBef>
                <a:spcPts val="0"/>
              </a:spcBef>
              <a:spcAft>
                <a:spcPts val="0"/>
              </a:spcAft>
              <a:buClrTx/>
              <a:buSzTx/>
              <a:buFontTx/>
              <a:buNone/>
              <a:defRPr/>
            </a:pPr>
            <a:fld id="{67074377-78E9-4F94-B98A-3B3EB2E4E344}" type="datetime1">
              <a:rPr kumimoji="0" lang="en-US" sz="1000" b="0" i="0" u="none" strike="noStrike" kern="1200" cap="none" spc="0" normalizeH="0" baseline="0" noProof="0">
                <a:ln>
                  <a:noFill/>
                </a:ln>
                <a:solidFill>
                  <a:schemeClr val="tx1"/>
                </a:solidFill>
                <a:effectLst/>
                <a:uLnTx/>
                <a:uFillTx/>
                <a:latin typeface="+mn-lt"/>
                <a:ea typeface="+mn-ea"/>
                <a:cs typeface="+mn-cs"/>
              </a:rPr>
              <a:t>7/11/2018</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a:xfrm>
            <a:off x="457200" y="4870450"/>
            <a:ext cx="3429000" cy="212725"/>
          </a:xfrm>
          <a:prstGeom prst="rect">
            <a:avLst/>
          </a:prstGeom>
        </p:spPr>
        <p:txBody>
          <a:bodyPr vert="horz" lIns="91440" tIns="45720" rIns="91440" bIns="45720" rtlCol="0" anchor="t"/>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n-ea"/>
                <a:cs typeface="+mn-cs"/>
              </a:rPr>
              <a:t>Footer Text</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a:xfrm rot="16200000">
            <a:off x="8391525" y="4368800"/>
            <a:ext cx="987425" cy="365125"/>
          </a:xfrm>
          <a:prstGeom prst="rect">
            <a:avLst/>
          </a:prstGeom>
        </p:spPr>
        <p:txBody>
          <a:bodyPr vert="horz" lIns="91440" tIns="45720" rIns="91440" bIns="45720" rtlCol="0" anchor="ct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相关建议">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 name="矩形 11"/>
          <p:cNvSpPr/>
          <p:nvPr/>
        </p:nvSpPr>
        <p:spPr>
          <a:xfrm>
            <a:off x="0" y="0"/>
            <a:ext cx="126841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13" name="表格 12"/>
          <p:cNvGraphicFramePr>
            <a:graphicFrameLocks noGrp="1"/>
          </p:cNvGraphicFramePr>
          <p:nvPr/>
        </p:nvGraphicFramePr>
        <p:xfrm>
          <a:off x="0" y="950913"/>
          <a:ext cx="1268760" cy="2970213"/>
        </p:xfrm>
        <a:graphic>
          <a:graphicData uri="http://schemas.openxmlformats.org/drawingml/2006/table">
            <a:tbl>
              <a:tblPr>
                <a:tableStyleId>{2D5ABB26-0587-4C30-8999-92F81FD0307C}</a:tableStyleId>
              </a:tblPr>
              <a:tblGrid>
                <a:gridCol w="1268760"/>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理论基础</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单变量</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浓度预测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多变量</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浓度预测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相关建议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9238" name="组合 13"/>
          <p:cNvGrpSpPr/>
          <p:nvPr userDrawn="1"/>
        </p:nvGrpSpPr>
        <p:grpSpPr>
          <a:xfrm>
            <a:off x="0" y="3330575"/>
            <a:ext cx="1268413" cy="590550"/>
            <a:chOff x="0" y="1272662"/>
            <a:chExt cx="1691680" cy="788186"/>
          </a:xfrm>
        </p:grpSpPr>
        <p:sp>
          <p:nvSpPr>
            <p:cNvPr id="15" name="矩形 14"/>
            <p:cNvSpPr/>
            <p:nvPr/>
          </p:nvSpPr>
          <p:spPr>
            <a:xfrm>
              <a:off x="0" y="1272662"/>
              <a:ext cx="1691680" cy="78818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总结与展望</a:t>
              </a:r>
            </a:p>
          </p:txBody>
        </p:sp>
        <p:sp>
          <p:nvSpPr>
            <p:cNvPr id="16" name="等腰三角形 15"/>
            <p:cNvSpPr/>
            <p:nvPr/>
          </p:nvSpPr>
          <p:spPr>
            <a:xfrm rot="16200000">
              <a:off x="1547651" y="1594765"/>
              <a:ext cx="144077" cy="14397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sp>
        <p:nvSpPr>
          <p:cNvPr id="17" name="直角三角形 16"/>
          <p:cNvSpPr/>
          <p:nvPr/>
        </p:nvSpPr>
        <p:spPr>
          <a:xfrm flipH="1">
            <a:off x="8458200" y="4514850"/>
            <a:ext cx="712788" cy="639763"/>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242" name="五边形 17"/>
          <p:cNvSpPr/>
          <p:nvPr/>
        </p:nvSpPr>
        <p:spPr>
          <a:xfrm flipH="1">
            <a:off x="8535988" y="4776788"/>
            <a:ext cx="741362" cy="377825"/>
          </a:xfrm>
          <a:prstGeom prst="homePlate">
            <a:avLst>
              <a:gd name="adj" fmla="val 49972"/>
            </a:avLst>
          </a:prstGeom>
          <a:noFill/>
          <a:ln w="25400">
            <a:noFill/>
          </a:ln>
        </p:spPr>
        <p:txBody>
          <a:bodyPr lIns="68580" tIns="34290" rIns="68580" bIns="34290" anchor="ctr"/>
          <a:lstStyle/>
          <a:p>
            <a:pPr lvl="0" indent="0" algn="ctr"/>
            <a:fld id="{9A0DB2DC-4C9A-4742-B13C-FB6460FD3503}" type="slidenum">
              <a:rPr lang="zh-CN" altLang="en-US" sz="1400" dirty="0">
                <a:solidFill>
                  <a:schemeClr val="bg1"/>
                </a:solidFill>
                <a:latin typeface="Arial Unicode MS" panose="020B0604020202020204" pitchFamily="34" charset="-122"/>
                <a:ea typeface="Arial Unicode MS" panose="020B0604020202020204" pitchFamily="34" charset="-122"/>
              </a:rPr>
              <a:t>‹#›</a:t>
            </a:fld>
            <a:endParaRPr lang="zh-CN" altLang="en-US" sz="1400" dirty="0">
              <a:solidFill>
                <a:schemeClr val="bg1"/>
              </a:solidFill>
              <a:latin typeface="Arial Unicode MS" panose="020B0604020202020204" pitchFamily="34" charset="-122"/>
              <a:ea typeface="Arial Unicode MS" panose="020B0604020202020204" pitchFamily="34" charset="-122"/>
            </a:endParaRPr>
          </a:p>
        </p:txBody>
      </p:sp>
      <p:sp>
        <p:nvSpPr>
          <p:cNvPr id="2" name="日期占位符 1"/>
          <p:cNvSpPr>
            <a:spLocks noGrp="1"/>
          </p:cNvSpPr>
          <p:nvPr>
            <p:ph type="dt" sz="half" idx="10"/>
          </p:nvPr>
        </p:nvSpPr>
        <p:spPr>
          <a:xfrm>
            <a:off x="457200" y="4629150"/>
            <a:ext cx="3429000" cy="228600"/>
          </a:xfrm>
          <a:prstGeom prst="rect">
            <a:avLst/>
          </a:prstGeom>
        </p:spPr>
        <p:txBody>
          <a:bodyPr vert="horz" lIns="91440" tIns="45720" rIns="91440" bIns="0" rtlCol="0" anchor="b"/>
          <a:lstStyle/>
          <a:p>
            <a:pPr marL="0" marR="0" lvl="0" indent="0" algn="l" defTabSz="685800" rtl="0" eaLnBrk="1" fontAlgn="auto" latinLnBrk="0" hangingPunct="1">
              <a:lnSpc>
                <a:spcPct val="100000"/>
              </a:lnSpc>
              <a:spcBef>
                <a:spcPts val="0"/>
              </a:spcBef>
              <a:spcAft>
                <a:spcPts val="0"/>
              </a:spcAft>
              <a:buClrTx/>
              <a:buSzTx/>
              <a:buFontTx/>
              <a:buNone/>
              <a:defRPr/>
            </a:pPr>
            <a:fld id="{67074377-78E9-4F94-B98A-3B3EB2E4E344}" type="datetime1">
              <a:rPr kumimoji="0" lang="en-US" sz="1000" b="0" i="0" u="none" strike="noStrike" kern="1200" cap="none" spc="0" normalizeH="0" baseline="0" noProof="0">
                <a:ln>
                  <a:noFill/>
                </a:ln>
                <a:solidFill>
                  <a:schemeClr val="tx1"/>
                </a:solidFill>
                <a:effectLst/>
                <a:uLnTx/>
                <a:uFillTx/>
                <a:latin typeface="+mn-lt"/>
                <a:ea typeface="+mn-ea"/>
                <a:cs typeface="+mn-cs"/>
              </a:rPr>
              <a:t>7/11/2018</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a:xfrm>
            <a:off x="457200" y="4870450"/>
            <a:ext cx="3429000" cy="212725"/>
          </a:xfrm>
          <a:prstGeom prst="rect">
            <a:avLst/>
          </a:prstGeom>
        </p:spPr>
        <p:txBody>
          <a:bodyPr vert="horz" lIns="91440" tIns="45720" rIns="91440" bIns="45720" rtlCol="0" anchor="t"/>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n-ea"/>
                <a:cs typeface="+mn-cs"/>
              </a:rPr>
              <a:t>Footer Text</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a:xfrm rot="16200000">
            <a:off x="8391525" y="4368800"/>
            <a:ext cx="987425" cy="365125"/>
          </a:xfrm>
          <a:prstGeom prst="rect">
            <a:avLst/>
          </a:prstGeom>
        </p:spPr>
        <p:txBody>
          <a:bodyPr vert="horz" lIns="91440" tIns="45720" rIns="91440" bIns="45720" rtlCol="0" anchor="ct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论文总结">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 name="矩形 11"/>
          <p:cNvSpPr/>
          <p:nvPr/>
        </p:nvSpPr>
        <p:spPr>
          <a:xfrm>
            <a:off x="0" y="0"/>
            <a:ext cx="126841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13" name="表格 12"/>
          <p:cNvGraphicFramePr>
            <a:graphicFrameLocks noGrp="1"/>
          </p:cNvGraphicFramePr>
          <p:nvPr/>
        </p:nvGraphicFramePr>
        <p:xfrm>
          <a:off x="0" y="950913"/>
          <a:ext cx="1268760" cy="3564000"/>
        </p:xfrm>
        <a:graphic>
          <a:graphicData uri="http://schemas.openxmlformats.org/drawingml/2006/table">
            <a:tbl>
              <a:tblPr>
                <a:tableStyleId>{2D5ABB26-0587-4C30-8999-92F81FD0307C}</a:tableStyleId>
              </a:tblPr>
              <a:tblGrid>
                <a:gridCol w="1268760"/>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意义与内容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思路与方法</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重点与难点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成果与运用</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0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论文总结</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0264" name="组合 13"/>
          <p:cNvGrpSpPr/>
          <p:nvPr userDrawn="1"/>
        </p:nvGrpSpPr>
        <p:grpSpPr>
          <a:xfrm>
            <a:off x="0" y="3924300"/>
            <a:ext cx="1268413" cy="590550"/>
            <a:chOff x="0" y="1272662"/>
            <a:chExt cx="1691680" cy="788186"/>
          </a:xfrm>
        </p:grpSpPr>
        <p:sp>
          <p:nvSpPr>
            <p:cNvPr id="15" name="矩形 14"/>
            <p:cNvSpPr/>
            <p:nvPr/>
          </p:nvSpPr>
          <p:spPr>
            <a:xfrm>
              <a:off x="0" y="1272662"/>
              <a:ext cx="1691680" cy="78818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建议与总结</a:t>
              </a:r>
            </a:p>
          </p:txBody>
        </p:sp>
        <p:sp>
          <p:nvSpPr>
            <p:cNvPr id="16" name="等腰三角形 15"/>
            <p:cNvSpPr/>
            <p:nvPr/>
          </p:nvSpPr>
          <p:spPr>
            <a:xfrm rot="16200000">
              <a:off x="1547651" y="1594765"/>
              <a:ext cx="144077" cy="14397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sp>
        <p:nvSpPr>
          <p:cNvPr id="17" name="直角三角形 16"/>
          <p:cNvSpPr/>
          <p:nvPr/>
        </p:nvSpPr>
        <p:spPr>
          <a:xfrm flipH="1">
            <a:off x="8458200" y="4514850"/>
            <a:ext cx="712788" cy="639763"/>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0268" name="五边形 17"/>
          <p:cNvSpPr/>
          <p:nvPr/>
        </p:nvSpPr>
        <p:spPr>
          <a:xfrm flipH="1">
            <a:off x="8535988" y="4776788"/>
            <a:ext cx="741362" cy="377825"/>
          </a:xfrm>
          <a:prstGeom prst="homePlate">
            <a:avLst>
              <a:gd name="adj" fmla="val 49972"/>
            </a:avLst>
          </a:prstGeom>
          <a:noFill/>
          <a:ln w="25400">
            <a:noFill/>
          </a:ln>
        </p:spPr>
        <p:txBody>
          <a:bodyPr lIns="68580" tIns="34290" rIns="68580" bIns="34290" anchor="ctr"/>
          <a:lstStyle/>
          <a:p>
            <a:pPr lvl="0" indent="0" algn="ctr"/>
            <a:fld id="{9A0DB2DC-4C9A-4742-B13C-FB6460FD3503}" type="slidenum">
              <a:rPr lang="zh-CN" altLang="en-US" sz="1400" dirty="0">
                <a:solidFill>
                  <a:schemeClr val="bg1"/>
                </a:solidFill>
                <a:latin typeface="Arial Unicode MS" panose="020B0604020202020204" pitchFamily="34" charset="-122"/>
                <a:ea typeface="Arial Unicode MS" panose="020B0604020202020204" pitchFamily="34" charset="-122"/>
              </a:rPr>
              <a:t>‹#›</a:t>
            </a:fld>
            <a:endParaRPr lang="zh-CN" altLang="en-US" sz="1400" dirty="0">
              <a:solidFill>
                <a:schemeClr val="bg1"/>
              </a:solidFill>
              <a:latin typeface="Arial Unicode MS" panose="020B0604020202020204" pitchFamily="34" charset="-122"/>
              <a:ea typeface="Arial Unicode MS" panose="020B0604020202020204" pitchFamily="34" charset="-122"/>
            </a:endParaRPr>
          </a:p>
        </p:txBody>
      </p:sp>
      <p:sp>
        <p:nvSpPr>
          <p:cNvPr id="2" name="日期占位符 1"/>
          <p:cNvSpPr>
            <a:spLocks noGrp="1"/>
          </p:cNvSpPr>
          <p:nvPr>
            <p:ph type="dt" sz="half" idx="10"/>
          </p:nvPr>
        </p:nvSpPr>
        <p:spPr>
          <a:xfrm>
            <a:off x="457200" y="4629150"/>
            <a:ext cx="3429000" cy="228600"/>
          </a:xfrm>
          <a:prstGeom prst="rect">
            <a:avLst/>
          </a:prstGeom>
        </p:spPr>
        <p:txBody>
          <a:bodyPr vert="horz" lIns="91440" tIns="45720" rIns="91440" bIns="0" rtlCol="0" anchor="b"/>
          <a:lstStyle/>
          <a:p>
            <a:pPr marL="0" marR="0" lvl="0" indent="0" algn="l" defTabSz="685800" rtl="0" eaLnBrk="1" fontAlgn="auto" latinLnBrk="0" hangingPunct="1">
              <a:lnSpc>
                <a:spcPct val="100000"/>
              </a:lnSpc>
              <a:spcBef>
                <a:spcPts val="0"/>
              </a:spcBef>
              <a:spcAft>
                <a:spcPts val="0"/>
              </a:spcAft>
              <a:buClrTx/>
              <a:buSzTx/>
              <a:buFontTx/>
              <a:buNone/>
              <a:defRPr/>
            </a:pPr>
            <a:fld id="{67074377-78E9-4F94-B98A-3B3EB2E4E344}" type="datetime1">
              <a:rPr kumimoji="0" lang="en-US" sz="1000" b="0" i="0" u="none" strike="noStrike" kern="1200" cap="none" spc="0" normalizeH="0" baseline="0" noProof="0">
                <a:ln>
                  <a:noFill/>
                </a:ln>
                <a:solidFill>
                  <a:schemeClr val="tx1"/>
                </a:solidFill>
                <a:effectLst/>
                <a:uLnTx/>
                <a:uFillTx/>
                <a:latin typeface="+mn-lt"/>
                <a:ea typeface="+mn-ea"/>
                <a:cs typeface="+mn-cs"/>
              </a:rPr>
              <a:t>7/11/2018</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a:xfrm>
            <a:off x="457200" y="4870450"/>
            <a:ext cx="3429000" cy="212725"/>
          </a:xfrm>
          <a:prstGeom prst="rect">
            <a:avLst/>
          </a:prstGeom>
        </p:spPr>
        <p:txBody>
          <a:bodyPr vert="horz" lIns="91440" tIns="45720" rIns="91440" bIns="45720" rtlCol="0" anchor="t"/>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n-ea"/>
                <a:cs typeface="+mn-cs"/>
              </a:rPr>
              <a:t>Footer Text</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a:xfrm rot="16200000">
            <a:off x="8391525" y="4368800"/>
            <a:ext cx="987425" cy="365125"/>
          </a:xfrm>
          <a:prstGeom prst="rect">
            <a:avLst/>
          </a:prstGeom>
        </p:spPr>
        <p:txBody>
          <a:bodyPr vert="horz" lIns="91440" tIns="45720" rIns="91440" bIns="45720" rtlCol="0" anchor="ct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629150"/>
            <a:ext cx="3429000" cy="228600"/>
          </a:xfrm>
          <a:prstGeom prst="rect">
            <a:avLst/>
          </a:prstGeom>
        </p:spPr>
        <p:txBody>
          <a:bodyPr vert="horz" lIns="91440" tIns="45720" rIns="91440" bIns="0" rtlCol="0" anchor="b"/>
          <a:lstStyle/>
          <a:p>
            <a:pPr marL="0" marR="0" lvl="0" indent="0" algn="l" defTabSz="685800" rtl="0" eaLnBrk="1" fontAlgn="auto" latinLnBrk="0" hangingPunct="1">
              <a:lnSpc>
                <a:spcPct val="100000"/>
              </a:lnSpc>
              <a:spcBef>
                <a:spcPts val="0"/>
              </a:spcBef>
              <a:spcAft>
                <a:spcPts val="0"/>
              </a:spcAft>
              <a:buClrTx/>
              <a:buSzTx/>
              <a:buFontTx/>
              <a:buNone/>
              <a:defRPr/>
            </a:pPr>
            <a:fld id="{67074377-78E9-4F94-B98A-3B3EB2E4E344}" type="datetime1">
              <a:rPr kumimoji="0" lang="en-US" sz="1000" b="0" i="0" u="none" strike="noStrike" kern="1200" cap="none" spc="0" normalizeH="0" baseline="0" noProof="0">
                <a:ln>
                  <a:noFill/>
                </a:ln>
                <a:solidFill>
                  <a:schemeClr val="tx1"/>
                </a:solidFill>
                <a:effectLst/>
                <a:uLnTx/>
                <a:uFillTx/>
                <a:latin typeface="+mn-lt"/>
                <a:ea typeface="+mn-ea"/>
                <a:cs typeface="+mn-cs"/>
              </a:rPr>
              <a:t>7/11/2018</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a:xfrm>
            <a:off x="457200" y="4870450"/>
            <a:ext cx="3429000" cy="212725"/>
          </a:xfrm>
          <a:prstGeom prst="rect">
            <a:avLst/>
          </a:prstGeom>
        </p:spPr>
        <p:txBody>
          <a:bodyPr vert="horz" lIns="91440" tIns="45720" rIns="91440" bIns="45720" rtlCol="0" anchor="t"/>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n-ea"/>
                <a:cs typeface="+mn-cs"/>
              </a:rPr>
              <a:t>Footer Text</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a:xfrm rot="16200000">
            <a:off x="8391525" y="4368800"/>
            <a:ext cx="987425" cy="365125"/>
          </a:xfrm>
          <a:prstGeom prst="rect">
            <a:avLst/>
          </a:prstGeom>
        </p:spPr>
        <p:txBody>
          <a:bodyPr vert="horz" lIns="91440" tIns="45720" rIns="91440" bIns="45720" rtlCol="0" anchor="ct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9"/>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300"/>
            <a:ext cx="5791200" cy="1028700"/>
          </a:xfrm>
          <a:prstGeom prst="rect">
            <a:avLst/>
          </a:prstGeom>
        </p:spPr>
        <p:txBody>
          <a:bodyPr vert="horz" lIns="91440" tIns="45720" rIns="91440" bIns="45720" rtlCol="0" anchor="b">
            <a:normAutofit/>
          </a:bodyPr>
          <a:lstStyle/>
          <a:p>
            <a:pPr fontAlgn="base"/>
            <a:r>
              <a:rPr lang="zh-CN" altLang="en-US" strike="noStrike" noProof="1" smtClean="0"/>
              <a:t>单击此处编辑母版标题样式</a:t>
            </a:r>
            <a:endParaRPr lang="en-US" strike="noStrike" noProof="1"/>
          </a:p>
        </p:txBody>
      </p:sp>
      <p:sp>
        <p:nvSpPr>
          <p:cNvPr id="1027" name="Text Placeholder 2"/>
          <p:cNvSpPr>
            <a:spLocks noGrp="1"/>
          </p:cNvSpPr>
          <p:nvPr>
            <p:ph type="body"/>
          </p:nvPr>
        </p:nvSpPr>
        <p:spPr>
          <a:xfrm>
            <a:off x="457200" y="1314450"/>
            <a:ext cx="7620000" cy="3279775"/>
          </a:xfrm>
          <a:prstGeom prst="rect">
            <a:avLst/>
          </a:prstGeom>
          <a:noFill/>
          <a:ln w="9525">
            <a:noFill/>
          </a:ln>
        </p:spPr>
        <p:txBody>
          <a:bodyPr anchor="t"/>
          <a:lstStyle/>
          <a:p>
            <a:pPr lvl="0" indent="-342900"/>
            <a:r>
              <a:rPr lang="zh-CN" altLang="en-US" dirty="0"/>
              <a:t>单击此处编辑母版文本样式</a:t>
            </a:r>
          </a:p>
          <a:p>
            <a:pPr lvl="1" indent="-182245"/>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endParaRPr lang="en-US" altLang="x-none" dirty="0"/>
          </a:p>
        </p:txBody>
      </p:sp>
      <p:sp>
        <p:nvSpPr>
          <p:cNvPr id="4" name="Date Placeholder 3"/>
          <p:cNvSpPr>
            <a:spLocks noGrp="1"/>
          </p:cNvSpPr>
          <p:nvPr>
            <p:ph type="dt" sz="half" idx="2"/>
          </p:nvPr>
        </p:nvSpPr>
        <p:spPr>
          <a:xfrm>
            <a:off x="457200" y="4629150"/>
            <a:ext cx="3429000" cy="228600"/>
          </a:xfrm>
          <a:prstGeom prst="rect">
            <a:avLst/>
          </a:prstGeom>
        </p:spPr>
        <p:txBody>
          <a:bodyPr vert="horz" lIns="91440" tIns="45720" rIns="91440" bIns="0" rtlCol="0" anchor="b"/>
          <a:lstStyle>
            <a:lvl1pPr algn="l" fontAlgn="auto">
              <a:spcBef>
                <a:spcPts val="0"/>
              </a:spcBef>
              <a:spcAft>
                <a:spcPts val="0"/>
              </a:spcAft>
              <a:defRPr sz="1000">
                <a:solidFill>
                  <a:schemeClr val="tx1"/>
                </a:solidFill>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fld id="{67074377-78E9-4F94-B98A-3B3EB2E4E344}" type="datetime1">
              <a:rPr kumimoji="0" lang="en-US" sz="1000" b="0" i="0" u="none" strike="noStrike" kern="1200" cap="none" spc="0" normalizeH="0" baseline="0" noProof="0">
                <a:ln>
                  <a:noFill/>
                </a:ln>
                <a:solidFill>
                  <a:schemeClr val="tx1"/>
                </a:solidFill>
                <a:effectLst/>
                <a:uLnTx/>
                <a:uFillTx/>
                <a:latin typeface="+mn-lt"/>
                <a:ea typeface="+mn-ea"/>
                <a:cs typeface="+mn-cs"/>
              </a:rPr>
              <a:t>7/11/2018</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ooter Placeholder 4"/>
          <p:cNvSpPr>
            <a:spLocks noGrp="1"/>
          </p:cNvSpPr>
          <p:nvPr>
            <p:ph type="ftr" sz="quarter" idx="3"/>
          </p:nvPr>
        </p:nvSpPr>
        <p:spPr>
          <a:xfrm>
            <a:off x="457200" y="4870450"/>
            <a:ext cx="3429000" cy="212725"/>
          </a:xfrm>
          <a:prstGeom prst="rect">
            <a:avLst/>
          </a:prstGeom>
        </p:spPr>
        <p:txBody>
          <a:bodyPr vert="horz" lIns="91440" tIns="45720" rIns="91440" bIns="45720" rtlCol="0" anchor="t"/>
          <a:lstStyle>
            <a:lvl1pPr algn="l" fontAlgn="auto">
              <a:spcBef>
                <a:spcPts val="0"/>
              </a:spcBef>
              <a:spcAft>
                <a:spcPts val="0"/>
              </a:spcAft>
              <a:defRPr sz="1000">
                <a:solidFill>
                  <a:schemeClr val="tx1"/>
                </a:solidFill>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n-ea"/>
                <a:cs typeface="+mn-cs"/>
              </a:rPr>
              <a:t>Footer Text</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4"/>
          </p:nvPr>
        </p:nvSpPr>
        <p:spPr>
          <a:xfrm rot="16200000">
            <a:off x="8391525" y="4368800"/>
            <a:ext cx="987425" cy="365125"/>
          </a:xfrm>
          <a:prstGeom prst="rect">
            <a:avLst/>
          </a:prstGeom>
        </p:spPr>
        <p:txBody>
          <a:bodyPr vert="horz" lIns="91440" tIns="45720" rIns="91440" bIns="45720" rtlCol="0" anchor="ctr"/>
          <a:lstStyle>
            <a:lvl1pPr>
              <a:defRPr sz="2400" b="1">
                <a:solidFill>
                  <a:schemeClr val="tx2"/>
                </a:solidFill>
              </a:defRPr>
            </a:lvl1p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
        <p:nvSpPr>
          <p:cNvPr id="7" name="Rectangle 6"/>
          <p:cNvSpPr/>
          <p:nvPr/>
        </p:nvSpPr>
        <p:spPr>
          <a:xfrm>
            <a:off x="9001125" y="0"/>
            <a:ext cx="142875" cy="10287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Rectangle 7"/>
          <p:cNvSpPr/>
          <p:nvPr/>
        </p:nvSpPr>
        <p:spPr>
          <a:xfrm>
            <a:off x="9001125" y="1028700"/>
            <a:ext cx="142875" cy="41148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圆角矩形 8"/>
          <p:cNvSpPr/>
          <p:nvPr/>
        </p:nvSpPr>
        <p:spPr>
          <a:xfrm>
            <a:off x="0" y="4867275"/>
            <a:ext cx="7048500" cy="276225"/>
          </a:xfrm>
          <a:prstGeom prst="roundRect">
            <a:avLst>
              <a:gd name="adj" fmla="val 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0" name="圆角矩形 9"/>
          <p:cNvSpPr/>
          <p:nvPr/>
        </p:nvSpPr>
        <p:spPr>
          <a:xfrm>
            <a:off x="8124825" y="4867275"/>
            <a:ext cx="1019175" cy="276225"/>
          </a:xfrm>
          <a:prstGeom prst="roundRect">
            <a:avLst>
              <a:gd name="adj" fmla="val 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11" name="文本框 9"/>
          <p:cNvSpPr txBox="1"/>
          <p:nvPr/>
        </p:nvSpPr>
        <p:spPr>
          <a:xfrm>
            <a:off x="7143750" y="4843463"/>
            <a:ext cx="877888" cy="300038"/>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350" b="0" i="0" u="none" strike="noStrike" kern="1200" cap="none" spc="0" normalizeH="0" baseline="0" noProof="0" dirty="0">
                <a:ln>
                  <a:noFill/>
                </a:ln>
                <a:solidFill>
                  <a:srgbClr val="314865"/>
                </a:solidFill>
                <a:effectLst/>
                <a:uLnTx/>
                <a:uFillTx/>
                <a:latin typeface="微软雅黑" panose="020B0503020204020204" pitchFamily="34" charset="-122"/>
                <a:ea typeface="微软雅黑" panose="020B0503020204020204" pitchFamily="34" charset="-122"/>
                <a:cs typeface="+mn-cs"/>
              </a:rPr>
              <a:t>东北大学</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9pPr>
    </p:titleStyle>
    <p:bodyStyle>
      <a:lvl1pPr marL="342900" indent="-342900" algn="l" rtl="0" eaLnBrk="0" fontAlgn="base" hangingPunct="0">
        <a:spcBef>
          <a:spcPct val="20000"/>
        </a:spcBef>
        <a:spcAft>
          <a:spcPts val="600"/>
        </a:spcAft>
        <a:buFont typeface="Arial" panose="020B0604020202020204" pitchFamily="34" charset="0"/>
        <a:buChar char="•"/>
        <a:defRPr sz="2000" b="1" kern="1200">
          <a:solidFill>
            <a:schemeClr val="tx1"/>
          </a:solidFill>
          <a:latin typeface="+mn-lt"/>
          <a:ea typeface="微软雅黑" panose="020B0503020204020204" pitchFamily="34" charset="-122"/>
          <a:cs typeface="+mn-cs"/>
        </a:defRPr>
      </a:lvl1pPr>
      <a:lvl2pPr marL="457200" indent="-182880" algn="l"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1143000" indent="-228600" algn="l" rtl="0" eaLnBrk="0" fontAlgn="base" hangingPunct="0">
        <a:spcBef>
          <a:spcPct val="20000"/>
        </a:spcBef>
        <a:spcAft>
          <a:spcPct val="0"/>
        </a:spcAft>
        <a:buClr>
          <a:schemeClr val="tx2"/>
        </a:buClr>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e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7.wmf"/><Relationship Id="rId4" Type="http://schemas.openxmlformats.org/officeDocument/2006/relationships/image" Target="../media/image14.emf"/><Relationship Id="rId9" Type="http://schemas.openxmlformats.org/officeDocument/2006/relationships/oleObject" Target="../embeddings/oleObject6.bin"/><Relationship Id="rId14" Type="http://schemas.openxmlformats.org/officeDocument/2006/relationships/image" Target="../media/image19.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24.wmf"/><Relationship Id="rId2" Type="http://schemas.openxmlformats.org/officeDocument/2006/relationships/slideLayout" Target="../slideLayouts/slideLayout16.xml"/><Relationship Id="rId1" Type="http://schemas.openxmlformats.org/officeDocument/2006/relationships/vmlDrawing" Target="../drawings/vmlDrawing3.vml"/><Relationship Id="rId6" Type="http://schemas.openxmlformats.org/officeDocument/2006/relationships/image" Target="../media/image21.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image" Target="../media/image25.wmf"/><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2.bin"/><Relationship Id="rId14"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7.wmf"/><Relationship Id="rId5" Type="http://schemas.openxmlformats.org/officeDocument/2006/relationships/oleObject" Target="../embeddings/oleObject17.bin"/><Relationship Id="rId4" Type="http://schemas.openxmlformats.org/officeDocument/2006/relationships/image" Target="../media/image2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23.bin"/><Relationship Id="rId18" Type="http://schemas.openxmlformats.org/officeDocument/2006/relationships/image" Target="../media/image35.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32.wmf"/><Relationship Id="rId17" Type="http://schemas.openxmlformats.org/officeDocument/2006/relationships/oleObject" Target="../embeddings/oleObject25.bin"/><Relationship Id="rId2" Type="http://schemas.openxmlformats.org/officeDocument/2006/relationships/slideLayout" Target="../slideLayouts/slideLayout2.xml"/><Relationship Id="rId16" Type="http://schemas.openxmlformats.org/officeDocument/2006/relationships/image" Target="../media/image34.wmf"/><Relationship Id="rId1" Type="http://schemas.openxmlformats.org/officeDocument/2006/relationships/vmlDrawing" Target="../drawings/vmlDrawing5.vml"/><Relationship Id="rId6" Type="http://schemas.openxmlformats.org/officeDocument/2006/relationships/image" Target="../media/image29.w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24.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1.bin"/><Relationship Id="rId14" Type="http://schemas.openxmlformats.org/officeDocument/2006/relationships/image" Target="../media/image33.wmf"/></Relationships>
</file>

<file path=ppt/slides/_rels/slide21.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7.wmf"/><Relationship Id="rId5" Type="http://schemas.openxmlformats.org/officeDocument/2006/relationships/oleObject" Target="../embeddings/oleObject27.bin"/><Relationship Id="rId4" Type="http://schemas.openxmlformats.org/officeDocument/2006/relationships/image" Target="../media/image36.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34.bin"/><Relationship Id="rId18" Type="http://schemas.openxmlformats.org/officeDocument/2006/relationships/image" Target="../media/image46.wmf"/><Relationship Id="rId3" Type="http://schemas.openxmlformats.org/officeDocument/2006/relationships/oleObject" Target="../embeddings/oleObject29.bin"/><Relationship Id="rId21" Type="http://schemas.openxmlformats.org/officeDocument/2006/relationships/oleObject" Target="../embeddings/oleObject38.bin"/><Relationship Id="rId7" Type="http://schemas.openxmlformats.org/officeDocument/2006/relationships/oleObject" Target="../embeddings/oleObject31.bin"/><Relationship Id="rId12" Type="http://schemas.openxmlformats.org/officeDocument/2006/relationships/image" Target="../media/image43.wmf"/><Relationship Id="rId17" Type="http://schemas.openxmlformats.org/officeDocument/2006/relationships/oleObject" Target="../embeddings/oleObject36.bin"/><Relationship Id="rId25" Type="http://schemas.openxmlformats.org/officeDocument/2006/relationships/oleObject" Target="../embeddings/oleObject41.bin"/><Relationship Id="rId2" Type="http://schemas.openxmlformats.org/officeDocument/2006/relationships/slideLayout" Target="../slideLayouts/slideLayout2.xml"/><Relationship Id="rId16" Type="http://schemas.openxmlformats.org/officeDocument/2006/relationships/image" Target="../media/image45.wmf"/><Relationship Id="rId20" Type="http://schemas.openxmlformats.org/officeDocument/2006/relationships/image" Target="../media/image47.wmf"/><Relationship Id="rId1" Type="http://schemas.openxmlformats.org/officeDocument/2006/relationships/vmlDrawing" Target="../drawings/vmlDrawing7.vml"/><Relationship Id="rId6" Type="http://schemas.openxmlformats.org/officeDocument/2006/relationships/image" Target="../media/image40.wmf"/><Relationship Id="rId11" Type="http://schemas.openxmlformats.org/officeDocument/2006/relationships/oleObject" Target="../embeddings/oleObject33.bin"/><Relationship Id="rId24" Type="http://schemas.openxmlformats.org/officeDocument/2006/relationships/oleObject" Target="../embeddings/oleObject40.bin"/><Relationship Id="rId5" Type="http://schemas.openxmlformats.org/officeDocument/2006/relationships/oleObject" Target="../embeddings/oleObject30.bin"/><Relationship Id="rId15" Type="http://schemas.openxmlformats.org/officeDocument/2006/relationships/oleObject" Target="../embeddings/oleObject35.bin"/><Relationship Id="rId23" Type="http://schemas.openxmlformats.org/officeDocument/2006/relationships/oleObject" Target="../embeddings/oleObject39.bin"/><Relationship Id="rId10" Type="http://schemas.openxmlformats.org/officeDocument/2006/relationships/image" Target="../media/image42.wmf"/><Relationship Id="rId19" Type="http://schemas.openxmlformats.org/officeDocument/2006/relationships/oleObject" Target="../embeddings/oleObject37.bin"/><Relationship Id="rId4" Type="http://schemas.openxmlformats.org/officeDocument/2006/relationships/image" Target="../media/image39.wmf"/><Relationship Id="rId9" Type="http://schemas.openxmlformats.org/officeDocument/2006/relationships/oleObject" Target="../embeddings/oleObject32.bin"/><Relationship Id="rId14" Type="http://schemas.openxmlformats.org/officeDocument/2006/relationships/image" Target="../media/image44.wmf"/><Relationship Id="rId22" Type="http://schemas.openxmlformats.org/officeDocument/2006/relationships/image" Target="../media/image4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9.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1.emf"/><Relationship Id="rId5" Type="http://schemas.openxmlformats.org/officeDocument/2006/relationships/oleObject" Target="../embeddings/oleObject44.bin"/><Relationship Id="rId4" Type="http://schemas.openxmlformats.org/officeDocument/2006/relationships/image" Target="../media/image50.emf"/></Relationships>
</file>

<file path=ppt/slides/_rels/slide27.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3.emf"/><Relationship Id="rId5" Type="http://schemas.openxmlformats.org/officeDocument/2006/relationships/oleObject" Target="../embeddings/oleObject46.bin"/><Relationship Id="rId10" Type="http://schemas.openxmlformats.org/officeDocument/2006/relationships/image" Target="../media/image55.emf"/><Relationship Id="rId4" Type="http://schemas.openxmlformats.org/officeDocument/2006/relationships/image" Target="../media/image52.emf"/><Relationship Id="rId9" Type="http://schemas.openxmlformats.org/officeDocument/2006/relationships/oleObject" Target="../embeddings/oleObject48.bin"/></Relationships>
</file>

<file path=ppt/slides/_rels/slide28.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7.emf"/><Relationship Id="rId5" Type="http://schemas.openxmlformats.org/officeDocument/2006/relationships/oleObject" Target="../embeddings/oleObject50.bin"/><Relationship Id="rId4" Type="http://schemas.openxmlformats.org/officeDocument/2006/relationships/image" Target="../media/image56.e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62.wmf"/><Relationship Id="rId3" Type="http://schemas.openxmlformats.org/officeDocument/2006/relationships/audio" Target="../media/audio1.wav"/><Relationship Id="rId7" Type="http://schemas.openxmlformats.org/officeDocument/2006/relationships/image" Target="../media/image59.wmf"/><Relationship Id="rId12" Type="http://schemas.openxmlformats.org/officeDocument/2006/relationships/oleObject" Target="../embeddings/oleObject55.bin"/><Relationship Id="rId17" Type="http://schemas.openxmlformats.org/officeDocument/2006/relationships/image" Target="../media/image64.wmf"/><Relationship Id="rId2" Type="http://schemas.openxmlformats.org/officeDocument/2006/relationships/slideLayout" Target="../slideLayouts/slideLayout2.xml"/><Relationship Id="rId16" Type="http://schemas.openxmlformats.org/officeDocument/2006/relationships/oleObject" Target="../embeddings/oleObject57.bin"/><Relationship Id="rId1" Type="http://schemas.openxmlformats.org/officeDocument/2006/relationships/vmlDrawing" Target="../drawings/vmlDrawing12.vml"/><Relationship Id="rId6" Type="http://schemas.openxmlformats.org/officeDocument/2006/relationships/oleObject" Target="../embeddings/oleObject52.bin"/><Relationship Id="rId11" Type="http://schemas.openxmlformats.org/officeDocument/2006/relationships/image" Target="../media/image61.wmf"/><Relationship Id="rId5" Type="http://schemas.openxmlformats.org/officeDocument/2006/relationships/audio" Target="../media/audio3.wav"/><Relationship Id="rId15" Type="http://schemas.openxmlformats.org/officeDocument/2006/relationships/image" Target="../media/image63.wmf"/><Relationship Id="rId10" Type="http://schemas.openxmlformats.org/officeDocument/2006/relationships/oleObject" Target="../embeddings/oleObject54.bin"/><Relationship Id="rId4" Type="http://schemas.openxmlformats.org/officeDocument/2006/relationships/audio" Target="../media/audio2.wav"/><Relationship Id="rId9" Type="http://schemas.openxmlformats.org/officeDocument/2006/relationships/image" Target="../media/image60.wmf"/><Relationship Id="rId14" Type="http://schemas.openxmlformats.org/officeDocument/2006/relationships/oleObject" Target="../embeddings/oleObject5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audio" Target="../media/audio1.wav"/><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5.wmf"/><Relationship Id="rId5" Type="http://schemas.openxmlformats.org/officeDocument/2006/relationships/oleObject" Target="../embeddings/oleObject58.bin"/><Relationship Id="rId10" Type="http://schemas.openxmlformats.org/officeDocument/2006/relationships/image" Target="../media/image67.wmf"/><Relationship Id="rId4" Type="http://schemas.openxmlformats.org/officeDocument/2006/relationships/audio" Target="../media/audio2.wav"/><Relationship Id="rId9" Type="http://schemas.openxmlformats.org/officeDocument/2006/relationships/oleObject" Target="../embeddings/oleObject60.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8.e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audio" Target="../media/audio2.wav"/><Relationship Id="rId7" Type="http://schemas.openxmlformats.org/officeDocument/2006/relationships/image" Target="../media/image70.e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63.bin"/><Relationship Id="rId5" Type="http://schemas.openxmlformats.org/officeDocument/2006/relationships/image" Target="../media/image69.emf"/><Relationship Id="rId4" Type="http://schemas.openxmlformats.org/officeDocument/2006/relationships/oleObject" Target="../embeddings/oleObject62.bin"/><Relationship Id="rId9" Type="http://schemas.openxmlformats.org/officeDocument/2006/relationships/image" Target="../media/image71.emf"/></Relationships>
</file>

<file path=ppt/slides/_rels/slide33.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76.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73.wmf"/><Relationship Id="rId11" Type="http://schemas.openxmlformats.org/officeDocument/2006/relationships/oleObject" Target="../embeddings/oleObject69.bin"/><Relationship Id="rId5" Type="http://schemas.openxmlformats.org/officeDocument/2006/relationships/oleObject" Target="../embeddings/oleObject66.bin"/><Relationship Id="rId10" Type="http://schemas.openxmlformats.org/officeDocument/2006/relationships/image" Target="../media/image75.wmf"/><Relationship Id="rId4" Type="http://schemas.openxmlformats.org/officeDocument/2006/relationships/image" Target="../media/image72.emf"/><Relationship Id="rId9" Type="http://schemas.openxmlformats.org/officeDocument/2006/relationships/oleObject" Target="../embeddings/oleObject68.bin"/><Relationship Id="rId14" Type="http://schemas.openxmlformats.org/officeDocument/2006/relationships/image" Target="../media/image77.wmf"/></Relationships>
</file>

<file path=ppt/slides/_rels/slide34.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82.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9.wmf"/><Relationship Id="rId11" Type="http://schemas.openxmlformats.org/officeDocument/2006/relationships/oleObject" Target="../embeddings/oleObject75.bin"/><Relationship Id="rId5" Type="http://schemas.openxmlformats.org/officeDocument/2006/relationships/oleObject" Target="../embeddings/oleObject72.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74.bin"/><Relationship Id="rId14" Type="http://schemas.openxmlformats.org/officeDocument/2006/relationships/image" Target="../media/image83.wmf"/></Relationships>
</file>

<file path=ppt/slides/_rels/slide35.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85.emf"/><Relationship Id="rId5" Type="http://schemas.openxmlformats.org/officeDocument/2006/relationships/oleObject" Target="../embeddings/oleObject78.bin"/><Relationship Id="rId10" Type="http://schemas.openxmlformats.org/officeDocument/2006/relationships/image" Target="../media/image87.wmf"/><Relationship Id="rId4" Type="http://schemas.openxmlformats.org/officeDocument/2006/relationships/image" Target="../media/image84.emf"/><Relationship Id="rId9" Type="http://schemas.openxmlformats.org/officeDocument/2006/relationships/oleObject" Target="../embeddings/oleObject80.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88.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audio" Target="../media/audio1.wav"/><Relationship Id="rId7" Type="http://schemas.openxmlformats.org/officeDocument/2006/relationships/audio" Target="../media/audio6.wav"/><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audio" Target="../media/audio5.wav"/><Relationship Id="rId11" Type="http://schemas.openxmlformats.org/officeDocument/2006/relationships/image" Target="../media/image90.wmf"/><Relationship Id="rId5" Type="http://schemas.openxmlformats.org/officeDocument/2006/relationships/audio" Target="../media/audio4.wav"/><Relationship Id="rId10" Type="http://schemas.openxmlformats.org/officeDocument/2006/relationships/oleObject" Target="../embeddings/oleObject83.bin"/><Relationship Id="rId4" Type="http://schemas.openxmlformats.org/officeDocument/2006/relationships/audio" Target="../media/audio2.wav"/><Relationship Id="rId9" Type="http://schemas.openxmlformats.org/officeDocument/2006/relationships/image" Target="../media/image89.wmf"/></Relationships>
</file>

<file path=ppt/slides/_rels/slide38.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92.wmf"/><Relationship Id="rId5" Type="http://schemas.openxmlformats.org/officeDocument/2006/relationships/oleObject" Target="../embeddings/oleObject85.bin"/><Relationship Id="rId4" Type="http://schemas.openxmlformats.org/officeDocument/2006/relationships/image" Target="../media/image91.wmf"/></Relationships>
</file>

<file path=ppt/slides/_rels/slide39.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95.wmf"/><Relationship Id="rId5" Type="http://schemas.openxmlformats.org/officeDocument/2006/relationships/oleObject" Target="../embeddings/oleObject88.bin"/><Relationship Id="rId4" Type="http://schemas.openxmlformats.org/officeDocument/2006/relationships/image" Target="../media/image9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98.wmf"/><Relationship Id="rId5" Type="http://schemas.openxmlformats.org/officeDocument/2006/relationships/oleObject" Target="../embeddings/oleObject91.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93.bin"/></Relationships>
</file>

<file path=ppt/slides/_rels/slide41.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02.wmf"/><Relationship Id="rId5" Type="http://schemas.openxmlformats.org/officeDocument/2006/relationships/oleObject" Target="../embeddings/oleObject95.bin"/><Relationship Id="rId4" Type="http://schemas.openxmlformats.org/officeDocument/2006/relationships/image" Target="../media/image101.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10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0"/>
            <a:ext cx="9144000" cy="50292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35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rPr>
              <a:t>       </a:t>
            </a:r>
            <a:endParaRPr kumimoji="0" lang="zh-CN" altLang="en-US" sz="1350" b="0" i="0" u="none" strike="noStrike" kern="1200" cap="none" spc="0" normalizeH="0" baseline="0" noProof="0" dirty="0">
              <a:ln>
                <a:noFill/>
              </a:ln>
              <a:solidFill>
                <a:schemeClr val="lt1"/>
              </a:solidFill>
              <a:effectLst/>
              <a:uLnTx/>
              <a:uFillTx/>
              <a:latin typeface="+mn-lt"/>
              <a:ea typeface="微软雅黑" panose="020B0503020204020204" pitchFamily="34" charset="-122"/>
              <a:cs typeface="+mn-cs"/>
            </a:endParaRPr>
          </a:p>
        </p:txBody>
      </p:sp>
      <p:sp>
        <p:nvSpPr>
          <p:cNvPr id="32" name="矩形 31"/>
          <p:cNvSpPr/>
          <p:nvPr/>
        </p:nvSpPr>
        <p:spPr>
          <a:xfrm>
            <a:off x="3290451" y="1445011"/>
            <a:ext cx="2954655" cy="923330"/>
          </a:xfrm>
          <a:prstGeom prst="rect">
            <a:avLst/>
          </a:prstGeom>
          <a:noFill/>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prstDash val="solid"/>
                </a:ln>
                <a:solidFill>
                  <a:schemeClr val="bg1"/>
                </a:solidFill>
                <a:effectLst/>
                <a:uLnTx/>
                <a:uFillTx/>
                <a:latin typeface="+mj-ea"/>
                <a:ea typeface="+mj-ea"/>
                <a:cs typeface="+mn-cs"/>
              </a:rPr>
              <a:t>数值分析</a:t>
            </a:r>
          </a:p>
        </p:txBody>
      </p:sp>
      <p:sp>
        <p:nvSpPr>
          <p:cNvPr id="56" name="Rectangle 5"/>
          <p:cNvSpPr>
            <a:spLocks noChangeArrowheads="1"/>
          </p:cNvSpPr>
          <p:nvPr/>
        </p:nvSpPr>
        <p:spPr bwMode="auto">
          <a:xfrm>
            <a:off x="0" y="4595813"/>
            <a:ext cx="9144000" cy="31750"/>
          </a:xfrm>
          <a:prstGeom prst="rect">
            <a:avLst/>
          </a:prstGeom>
          <a:solidFill>
            <a:schemeClr val="bg1"/>
          </a:solidFill>
          <a:ln>
            <a:noFill/>
          </a:ln>
        </p:spPr>
        <p:txBody>
          <a:bodyPr lIns="68562" tIns="34281" rIns="68562" bIns="3428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 name="Oval 6"/>
          <p:cNvSpPr>
            <a:spLocks noChangeArrowheads="1"/>
          </p:cNvSpPr>
          <p:nvPr/>
        </p:nvSpPr>
        <p:spPr bwMode="auto">
          <a:xfrm>
            <a:off x="4376738" y="4408488"/>
            <a:ext cx="390525" cy="407988"/>
          </a:xfrm>
          <a:prstGeom prst="ellipse">
            <a:avLst/>
          </a:prstGeom>
          <a:solidFill>
            <a:schemeClr val="bg1"/>
          </a:solidFill>
          <a:ln>
            <a:noFill/>
          </a:ln>
        </p:spPr>
        <p:txBody>
          <a:bodyPr lIns="68562" tIns="34281" rIns="68562" bIns="3428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 name="Freeform 7"/>
          <p:cNvSpPr>
            <a:spLocks noEditPoints="1"/>
          </p:cNvSpPr>
          <p:nvPr/>
        </p:nvSpPr>
        <p:spPr bwMode="auto">
          <a:xfrm>
            <a:off x="4476750" y="4445000"/>
            <a:ext cx="196850" cy="330200"/>
          </a:xfrm>
          <a:custGeom>
            <a:avLst/>
            <a:gdLst>
              <a:gd name="T0" fmla="*/ 346 w 346"/>
              <a:gd name="T1" fmla="*/ 284 h 555"/>
              <a:gd name="T2" fmla="*/ 346 w 346"/>
              <a:gd name="T3" fmla="*/ 183 h 555"/>
              <a:gd name="T4" fmla="*/ 300 w 346"/>
              <a:gd name="T5" fmla="*/ 183 h 555"/>
              <a:gd name="T6" fmla="*/ 300 w 346"/>
              <a:gd name="T7" fmla="*/ 284 h 555"/>
              <a:gd name="T8" fmla="*/ 176 w 346"/>
              <a:gd name="T9" fmla="*/ 408 h 555"/>
              <a:gd name="T10" fmla="*/ 173 w 346"/>
              <a:gd name="T11" fmla="*/ 408 h 555"/>
              <a:gd name="T12" fmla="*/ 173 w 346"/>
              <a:gd name="T13" fmla="*/ 408 h 555"/>
              <a:gd name="T14" fmla="*/ 172 w 346"/>
              <a:gd name="T15" fmla="*/ 408 h 555"/>
              <a:gd name="T16" fmla="*/ 170 w 346"/>
              <a:gd name="T17" fmla="*/ 408 h 555"/>
              <a:gd name="T18" fmla="*/ 46 w 346"/>
              <a:gd name="T19" fmla="*/ 284 h 555"/>
              <a:gd name="T20" fmla="*/ 46 w 346"/>
              <a:gd name="T21" fmla="*/ 183 h 555"/>
              <a:gd name="T22" fmla="*/ 0 w 346"/>
              <a:gd name="T23" fmla="*/ 183 h 555"/>
              <a:gd name="T24" fmla="*/ 0 w 346"/>
              <a:gd name="T25" fmla="*/ 284 h 555"/>
              <a:gd name="T26" fmla="*/ 146 w 346"/>
              <a:gd name="T27" fmla="*/ 452 h 555"/>
              <a:gd name="T28" fmla="*/ 146 w 346"/>
              <a:gd name="T29" fmla="*/ 526 h 555"/>
              <a:gd name="T30" fmla="*/ 42 w 346"/>
              <a:gd name="T31" fmla="*/ 555 h 555"/>
              <a:gd name="T32" fmla="*/ 304 w 346"/>
              <a:gd name="T33" fmla="*/ 555 h 555"/>
              <a:gd name="T34" fmla="*/ 200 w 346"/>
              <a:gd name="T35" fmla="*/ 525 h 555"/>
              <a:gd name="T36" fmla="*/ 200 w 346"/>
              <a:gd name="T37" fmla="*/ 453 h 555"/>
              <a:gd name="T38" fmla="*/ 346 w 346"/>
              <a:gd name="T39" fmla="*/ 284 h 555"/>
              <a:gd name="T40" fmla="*/ 171 w 346"/>
              <a:gd name="T41" fmla="*/ 365 h 555"/>
              <a:gd name="T42" fmla="*/ 173 w 346"/>
              <a:gd name="T43" fmla="*/ 365 h 555"/>
              <a:gd name="T44" fmla="*/ 174 w 346"/>
              <a:gd name="T45" fmla="*/ 365 h 555"/>
              <a:gd name="T46" fmla="*/ 257 w 346"/>
              <a:gd name="T47" fmla="*/ 282 h 555"/>
              <a:gd name="T48" fmla="*/ 257 w 346"/>
              <a:gd name="T49" fmla="*/ 83 h 555"/>
              <a:gd name="T50" fmla="*/ 174 w 346"/>
              <a:gd name="T51" fmla="*/ 0 h 555"/>
              <a:gd name="T52" fmla="*/ 173 w 346"/>
              <a:gd name="T53" fmla="*/ 0 h 555"/>
              <a:gd name="T54" fmla="*/ 171 w 346"/>
              <a:gd name="T55" fmla="*/ 0 h 555"/>
              <a:gd name="T56" fmla="*/ 89 w 346"/>
              <a:gd name="T57" fmla="*/ 83 h 555"/>
              <a:gd name="T58" fmla="*/ 89 w 346"/>
              <a:gd name="T59" fmla="*/ 282 h 555"/>
              <a:gd name="T60" fmla="*/ 171 w 346"/>
              <a:gd name="T61" fmla="*/ 36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314865"/>
          </a:solidFill>
          <a:ln>
            <a:noFill/>
          </a:ln>
        </p:spPr>
        <p:txBody>
          <a:bodyPr lIns="68562" tIns="34281" rIns="68562" bIns="3428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6870" name="TextBox 35"/>
          <p:cNvSpPr txBox="1"/>
          <p:nvPr/>
        </p:nvSpPr>
        <p:spPr>
          <a:xfrm>
            <a:off x="3035300" y="2466975"/>
            <a:ext cx="4113213" cy="715963"/>
          </a:xfrm>
          <a:prstGeom prst="rect">
            <a:avLst/>
          </a:prstGeom>
          <a:noFill/>
          <a:ln w="9525">
            <a:noFill/>
          </a:ln>
        </p:spPr>
        <p:txBody>
          <a:bodyPr lIns="68562" tIns="34281" rIns="68562" bIns="34281" anchor="t">
            <a:spAutoFit/>
          </a:bodyPr>
          <a:lstStyle/>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   </a:t>
            </a:r>
            <a:r>
              <a:rPr lang="zh-CN" altLang="en-US" sz="2800" dirty="0">
                <a:solidFill>
                  <a:schemeClr val="bg1"/>
                </a:solidFill>
                <a:latin typeface="微软雅黑" panose="020B0503020204020204" pitchFamily="34" charset="-122"/>
                <a:ea typeface="微软雅黑" panose="020B0503020204020204" pitchFamily="34" charset="-122"/>
              </a:rPr>
              <a:t>   理学院     数学系</a:t>
            </a:r>
            <a:endParaRPr lang="en-US" altLang="zh-CN" sz="2800" dirty="0">
              <a:solidFill>
                <a:schemeClr val="bg1"/>
              </a:solidFill>
              <a:latin typeface="微软雅黑" panose="020B0503020204020204" pitchFamily="34" charset="-122"/>
              <a:ea typeface="微软雅黑" panose="020B0503020204020204" pitchFamily="34" charset="-122"/>
            </a:endParaRPr>
          </a:p>
        </p:txBody>
      </p:sp>
      <p:pic>
        <p:nvPicPr>
          <p:cNvPr id="36871" name="图片 5"/>
          <p:cNvPicPr>
            <a:picLocks noChangeAspect="1"/>
          </p:cNvPicPr>
          <p:nvPr/>
        </p:nvPicPr>
        <p:blipFill>
          <a:blip r:embed="rId3">
            <a:biLevel thresh="50000"/>
            <a:grayscl/>
          </a:blip>
          <a:stretch>
            <a:fillRect/>
          </a:stretch>
        </p:blipFill>
        <p:spPr>
          <a:xfrm>
            <a:off x="15875" y="-246062"/>
            <a:ext cx="4154488" cy="1831975"/>
          </a:xfrm>
          <a:prstGeom prst="rect">
            <a:avLst/>
          </a:prstGeom>
          <a:noFill/>
          <a:ln w="9525">
            <a:noFill/>
          </a:ln>
        </p:spPr>
      </p:pic>
      <p:sp>
        <p:nvSpPr>
          <p:cNvPr id="3" name="文本框 2"/>
          <p:cNvSpPr txBox="1"/>
          <p:nvPr/>
        </p:nvSpPr>
        <p:spPr>
          <a:xfrm>
            <a:off x="447675" y="4843463"/>
            <a:ext cx="1508125" cy="300038"/>
          </a:xfrm>
          <a:prstGeom prst="rect">
            <a:avLst/>
          </a:prstGeom>
          <a:noFill/>
        </p:spPr>
        <p:txBody>
          <a:bodyPr>
            <a:spAutoFit/>
          </a:bodyPr>
          <a:lstStyle/>
          <a:p>
            <a:pPr marR="0" defTabSz="685800" fontAlgn="auto">
              <a:spcBef>
                <a:spcPts val="0"/>
              </a:spcBef>
              <a:spcAft>
                <a:spcPts val="0"/>
              </a:spcAft>
              <a:buClrTx/>
              <a:buSzTx/>
              <a:buFontTx/>
              <a:buNone/>
              <a:defRPr/>
            </a:pPr>
            <a:r>
              <a:rPr kumimoji="0" lang="en-US" altLang="zh-CN" sz="1350" kern="1200" cap="none" spc="0" normalizeH="0" baseline="0" noProof="0" dirty="0">
                <a:solidFill>
                  <a:schemeClr val="bg1"/>
                </a:solidFill>
                <a:latin typeface="+mn-lt"/>
                <a:ea typeface="+mn-ea"/>
                <a:cs typeface="+mn-cs"/>
              </a:rPr>
              <a:t>2017</a:t>
            </a:r>
            <a:r>
              <a:rPr kumimoji="0" lang="zh-CN" altLang="en-US" sz="1350" kern="1200" cap="none" spc="0" normalizeH="0" baseline="0" noProof="0" dirty="0">
                <a:solidFill>
                  <a:schemeClr val="bg1"/>
                </a:solidFill>
                <a:latin typeface="+mn-lt"/>
                <a:ea typeface="+mn-ea"/>
                <a:cs typeface="+mn-cs"/>
              </a:rPr>
              <a:t>年</a:t>
            </a:r>
            <a:r>
              <a:rPr kumimoji="0" lang="en-US" altLang="zh-CN" sz="1350" kern="1200" cap="none" spc="0" normalizeH="0" baseline="0" noProof="0" dirty="0">
                <a:solidFill>
                  <a:schemeClr val="bg1"/>
                </a:solidFill>
                <a:latin typeface="+mn-lt"/>
                <a:ea typeface="+mn-ea"/>
                <a:cs typeface="+mn-cs"/>
              </a:rPr>
              <a:t>12</a:t>
            </a:r>
            <a:r>
              <a:rPr kumimoji="0" lang="zh-CN" altLang="en-US" sz="1350" kern="1200" cap="none" spc="0" normalizeH="0" baseline="0" noProof="0" dirty="0">
                <a:solidFill>
                  <a:schemeClr val="bg1"/>
                </a:solidFill>
                <a:latin typeface="+mn-lt"/>
                <a:ea typeface="+mn-ea"/>
                <a:cs typeface="+mn-cs"/>
              </a:rPr>
              <a:t>月</a:t>
            </a:r>
            <a:r>
              <a:rPr kumimoji="0" lang="en-US" altLang="zh-CN" sz="1350" kern="1200" cap="none" spc="0" normalizeH="0" baseline="0" noProof="0" dirty="0">
                <a:solidFill>
                  <a:schemeClr val="bg1"/>
                </a:solidFill>
                <a:latin typeface="+mn-lt"/>
                <a:ea typeface="+mn-ea"/>
                <a:cs typeface="+mn-cs"/>
              </a:rPr>
              <a:t>13</a:t>
            </a:r>
            <a:r>
              <a:rPr kumimoji="0" lang="zh-CN" altLang="en-US" sz="1350" kern="1200" cap="none" spc="0" normalizeH="0" baseline="0" noProof="0" dirty="0">
                <a:solidFill>
                  <a:schemeClr val="bg1"/>
                </a:solidFill>
                <a:latin typeface="+mn-lt"/>
                <a:ea typeface="+mn-ea"/>
                <a:cs typeface="+mn-cs"/>
              </a:rPr>
              <a:t>日</a:t>
            </a:r>
          </a:p>
        </p:txBody>
      </p:sp>
      <p:sp>
        <p:nvSpPr>
          <p:cNvPr id="36873" name="TextBox 35"/>
          <p:cNvSpPr txBox="1"/>
          <p:nvPr/>
        </p:nvSpPr>
        <p:spPr>
          <a:xfrm>
            <a:off x="3105150" y="3354388"/>
            <a:ext cx="3554413" cy="715962"/>
          </a:xfrm>
          <a:prstGeom prst="rect">
            <a:avLst/>
          </a:prstGeom>
          <a:noFill/>
          <a:ln w="9525">
            <a:noFill/>
          </a:ln>
        </p:spPr>
        <p:txBody>
          <a:bodyPr lIns="68562" tIns="34281" rIns="68562" bIns="34281" anchor="t">
            <a:spAutoFit/>
          </a:bodyPr>
          <a:lstStyle/>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   </a:t>
            </a:r>
            <a:r>
              <a:rPr lang="zh-CN" altLang="en-US" sz="2800" dirty="0">
                <a:solidFill>
                  <a:schemeClr val="bg1"/>
                </a:solidFill>
                <a:latin typeface="微软雅黑" panose="020B0503020204020204" pitchFamily="34" charset="-122"/>
                <a:ea typeface="微软雅黑" panose="020B0503020204020204" pitchFamily="34" charset="-122"/>
              </a:rPr>
              <a:t>   计算数学教研室</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45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3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nodeType="clickEffect">
                                  <p:stCondLst>
                                    <p:cond delay="0"/>
                                  </p:stCondLst>
                                  <p:childTnLst>
                                    <p:set>
                                      <p:cBhvr>
                                        <p:cTn id="10" dur="1" fill="hold">
                                          <p:stCondLst>
                                            <p:cond delay="0"/>
                                          </p:stCondLst>
                                        </p:cTn>
                                        <p:tgtEl>
                                          <p:spTgt spid="36871"/>
                                        </p:tgtEl>
                                        <p:attrNameLst>
                                          <p:attrName>style.visibility</p:attrName>
                                        </p:attrNameLst>
                                      </p:cBhvr>
                                      <p:to>
                                        <p:strVal val="visible"/>
                                      </p:to>
                                    </p:set>
                                    <p:anim calcmode="lin" valueType="num">
                                      <p:cBhvr additive="base">
                                        <p:cTn id="11" dur="500" fill="hold"/>
                                        <p:tgtEl>
                                          <p:spTgt spid="36871"/>
                                        </p:tgtEl>
                                        <p:attrNameLst>
                                          <p:attrName>ppt_x</p:attrName>
                                        </p:attrNameLst>
                                      </p:cBhvr>
                                      <p:tavLst>
                                        <p:tav tm="0">
                                          <p:val>
                                            <p:strVal val="#ppt_x"/>
                                          </p:val>
                                        </p:tav>
                                        <p:tav tm="100000">
                                          <p:val>
                                            <p:strVal val="#ppt_x"/>
                                          </p:val>
                                        </p:tav>
                                      </p:tavLst>
                                    </p:anim>
                                    <p:anim calcmode="lin" valueType="num">
                                      <p:cBhvr additive="base">
                                        <p:cTn id="12" dur="500" fill="hold"/>
                                        <p:tgtEl>
                                          <p:spTgt spid="36871"/>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70"/>
                                        </p:tgtEl>
                                        <p:attrNameLst>
                                          <p:attrName>style.visibility</p:attrName>
                                        </p:attrNameLst>
                                      </p:cBhvr>
                                      <p:to>
                                        <p:strVal val="visible"/>
                                      </p:to>
                                    </p:set>
                                    <p:animEffect transition="in" filter="blinds(horizontal)">
                                      <p:cBhvr>
                                        <p:cTn id="17" dur="500"/>
                                        <p:tgtEl>
                                          <p:spTgt spid="3687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873"/>
                                        </p:tgtEl>
                                        <p:attrNameLst>
                                          <p:attrName>style.visibility</p:attrName>
                                        </p:attrNameLst>
                                      </p:cBhvr>
                                      <p:to>
                                        <p:strVal val="visible"/>
                                      </p:to>
                                    </p:set>
                                    <p:animEffect transition="in" filter="blinds(horizontal)">
                                      <p:cBhvr>
                                        <p:cTn id="22" dur="500"/>
                                        <p:tgtEl>
                                          <p:spTgt spid="36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870" grpId="0"/>
      <p:bldP spid="3687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8"/>
          <p:cNvSpPr txBox="1"/>
          <p:nvPr/>
        </p:nvSpPr>
        <p:spPr>
          <a:xfrm>
            <a:off x="828675" y="774700"/>
            <a:ext cx="6797675" cy="2447925"/>
          </a:xfrm>
          <a:prstGeom prst="rect">
            <a:avLst/>
          </a:prstGeom>
          <a:noFill/>
          <a:ln w="9525">
            <a:noFill/>
          </a:ln>
        </p:spPr>
        <p:txBody>
          <a:bodyPr>
            <a:spAutoFit/>
          </a:bodyPr>
          <a:lstStyle/>
          <a:p>
            <a:pPr marR="0" defTabSz="685800">
              <a:lnSpc>
                <a:spcPct val="130000"/>
              </a:lnSpc>
              <a:buClrTx/>
              <a:buSzTx/>
              <a:buFontTx/>
              <a:buNone/>
              <a:defRPr/>
            </a:pPr>
            <a:r>
              <a:rPr kumimoji="1" lang="zh-CN" altLang="en-US" sz="1800" b="1" kern="1200" cap="none" spc="0" normalizeH="0" baseline="0" noProof="0" dirty="0">
                <a:solidFill>
                  <a:srgbClr val="0000FF"/>
                </a:solidFill>
                <a:latin typeface="楷体_GB2312" pitchFamily="49" charset="-122"/>
                <a:ea typeface="楷体_GB2312" pitchFamily="49" charset="-122"/>
                <a:cs typeface="+mn-cs"/>
              </a:rPr>
              <a:t>什么是二分法？</a:t>
            </a:r>
            <a:endParaRPr kumimoji="1" lang="zh-CN" altLang="en-US" sz="1800" b="1" kern="0" cap="none" spc="0" normalizeH="0" baseline="0" noProof="0" dirty="0">
              <a:latin typeface="+mn-lt"/>
              <a:ea typeface="+mn-ea"/>
              <a:cs typeface="+mn-cs"/>
            </a:endParaRPr>
          </a:p>
          <a:p>
            <a:pPr marR="0" defTabSz="685800">
              <a:lnSpc>
                <a:spcPct val="130000"/>
              </a:lnSpc>
              <a:buClrTx/>
              <a:buSzTx/>
              <a:buFontTx/>
              <a:buNone/>
              <a:defRPr/>
            </a:pPr>
            <a:r>
              <a:rPr kumimoji="1" lang="zh-CN" altLang="en-US" sz="1800" b="1" kern="0" cap="none" spc="0" normalizeH="0" baseline="0" noProof="0" dirty="0">
                <a:latin typeface="+mn-lt"/>
                <a:ea typeface="+mn-ea"/>
                <a:cs typeface="+mn-cs"/>
              </a:rPr>
              <a:t>   </a:t>
            </a:r>
            <a:r>
              <a:rPr kumimoji="1" lang="zh-CN" altLang="en-US" sz="1800" b="1" kern="1200" cap="none" spc="0" normalizeH="0" baseline="0" noProof="0" dirty="0">
                <a:solidFill>
                  <a:srgbClr val="0000FF"/>
                </a:solidFill>
                <a:latin typeface="楷体_GB2312" pitchFamily="49" charset="-122"/>
                <a:ea typeface="楷体_GB2312" pitchFamily="49" charset="-122"/>
                <a:cs typeface="+mn-cs"/>
              </a:rPr>
              <a:t>  设</a:t>
            </a:r>
            <a:r>
              <a:rPr kumimoji="1" lang="zh-CN" altLang="en-US" sz="1800" b="1" kern="1200" cap="none" spc="0" normalizeH="0" baseline="0" noProof="0" dirty="0">
                <a:solidFill>
                  <a:srgbClr val="0000FF"/>
                </a:solidFill>
                <a:latin typeface="楷体_GB2312" pitchFamily="49" charset="-122"/>
                <a:ea typeface="楷体_GB2312" pitchFamily="49" charset="-122"/>
                <a:cs typeface="+mn-cs"/>
                <a:sym typeface="Symbol" panose="05050102010706020507" pitchFamily="18" charset="2"/>
              </a:rPr>
              <a:t>(x)在区间[a,b]上连续且(a)(b)&lt;0,根据连续函数的介值定理,区间[a,b]上必有方程(x)=0的根,称[a,b]为方程(x)=0的</a:t>
            </a:r>
            <a:r>
              <a:rPr kumimoji="1" lang="zh-CN" altLang="en-US" sz="1800" b="1" kern="1200" cap="none" spc="0" normalizeH="0" baseline="0" noProof="0" dirty="0">
                <a:solidFill>
                  <a:srgbClr val="FF0000"/>
                </a:solidFill>
                <a:latin typeface="楷体_GB2312" pitchFamily="49" charset="-122"/>
                <a:ea typeface="楷体_GB2312" pitchFamily="49" charset="-122"/>
                <a:cs typeface="+mn-cs"/>
                <a:sym typeface="Symbol" panose="05050102010706020507" pitchFamily="18" charset="2"/>
              </a:rPr>
              <a:t>有根区间</a:t>
            </a:r>
            <a:r>
              <a:rPr kumimoji="1" lang="zh-CN" altLang="en-US" sz="1800" b="1" kern="1200" cap="none" spc="0" normalizeH="0" baseline="0" noProof="0" dirty="0">
                <a:solidFill>
                  <a:srgbClr val="0000FF"/>
                </a:solidFill>
                <a:latin typeface="楷体_GB2312" pitchFamily="49" charset="-122"/>
                <a:ea typeface="楷体_GB2312" pitchFamily="49" charset="-122"/>
                <a:cs typeface="+mn-cs"/>
                <a:sym typeface="Symbol" panose="05050102010706020507" pitchFamily="18" charset="2"/>
              </a:rPr>
              <a:t>。</a:t>
            </a:r>
          </a:p>
          <a:p>
            <a:pPr marR="0" defTabSz="685800">
              <a:lnSpc>
                <a:spcPct val="130000"/>
              </a:lnSpc>
              <a:buClrTx/>
              <a:buSzTx/>
              <a:buFontTx/>
              <a:buNone/>
              <a:defRPr/>
            </a:pPr>
            <a:r>
              <a:rPr kumimoji="1" lang="zh-CN" altLang="en-US" sz="1800" b="1" kern="0" cap="none" spc="0" normalizeH="0" baseline="0" noProof="0" dirty="0">
                <a:latin typeface="+mn-lt"/>
                <a:ea typeface="+mn-ea"/>
                <a:cs typeface="+mn-cs"/>
              </a:rPr>
              <a:t>       </a:t>
            </a:r>
            <a:r>
              <a:rPr kumimoji="1" lang="zh-CN" altLang="en-US" sz="1800" b="1" kern="1200" cap="none" spc="0" normalizeH="0" baseline="0" noProof="0" dirty="0">
                <a:solidFill>
                  <a:srgbClr val="0000FF"/>
                </a:solidFill>
                <a:latin typeface="楷体_GB2312" pitchFamily="49" charset="-122"/>
                <a:ea typeface="楷体_GB2312" pitchFamily="49" charset="-122"/>
                <a:cs typeface="+mn-cs"/>
              </a:rPr>
              <a:t>通过不断地把函数 </a:t>
            </a:r>
            <a:r>
              <a:rPr kumimoji="1" lang="zh-CN" altLang="en-US" sz="1800" b="1" kern="1200" cap="none" spc="0" normalizeH="0" baseline="0" noProof="0" dirty="0">
                <a:solidFill>
                  <a:srgbClr val="0000FF"/>
                </a:solidFill>
                <a:latin typeface="楷体_GB2312" pitchFamily="49" charset="-122"/>
                <a:ea typeface="楷体_GB2312" pitchFamily="49" charset="-122"/>
                <a:cs typeface="+mn-cs"/>
                <a:sym typeface="Symbol" panose="05050102010706020507" pitchFamily="18" charset="2"/>
              </a:rPr>
              <a:t>(x)</a:t>
            </a:r>
            <a:r>
              <a:rPr kumimoji="1" lang="zh-CN" altLang="en-US" sz="1800" b="1" kern="1200" cap="none" spc="0" normalizeH="0" baseline="0" noProof="0" dirty="0">
                <a:solidFill>
                  <a:srgbClr val="0000FF"/>
                </a:solidFill>
                <a:latin typeface="楷体_GB2312" pitchFamily="49" charset="-122"/>
                <a:ea typeface="楷体_GB2312" pitchFamily="49" charset="-122"/>
                <a:cs typeface="+mn-cs"/>
              </a:rPr>
              <a:t> 的零点所在的区间一分为二,使区间的两个端点逐步逼近零点,进而得到零点近似值的方法叫做</a:t>
            </a:r>
            <a:r>
              <a:rPr kumimoji="1" lang="zh-CN" altLang="en-US" sz="1800" b="1" kern="1200" cap="none" spc="0" normalizeH="0" baseline="0" noProof="0" dirty="0">
                <a:solidFill>
                  <a:srgbClr val="FF0000"/>
                </a:solidFill>
                <a:latin typeface="楷体_GB2312" pitchFamily="49" charset="-122"/>
                <a:ea typeface="楷体_GB2312" pitchFamily="49" charset="-122"/>
                <a:cs typeface="+mn-cs"/>
              </a:rPr>
              <a:t>二分法</a:t>
            </a:r>
            <a:r>
              <a:rPr kumimoji="1" lang="zh-CN" altLang="en-US" sz="1800" b="1" kern="1200" cap="none" spc="0" normalizeH="0" baseline="0" noProof="0" dirty="0">
                <a:solidFill>
                  <a:srgbClr val="0000FF"/>
                </a:solidFill>
                <a:latin typeface="楷体_GB2312" pitchFamily="49" charset="-122"/>
                <a:ea typeface="楷体_GB2312" pitchFamily="49" charset="-122"/>
                <a:cs typeface="+mn-cs"/>
              </a:rPr>
              <a:t>.</a:t>
            </a:r>
            <a:endParaRPr kumimoji="0" lang="en-US" altLang="zh-CN" sz="1800" kern="1200" cap="none" spc="0" normalizeH="0" baseline="0" noProof="1">
              <a:latin typeface="宋体" panose="02010600030101010101" pitchFamily="2" charset="-122"/>
              <a:ea typeface="宋体" panose="02010600030101010101" pitchFamily="2" charset="-122"/>
              <a:cs typeface="+mn-cs"/>
            </a:endParaRPr>
          </a:p>
          <a:p>
            <a:pPr marR="0" defTabSz="685800">
              <a:lnSpc>
                <a:spcPct val="130000"/>
              </a:lnSpc>
              <a:buClrTx/>
              <a:buSzTx/>
              <a:buFontTx/>
              <a:buNone/>
              <a:defRPr/>
            </a:pPr>
            <a:endParaRPr kumimoji="0" lang="en-US" altLang="zh-CN" sz="975" kern="1200" cap="none" spc="0" normalizeH="0" baseline="0" noProof="1">
              <a:latin typeface="宋体" panose="02010600030101010101" pitchFamily="2" charset="-122"/>
              <a:ea typeface="宋体" panose="02010600030101010101" pitchFamily="2" charset="-122"/>
              <a:cs typeface="+mn-cs"/>
              <a:sym typeface="Symbol" panose="05050102010706020507" pitchFamily="18" charset="2"/>
            </a:endParaRPr>
          </a:p>
        </p:txBody>
      </p:sp>
      <p:cxnSp>
        <p:nvCxnSpPr>
          <p:cNvPr id="7" name="直接连接符 6"/>
          <p:cNvCxnSpPr/>
          <p:nvPr/>
        </p:nvCxnSpPr>
        <p:spPr>
          <a:xfrm flipV="1">
            <a:off x="50800" y="450850"/>
            <a:ext cx="2765425" cy="222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870575" y="454025"/>
            <a:ext cx="3228975"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83300" name="文本框 3077"/>
          <p:cNvSpPr txBox="1"/>
          <p:nvPr/>
        </p:nvSpPr>
        <p:spPr>
          <a:xfrm>
            <a:off x="1782763" y="282575"/>
            <a:ext cx="5192712" cy="706438"/>
          </a:xfrm>
          <a:prstGeom prst="rect">
            <a:avLst/>
          </a:prstGeom>
          <a:noFill/>
          <a:ln w="9525">
            <a:noFill/>
          </a:ln>
        </p:spPr>
        <p:txBody>
          <a:bodyPr>
            <a:spAutoFit/>
          </a:bodyPr>
          <a:lstStyle/>
          <a:p>
            <a:pPr algn="ctr">
              <a:spcBef>
                <a:spcPct val="50000"/>
              </a:spcBef>
            </a:pPr>
            <a:r>
              <a:rPr lang="zh-CN" altLang="en-US" sz="1600" b="1" dirty="0">
                <a:solidFill>
                  <a:schemeClr val="accent2"/>
                </a:solidFill>
                <a:latin typeface="黑体" panose="02010609060101010101" pitchFamily="49" charset="-122"/>
                <a:ea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2</a:t>
            </a:r>
            <a:r>
              <a:rPr lang="zh-CN" altLang="en-US" sz="1600" b="1" dirty="0">
                <a:solidFill>
                  <a:schemeClr val="accent2"/>
                </a:solidFill>
                <a:latin typeface="黑体" panose="02010609060101010101" pitchFamily="49" charset="-122"/>
                <a:ea typeface="黑体" panose="02010609060101010101" pitchFamily="49" charset="-122"/>
              </a:rPr>
              <a:t>  二分法</a:t>
            </a:r>
            <a:endPar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endParaRPr>
          </a:p>
          <a:p>
            <a:pPr algn="ctr">
              <a:spcBef>
                <a:spcPct val="50000"/>
              </a:spcBef>
            </a:pPr>
            <a:endParaRPr lang="zh-CN" altLang="en-US" sz="1600" b="1" dirty="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0-#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3300"/>
                                        </p:tgtEl>
                                        <p:attrNameLst>
                                          <p:attrName>style.visibility</p:attrName>
                                        </p:attrNameLst>
                                      </p:cBhvr>
                                      <p:to>
                                        <p:strVal val="visible"/>
                                      </p:to>
                                    </p:set>
                                    <p:animEffect transition="in" filter="blinds(horizontal)">
                                      <p:cBhvr>
                                        <p:cTn id="17" dur="500"/>
                                        <p:tgtEl>
                                          <p:spTgt spid="18330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type="wd">
                                    <p:tmAbs val="300"/>
                                  </p:iterate>
                                  <p:childTnLst>
                                    <p:set>
                                      <p:cBhvr>
                                        <p:cTn id="21" dur="1" fill="hold">
                                          <p:stCondLst>
                                            <p:cond delay="2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330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内容占位符 2"/>
          <p:cNvSpPr>
            <a:spLocks noGrp="1"/>
          </p:cNvSpPr>
          <p:nvPr>
            <p:ph idx="1"/>
          </p:nvPr>
        </p:nvSpPr>
        <p:spPr>
          <a:xfrm>
            <a:off x="1627505" y="725805"/>
            <a:ext cx="5797550" cy="3738880"/>
          </a:xfrm>
        </p:spPr>
        <p:txBody>
          <a:bodyPr wrap="square" lIns="68580" tIns="34290" rIns="68580" bIns="34290" anchor="t"/>
          <a:lstStyle/>
          <a:p>
            <a:pPr marL="0" indent="0">
              <a:buNone/>
            </a:pPr>
            <a:r>
              <a:rPr lang="en-US" altLang="zh-CN" sz="1800" dirty="0">
                <a:solidFill>
                  <a:srgbClr val="FF0000"/>
                </a:solidFill>
              </a:rPr>
              <a:t>       </a:t>
            </a:r>
            <a:r>
              <a:rPr lang="zh-CN" altLang="en-US" sz="1800" dirty="0">
                <a:solidFill>
                  <a:srgbClr val="FF0000"/>
                </a:solidFill>
              </a:rPr>
              <a:t>给定精确度</a:t>
            </a:r>
            <a:r>
              <a:rPr lang="el-GR" altLang="zh-CN" sz="1800" dirty="0">
                <a:solidFill>
                  <a:srgbClr val="FF0000"/>
                </a:solidFill>
              </a:rPr>
              <a:t>ε</a:t>
            </a:r>
            <a:r>
              <a:rPr lang="zh-CN" altLang="en-US" sz="1800" dirty="0">
                <a:solidFill>
                  <a:srgbClr val="FF0000"/>
                </a:solidFill>
              </a:rPr>
              <a:t> </a:t>
            </a:r>
            <a:r>
              <a:rPr lang="en-US" altLang="zh-CN" sz="1800" dirty="0">
                <a:solidFill>
                  <a:srgbClr val="FF0000"/>
                </a:solidFill>
              </a:rPr>
              <a:t>,</a:t>
            </a:r>
            <a:r>
              <a:rPr lang="zh-CN" altLang="en-US" sz="1800" dirty="0">
                <a:solidFill>
                  <a:srgbClr val="FF0000"/>
                </a:solidFill>
              </a:rPr>
              <a:t>用二分法求函数</a:t>
            </a:r>
            <a:r>
              <a:rPr lang="zh-CN" altLang="en-US" sz="1800" dirty="0">
                <a:sym typeface="Symbol" panose="05050102010706020507" pitchFamily="18" charset="2"/>
              </a:rPr>
              <a:t></a:t>
            </a:r>
            <a:r>
              <a:rPr lang="en-US" altLang="zh-CN" sz="1800" dirty="0">
                <a:sym typeface="Symbol" panose="05050102010706020507" pitchFamily="18" charset="2"/>
              </a:rPr>
              <a:t>(x)</a:t>
            </a:r>
            <a:r>
              <a:rPr lang="zh-CN" altLang="en-US" sz="1800" dirty="0">
                <a:solidFill>
                  <a:srgbClr val="FF0000"/>
                </a:solidFill>
              </a:rPr>
              <a:t>零点近似值的</a:t>
            </a:r>
          </a:p>
          <a:p>
            <a:pPr marL="0" indent="0">
              <a:buNone/>
            </a:pPr>
            <a:r>
              <a:rPr lang="zh-CN" altLang="en-US" sz="1800" dirty="0">
                <a:solidFill>
                  <a:srgbClr val="FF0000"/>
                </a:solidFill>
              </a:rPr>
              <a:t>步骤如下</a:t>
            </a:r>
            <a:r>
              <a:rPr lang="en-US" altLang="zh-CN" sz="1800" dirty="0">
                <a:solidFill>
                  <a:srgbClr val="FF0000"/>
                </a:solidFill>
              </a:rPr>
              <a:t>:</a:t>
            </a:r>
          </a:p>
          <a:p>
            <a:pPr marL="0" indent="0">
              <a:buNone/>
            </a:pPr>
            <a:r>
              <a:rPr lang="zh-CN" altLang="en-US" sz="1500" dirty="0">
                <a:latin typeface="宋体" panose="02010600030101010101" pitchFamily="2" charset="-122"/>
                <a:ea typeface="宋体" panose="02010600030101010101" pitchFamily="2" charset="-122"/>
                <a:cs typeface="宋体" panose="02010600030101010101" pitchFamily="2" charset="-122"/>
              </a:rPr>
              <a:t>1.确定有根区间</a:t>
            </a:r>
            <a:r>
              <a:rPr lang="zh-CN" altLang="en-US" sz="15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[a，b]</a:t>
            </a:r>
            <a:r>
              <a:rPr lang="zh-CN" altLang="en-US" sz="1500" dirty="0">
                <a:latin typeface="宋体" panose="02010600030101010101" pitchFamily="2" charset="-122"/>
                <a:ea typeface="宋体" panose="02010600030101010101" pitchFamily="2" charset="-122"/>
                <a:cs typeface="宋体" panose="02010600030101010101" pitchFamily="2" charset="-122"/>
              </a:rPr>
              <a:t>,验证</a:t>
            </a:r>
            <a:r>
              <a:rPr lang="zh-CN" altLang="en-US" sz="15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(a)(b)&lt;0</a:t>
            </a:r>
            <a:r>
              <a:rPr lang="zh-CN" altLang="en-US" sz="1500" dirty="0">
                <a:latin typeface="宋体" panose="02010600030101010101" pitchFamily="2" charset="-122"/>
                <a:ea typeface="宋体" panose="02010600030101010101" pitchFamily="2" charset="-122"/>
                <a:cs typeface="宋体" panose="02010600030101010101" pitchFamily="2" charset="-122"/>
              </a:rPr>
              <a:t>,给定精确度ε； </a:t>
            </a:r>
          </a:p>
          <a:p>
            <a:pPr marL="0" indent="0">
              <a:buNone/>
            </a:pPr>
            <a:r>
              <a:rPr lang="zh-CN" altLang="en-US" sz="1500" dirty="0">
                <a:latin typeface="宋体" panose="02010600030101010101" pitchFamily="2" charset="-122"/>
                <a:ea typeface="宋体" panose="02010600030101010101" pitchFamily="2" charset="-122"/>
                <a:cs typeface="宋体" panose="02010600030101010101" pitchFamily="2" charset="-122"/>
              </a:rPr>
              <a:t>2.求有根区间</a:t>
            </a:r>
            <a:r>
              <a:rPr lang="zh-CN" altLang="en-US" sz="15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[a，b]</a:t>
            </a:r>
            <a:r>
              <a:rPr lang="zh-CN" altLang="en-US" sz="1500" dirty="0">
                <a:latin typeface="宋体" panose="02010600030101010101" pitchFamily="2" charset="-122"/>
                <a:ea typeface="宋体" panose="02010600030101010101" pitchFamily="2" charset="-122"/>
                <a:cs typeface="宋体" panose="02010600030101010101" pitchFamily="2" charset="-122"/>
              </a:rPr>
              <a:t>的中点c；</a:t>
            </a:r>
          </a:p>
          <a:p>
            <a:pPr marL="0" indent="0">
              <a:buNone/>
            </a:pPr>
            <a:r>
              <a:rPr lang="zh-CN" altLang="en-US" sz="1500" dirty="0">
                <a:latin typeface="宋体" panose="02010600030101010101" pitchFamily="2" charset="-122"/>
                <a:ea typeface="宋体" panose="02010600030101010101" pitchFamily="2" charset="-122"/>
                <a:cs typeface="宋体" panose="02010600030101010101" pitchFamily="2" charset="-122"/>
              </a:rPr>
              <a:t>3.计算</a:t>
            </a:r>
            <a:r>
              <a:rPr lang="zh-CN" altLang="en-US" sz="15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(c);</a:t>
            </a:r>
          </a:p>
          <a:p>
            <a:pPr marL="0" indent="0">
              <a:buNone/>
            </a:pPr>
            <a:r>
              <a:rPr lang="zh-CN" altLang="en-US" sz="1500" dirty="0">
                <a:latin typeface="宋体" panose="02010600030101010101" pitchFamily="2" charset="-122"/>
                <a:ea typeface="宋体" panose="02010600030101010101" pitchFamily="2" charset="-122"/>
                <a:cs typeface="宋体" panose="02010600030101010101" pitchFamily="2" charset="-122"/>
              </a:rPr>
              <a:t>（1）若</a:t>
            </a:r>
            <a:r>
              <a:rPr lang="zh-CN" altLang="en-US" sz="15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(c)=0</a:t>
            </a:r>
            <a:r>
              <a:rPr lang="zh-CN" altLang="en-US" sz="1500" dirty="0">
                <a:latin typeface="宋体" panose="02010600030101010101" pitchFamily="2" charset="-122"/>
                <a:ea typeface="宋体" panose="02010600030101010101" pitchFamily="2" charset="-122"/>
                <a:cs typeface="宋体" panose="02010600030101010101" pitchFamily="2" charset="-122"/>
              </a:rPr>
              <a:t>，则c就是函数的零点；</a:t>
            </a:r>
          </a:p>
          <a:p>
            <a:pPr marL="0" indent="0">
              <a:buNone/>
            </a:pPr>
            <a:r>
              <a:rPr lang="zh-CN" altLang="en-US" sz="1500" dirty="0">
                <a:latin typeface="宋体" panose="02010600030101010101" pitchFamily="2" charset="-122"/>
                <a:ea typeface="宋体" panose="02010600030101010101" pitchFamily="2" charset="-122"/>
                <a:cs typeface="宋体" panose="02010600030101010101" pitchFamily="2" charset="-122"/>
              </a:rPr>
              <a:t>（2）若</a:t>
            </a:r>
            <a:r>
              <a:rPr lang="zh-CN" altLang="en-US" sz="15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(a)(c)&lt;0</a:t>
            </a:r>
            <a:r>
              <a:rPr lang="zh-CN" altLang="en-US" sz="1500" dirty="0">
                <a:latin typeface="宋体" panose="02010600030101010101" pitchFamily="2" charset="-122"/>
                <a:ea typeface="宋体" panose="02010600030101010101" pitchFamily="2" charset="-122"/>
                <a:cs typeface="宋体" panose="02010600030101010101" pitchFamily="2" charset="-122"/>
              </a:rPr>
              <a:t>，则令b=c,确定新的有根区间。</a:t>
            </a:r>
          </a:p>
          <a:p>
            <a:pPr marL="0" indent="0">
              <a:buNone/>
            </a:pPr>
            <a:r>
              <a:rPr lang="zh-CN" altLang="en-US" sz="1500" dirty="0">
                <a:latin typeface="宋体" panose="02010600030101010101" pitchFamily="2" charset="-122"/>
                <a:ea typeface="宋体" panose="02010600030101010101" pitchFamily="2" charset="-122"/>
                <a:cs typeface="宋体" panose="02010600030101010101" pitchFamily="2" charset="-122"/>
              </a:rPr>
              <a:t>（3）若</a:t>
            </a:r>
            <a:r>
              <a:rPr lang="zh-CN" altLang="en-US" sz="15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(b)(c)&lt;0</a:t>
            </a:r>
            <a:r>
              <a:rPr lang="zh-CN" altLang="en-US" sz="1500" dirty="0">
                <a:latin typeface="宋体" panose="02010600030101010101" pitchFamily="2" charset="-122"/>
                <a:ea typeface="宋体" panose="02010600030101010101" pitchFamily="2" charset="-122"/>
                <a:cs typeface="宋体" panose="02010600030101010101" pitchFamily="2" charset="-122"/>
              </a:rPr>
              <a:t>，则令a=c,确定新的有根区间。</a:t>
            </a:r>
          </a:p>
          <a:p>
            <a:pPr marL="0" indent="0">
              <a:spcBef>
                <a:spcPct val="50000"/>
              </a:spcBef>
              <a:buNone/>
            </a:pPr>
            <a:r>
              <a:rPr lang="zh-CN" altLang="en-US" sz="1500" dirty="0">
                <a:latin typeface="宋体" panose="02010600030101010101" pitchFamily="2" charset="-122"/>
                <a:ea typeface="宋体" panose="02010600030101010101" pitchFamily="2" charset="-122"/>
                <a:cs typeface="宋体" panose="02010600030101010101" pitchFamily="2" charset="-122"/>
              </a:rPr>
              <a:t>4.判断是否达到精确度ε：即若</a:t>
            </a:r>
            <a:r>
              <a:rPr lang="zh-CN" altLang="en-US" sz="15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 b-a| &lt;</a:t>
            </a:r>
            <a:r>
              <a:rPr lang="zh-CN" altLang="en-US" sz="1500" dirty="0">
                <a:latin typeface="宋体" panose="02010600030101010101" pitchFamily="2" charset="-122"/>
                <a:ea typeface="宋体" panose="02010600030101010101" pitchFamily="2" charset="-122"/>
                <a:cs typeface="宋体" panose="02010600030101010101" pitchFamily="2" charset="-122"/>
              </a:rPr>
              <a:t>，则得到零点 </a:t>
            </a:r>
          </a:p>
          <a:p>
            <a:pPr marL="0" indent="0">
              <a:spcBef>
                <a:spcPct val="50000"/>
              </a:spcBef>
              <a:buNone/>
            </a:pPr>
            <a:r>
              <a:rPr lang="zh-CN" altLang="en-US" sz="1500" dirty="0">
                <a:latin typeface="宋体" panose="02010600030101010101" pitchFamily="2" charset="-122"/>
                <a:ea typeface="宋体" panose="02010600030101010101" pitchFamily="2" charset="-122"/>
                <a:cs typeface="宋体" panose="02010600030101010101" pitchFamily="2" charset="-122"/>
              </a:rPr>
              <a:t>  近似值a（或b）；否则重复2～4。</a:t>
            </a:r>
            <a:endParaRPr lang="en-US" altLang="zh-CN" sz="1500" dirty="0">
              <a:latin typeface="宋体" panose="02010600030101010101" pitchFamily="2" charset="-122"/>
            </a:endParaRPr>
          </a:p>
          <a:p>
            <a:pPr marL="0" indent="0">
              <a:buNone/>
            </a:pPr>
            <a:endParaRPr lang="en-US" altLang="zh-CN" sz="1800" dirty="0">
              <a:latin typeface="宋体" panose="02010600030101010101" pitchFamily="2" charset="-122"/>
            </a:endParaRPr>
          </a:p>
          <a:p>
            <a:pPr marL="0" indent="0">
              <a:buNone/>
            </a:pPr>
            <a:endParaRPr lang="zh-CN" altLang="en-US" sz="1800" dirty="0">
              <a:latin typeface="宋体" panose="02010600030101010101" pitchFamily="2" charset="-122"/>
            </a:endParaRPr>
          </a:p>
          <a:p>
            <a:pPr marL="0" indent="0">
              <a:buNone/>
            </a:pPr>
            <a:endParaRPr lang="zh-CN" altLang="en-US" dirty="0">
              <a:latin typeface="宋体" panose="02010600030101010101" pitchFamily="2" charset="-122"/>
            </a:endParaRPr>
          </a:p>
          <a:p>
            <a:pPr marL="0" indent="0">
              <a:buNone/>
            </a:pPr>
            <a:endParaRPr lang="zh-CN" altLang="en-US" dirty="0"/>
          </a:p>
        </p:txBody>
      </p:sp>
      <p:cxnSp>
        <p:nvCxnSpPr>
          <p:cNvPr id="7" name="直接连接符 6"/>
          <p:cNvCxnSpPr/>
          <p:nvPr/>
        </p:nvCxnSpPr>
        <p:spPr>
          <a:xfrm flipV="1">
            <a:off x="50800" y="450850"/>
            <a:ext cx="2765425" cy="222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870575" y="454025"/>
            <a:ext cx="3228975"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85348" name="文本框 3077"/>
          <p:cNvSpPr txBox="1"/>
          <p:nvPr/>
        </p:nvSpPr>
        <p:spPr>
          <a:xfrm>
            <a:off x="1627188" y="274955"/>
            <a:ext cx="5192712" cy="706438"/>
          </a:xfrm>
          <a:prstGeom prst="rect">
            <a:avLst/>
          </a:prstGeom>
          <a:noFill/>
          <a:ln w="9525">
            <a:noFill/>
          </a:ln>
        </p:spPr>
        <p:txBody>
          <a:bodyPr wrap="square" anchor="t">
            <a:spAutoFit/>
          </a:bodyPr>
          <a:lstStyle/>
          <a:p>
            <a:pPr algn="ctr">
              <a:spcBef>
                <a:spcPct val="50000"/>
              </a:spcBef>
            </a:pPr>
            <a:r>
              <a:rPr lang="zh-CN" altLang="en-US" sz="1600" b="1" dirty="0">
                <a:solidFill>
                  <a:schemeClr val="accent2"/>
                </a:solidFill>
                <a:latin typeface="黑体" panose="02010609060101010101" pitchFamily="49" charset="-122"/>
                <a:ea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2</a:t>
            </a:r>
            <a:r>
              <a:rPr lang="zh-CN" altLang="en-US" sz="1600" b="1" dirty="0">
                <a:solidFill>
                  <a:schemeClr val="accent2"/>
                </a:solidFill>
                <a:latin typeface="黑体" panose="02010609060101010101" pitchFamily="49" charset="-122"/>
                <a:ea typeface="黑体" panose="02010609060101010101" pitchFamily="49" charset="-122"/>
              </a:rPr>
              <a:t>  二分法</a:t>
            </a:r>
            <a:endPar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endParaRPr>
          </a:p>
          <a:p>
            <a:pPr algn="ctr">
              <a:spcBef>
                <a:spcPct val="50000"/>
              </a:spcBef>
            </a:pPr>
            <a:endParaRPr lang="zh-CN" altLang="en-US" sz="1600" b="1" dirty="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0-#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5348"/>
                                        </p:tgtEl>
                                        <p:attrNameLst>
                                          <p:attrName>style.visibility</p:attrName>
                                        </p:attrNameLst>
                                      </p:cBhvr>
                                      <p:to>
                                        <p:strVal val="visible"/>
                                      </p:to>
                                    </p:set>
                                    <p:animEffect transition="in" filter="blinds(horizontal)">
                                      <p:cBhvr>
                                        <p:cTn id="17" dur="500"/>
                                        <p:tgtEl>
                                          <p:spTgt spid="18534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85345">
                                            <p:txEl>
                                              <p:pRg st="0" end="0"/>
                                            </p:txEl>
                                          </p:spTgt>
                                        </p:tgtEl>
                                        <p:attrNameLst>
                                          <p:attrName>style.visibility</p:attrName>
                                        </p:attrNameLst>
                                      </p:cBhvr>
                                      <p:to>
                                        <p:strVal val="visible"/>
                                      </p:to>
                                    </p:set>
                                    <p:anim calcmode="lin" valueType="num">
                                      <p:cBhvr additive="base">
                                        <p:cTn id="22" dur="500" fill="hold"/>
                                        <p:tgtEl>
                                          <p:spTgt spid="18534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8534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85345">
                                            <p:txEl>
                                              <p:pRg st="1" end="1"/>
                                            </p:txEl>
                                          </p:spTgt>
                                        </p:tgtEl>
                                        <p:attrNameLst>
                                          <p:attrName>style.visibility</p:attrName>
                                        </p:attrNameLst>
                                      </p:cBhvr>
                                      <p:to>
                                        <p:strVal val="visible"/>
                                      </p:to>
                                    </p:set>
                                    <p:anim calcmode="lin" valueType="num">
                                      <p:cBhvr additive="base">
                                        <p:cTn id="28" dur="500" fill="hold"/>
                                        <p:tgtEl>
                                          <p:spTgt spid="185345">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8534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85345">
                                            <p:txEl>
                                              <p:pRg st="2" end="2"/>
                                            </p:txEl>
                                          </p:spTgt>
                                        </p:tgtEl>
                                        <p:attrNameLst>
                                          <p:attrName>style.visibility</p:attrName>
                                        </p:attrNameLst>
                                      </p:cBhvr>
                                      <p:to>
                                        <p:strVal val="visible"/>
                                      </p:to>
                                    </p:set>
                                    <p:anim calcmode="lin" valueType="num">
                                      <p:cBhvr additive="base">
                                        <p:cTn id="34" dur="500" fill="hold"/>
                                        <p:tgtEl>
                                          <p:spTgt spid="185345">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8534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85345">
                                            <p:txEl>
                                              <p:pRg st="3" end="3"/>
                                            </p:txEl>
                                          </p:spTgt>
                                        </p:tgtEl>
                                        <p:attrNameLst>
                                          <p:attrName>style.visibility</p:attrName>
                                        </p:attrNameLst>
                                      </p:cBhvr>
                                      <p:to>
                                        <p:strVal val="visible"/>
                                      </p:to>
                                    </p:set>
                                    <p:anim calcmode="lin" valueType="num">
                                      <p:cBhvr additive="base">
                                        <p:cTn id="40" dur="500" fill="hold"/>
                                        <p:tgtEl>
                                          <p:spTgt spid="185345">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8534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85345">
                                            <p:txEl>
                                              <p:pRg st="4" end="4"/>
                                            </p:txEl>
                                          </p:spTgt>
                                        </p:tgtEl>
                                        <p:attrNameLst>
                                          <p:attrName>style.visibility</p:attrName>
                                        </p:attrNameLst>
                                      </p:cBhvr>
                                      <p:to>
                                        <p:strVal val="visible"/>
                                      </p:to>
                                    </p:set>
                                    <p:anim calcmode="lin" valueType="num">
                                      <p:cBhvr additive="base">
                                        <p:cTn id="46" dur="500" fill="hold"/>
                                        <p:tgtEl>
                                          <p:spTgt spid="185345">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8534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85345">
                                            <p:txEl>
                                              <p:pRg st="5" end="5"/>
                                            </p:txEl>
                                          </p:spTgt>
                                        </p:tgtEl>
                                        <p:attrNameLst>
                                          <p:attrName>style.visibility</p:attrName>
                                        </p:attrNameLst>
                                      </p:cBhvr>
                                      <p:to>
                                        <p:strVal val="visible"/>
                                      </p:to>
                                    </p:set>
                                    <p:anim calcmode="lin" valueType="num">
                                      <p:cBhvr additive="base">
                                        <p:cTn id="52" dur="500" fill="hold"/>
                                        <p:tgtEl>
                                          <p:spTgt spid="185345">
                                            <p:txEl>
                                              <p:pRg st="5" end="5"/>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8534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85345">
                                            <p:txEl>
                                              <p:pRg st="6" end="6"/>
                                            </p:txEl>
                                          </p:spTgt>
                                        </p:tgtEl>
                                        <p:attrNameLst>
                                          <p:attrName>style.visibility</p:attrName>
                                        </p:attrNameLst>
                                      </p:cBhvr>
                                      <p:to>
                                        <p:strVal val="visible"/>
                                      </p:to>
                                    </p:set>
                                    <p:anim calcmode="lin" valueType="num">
                                      <p:cBhvr additive="base">
                                        <p:cTn id="58" dur="500" fill="hold"/>
                                        <p:tgtEl>
                                          <p:spTgt spid="185345">
                                            <p:txEl>
                                              <p:pRg st="6" end="6"/>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8534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185345">
                                            <p:txEl>
                                              <p:pRg st="7" end="7"/>
                                            </p:txEl>
                                          </p:spTgt>
                                        </p:tgtEl>
                                        <p:attrNameLst>
                                          <p:attrName>style.visibility</p:attrName>
                                        </p:attrNameLst>
                                      </p:cBhvr>
                                      <p:to>
                                        <p:strVal val="visible"/>
                                      </p:to>
                                    </p:set>
                                    <p:anim calcmode="lin" valueType="num">
                                      <p:cBhvr additive="base">
                                        <p:cTn id="64" dur="500" fill="hold"/>
                                        <p:tgtEl>
                                          <p:spTgt spid="185345">
                                            <p:txEl>
                                              <p:pRg st="7" end="7"/>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18534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85345">
                                            <p:txEl>
                                              <p:pRg st="8" end="8"/>
                                            </p:txEl>
                                          </p:spTgt>
                                        </p:tgtEl>
                                        <p:attrNameLst>
                                          <p:attrName>style.visibility</p:attrName>
                                        </p:attrNameLst>
                                      </p:cBhvr>
                                      <p:to>
                                        <p:strVal val="visible"/>
                                      </p:to>
                                    </p:set>
                                    <p:anim calcmode="lin" valueType="num">
                                      <p:cBhvr additive="base">
                                        <p:cTn id="70" dur="500" fill="hold"/>
                                        <p:tgtEl>
                                          <p:spTgt spid="185345">
                                            <p:txEl>
                                              <p:pRg st="8" end="8"/>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18534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85345">
                                            <p:txEl>
                                              <p:pRg st="9" end="9"/>
                                            </p:txEl>
                                          </p:spTgt>
                                        </p:tgtEl>
                                        <p:attrNameLst>
                                          <p:attrName>style.visibility</p:attrName>
                                        </p:attrNameLst>
                                      </p:cBhvr>
                                      <p:to>
                                        <p:strVal val="visible"/>
                                      </p:to>
                                    </p:set>
                                    <p:anim calcmode="lin" valueType="num">
                                      <p:cBhvr additive="base">
                                        <p:cTn id="76" dur="500" fill="hold"/>
                                        <p:tgtEl>
                                          <p:spTgt spid="185345">
                                            <p:txEl>
                                              <p:pRg st="9" end="9"/>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18534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5" grpId="0" uiExpand="1" build="p"/>
      <p:bldP spid="18534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2" name="Text Box 14"/>
          <p:cNvSpPr txBox="1"/>
          <p:nvPr/>
        </p:nvSpPr>
        <p:spPr>
          <a:xfrm>
            <a:off x="1069975" y="719138"/>
            <a:ext cx="6858000" cy="1706880"/>
          </a:xfrm>
          <a:prstGeom prst="rect">
            <a:avLst/>
          </a:prstGeom>
          <a:noFill/>
          <a:ln w="9525">
            <a:noFill/>
          </a:ln>
        </p:spPr>
        <p:txBody>
          <a:bodyPr>
            <a:spAutoFit/>
          </a:bodyPr>
          <a:lstStyle/>
          <a:p>
            <a:pPr>
              <a:lnSpc>
                <a:spcPct val="150000"/>
              </a:lnSpc>
            </a:pPr>
            <a:r>
              <a:rPr lang="en-US" altLang="zh-CN" sz="975" baseline="0" noProof="1">
                <a:solidFill>
                  <a:srgbClr val="FF0000"/>
                </a:solidFill>
                <a:latin typeface="宋体" panose="02010600030101010101" pitchFamily="2" charset="-122"/>
                <a:ea typeface="宋体" panose="02010600030101010101" pitchFamily="2" charset="-122"/>
                <a:cs typeface="+mn-cs"/>
              </a:rPr>
              <a:t>    </a:t>
            </a:r>
            <a:r>
              <a:rPr lang="en-US" altLang="zh-CN" sz="1400" baseline="0" noProof="1">
                <a:solidFill>
                  <a:srgbClr val="FF0000"/>
                </a:solidFill>
                <a:latin typeface="宋体" panose="02010600030101010101" pitchFamily="2" charset="-122"/>
                <a:cs typeface="宋体" panose="02010600030101010101" pitchFamily="2" charset="-122"/>
              </a:rPr>
              <a:t> </a:t>
            </a:r>
            <a:r>
              <a:rPr lang="zh-CN" altLang="en-US" sz="1400" b="1" baseline="0" noProof="1">
                <a:latin typeface="宋体" panose="02010600030101010101" pitchFamily="2" charset="-122"/>
                <a:cs typeface="宋体" panose="02010600030101010101" pitchFamily="2" charset="-122"/>
              </a:rPr>
              <a:t>二分法要求函数在区间[a，b]上连续，且在区间两端点函数值符号相反，二分法运算简便、可靠、易于在计算机上实现。但是，若方程</a:t>
            </a:r>
            <a:r>
              <a:rPr lang="zh-CN" altLang="en-US" sz="1400" b="1" baseline="0" noProof="1">
                <a:latin typeface="宋体" panose="02010600030101010101" pitchFamily="2" charset="-122"/>
                <a:cs typeface="宋体" panose="02010600030101010101" pitchFamily="2" charset="-122"/>
                <a:sym typeface="Symbol" panose="05050102010706020507" pitchFamily="18" charset="2"/>
              </a:rPr>
              <a:t>(x)=0在区间[a，b]上根多于1个时，也只能求出其中的一个根。另外，若方程(x)=0在区间[a，b]有重根时，也未必满足(a)(b)&lt;0. 而且由于二分法收敛的速度不是很快,一般不单独使用,而多用于为其他方法提供一个比较好的初始近似值.</a:t>
            </a:r>
          </a:p>
        </p:txBody>
      </p:sp>
      <p:cxnSp>
        <p:nvCxnSpPr>
          <p:cNvPr id="7" name="直接连接符 6"/>
          <p:cNvCxnSpPr/>
          <p:nvPr/>
        </p:nvCxnSpPr>
        <p:spPr>
          <a:xfrm flipV="1">
            <a:off x="50800" y="450850"/>
            <a:ext cx="2765425" cy="222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870575" y="454025"/>
            <a:ext cx="3228975"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86372" name="文本框 3077"/>
          <p:cNvSpPr txBox="1"/>
          <p:nvPr/>
        </p:nvSpPr>
        <p:spPr>
          <a:xfrm>
            <a:off x="1782763" y="282575"/>
            <a:ext cx="5192712" cy="706438"/>
          </a:xfrm>
          <a:prstGeom prst="rect">
            <a:avLst/>
          </a:prstGeom>
          <a:noFill/>
          <a:ln w="9525">
            <a:noFill/>
          </a:ln>
        </p:spPr>
        <p:txBody>
          <a:bodyPr wrap="square" anchor="t">
            <a:spAutoFit/>
          </a:bodyPr>
          <a:lstStyle/>
          <a:p>
            <a:pPr algn="ctr">
              <a:spcBef>
                <a:spcPct val="50000"/>
              </a:spcBef>
            </a:pPr>
            <a:r>
              <a:rPr lang="zh-CN" altLang="en-US" sz="1600" b="1" dirty="0">
                <a:solidFill>
                  <a:schemeClr val="accent2"/>
                </a:solidFill>
                <a:latin typeface="黑体" panose="02010609060101010101" pitchFamily="49" charset="-122"/>
                <a:ea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2</a:t>
            </a:r>
            <a:r>
              <a:rPr lang="zh-CN" altLang="en-US" sz="1600" b="1" dirty="0">
                <a:solidFill>
                  <a:schemeClr val="accent2"/>
                </a:solidFill>
                <a:latin typeface="黑体" panose="02010609060101010101" pitchFamily="49" charset="-122"/>
                <a:ea typeface="黑体" panose="02010609060101010101" pitchFamily="49" charset="-122"/>
              </a:rPr>
              <a:t>  二分法</a:t>
            </a:r>
            <a:endPar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endParaRPr>
          </a:p>
          <a:p>
            <a:pPr algn="ctr">
              <a:spcBef>
                <a:spcPct val="50000"/>
              </a:spcBef>
            </a:pPr>
            <a:endParaRPr lang="zh-CN" altLang="en-US" sz="1600" b="1" dirty="0">
              <a:solidFill>
                <a:schemeClr val="accent2"/>
              </a:solidFill>
              <a:latin typeface="黑体" panose="02010609060101010101" pitchFamily="49" charset="-122"/>
              <a:ea typeface="黑体" panose="02010609060101010101" pitchFamily="49" charset="-122"/>
            </a:endParaRPr>
          </a:p>
        </p:txBody>
      </p:sp>
      <p:sp>
        <p:nvSpPr>
          <p:cNvPr id="186373" name="内容占位符 2"/>
          <p:cNvSpPr>
            <a:spLocks noGrp="1"/>
          </p:cNvSpPr>
          <p:nvPr/>
        </p:nvSpPr>
        <p:spPr>
          <a:xfrm>
            <a:off x="1119188" y="2541588"/>
            <a:ext cx="6761162" cy="469900"/>
          </a:xfrm>
          <a:prstGeom prst="rect">
            <a:avLst/>
          </a:prstGeom>
          <a:noFill/>
          <a:ln w="9525">
            <a:noFill/>
          </a:ln>
        </p:spPr>
        <p:txBody>
          <a:bodyPr wrap="square" lIns="68580" tIns="34290" rIns="68580" bIns="34290" anchor="t"/>
          <a:lstStyle/>
          <a:p>
            <a:pPr eaLnBrk="0" hangingPunct="0">
              <a:spcBef>
                <a:spcPct val="20000"/>
              </a:spcBef>
              <a:spcAft>
                <a:spcPts val="600"/>
              </a:spcAft>
              <a:buFont typeface="Arial" panose="020B0604020202020204" pitchFamily="34" charset="0"/>
              <a:buNone/>
            </a:pPr>
            <a:r>
              <a:rPr lang="zh-CN" altLang="en-US" sz="1400" b="1" dirty="0">
                <a:solidFill>
                  <a:srgbClr val="FF0000"/>
                </a:solidFill>
                <a:latin typeface="Arial" panose="020B0604020202020204" pitchFamily="34" charset="0"/>
                <a:ea typeface="微软雅黑" panose="020B0503020204020204" pitchFamily="34" charset="-122"/>
              </a:rPr>
              <a:t>例</a:t>
            </a:r>
            <a:r>
              <a:rPr lang="en-US" altLang="zh-CN" sz="1400" b="1" dirty="0">
                <a:solidFill>
                  <a:srgbClr val="FF0000"/>
                </a:solidFill>
                <a:latin typeface="Arial" panose="020B0604020202020204" pitchFamily="34" charset="0"/>
                <a:ea typeface="微软雅黑" panose="020B0503020204020204" pitchFamily="34" charset="-122"/>
              </a:rPr>
              <a:t>1 </a:t>
            </a:r>
            <a:r>
              <a:rPr lang="zh-CN" altLang="en-US" sz="1400" b="1" dirty="0">
                <a:solidFill>
                  <a:srgbClr val="FF0000"/>
                </a:solidFill>
                <a:latin typeface="Arial" panose="020B0604020202020204" pitchFamily="34" charset="0"/>
                <a:ea typeface="微软雅黑" panose="020B0503020204020204" pitchFamily="34" charset="-122"/>
              </a:rPr>
              <a:t>下列图象中不能用二分法求函数零点的是（   ）</a:t>
            </a:r>
          </a:p>
        </p:txBody>
      </p:sp>
      <p:grpSp>
        <p:nvGrpSpPr>
          <p:cNvPr id="4" name="Group 16"/>
          <p:cNvGrpSpPr/>
          <p:nvPr/>
        </p:nvGrpSpPr>
        <p:grpSpPr>
          <a:xfrm>
            <a:off x="1193800" y="2849563"/>
            <a:ext cx="5938838" cy="1677987"/>
            <a:chOff x="295" y="2115"/>
            <a:chExt cx="5332" cy="1410"/>
          </a:xfrm>
        </p:grpSpPr>
        <p:grpSp>
          <p:nvGrpSpPr>
            <p:cNvPr id="186375" name="Group 17"/>
            <p:cNvGrpSpPr/>
            <p:nvPr/>
          </p:nvGrpSpPr>
          <p:grpSpPr>
            <a:xfrm>
              <a:off x="1701" y="2115"/>
              <a:ext cx="1194" cy="1089"/>
              <a:chOff x="1791" y="1389"/>
              <a:chExt cx="1409" cy="1180"/>
            </a:xfrm>
          </p:grpSpPr>
          <p:sp>
            <p:nvSpPr>
              <p:cNvPr id="186376" name="Text Box 18"/>
              <p:cNvSpPr txBox="1"/>
              <p:nvPr/>
            </p:nvSpPr>
            <p:spPr>
              <a:xfrm>
                <a:off x="2110" y="1389"/>
                <a:ext cx="274" cy="251"/>
              </a:xfrm>
              <a:prstGeom prst="rect">
                <a:avLst/>
              </a:prstGeom>
              <a:noFill/>
              <a:ln w="9525">
                <a:noFill/>
              </a:ln>
            </p:spPr>
            <p:txBody>
              <a:bodyPr wrap="none" anchor="t">
                <a:spAutoFit/>
              </a:bodyPr>
              <a:lstStyle/>
              <a:p>
                <a:r>
                  <a:rPr lang="en-US" altLang="zh-CN" sz="1200" dirty="0">
                    <a:solidFill>
                      <a:srgbClr val="000000"/>
                    </a:solidFill>
                    <a:latin typeface="宋体" panose="02010600030101010101" pitchFamily="2" charset="-122"/>
                    <a:ea typeface="宋体" panose="02010600030101010101" pitchFamily="2" charset="-122"/>
                  </a:rPr>
                  <a:t>y</a:t>
                </a:r>
              </a:p>
            </p:txBody>
          </p:sp>
          <p:grpSp>
            <p:nvGrpSpPr>
              <p:cNvPr id="186377" name="Group 19"/>
              <p:cNvGrpSpPr/>
              <p:nvPr/>
            </p:nvGrpSpPr>
            <p:grpSpPr>
              <a:xfrm>
                <a:off x="1791" y="1480"/>
                <a:ext cx="1409" cy="1089"/>
                <a:chOff x="3016" y="1434"/>
                <a:chExt cx="1597" cy="1316"/>
              </a:xfrm>
            </p:grpSpPr>
            <p:sp>
              <p:nvSpPr>
                <p:cNvPr id="186378" name="Line 20"/>
                <p:cNvSpPr/>
                <p:nvPr/>
              </p:nvSpPr>
              <p:spPr>
                <a:xfrm>
                  <a:off x="3016" y="2115"/>
                  <a:ext cx="1316" cy="0"/>
                </a:xfrm>
                <a:prstGeom prst="line">
                  <a:avLst/>
                </a:prstGeom>
                <a:ln w="9525" cap="flat" cmpd="sng">
                  <a:solidFill>
                    <a:srgbClr val="000000"/>
                  </a:solidFill>
                  <a:prstDash val="solid"/>
                  <a:round/>
                  <a:headEnd type="none" w="med" len="med"/>
                  <a:tailEnd type="triangle" w="med" len="med"/>
                </a:ln>
              </p:spPr>
            </p:sp>
            <p:sp>
              <p:nvSpPr>
                <p:cNvPr id="186379" name="Line 21"/>
                <p:cNvSpPr/>
                <p:nvPr/>
              </p:nvSpPr>
              <p:spPr>
                <a:xfrm flipV="1">
                  <a:off x="3651" y="1434"/>
                  <a:ext cx="0" cy="1316"/>
                </a:xfrm>
                <a:prstGeom prst="line">
                  <a:avLst/>
                </a:prstGeom>
                <a:ln w="9525" cap="flat" cmpd="sng">
                  <a:solidFill>
                    <a:srgbClr val="000000"/>
                  </a:solidFill>
                  <a:prstDash val="solid"/>
                  <a:round/>
                  <a:headEnd type="none" w="med" len="med"/>
                  <a:tailEnd type="triangle" w="med" len="med"/>
                </a:ln>
              </p:spPr>
            </p:sp>
            <p:sp>
              <p:nvSpPr>
                <p:cNvPr id="5159" name="Text Box 22"/>
                <p:cNvSpPr txBox="1"/>
                <p:nvPr/>
              </p:nvSpPr>
              <p:spPr>
                <a:xfrm>
                  <a:off x="4319" y="2036"/>
                  <a:ext cx="294" cy="266"/>
                </a:xfrm>
                <a:prstGeom prst="rect">
                  <a:avLst/>
                </a:prstGeom>
                <a:noFill/>
                <a:ln w="9525">
                  <a:noFill/>
                </a:ln>
              </p:spPr>
              <p:txBody>
                <a:bodyPr wrap="none">
                  <a:spAutoFit/>
                </a:bodyPr>
                <a:lstStyle/>
                <a:p>
                  <a:r>
                    <a:rPr lang="en-US" altLang="zh-CN" sz="975" noProof="1">
                      <a:solidFill>
                        <a:srgbClr val="000000"/>
                      </a:solidFill>
                      <a:latin typeface="宋体" panose="02010600030101010101" pitchFamily="2" charset="-122"/>
                      <a:ea typeface="宋体" panose="02010600030101010101" pitchFamily="2" charset="-122"/>
                      <a:cs typeface="+mn-cs"/>
                    </a:rPr>
                    <a:t>x</a:t>
                  </a:r>
                  <a:endParaRPr lang="en-US" altLang="zh-CN" sz="975" noProof="1">
                    <a:solidFill>
                      <a:srgbClr val="000000"/>
                    </a:solidFill>
                    <a:latin typeface="宋体" panose="02010600030101010101" pitchFamily="2" charset="-122"/>
                  </a:endParaRPr>
                </a:p>
              </p:txBody>
            </p:sp>
            <p:sp>
              <p:nvSpPr>
                <p:cNvPr id="186381" name="Text Box 23"/>
                <p:cNvSpPr txBox="1"/>
                <p:nvPr/>
              </p:nvSpPr>
              <p:spPr>
                <a:xfrm>
                  <a:off x="3606" y="2068"/>
                  <a:ext cx="319" cy="303"/>
                </a:xfrm>
                <a:prstGeom prst="rect">
                  <a:avLst/>
                </a:prstGeom>
                <a:noFill/>
                <a:ln w="9525">
                  <a:noFill/>
                </a:ln>
              </p:spPr>
              <p:txBody>
                <a:bodyPr wrap="none" anchor="t">
                  <a:spAutoFit/>
                </a:bodyPr>
                <a:lstStyle/>
                <a:p>
                  <a:r>
                    <a:rPr lang="en-US" altLang="zh-CN" sz="1200" dirty="0">
                      <a:latin typeface="宋体" panose="02010600030101010101" pitchFamily="2" charset="-122"/>
                      <a:ea typeface="宋体" panose="02010600030101010101" pitchFamily="2" charset="-122"/>
                    </a:rPr>
                    <a:t>0</a:t>
                  </a:r>
                </a:p>
              </p:txBody>
            </p:sp>
            <p:sp>
              <p:nvSpPr>
                <p:cNvPr id="5161" name="Freeform 24"/>
                <p:cNvSpPr/>
                <p:nvPr/>
              </p:nvSpPr>
              <p:spPr>
                <a:xfrm>
                  <a:off x="3696" y="1480"/>
                  <a:ext cx="651" cy="589"/>
                </a:xfrm>
                <a:custGeom>
                  <a:avLst/>
                  <a:gdLst/>
                  <a:ahLst/>
                  <a:cxnLst>
                    <a:cxn ang="0">
                      <a:pos x="15" y="0"/>
                    </a:cxn>
                    <a:cxn ang="0">
                      <a:pos x="106" y="453"/>
                    </a:cxn>
                    <a:cxn ang="0">
                      <a:pos x="651" y="589"/>
                    </a:cxn>
                  </a:cxnLst>
                  <a:rect l="0" t="0" r="0" b="0"/>
                  <a:pathLst>
                    <a:path w="651" h="589">
                      <a:moveTo>
                        <a:pt x="15" y="0"/>
                      </a:moveTo>
                      <a:cubicBezTo>
                        <a:pt x="7" y="177"/>
                        <a:pt x="0" y="355"/>
                        <a:pt x="106" y="453"/>
                      </a:cubicBezTo>
                      <a:cubicBezTo>
                        <a:pt x="212" y="551"/>
                        <a:pt x="560" y="566"/>
                        <a:pt x="651" y="589"/>
                      </a:cubicBezTo>
                    </a:path>
                  </a:pathLst>
                </a:custGeom>
                <a:noFill/>
                <a:ln w="9525" cap="flat" cmpd="sng">
                  <a:solidFill>
                    <a:srgbClr val="FF3300">
                      <a:alpha val="100000"/>
                    </a:srgbClr>
                  </a:solidFill>
                  <a:prstDash val="solid"/>
                  <a:round/>
                  <a:headEnd type="none" w="med" len="med"/>
                  <a:tailEnd type="none" w="med" len="med"/>
                </a:ln>
              </p:spPr>
              <p:txBody>
                <a:bodyPr/>
                <a:lstStyle/>
                <a:p>
                  <a:pPr fontAlgn="base"/>
                  <a:endParaRPr lang="zh-CN" altLang="en-US" sz="975" strike="noStrike" noProof="1"/>
                </a:p>
              </p:txBody>
            </p:sp>
            <p:sp>
              <p:nvSpPr>
                <p:cNvPr id="5162" name="Freeform 25"/>
                <p:cNvSpPr/>
                <p:nvPr/>
              </p:nvSpPr>
              <p:spPr>
                <a:xfrm rot="372803">
                  <a:off x="3016" y="2115"/>
                  <a:ext cx="589" cy="589"/>
                </a:xfrm>
                <a:custGeom>
                  <a:avLst/>
                  <a:gdLst/>
                  <a:ahLst/>
                  <a:cxnLst>
                    <a:cxn ang="0">
                      <a:pos x="0" y="85"/>
                    </a:cxn>
                    <a:cxn ang="0">
                      <a:pos x="374" y="85"/>
                    </a:cxn>
                    <a:cxn ang="0">
                      <a:pos x="509" y="596"/>
                    </a:cxn>
                  </a:cxnLst>
                  <a:rect l="0" t="0" r="0" b="0"/>
                  <a:pathLst>
                    <a:path w="681" h="582">
                      <a:moveTo>
                        <a:pt x="0" y="83"/>
                      </a:moveTo>
                      <a:cubicBezTo>
                        <a:pt x="193" y="41"/>
                        <a:pt x="386" y="0"/>
                        <a:pt x="499" y="83"/>
                      </a:cubicBezTo>
                      <a:cubicBezTo>
                        <a:pt x="612" y="166"/>
                        <a:pt x="651" y="499"/>
                        <a:pt x="681" y="582"/>
                      </a:cubicBezTo>
                    </a:path>
                  </a:pathLst>
                </a:custGeom>
                <a:noFill/>
                <a:ln w="9525" cap="flat" cmpd="sng">
                  <a:solidFill>
                    <a:srgbClr val="FF3300">
                      <a:alpha val="100000"/>
                    </a:srgbClr>
                  </a:solidFill>
                  <a:prstDash val="solid"/>
                  <a:round/>
                  <a:headEnd type="none" w="med" len="med"/>
                  <a:tailEnd type="none" w="med" len="med"/>
                </a:ln>
              </p:spPr>
              <p:txBody>
                <a:bodyPr/>
                <a:lstStyle/>
                <a:p>
                  <a:pPr fontAlgn="base"/>
                  <a:endParaRPr lang="zh-CN" altLang="en-US" sz="975" strike="noStrike" noProof="1"/>
                </a:p>
              </p:txBody>
            </p:sp>
          </p:grpSp>
        </p:grpSp>
        <p:sp>
          <p:nvSpPr>
            <p:cNvPr id="186384" name="Text Box 26"/>
            <p:cNvSpPr txBox="1"/>
            <p:nvPr/>
          </p:nvSpPr>
          <p:spPr>
            <a:xfrm>
              <a:off x="3243" y="3294"/>
              <a:ext cx="506" cy="231"/>
            </a:xfrm>
            <a:prstGeom prst="rect">
              <a:avLst/>
            </a:prstGeom>
            <a:noFill/>
            <a:ln w="9525">
              <a:noFill/>
            </a:ln>
          </p:spPr>
          <p:txBody>
            <a:bodyPr wrap="none" anchor="t">
              <a:spAutoFit/>
            </a:bodyPr>
            <a:lstStyle/>
            <a:p>
              <a:r>
                <a:rPr lang="zh-CN" altLang="en-US"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3</a:t>
              </a:r>
              <a:r>
                <a:rPr lang="zh-CN" altLang="en-US" sz="1200" dirty="0">
                  <a:latin typeface="宋体" panose="02010600030101010101" pitchFamily="2" charset="-122"/>
                  <a:ea typeface="宋体" panose="02010600030101010101" pitchFamily="2" charset="-122"/>
                </a:rPr>
                <a:t>）</a:t>
              </a:r>
            </a:p>
          </p:txBody>
        </p:sp>
        <p:grpSp>
          <p:nvGrpSpPr>
            <p:cNvPr id="186385" name="Group 27"/>
            <p:cNvGrpSpPr/>
            <p:nvPr/>
          </p:nvGrpSpPr>
          <p:grpSpPr>
            <a:xfrm>
              <a:off x="4241" y="2341"/>
              <a:ext cx="1386" cy="907"/>
              <a:chOff x="3470" y="2523"/>
              <a:chExt cx="2110" cy="1497"/>
            </a:xfrm>
          </p:grpSpPr>
          <p:grpSp>
            <p:nvGrpSpPr>
              <p:cNvPr id="186386" name="Group 28"/>
              <p:cNvGrpSpPr/>
              <p:nvPr/>
            </p:nvGrpSpPr>
            <p:grpSpPr>
              <a:xfrm>
                <a:off x="3470" y="2523"/>
                <a:ext cx="2110" cy="1497"/>
                <a:chOff x="1202" y="2659"/>
                <a:chExt cx="2110" cy="1497"/>
              </a:xfrm>
            </p:grpSpPr>
            <p:sp>
              <p:nvSpPr>
                <p:cNvPr id="186387" name="Line 29"/>
                <p:cNvSpPr/>
                <p:nvPr/>
              </p:nvSpPr>
              <p:spPr>
                <a:xfrm>
                  <a:off x="1202" y="3657"/>
                  <a:ext cx="1814" cy="0"/>
                </a:xfrm>
                <a:prstGeom prst="line">
                  <a:avLst/>
                </a:prstGeom>
                <a:ln w="9525" cap="flat" cmpd="sng">
                  <a:solidFill>
                    <a:srgbClr val="000000"/>
                  </a:solidFill>
                  <a:prstDash val="solid"/>
                  <a:round/>
                  <a:headEnd type="none" w="med" len="med"/>
                  <a:tailEnd type="triangle" w="med" len="med"/>
                </a:ln>
              </p:spPr>
            </p:sp>
            <p:sp>
              <p:nvSpPr>
                <p:cNvPr id="186388" name="Line 30"/>
                <p:cNvSpPr/>
                <p:nvPr/>
              </p:nvSpPr>
              <p:spPr>
                <a:xfrm flipV="1">
                  <a:off x="1927" y="2704"/>
                  <a:ext cx="0" cy="1452"/>
                </a:xfrm>
                <a:prstGeom prst="line">
                  <a:avLst/>
                </a:prstGeom>
                <a:ln w="9525" cap="flat" cmpd="sng">
                  <a:solidFill>
                    <a:srgbClr val="000000"/>
                  </a:solidFill>
                  <a:prstDash val="solid"/>
                  <a:round/>
                  <a:headEnd type="none" w="med" len="med"/>
                  <a:tailEnd type="triangle" w="med" len="med"/>
                </a:ln>
              </p:spPr>
            </p:sp>
            <p:sp>
              <p:nvSpPr>
                <p:cNvPr id="186389" name="Text Box 31"/>
                <p:cNvSpPr txBox="1"/>
                <p:nvPr/>
              </p:nvSpPr>
              <p:spPr>
                <a:xfrm>
                  <a:off x="2958" y="3593"/>
                  <a:ext cx="354" cy="382"/>
                </a:xfrm>
                <a:prstGeom prst="rect">
                  <a:avLst/>
                </a:prstGeom>
                <a:noFill/>
                <a:ln w="9525">
                  <a:noFill/>
                </a:ln>
              </p:spPr>
              <p:txBody>
                <a:bodyPr wrap="none" anchor="t">
                  <a:spAutoFit/>
                </a:bodyPr>
                <a:lstStyle/>
                <a:p>
                  <a:r>
                    <a:rPr lang="en-US" altLang="zh-CN" sz="1200" dirty="0">
                      <a:solidFill>
                        <a:srgbClr val="000000"/>
                      </a:solidFill>
                      <a:latin typeface="宋体" panose="02010600030101010101" pitchFamily="2" charset="-122"/>
                      <a:ea typeface="宋体" panose="02010600030101010101" pitchFamily="2" charset="-122"/>
                    </a:rPr>
                    <a:t>x</a:t>
                  </a:r>
                </a:p>
              </p:txBody>
            </p:sp>
            <p:sp>
              <p:nvSpPr>
                <p:cNvPr id="186390" name="Text Box 32"/>
                <p:cNvSpPr txBox="1"/>
                <p:nvPr/>
              </p:nvSpPr>
              <p:spPr>
                <a:xfrm>
                  <a:off x="1929" y="2659"/>
                  <a:ext cx="354" cy="382"/>
                </a:xfrm>
                <a:prstGeom prst="rect">
                  <a:avLst/>
                </a:prstGeom>
                <a:noFill/>
                <a:ln w="9525">
                  <a:noFill/>
                </a:ln>
              </p:spPr>
              <p:txBody>
                <a:bodyPr wrap="none" anchor="t">
                  <a:spAutoFit/>
                </a:bodyPr>
                <a:lstStyle/>
                <a:p>
                  <a:r>
                    <a:rPr lang="en-US" altLang="zh-CN" sz="1200" dirty="0">
                      <a:solidFill>
                        <a:srgbClr val="000000"/>
                      </a:solidFill>
                      <a:latin typeface="宋体" panose="02010600030101010101" pitchFamily="2" charset="-122"/>
                      <a:ea typeface="宋体" panose="02010600030101010101" pitchFamily="2" charset="-122"/>
                    </a:rPr>
                    <a:t>y</a:t>
                  </a:r>
                </a:p>
              </p:txBody>
            </p:sp>
            <p:sp>
              <p:nvSpPr>
                <p:cNvPr id="5154" name="Freeform 33"/>
                <p:cNvSpPr/>
                <p:nvPr/>
              </p:nvSpPr>
              <p:spPr>
                <a:xfrm>
                  <a:off x="1837" y="2886"/>
                  <a:ext cx="680" cy="778"/>
                </a:xfrm>
                <a:custGeom>
                  <a:avLst/>
                  <a:gdLst/>
                  <a:ahLst/>
                  <a:cxnLst>
                    <a:cxn ang="0">
                      <a:pos x="0" y="45"/>
                    </a:cxn>
                    <a:cxn ang="0">
                      <a:pos x="363" y="771"/>
                    </a:cxn>
                    <a:cxn ang="0">
                      <a:pos x="680" y="0"/>
                    </a:cxn>
                  </a:cxnLst>
                  <a:rect l="0" t="0" r="0" b="0"/>
                  <a:pathLst>
                    <a:path w="680" h="778">
                      <a:moveTo>
                        <a:pt x="0" y="45"/>
                      </a:moveTo>
                      <a:cubicBezTo>
                        <a:pt x="125" y="411"/>
                        <a:pt x="250" y="778"/>
                        <a:pt x="363" y="771"/>
                      </a:cubicBezTo>
                      <a:cubicBezTo>
                        <a:pt x="476" y="764"/>
                        <a:pt x="627" y="128"/>
                        <a:pt x="680" y="0"/>
                      </a:cubicBezTo>
                    </a:path>
                  </a:pathLst>
                </a:custGeom>
                <a:noFill/>
                <a:ln w="9525" cap="flat" cmpd="sng">
                  <a:solidFill>
                    <a:srgbClr val="FF3300">
                      <a:alpha val="100000"/>
                    </a:srgbClr>
                  </a:solidFill>
                  <a:prstDash val="solid"/>
                  <a:round/>
                  <a:headEnd type="none" w="med" len="med"/>
                  <a:tailEnd type="none" w="med" len="med"/>
                </a:ln>
              </p:spPr>
              <p:txBody>
                <a:bodyPr/>
                <a:lstStyle/>
                <a:p>
                  <a:pPr fontAlgn="base"/>
                  <a:endParaRPr lang="zh-CN" altLang="en-US" sz="975" strike="noStrike" noProof="1"/>
                </a:p>
              </p:txBody>
            </p:sp>
          </p:grpSp>
          <p:sp>
            <p:nvSpPr>
              <p:cNvPr id="186392" name="Text Box 34"/>
              <p:cNvSpPr txBox="1"/>
              <p:nvPr/>
            </p:nvSpPr>
            <p:spPr>
              <a:xfrm>
                <a:off x="4002" y="3503"/>
                <a:ext cx="354" cy="382"/>
              </a:xfrm>
              <a:prstGeom prst="rect">
                <a:avLst/>
              </a:prstGeom>
              <a:noFill/>
              <a:ln w="9525">
                <a:noFill/>
              </a:ln>
            </p:spPr>
            <p:txBody>
              <a:bodyPr wrap="none" anchor="t">
                <a:spAutoFit/>
              </a:bodyPr>
              <a:lstStyle/>
              <a:p>
                <a:r>
                  <a:rPr lang="en-US" altLang="zh-CN" sz="1200" dirty="0">
                    <a:latin typeface="宋体" panose="02010600030101010101" pitchFamily="2" charset="-122"/>
                    <a:ea typeface="宋体" panose="02010600030101010101" pitchFamily="2" charset="-122"/>
                  </a:rPr>
                  <a:t>0</a:t>
                </a:r>
              </a:p>
            </p:txBody>
          </p:sp>
        </p:grpSp>
        <p:sp>
          <p:nvSpPr>
            <p:cNvPr id="186393" name="Text Box 35"/>
            <p:cNvSpPr txBox="1"/>
            <p:nvPr/>
          </p:nvSpPr>
          <p:spPr>
            <a:xfrm>
              <a:off x="4558" y="3294"/>
              <a:ext cx="369" cy="231"/>
            </a:xfrm>
            <a:prstGeom prst="rect">
              <a:avLst/>
            </a:prstGeom>
            <a:noFill/>
            <a:ln w="9525">
              <a:noFill/>
            </a:ln>
          </p:spPr>
          <p:txBody>
            <a:bodyPr wrap="none" anchor="t">
              <a:spAutoFit/>
            </a:bodyPr>
            <a:lstStyle/>
            <a:p>
              <a:r>
                <a:rPr lang="en-US" altLang="zh-CN" sz="1200" dirty="0">
                  <a:latin typeface="宋体" panose="02010600030101010101" pitchFamily="2" charset="-122"/>
                  <a:ea typeface="宋体" panose="02010600030101010101" pitchFamily="2" charset="-122"/>
                </a:rPr>
                <a:t>(4)</a:t>
              </a:r>
            </a:p>
          </p:txBody>
        </p:sp>
        <p:grpSp>
          <p:nvGrpSpPr>
            <p:cNvPr id="186394" name="Group 36"/>
            <p:cNvGrpSpPr/>
            <p:nvPr/>
          </p:nvGrpSpPr>
          <p:grpSpPr>
            <a:xfrm>
              <a:off x="2971" y="2115"/>
              <a:ext cx="1095" cy="1152"/>
              <a:chOff x="2880" y="2051"/>
              <a:chExt cx="1095" cy="1152"/>
            </a:xfrm>
          </p:grpSpPr>
          <p:sp>
            <p:nvSpPr>
              <p:cNvPr id="186395" name="Line 37"/>
              <p:cNvSpPr/>
              <p:nvPr/>
            </p:nvSpPr>
            <p:spPr>
              <a:xfrm>
                <a:off x="2880" y="2840"/>
                <a:ext cx="953" cy="0"/>
              </a:xfrm>
              <a:prstGeom prst="line">
                <a:avLst/>
              </a:prstGeom>
              <a:ln w="9525" cap="flat" cmpd="sng">
                <a:solidFill>
                  <a:srgbClr val="000000"/>
                </a:solidFill>
                <a:prstDash val="solid"/>
                <a:round/>
                <a:headEnd type="none" w="med" len="med"/>
                <a:tailEnd type="triangle" w="med" len="med"/>
              </a:ln>
            </p:spPr>
          </p:sp>
          <p:sp>
            <p:nvSpPr>
              <p:cNvPr id="186396" name="Line 38"/>
              <p:cNvSpPr/>
              <p:nvPr/>
            </p:nvSpPr>
            <p:spPr>
              <a:xfrm flipV="1">
                <a:off x="3334" y="2160"/>
                <a:ext cx="0" cy="1043"/>
              </a:xfrm>
              <a:prstGeom prst="line">
                <a:avLst/>
              </a:prstGeom>
              <a:ln w="9525" cap="flat" cmpd="sng">
                <a:solidFill>
                  <a:srgbClr val="000000"/>
                </a:solidFill>
                <a:prstDash val="solid"/>
                <a:round/>
                <a:headEnd type="none" w="med" len="med"/>
                <a:tailEnd type="triangle" w="med" len="med"/>
              </a:ln>
            </p:spPr>
          </p:sp>
          <p:sp>
            <p:nvSpPr>
              <p:cNvPr id="186397" name="Line 39"/>
              <p:cNvSpPr/>
              <p:nvPr/>
            </p:nvSpPr>
            <p:spPr>
              <a:xfrm>
                <a:off x="3107" y="2387"/>
                <a:ext cx="635" cy="726"/>
              </a:xfrm>
              <a:prstGeom prst="line">
                <a:avLst/>
              </a:prstGeom>
              <a:ln w="9525" cap="flat" cmpd="sng">
                <a:solidFill>
                  <a:srgbClr val="FF3300"/>
                </a:solidFill>
                <a:prstDash val="solid"/>
                <a:round/>
                <a:headEnd type="none" w="med" len="med"/>
                <a:tailEnd type="none" w="med" len="med"/>
              </a:ln>
            </p:spPr>
          </p:sp>
          <p:sp>
            <p:nvSpPr>
              <p:cNvPr id="186398" name="Text Box 40"/>
              <p:cNvSpPr txBox="1"/>
              <p:nvPr/>
            </p:nvSpPr>
            <p:spPr>
              <a:xfrm>
                <a:off x="3742" y="2840"/>
                <a:ext cx="233" cy="231"/>
              </a:xfrm>
              <a:prstGeom prst="rect">
                <a:avLst/>
              </a:prstGeom>
              <a:noFill/>
              <a:ln w="9525">
                <a:noFill/>
              </a:ln>
            </p:spPr>
            <p:txBody>
              <a:bodyPr wrap="none" anchor="t">
                <a:spAutoFit/>
              </a:bodyPr>
              <a:lstStyle/>
              <a:p>
                <a:r>
                  <a:rPr lang="en-US" altLang="zh-CN" sz="1200" dirty="0">
                    <a:solidFill>
                      <a:srgbClr val="000000"/>
                    </a:solidFill>
                    <a:latin typeface="宋体" panose="02010600030101010101" pitchFamily="2" charset="-122"/>
                    <a:ea typeface="宋体" panose="02010600030101010101" pitchFamily="2" charset="-122"/>
                  </a:rPr>
                  <a:t>x</a:t>
                </a:r>
              </a:p>
            </p:txBody>
          </p:sp>
          <p:sp>
            <p:nvSpPr>
              <p:cNvPr id="186399" name="Text Box 41"/>
              <p:cNvSpPr txBox="1"/>
              <p:nvPr/>
            </p:nvSpPr>
            <p:spPr>
              <a:xfrm>
                <a:off x="3366" y="2051"/>
                <a:ext cx="244" cy="231"/>
              </a:xfrm>
              <a:prstGeom prst="rect">
                <a:avLst/>
              </a:prstGeom>
              <a:noFill/>
              <a:ln w="9525">
                <a:noFill/>
              </a:ln>
            </p:spPr>
            <p:txBody>
              <a:bodyPr wrap="none" anchor="t">
                <a:spAutoFit/>
              </a:bodyPr>
              <a:lstStyle/>
              <a:p>
                <a:r>
                  <a:rPr lang="en-US" altLang="zh-CN" sz="1200" dirty="0">
                    <a:solidFill>
                      <a:srgbClr val="000000"/>
                    </a:solidFill>
                    <a:latin typeface="宋体" panose="02010600030101010101" pitchFamily="2" charset="-122"/>
                    <a:ea typeface="宋体" panose="02010600030101010101" pitchFamily="2" charset="-122"/>
                  </a:rPr>
                  <a:t>y</a:t>
                </a:r>
              </a:p>
            </p:txBody>
          </p:sp>
        </p:grpSp>
        <p:sp>
          <p:nvSpPr>
            <p:cNvPr id="186400" name="Text Box 42"/>
            <p:cNvSpPr txBox="1"/>
            <p:nvPr/>
          </p:nvSpPr>
          <p:spPr>
            <a:xfrm>
              <a:off x="2109" y="3249"/>
              <a:ext cx="369" cy="231"/>
            </a:xfrm>
            <a:prstGeom prst="rect">
              <a:avLst/>
            </a:prstGeom>
            <a:noFill/>
            <a:ln w="9525">
              <a:noFill/>
            </a:ln>
          </p:spPr>
          <p:txBody>
            <a:bodyPr wrap="none" anchor="t">
              <a:spAutoFit/>
            </a:bodyPr>
            <a:lstStyle/>
            <a:p>
              <a:r>
                <a:rPr lang="en-US" altLang="zh-CN" sz="1200" dirty="0">
                  <a:latin typeface="宋体" panose="02010600030101010101" pitchFamily="2" charset="-122"/>
                  <a:ea typeface="宋体" panose="02010600030101010101" pitchFamily="2" charset="-122"/>
                </a:rPr>
                <a:t>(2)</a:t>
              </a:r>
            </a:p>
          </p:txBody>
        </p:sp>
        <p:sp>
          <p:nvSpPr>
            <p:cNvPr id="186401" name="Text Box 43"/>
            <p:cNvSpPr txBox="1"/>
            <p:nvPr/>
          </p:nvSpPr>
          <p:spPr>
            <a:xfrm>
              <a:off x="703" y="3113"/>
              <a:ext cx="273" cy="387"/>
            </a:xfrm>
            <a:prstGeom prst="rect">
              <a:avLst/>
            </a:prstGeom>
            <a:noFill/>
            <a:ln w="9525">
              <a:noFill/>
            </a:ln>
          </p:spPr>
          <p:txBody>
            <a:bodyPr anchor="t">
              <a:spAutoFit/>
            </a:bodyPr>
            <a:lstStyle/>
            <a:p>
              <a:r>
                <a:rPr lang="en-US" altLang="zh-CN" sz="1200" dirty="0">
                  <a:latin typeface="宋体" panose="02010600030101010101" pitchFamily="2" charset="-122"/>
                  <a:ea typeface="宋体" panose="02010600030101010101" pitchFamily="2" charset="-122"/>
                </a:rPr>
                <a:t>(1)</a:t>
              </a:r>
            </a:p>
          </p:txBody>
        </p:sp>
        <p:sp>
          <p:nvSpPr>
            <p:cNvPr id="5131" name="AutoShape 44"/>
            <p:cNvSpPr>
              <a:spLocks noChangeAspect="1" noTextEdit="1"/>
            </p:cNvSpPr>
            <p:nvPr/>
          </p:nvSpPr>
          <p:spPr>
            <a:xfrm>
              <a:off x="295" y="2188"/>
              <a:ext cx="1224" cy="1301"/>
            </a:xfrm>
            <a:prstGeom prst="rect">
              <a:avLst/>
            </a:prstGeom>
            <a:noFill/>
            <a:ln w="9525">
              <a:noFill/>
            </a:ln>
          </p:spPr>
          <p:txBody>
            <a:bodyPr/>
            <a:lstStyle/>
            <a:p>
              <a:pPr fontAlgn="base"/>
              <a:endParaRPr lang="zh-CN" altLang="en-US" sz="975" strike="noStrike" noProof="1"/>
            </a:p>
          </p:txBody>
        </p:sp>
        <p:sp>
          <p:nvSpPr>
            <p:cNvPr id="5132" name="Rectangle 45"/>
            <p:cNvSpPr/>
            <p:nvPr/>
          </p:nvSpPr>
          <p:spPr>
            <a:xfrm>
              <a:off x="295" y="2177"/>
              <a:ext cx="24" cy="107"/>
            </a:xfrm>
            <a:prstGeom prst="rect">
              <a:avLst/>
            </a:prstGeom>
            <a:noFill/>
            <a:ln w="9525">
              <a:noFill/>
            </a:ln>
          </p:spPr>
          <p:txBody>
            <a:bodyPr wrap="none" lIns="0" tIns="0" rIns="0" bIns="0">
              <a:spAutoFit/>
            </a:bodyPr>
            <a:lstStyle/>
            <a:p>
              <a:pPr algn="l" fontAlgn="base"/>
              <a:r>
                <a:rPr lang="en-US" altLang="zh-CN" sz="825" strike="noStrike" noProof="1">
                  <a:solidFill>
                    <a:srgbClr val="000000"/>
                  </a:solidFill>
                  <a:latin typeface="Times New Roman" panose="02020603050405020304" pitchFamily="18" charset="0"/>
                  <a:ea typeface="宋体" panose="02010600030101010101" pitchFamily="2" charset="-122"/>
                  <a:cs typeface="+mn-cs"/>
                </a:rPr>
                <a:t> </a:t>
              </a:r>
              <a:endParaRPr lang="en-US" altLang="zh-CN" sz="3000" strike="noStrike" noProof="1">
                <a:latin typeface="宋体" panose="02010600030101010101" pitchFamily="2" charset="-122"/>
              </a:endParaRPr>
            </a:p>
          </p:txBody>
        </p:sp>
        <p:sp>
          <p:nvSpPr>
            <p:cNvPr id="5133" name="Freeform 46"/>
            <p:cNvSpPr>
              <a:spLocks noEditPoints="1"/>
            </p:cNvSpPr>
            <p:nvPr/>
          </p:nvSpPr>
          <p:spPr>
            <a:xfrm>
              <a:off x="295" y="2814"/>
              <a:ext cx="931" cy="50"/>
            </a:xfrm>
            <a:custGeom>
              <a:avLst/>
              <a:gdLst/>
              <a:ahLst/>
              <a:cxnLst>
                <a:cxn ang="0">
                  <a:pos x="0" y="1"/>
                </a:cxn>
                <a:cxn ang="0">
                  <a:pos x="62" y="1"/>
                </a:cxn>
                <a:cxn ang="0">
                  <a:pos x="62" y="2"/>
                </a:cxn>
                <a:cxn ang="0">
                  <a:pos x="62" y="2"/>
                </a:cxn>
                <a:cxn ang="0">
                  <a:pos x="0" y="2"/>
                </a:cxn>
                <a:cxn ang="0">
                  <a:pos x="0" y="2"/>
                </a:cxn>
                <a:cxn ang="0">
                  <a:pos x="0" y="1"/>
                </a:cxn>
                <a:cxn ang="0">
                  <a:pos x="61" y="0"/>
                </a:cxn>
                <a:cxn ang="0">
                  <a:pos x="65" y="2"/>
                </a:cxn>
                <a:cxn ang="0">
                  <a:pos x="61" y="3"/>
                </a:cxn>
                <a:cxn ang="0">
                  <a:pos x="61" y="0"/>
                </a:cxn>
              </a:cxnLst>
              <a:rect l="0" t="0" r="0" b="0"/>
              <a:pathLst>
                <a:path w="13350" h="800">
                  <a:moveTo>
                    <a:pt x="50" y="356"/>
                  </a:moveTo>
                  <a:lnTo>
                    <a:pt x="12683" y="350"/>
                  </a:lnTo>
                  <a:cubicBezTo>
                    <a:pt x="12711" y="350"/>
                    <a:pt x="12733" y="372"/>
                    <a:pt x="12733" y="400"/>
                  </a:cubicBezTo>
                  <a:cubicBezTo>
                    <a:pt x="12733" y="428"/>
                    <a:pt x="12711" y="450"/>
                    <a:pt x="12683" y="450"/>
                  </a:cubicBezTo>
                  <a:lnTo>
                    <a:pt x="50" y="456"/>
                  </a:lnTo>
                  <a:cubicBezTo>
                    <a:pt x="22" y="456"/>
                    <a:pt x="0" y="434"/>
                    <a:pt x="0" y="406"/>
                  </a:cubicBezTo>
                  <a:cubicBezTo>
                    <a:pt x="0" y="379"/>
                    <a:pt x="22" y="356"/>
                    <a:pt x="50" y="356"/>
                  </a:cubicBezTo>
                  <a:close/>
                  <a:moveTo>
                    <a:pt x="12550" y="0"/>
                  </a:moveTo>
                  <a:lnTo>
                    <a:pt x="13350" y="400"/>
                  </a:lnTo>
                  <a:lnTo>
                    <a:pt x="12550" y="800"/>
                  </a:lnTo>
                  <a:lnTo>
                    <a:pt x="12550" y="0"/>
                  </a:lnTo>
                  <a:close/>
                </a:path>
              </a:pathLst>
            </a:custGeom>
            <a:solidFill>
              <a:srgbClr val="000000">
                <a:alpha val="100000"/>
              </a:srgbClr>
            </a:solidFill>
            <a:ln w="1588" cap="flat" cmpd="sng">
              <a:solidFill>
                <a:srgbClr val="000000">
                  <a:alpha val="100000"/>
                </a:srgbClr>
              </a:solidFill>
              <a:prstDash val="solid"/>
              <a:bevel/>
              <a:headEnd type="none" w="med" len="med"/>
              <a:tailEnd type="none" w="med" len="med"/>
            </a:ln>
          </p:spPr>
          <p:txBody>
            <a:bodyPr/>
            <a:lstStyle/>
            <a:p>
              <a:pPr fontAlgn="base"/>
              <a:endParaRPr lang="zh-CN" altLang="en-US" sz="975" strike="noStrike" noProof="1"/>
            </a:p>
          </p:txBody>
        </p:sp>
        <p:sp>
          <p:nvSpPr>
            <p:cNvPr id="5134" name="Freeform 47"/>
            <p:cNvSpPr>
              <a:spLocks noEditPoints="1"/>
            </p:cNvSpPr>
            <p:nvPr/>
          </p:nvSpPr>
          <p:spPr>
            <a:xfrm>
              <a:off x="807" y="2252"/>
              <a:ext cx="56" cy="837"/>
            </a:xfrm>
            <a:custGeom>
              <a:avLst/>
              <a:gdLst/>
              <a:ahLst/>
              <a:cxnLst>
                <a:cxn ang="0">
                  <a:pos x="2" y="52"/>
                </a:cxn>
                <a:cxn ang="0">
                  <a:pos x="2" y="3"/>
                </a:cxn>
                <a:cxn ang="0">
                  <a:pos x="2" y="2"/>
                </a:cxn>
                <a:cxn ang="0">
                  <a:pos x="2" y="3"/>
                </a:cxn>
                <a:cxn ang="0">
                  <a:pos x="2" y="52"/>
                </a:cxn>
                <a:cxn ang="0">
                  <a:pos x="2" y="52"/>
                </a:cxn>
                <a:cxn ang="0">
                  <a:pos x="2" y="52"/>
                </a:cxn>
                <a:cxn ang="0">
                  <a:pos x="0" y="3"/>
                </a:cxn>
                <a:cxn ang="0">
                  <a:pos x="2" y="0"/>
                </a:cxn>
                <a:cxn ang="0">
                  <a:pos x="4" y="3"/>
                </a:cxn>
                <a:cxn ang="0">
                  <a:pos x="0" y="3"/>
                </a:cxn>
              </a:cxnLst>
              <a:rect l="0" t="0" r="0" b="0"/>
              <a:pathLst>
                <a:path w="800" h="13350">
                  <a:moveTo>
                    <a:pt x="356" y="13300"/>
                  </a:moveTo>
                  <a:lnTo>
                    <a:pt x="350" y="666"/>
                  </a:lnTo>
                  <a:cubicBezTo>
                    <a:pt x="350" y="639"/>
                    <a:pt x="372" y="616"/>
                    <a:pt x="400" y="616"/>
                  </a:cubicBezTo>
                  <a:cubicBezTo>
                    <a:pt x="428" y="616"/>
                    <a:pt x="450" y="639"/>
                    <a:pt x="450" y="666"/>
                  </a:cubicBezTo>
                  <a:lnTo>
                    <a:pt x="456" y="13300"/>
                  </a:lnTo>
                  <a:cubicBezTo>
                    <a:pt x="456" y="13327"/>
                    <a:pt x="434" y="13350"/>
                    <a:pt x="406" y="13350"/>
                  </a:cubicBezTo>
                  <a:cubicBezTo>
                    <a:pt x="379" y="13350"/>
                    <a:pt x="356" y="13327"/>
                    <a:pt x="356" y="13300"/>
                  </a:cubicBezTo>
                  <a:close/>
                  <a:moveTo>
                    <a:pt x="0" y="800"/>
                  </a:moveTo>
                  <a:lnTo>
                    <a:pt x="400" y="0"/>
                  </a:lnTo>
                  <a:lnTo>
                    <a:pt x="800" y="800"/>
                  </a:lnTo>
                  <a:lnTo>
                    <a:pt x="0" y="800"/>
                  </a:lnTo>
                  <a:close/>
                </a:path>
              </a:pathLst>
            </a:custGeom>
            <a:solidFill>
              <a:srgbClr val="000000">
                <a:alpha val="100000"/>
              </a:srgbClr>
            </a:solidFill>
            <a:ln w="1588" cap="flat" cmpd="sng">
              <a:solidFill>
                <a:srgbClr val="000000">
                  <a:alpha val="100000"/>
                </a:srgbClr>
              </a:solidFill>
              <a:prstDash val="solid"/>
              <a:bevel/>
              <a:headEnd type="none" w="med" len="med"/>
              <a:tailEnd type="none" w="med" len="med"/>
            </a:ln>
          </p:spPr>
          <p:txBody>
            <a:bodyPr/>
            <a:lstStyle/>
            <a:p>
              <a:pPr fontAlgn="base"/>
              <a:endParaRPr lang="zh-CN" altLang="en-US" sz="975" strike="noStrike" noProof="1"/>
            </a:p>
          </p:txBody>
        </p:sp>
        <p:sp>
          <p:nvSpPr>
            <p:cNvPr id="5135" name="Freeform 48"/>
            <p:cNvSpPr/>
            <p:nvPr/>
          </p:nvSpPr>
          <p:spPr>
            <a:xfrm>
              <a:off x="347" y="2654"/>
              <a:ext cx="739" cy="345"/>
            </a:xfrm>
            <a:custGeom>
              <a:avLst/>
              <a:gdLst/>
              <a:ahLst/>
              <a:cxnLst>
                <a:cxn ang="0">
                  <a:pos x="0" y="345"/>
                </a:cxn>
                <a:cxn ang="0">
                  <a:pos x="195" y="87"/>
                </a:cxn>
                <a:cxn ang="0">
                  <a:pos x="342" y="75"/>
                </a:cxn>
                <a:cxn ang="0">
                  <a:pos x="551" y="301"/>
                </a:cxn>
                <a:cxn ang="0">
                  <a:pos x="739" y="0"/>
                </a:cxn>
              </a:cxnLst>
              <a:rect l="0" t="0" r="0" b="0"/>
              <a:pathLst>
                <a:path w="739" h="345">
                  <a:moveTo>
                    <a:pt x="0" y="345"/>
                  </a:moveTo>
                  <a:cubicBezTo>
                    <a:pt x="33" y="302"/>
                    <a:pt x="139" y="132"/>
                    <a:pt x="195" y="87"/>
                  </a:cubicBezTo>
                  <a:cubicBezTo>
                    <a:pt x="252" y="43"/>
                    <a:pt x="283" y="39"/>
                    <a:pt x="342" y="75"/>
                  </a:cubicBezTo>
                  <a:cubicBezTo>
                    <a:pt x="401" y="110"/>
                    <a:pt x="485" y="313"/>
                    <a:pt x="551" y="301"/>
                  </a:cubicBezTo>
                  <a:cubicBezTo>
                    <a:pt x="617" y="288"/>
                    <a:pt x="700" y="62"/>
                    <a:pt x="739" y="0"/>
                  </a:cubicBezTo>
                </a:path>
              </a:pathLst>
            </a:custGeom>
            <a:noFill/>
            <a:ln w="19050" cap="flat" cmpd="sng">
              <a:solidFill>
                <a:srgbClr val="FF0000">
                  <a:alpha val="100000"/>
                </a:srgbClr>
              </a:solidFill>
              <a:prstDash val="solid"/>
              <a:round/>
              <a:headEnd type="none" w="med" len="med"/>
              <a:tailEnd type="none" w="med" len="med"/>
            </a:ln>
          </p:spPr>
          <p:txBody>
            <a:bodyPr/>
            <a:lstStyle/>
            <a:p>
              <a:pPr fontAlgn="base"/>
              <a:endParaRPr lang="zh-CN" altLang="en-US" sz="975" strike="noStrike" noProof="1"/>
            </a:p>
          </p:txBody>
        </p:sp>
        <p:sp>
          <p:nvSpPr>
            <p:cNvPr id="5136" name="Rectangle 49"/>
            <p:cNvSpPr/>
            <p:nvPr/>
          </p:nvSpPr>
          <p:spPr>
            <a:xfrm>
              <a:off x="1243" y="2813"/>
              <a:ext cx="56" cy="126"/>
            </a:xfrm>
            <a:prstGeom prst="rect">
              <a:avLst/>
            </a:prstGeom>
            <a:noFill/>
            <a:ln w="9525">
              <a:noFill/>
            </a:ln>
          </p:spPr>
          <p:txBody>
            <a:bodyPr wrap="none" lIns="0" tIns="0" rIns="0" bIns="0">
              <a:spAutoFit/>
            </a:bodyPr>
            <a:lstStyle/>
            <a:p>
              <a:pPr algn="l" fontAlgn="base"/>
              <a:r>
                <a:rPr lang="en-US" altLang="zh-CN" sz="975" strike="noStrike" noProof="1">
                  <a:solidFill>
                    <a:srgbClr val="000000"/>
                  </a:solidFill>
                  <a:latin typeface="Times New Roman" panose="02020603050405020304" pitchFamily="18" charset="0"/>
                  <a:ea typeface="宋体" panose="02010600030101010101" pitchFamily="2" charset="-122"/>
                  <a:cs typeface="+mn-cs"/>
                </a:rPr>
                <a:t>x</a:t>
              </a:r>
              <a:endParaRPr lang="en-US" altLang="zh-CN" sz="3000" strike="noStrike" noProof="1">
                <a:latin typeface="宋体" panose="02010600030101010101" pitchFamily="2" charset="-122"/>
              </a:endParaRPr>
            </a:p>
          </p:txBody>
        </p:sp>
        <p:sp>
          <p:nvSpPr>
            <p:cNvPr id="5137" name="Rectangle 50"/>
            <p:cNvSpPr/>
            <p:nvPr/>
          </p:nvSpPr>
          <p:spPr>
            <a:xfrm>
              <a:off x="1300" y="2813"/>
              <a:ext cx="28" cy="126"/>
            </a:xfrm>
            <a:prstGeom prst="rect">
              <a:avLst/>
            </a:prstGeom>
            <a:noFill/>
            <a:ln w="9525">
              <a:noFill/>
            </a:ln>
          </p:spPr>
          <p:txBody>
            <a:bodyPr wrap="none" lIns="0" tIns="0" rIns="0" bIns="0">
              <a:spAutoFit/>
            </a:bodyPr>
            <a:lstStyle/>
            <a:p>
              <a:pPr algn="l" fontAlgn="base"/>
              <a:r>
                <a:rPr lang="en-US" altLang="zh-CN" sz="975" strike="noStrike" noProof="1">
                  <a:solidFill>
                    <a:srgbClr val="000000"/>
                  </a:solidFill>
                  <a:latin typeface="Times New Roman" panose="02020603050405020304" pitchFamily="18" charset="0"/>
                  <a:ea typeface="宋体" panose="02010600030101010101" pitchFamily="2" charset="-122"/>
                  <a:cs typeface="+mn-cs"/>
                </a:rPr>
                <a:t> </a:t>
              </a:r>
              <a:endParaRPr lang="en-US" altLang="zh-CN" sz="3000" strike="noStrike" noProof="1">
                <a:latin typeface="宋体" panose="02010600030101010101" pitchFamily="2" charset="-122"/>
              </a:endParaRPr>
            </a:p>
          </p:txBody>
        </p:sp>
        <p:sp>
          <p:nvSpPr>
            <p:cNvPr id="5138" name="Rectangle 51"/>
            <p:cNvSpPr/>
            <p:nvPr/>
          </p:nvSpPr>
          <p:spPr>
            <a:xfrm>
              <a:off x="881" y="2199"/>
              <a:ext cx="56" cy="126"/>
            </a:xfrm>
            <a:prstGeom prst="rect">
              <a:avLst/>
            </a:prstGeom>
            <a:noFill/>
            <a:ln w="9525">
              <a:noFill/>
            </a:ln>
          </p:spPr>
          <p:txBody>
            <a:bodyPr wrap="none" lIns="0" tIns="0" rIns="0" bIns="0">
              <a:spAutoFit/>
            </a:bodyPr>
            <a:lstStyle/>
            <a:p>
              <a:pPr algn="l" fontAlgn="base"/>
              <a:r>
                <a:rPr lang="en-US" altLang="zh-CN" sz="975" strike="noStrike" noProof="1">
                  <a:solidFill>
                    <a:srgbClr val="000000"/>
                  </a:solidFill>
                  <a:latin typeface="Times New Roman" panose="02020603050405020304" pitchFamily="18" charset="0"/>
                  <a:ea typeface="宋体" panose="02010600030101010101" pitchFamily="2" charset="-122"/>
                  <a:cs typeface="+mn-cs"/>
                </a:rPr>
                <a:t>y</a:t>
              </a:r>
              <a:endParaRPr lang="en-US" altLang="zh-CN" sz="3000" strike="noStrike" noProof="1">
                <a:latin typeface="宋体" panose="02010600030101010101" pitchFamily="2" charset="-122"/>
              </a:endParaRPr>
            </a:p>
          </p:txBody>
        </p:sp>
        <p:sp>
          <p:nvSpPr>
            <p:cNvPr id="5139" name="Rectangle 52"/>
            <p:cNvSpPr/>
            <p:nvPr/>
          </p:nvSpPr>
          <p:spPr>
            <a:xfrm>
              <a:off x="934" y="2199"/>
              <a:ext cx="28" cy="126"/>
            </a:xfrm>
            <a:prstGeom prst="rect">
              <a:avLst/>
            </a:prstGeom>
            <a:noFill/>
            <a:ln w="9525">
              <a:noFill/>
            </a:ln>
          </p:spPr>
          <p:txBody>
            <a:bodyPr wrap="none" lIns="0" tIns="0" rIns="0" bIns="0">
              <a:spAutoFit/>
            </a:bodyPr>
            <a:lstStyle/>
            <a:p>
              <a:pPr algn="l" fontAlgn="base"/>
              <a:r>
                <a:rPr lang="en-US" altLang="zh-CN" sz="975" strike="noStrike" noProof="1">
                  <a:solidFill>
                    <a:srgbClr val="000000"/>
                  </a:solidFill>
                  <a:latin typeface="Times New Roman" panose="02020603050405020304" pitchFamily="18" charset="0"/>
                  <a:ea typeface="宋体" panose="02010600030101010101" pitchFamily="2" charset="-122"/>
                  <a:cs typeface="+mn-cs"/>
                </a:rPr>
                <a:t> </a:t>
              </a:r>
              <a:endParaRPr lang="en-US" altLang="zh-CN" sz="3000" strike="noStrike" noProof="1">
                <a:latin typeface="宋体" panose="02010600030101010101" pitchFamily="2" charset="-122"/>
              </a:endParaRPr>
            </a:p>
          </p:txBody>
        </p:sp>
        <p:sp>
          <p:nvSpPr>
            <p:cNvPr id="5140" name="Rectangle 53"/>
            <p:cNvSpPr/>
            <p:nvPr/>
          </p:nvSpPr>
          <p:spPr>
            <a:xfrm>
              <a:off x="853" y="2737"/>
              <a:ext cx="68" cy="107"/>
            </a:xfrm>
            <a:prstGeom prst="rect">
              <a:avLst/>
            </a:prstGeom>
            <a:noFill/>
            <a:ln w="9525">
              <a:noFill/>
            </a:ln>
          </p:spPr>
          <p:txBody>
            <a:bodyPr wrap="none" lIns="0" tIns="0" rIns="0" bIns="0">
              <a:spAutoFit/>
            </a:bodyPr>
            <a:lstStyle/>
            <a:p>
              <a:pPr algn="l" fontAlgn="base"/>
              <a:r>
                <a:rPr lang="en-US" altLang="zh-CN" sz="825" strike="noStrike" noProof="1">
                  <a:solidFill>
                    <a:srgbClr val="000000"/>
                  </a:solidFill>
                  <a:latin typeface="Times New Roman" panose="02020603050405020304" pitchFamily="18" charset="0"/>
                  <a:ea typeface="宋体" panose="02010600030101010101" pitchFamily="2" charset="-122"/>
                  <a:cs typeface="+mn-cs"/>
                </a:rPr>
                <a:t>O</a:t>
              </a:r>
              <a:endParaRPr lang="en-US" altLang="zh-CN" sz="3000" strike="noStrike" noProof="1">
                <a:latin typeface="宋体" panose="02010600030101010101" pitchFamily="2" charset="-122"/>
              </a:endParaRPr>
            </a:p>
          </p:txBody>
        </p:sp>
        <p:sp>
          <p:nvSpPr>
            <p:cNvPr id="5141" name="Rectangle 54"/>
            <p:cNvSpPr/>
            <p:nvPr/>
          </p:nvSpPr>
          <p:spPr>
            <a:xfrm>
              <a:off x="924" y="2737"/>
              <a:ext cx="24" cy="107"/>
            </a:xfrm>
            <a:prstGeom prst="rect">
              <a:avLst/>
            </a:prstGeom>
            <a:noFill/>
            <a:ln w="9525">
              <a:noFill/>
            </a:ln>
          </p:spPr>
          <p:txBody>
            <a:bodyPr wrap="none" lIns="0" tIns="0" rIns="0" bIns="0">
              <a:spAutoFit/>
            </a:bodyPr>
            <a:lstStyle/>
            <a:p>
              <a:pPr algn="l" fontAlgn="base"/>
              <a:r>
                <a:rPr lang="en-US" altLang="zh-CN" sz="825" strike="noStrike" noProof="1">
                  <a:solidFill>
                    <a:srgbClr val="000000"/>
                  </a:solidFill>
                  <a:latin typeface="Times New Roman" panose="02020603050405020304" pitchFamily="18" charset="0"/>
                  <a:ea typeface="宋体" panose="02010600030101010101" pitchFamily="2" charset="-122"/>
                  <a:cs typeface="+mn-cs"/>
                </a:rPr>
                <a:t> </a:t>
              </a:r>
              <a:endParaRPr lang="en-US" altLang="zh-CN" sz="3000" strike="noStrike" noProof="1">
                <a:latin typeface="宋体" panose="02010600030101010101" pitchFamily="2" charset="-122"/>
              </a:endParaRPr>
            </a:p>
          </p:txBody>
        </p:sp>
        <p:sp>
          <p:nvSpPr>
            <p:cNvPr id="5142" name="Rectangle 55"/>
            <p:cNvSpPr/>
            <p:nvPr/>
          </p:nvSpPr>
          <p:spPr>
            <a:xfrm>
              <a:off x="961" y="3141"/>
              <a:ext cx="28" cy="126"/>
            </a:xfrm>
            <a:prstGeom prst="rect">
              <a:avLst/>
            </a:prstGeom>
            <a:noFill/>
            <a:ln w="9525">
              <a:noFill/>
            </a:ln>
          </p:spPr>
          <p:txBody>
            <a:bodyPr wrap="none" lIns="0" tIns="0" rIns="0" bIns="0">
              <a:spAutoFit/>
            </a:bodyPr>
            <a:lstStyle/>
            <a:p>
              <a:pPr algn="l" fontAlgn="base"/>
              <a:r>
                <a:rPr lang="en-US" altLang="zh-CN" sz="975" strike="noStrike" noProof="1">
                  <a:solidFill>
                    <a:srgbClr val="000000"/>
                  </a:solidFill>
                  <a:latin typeface="Times New Roman" panose="02020603050405020304" pitchFamily="18" charset="0"/>
                  <a:ea typeface="宋体" panose="02010600030101010101" pitchFamily="2" charset="-122"/>
                  <a:cs typeface="+mn-cs"/>
                </a:rPr>
                <a:t> </a:t>
              </a:r>
              <a:endParaRPr lang="en-US" altLang="zh-CN" sz="3000" strike="noStrike" noProof="1">
                <a:latin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0-#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6372"/>
                                        </p:tgtEl>
                                        <p:attrNameLst>
                                          <p:attrName>style.visibility</p:attrName>
                                        </p:attrNameLst>
                                      </p:cBhvr>
                                      <p:to>
                                        <p:strVal val="visible"/>
                                      </p:to>
                                    </p:set>
                                    <p:animEffect transition="in" filter="blinds(horizontal)">
                                      <p:cBhvr>
                                        <p:cTn id="17" dur="500"/>
                                        <p:tgtEl>
                                          <p:spTgt spid="18637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type="wd">
                                    <p:tmAbs val="300"/>
                                  </p:iterate>
                                  <p:childTnLst>
                                    <p:set>
                                      <p:cBhvr>
                                        <p:cTn id="21" dur="1" fill="hold">
                                          <p:stCondLst>
                                            <p:cond delay="299"/>
                                          </p:stCondLst>
                                        </p:cTn>
                                        <p:tgtEl>
                                          <p:spTgt spid="2254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86373"/>
                                        </p:tgtEl>
                                        <p:attrNameLst>
                                          <p:attrName>style.visibility</p:attrName>
                                        </p:attrNameLst>
                                      </p:cBhvr>
                                      <p:to>
                                        <p:strVal val="visible"/>
                                      </p:to>
                                    </p:set>
                                    <p:animEffect transition="in" filter="blinds(horizontal)">
                                      <p:cBhvr>
                                        <p:cTn id="26" dur="500"/>
                                        <p:tgtEl>
                                          <p:spTgt spid="18637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2" grpId="0"/>
      <p:bldP spid="186372" grpId="0"/>
      <p:bldP spid="18637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内容占位符 2"/>
          <p:cNvSpPr>
            <a:spLocks noGrp="1"/>
          </p:cNvSpPr>
          <p:nvPr>
            <p:ph idx="1"/>
          </p:nvPr>
        </p:nvSpPr>
        <p:spPr>
          <a:xfrm>
            <a:off x="1406525" y="681038"/>
            <a:ext cx="6080125" cy="800100"/>
          </a:xfrm>
        </p:spPr>
        <p:txBody>
          <a:bodyPr wrap="square" lIns="68580" tIns="34290" rIns="68580" bIns="34290" anchor="t"/>
          <a:lstStyle/>
          <a:p>
            <a:pPr marL="0" indent="0">
              <a:spcBef>
                <a:spcPct val="50000"/>
              </a:spcBef>
              <a:buNone/>
            </a:pPr>
            <a:r>
              <a:rPr lang="zh-CN" altLang="en-US" dirty="0"/>
              <a:t> </a:t>
            </a:r>
            <a:r>
              <a:rPr lang="zh-CN" altLang="en-US" sz="1400" dirty="0">
                <a:solidFill>
                  <a:srgbClr val="FF0000"/>
                </a:solidFill>
              </a:rPr>
              <a:t>例2   一位商人有9枚银币，其中有1枚假银币(质量略轻)，你能用天平(不用砝码)将假银元找出来吗?</a:t>
            </a:r>
            <a:endParaRPr lang="en-US" altLang="zh-CN" dirty="0"/>
          </a:p>
          <a:p>
            <a:pPr marL="0" indent="0">
              <a:buNone/>
            </a:pPr>
            <a:endParaRPr lang="zh-CN" altLang="en-US" dirty="0"/>
          </a:p>
        </p:txBody>
      </p:sp>
      <p:pic>
        <p:nvPicPr>
          <p:cNvPr id="187394" name="Picture 2"/>
          <p:cNvPicPr>
            <a:picLocks noChangeAspect="1"/>
          </p:cNvPicPr>
          <p:nvPr/>
        </p:nvPicPr>
        <p:blipFill>
          <a:blip r:embed="rId2"/>
          <a:stretch>
            <a:fillRect/>
          </a:stretch>
        </p:blipFill>
        <p:spPr>
          <a:xfrm>
            <a:off x="2079625" y="1481138"/>
            <a:ext cx="2249488" cy="1800225"/>
          </a:xfrm>
          <a:prstGeom prst="rect">
            <a:avLst/>
          </a:prstGeom>
          <a:noFill/>
          <a:ln w="9525">
            <a:noFill/>
          </a:ln>
        </p:spPr>
      </p:pic>
      <p:pic>
        <p:nvPicPr>
          <p:cNvPr id="187395" name="Picture 4"/>
          <p:cNvPicPr>
            <a:picLocks noChangeAspect="1"/>
          </p:cNvPicPr>
          <p:nvPr/>
        </p:nvPicPr>
        <p:blipFill>
          <a:blip r:embed="rId3"/>
          <a:stretch>
            <a:fillRect/>
          </a:stretch>
        </p:blipFill>
        <p:spPr>
          <a:xfrm>
            <a:off x="5076825" y="1481138"/>
            <a:ext cx="1435100" cy="1571625"/>
          </a:xfrm>
          <a:prstGeom prst="rect">
            <a:avLst/>
          </a:prstGeom>
          <a:noFill/>
          <a:ln w="9525">
            <a:noFill/>
          </a:ln>
        </p:spPr>
      </p:pic>
      <p:cxnSp>
        <p:nvCxnSpPr>
          <p:cNvPr id="7" name="直接连接符 6"/>
          <p:cNvCxnSpPr/>
          <p:nvPr/>
        </p:nvCxnSpPr>
        <p:spPr>
          <a:xfrm flipV="1">
            <a:off x="50800" y="450850"/>
            <a:ext cx="2765425" cy="222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87397" name="文本框 3077"/>
          <p:cNvSpPr txBox="1"/>
          <p:nvPr/>
        </p:nvSpPr>
        <p:spPr>
          <a:xfrm>
            <a:off x="1782763" y="282575"/>
            <a:ext cx="5192712" cy="706438"/>
          </a:xfrm>
          <a:prstGeom prst="rect">
            <a:avLst/>
          </a:prstGeom>
          <a:noFill/>
          <a:ln w="9525">
            <a:noFill/>
          </a:ln>
        </p:spPr>
        <p:txBody>
          <a:bodyPr wrap="square" anchor="t">
            <a:spAutoFit/>
          </a:bodyPr>
          <a:lstStyle/>
          <a:p>
            <a:pPr algn="ctr">
              <a:spcBef>
                <a:spcPct val="50000"/>
              </a:spcBef>
            </a:pPr>
            <a:r>
              <a:rPr lang="zh-CN" altLang="en-US" sz="1600" b="1" dirty="0">
                <a:solidFill>
                  <a:schemeClr val="accent2"/>
                </a:solidFill>
                <a:latin typeface="黑体" panose="02010609060101010101" pitchFamily="49" charset="-122"/>
                <a:ea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2</a:t>
            </a:r>
            <a:r>
              <a:rPr lang="zh-CN" altLang="en-US" sz="1600" b="1" dirty="0">
                <a:solidFill>
                  <a:schemeClr val="accent2"/>
                </a:solidFill>
                <a:latin typeface="黑体" panose="02010609060101010101" pitchFamily="49" charset="-122"/>
                <a:ea typeface="黑体" panose="02010609060101010101" pitchFamily="49" charset="-122"/>
              </a:rPr>
              <a:t>  二分法</a:t>
            </a:r>
            <a:endPar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endParaRPr>
          </a:p>
          <a:p>
            <a:pPr algn="ctr">
              <a:spcBef>
                <a:spcPct val="50000"/>
              </a:spcBef>
            </a:pPr>
            <a:endParaRPr lang="zh-CN" altLang="en-US" sz="1600" b="1" dirty="0">
              <a:solidFill>
                <a:schemeClr val="accent2"/>
              </a:solidFill>
              <a:latin typeface="黑体" panose="02010609060101010101" pitchFamily="49" charset="-122"/>
              <a:ea typeface="黑体" panose="02010609060101010101" pitchFamily="49" charset="-122"/>
            </a:endParaRPr>
          </a:p>
        </p:txBody>
      </p:sp>
      <p:cxnSp>
        <p:nvCxnSpPr>
          <p:cNvPr id="3" name="直接连接符 2"/>
          <p:cNvCxnSpPr/>
          <p:nvPr/>
        </p:nvCxnSpPr>
        <p:spPr>
          <a:xfrm flipV="1">
            <a:off x="5870575" y="454025"/>
            <a:ext cx="3228975"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0-#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7397"/>
                                        </p:tgtEl>
                                        <p:attrNameLst>
                                          <p:attrName>style.visibility</p:attrName>
                                        </p:attrNameLst>
                                      </p:cBhvr>
                                      <p:to>
                                        <p:strVal val="visible"/>
                                      </p:to>
                                    </p:set>
                                    <p:animEffect transition="in" filter="blinds(horizontal)">
                                      <p:cBhvr>
                                        <p:cTn id="17" dur="500"/>
                                        <p:tgtEl>
                                          <p:spTgt spid="18739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87394"/>
                                        </p:tgtEl>
                                        <p:attrNameLst>
                                          <p:attrName>style.visibility</p:attrName>
                                        </p:attrNameLst>
                                      </p:cBhvr>
                                      <p:to>
                                        <p:strVal val="visible"/>
                                      </p:to>
                                    </p:set>
                                    <p:animEffect transition="in" filter="box(in)">
                                      <p:cBhvr>
                                        <p:cTn id="22" dur="2000"/>
                                        <p:tgtEl>
                                          <p:spTgt spid="18739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87395"/>
                                        </p:tgtEl>
                                        <p:attrNameLst>
                                          <p:attrName>style.visibility</p:attrName>
                                        </p:attrNameLst>
                                      </p:cBhvr>
                                      <p:to>
                                        <p:strVal val="visible"/>
                                      </p:to>
                                    </p:set>
                                    <p:animEffect transition="in" filter="box(in)">
                                      <p:cBhvr>
                                        <p:cTn id="27" dur="2000"/>
                                        <p:tgtEl>
                                          <p:spTgt spid="187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Line 3"/>
          <p:cNvSpPr>
            <a:spLocks noChangeShapeType="1"/>
          </p:cNvSpPr>
          <p:nvPr/>
        </p:nvSpPr>
        <p:spPr bwMode="auto">
          <a:xfrm>
            <a:off x="1066800" y="1371600"/>
            <a:ext cx="0" cy="914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00" name="Line 4"/>
          <p:cNvSpPr>
            <a:spLocks noChangeShapeType="1"/>
          </p:cNvSpPr>
          <p:nvPr/>
        </p:nvSpPr>
        <p:spPr bwMode="auto">
          <a:xfrm>
            <a:off x="1066800" y="1371600"/>
            <a:ext cx="1066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01" name="Line 5"/>
          <p:cNvSpPr>
            <a:spLocks noChangeShapeType="1"/>
          </p:cNvSpPr>
          <p:nvPr/>
        </p:nvSpPr>
        <p:spPr bwMode="auto">
          <a:xfrm>
            <a:off x="2133600" y="971550"/>
            <a:ext cx="0" cy="13144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02" name="Line 6"/>
          <p:cNvSpPr>
            <a:spLocks noChangeShapeType="1"/>
          </p:cNvSpPr>
          <p:nvPr/>
        </p:nvSpPr>
        <p:spPr bwMode="auto">
          <a:xfrm>
            <a:off x="2133600" y="971550"/>
            <a:ext cx="533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03" name="Line 7"/>
          <p:cNvSpPr>
            <a:spLocks noChangeShapeType="1"/>
          </p:cNvSpPr>
          <p:nvPr/>
        </p:nvSpPr>
        <p:spPr bwMode="auto">
          <a:xfrm>
            <a:off x="2667000" y="971550"/>
            <a:ext cx="0" cy="13144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80904" name="Group 8"/>
          <p:cNvGrpSpPr>
            <a:grpSpLocks/>
          </p:cNvGrpSpPr>
          <p:nvPr/>
        </p:nvGrpSpPr>
        <p:grpSpPr bwMode="auto">
          <a:xfrm>
            <a:off x="381000" y="114300"/>
            <a:ext cx="3810000" cy="2519363"/>
            <a:chOff x="240" y="96"/>
            <a:chExt cx="2400" cy="2116"/>
          </a:xfrm>
        </p:grpSpPr>
        <p:sp>
          <p:nvSpPr>
            <p:cNvPr id="31841" name="Line 9"/>
            <p:cNvSpPr>
              <a:spLocks noChangeShapeType="1"/>
            </p:cNvSpPr>
            <p:nvPr/>
          </p:nvSpPr>
          <p:spPr bwMode="auto">
            <a:xfrm>
              <a:off x="288" y="1920"/>
              <a:ext cx="216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42" name="Line 10"/>
            <p:cNvSpPr>
              <a:spLocks noChangeShapeType="1"/>
            </p:cNvSpPr>
            <p:nvPr/>
          </p:nvSpPr>
          <p:spPr bwMode="auto">
            <a:xfrm flipV="1">
              <a:off x="432" y="192"/>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43" name="Text Box 11"/>
            <p:cNvSpPr txBox="1">
              <a:spLocks noChangeArrowheads="1"/>
            </p:cNvSpPr>
            <p:nvPr/>
          </p:nvSpPr>
          <p:spPr bwMode="auto">
            <a:xfrm>
              <a:off x="2400" y="1728"/>
              <a:ext cx="240"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2400"/>
                <a:t>x</a:t>
              </a:r>
            </a:p>
          </p:txBody>
        </p:sp>
        <p:sp>
          <p:nvSpPr>
            <p:cNvPr id="31844" name="Text Box 12"/>
            <p:cNvSpPr txBox="1">
              <a:spLocks noChangeArrowheads="1"/>
            </p:cNvSpPr>
            <p:nvPr/>
          </p:nvSpPr>
          <p:spPr bwMode="auto">
            <a:xfrm>
              <a:off x="240" y="1824"/>
              <a:ext cx="240"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2400"/>
                <a:t>o</a:t>
              </a:r>
            </a:p>
          </p:txBody>
        </p:sp>
        <p:sp>
          <p:nvSpPr>
            <p:cNvPr id="31845" name="Text Box 13"/>
            <p:cNvSpPr txBox="1">
              <a:spLocks noChangeArrowheads="1"/>
            </p:cNvSpPr>
            <p:nvPr/>
          </p:nvSpPr>
          <p:spPr bwMode="auto">
            <a:xfrm>
              <a:off x="432" y="96"/>
              <a:ext cx="240"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2400"/>
                <a:t>y</a:t>
              </a:r>
            </a:p>
          </p:txBody>
        </p:sp>
      </p:grpSp>
      <p:grpSp>
        <p:nvGrpSpPr>
          <p:cNvPr id="80910" name="Group 14"/>
          <p:cNvGrpSpPr>
            <a:grpSpLocks/>
          </p:cNvGrpSpPr>
          <p:nvPr/>
        </p:nvGrpSpPr>
        <p:grpSpPr bwMode="auto">
          <a:xfrm>
            <a:off x="685800" y="285750"/>
            <a:ext cx="2971800" cy="2000250"/>
            <a:chOff x="432" y="240"/>
            <a:chExt cx="1872" cy="1680"/>
          </a:xfrm>
        </p:grpSpPr>
        <p:sp>
          <p:nvSpPr>
            <p:cNvPr id="31839" name="Line 15"/>
            <p:cNvSpPr>
              <a:spLocks noChangeShapeType="1"/>
            </p:cNvSpPr>
            <p:nvPr/>
          </p:nvSpPr>
          <p:spPr bwMode="auto">
            <a:xfrm flipV="1">
              <a:off x="432" y="480"/>
              <a:ext cx="168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40" name="Text Box 16"/>
            <p:cNvSpPr txBox="1">
              <a:spLocks noChangeArrowheads="1"/>
            </p:cNvSpPr>
            <p:nvPr/>
          </p:nvSpPr>
          <p:spPr bwMode="auto">
            <a:xfrm>
              <a:off x="1872" y="240"/>
              <a:ext cx="43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200"/>
                <a:t>y=x</a:t>
              </a:r>
            </a:p>
          </p:txBody>
        </p:sp>
      </p:grpSp>
      <p:grpSp>
        <p:nvGrpSpPr>
          <p:cNvPr id="80913" name="Group 17"/>
          <p:cNvGrpSpPr>
            <a:grpSpLocks/>
          </p:cNvGrpSpPr>
          <p:nvPr/>
        </p:nvGrpSpPr>
        <p:grpSpPr bwMode="auto">
          <a:xfrm>
            <a:off x="762000" y="800100"/>
            <a:ext cx="3276600" cy="762000"/>
            <a:chOff x="480" y="672"/>
            <a:chExt cx="2064" cy="640"/>
          </a:xfrm>
        </p:grpSpPr>
        <p:sp>
          <p:nvSpPr>
            <p:cNvPr id="31837" name="Freeform 18"/>
            <p:cNvSpPr>
              <a:spLocks/>
            </p:cNvSpPr>
            <p:nvPr/>
          </p:nvSpPr>
          <p:spPr bwMode="auto">
            <a:xfrm>
              <a:off x="480" y="702"/>
              <a:ext cx="1635" cy="610"/>
            </a:xfrm>
            <a:custGeom>
              <a:avLst/>
              <a:gdLst>
                <a:gd name="T0" fmla="*/ 0 w 1635"/>
                <a:gd name="T1" fmla="*/ 610 h 610"/>
                <a:gd name="T2" fmla="*/ 195 w 1635"/>
                <a:gd name="T3" fmla="*/ 450 h 610"/>
                <a:gd name="T4" fmla="*/ 429 w 1635"/>
                <a:gd name="T5" fmla="*/ 270 h 610"/>
                <a:gd name="T6" fmla="*/ 708 w 1635"/>
                <a:gd name="T7" fmla="*/ 162 h 610"/>
                <a:gd name="T8" fmla="*/ 960 w 1635"/>
                <a:gd name="T9" fmla="*/ 117 h 610"/>
                <a:gd name="T10" fmla="*/ 1302 w 1635"/>
                <a:gd name="T11" fmla="*/ 54 h 610"/>
                <a:gd name="T12" fmla="*/ 1482 w 1635"/>
                <a:gd name="T13" fmla="*/ 27 h 610"/>
                <a:gd name="T14" fmla="*/ 1635 w 1635"/>
                <a:gd name="T15" fmla="*/ 0 h 6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35" h="610">
                  <a:moveTo>
                    <a:pt x="0" y="610"/>
                  </a:moveTo>
                  <a:cubicBezTo>
                    <a:pt x="32" y="583"/>
                    <a:pt x="124" y="507"/>
                    <a:pt x="195" y="450"/>
                  </a:cubicBezTo>
                  <a:cubicBezTo>
                    <a:pt x="266" y="393"/>
                    <a:pt x="344" y="318"/>
                    <a:pt x="429" y="270"/>
                  </a:cubicBezTo>
                  <a:cubicBezTo>
                    <a:pt x="514" y="222"/>
                    <a:pt x="620" y="187"/>
                    <a:pt x="708" y="162"/>
                  </a:cubicBezTo>
                  <a:cubicBezTo>
                    <a:pt x="796" y="137"/>
                    <a:pt x="861" y="135"/>
                    <a:pt x="960" y="117"/>
                  </a:cubicBezTo>
                  <a:cubicBezTo>
                    <a:pt x="1059" y="99"/>
                    <a:pt x="1215" y="69"/>
                    <a:pt x="1302" y="54"/>
                  </a:cubicBezTo>
                  <a:cubicBezTo>
                    <a:pt x="1389" y="39"/>
                    <a:pt x="1427" y="36"/>
                    <a:pt x="1482" y="27"/>
                  </a:cubicBezTo>
                  <a:cubicBezTo>
                    <a:pt x="1537" y="18"/>
                    <a:pt x="1603" y="6"/>
                    <a:pt x="1635" y="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38" name="Text Box 19"/>
            <p:cNvSpPr txBox="1">
              <a:spLocks noChangeArrowheads="1"/>
            </p:cNvSpPr>
            <p:nvPr/>
          </p:nvSpPr>
          <p:spPr bwMode="auto">
            <a:xfrm>
              <a:off x="1824" y="672"/>
              <a:ext cx="72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200">
                  <a:sym typeface="Symbol" pitchFamily="18" charset="2"/>
                </a:rPr>
                <a:t>y=(x)</a:t>
              </a:r>
            </a:p>
          </p:txBody>
        </p:sp>
      </p:grpSp>
      <p:sp>
        <p:nvSpPr>
          <p:cNvPr id="80916" name="Text Box 20"/>
          <p:cNvSpPr txBox="1">
            <a:spLocks noChangeArrowheads="1"/>
          </p:cNvSpPr>
          <p:nvPr/>
        </p:nvSpPr>
        <p:spPr bwMode="auto">
          <a:xfrm>
            <a:off x="838200" y="2243138"/>
            <a:ext cx="5334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200"/>
              <a:t>x0</a:t>
            </a:r>
          </a:p>
        </p:txBody>
      </p:sp>
      <p:sp>
        <p:nvSpPr>
          <p:cNvPr id="80917" name="Text Box 21"/>
          <p:cNvSpPr txBox="1">
            <a:spLocks noChangeArrowheads="1"/>
          </p:cNvSpPr>
          <p:nvPr/>
        </p:nvSpPr>
        <p:spPr bwMode="auto">
          <a:xfrm>
            <a:off x="1905000" y="2243138"/>
            <a:ext cx="5334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200"/>
              <a:t>x1</a:t>
            </a:r>
          </a:p>
        </p:txBody>
      </p:sp>
      <p:sp>
        <p:nvSpPr>
          <p:cNvPr id="80918" name="Text Box 22"/>
          <p:cNvSpPr txBox="1">
            <a:spLocks noChangeArrowheads="1"/>
          </p:cNvSpPr>
          <p:nvPr/>
        </p:nvSpPr>
        <p:spPr bwMode="auto">
          <a:xfrm>
            <a:off x="2471738" y="2239963"/>
            <a:ext cx="533400"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200"/>
              <a:t>x2</a:t>
            </a:r>
          </a:p>
        </p:txBody>
      </p:sp>
      <p:grpSp>
        <p:nvGrpSpPr>
          <p:cNvPr id="80919" name="Group 23"/>
          <p:cNvGrpSpPr>
            <a:grpSpLocks/>
          </p:cNvGrpSpPr>
          <p:nvPr/>
        </p:nvGrpSpPr>
        <p:grpSpPr bwMode="auto">
          <a:xfrm>
            <a:off x="2667000" y="914400"/>
            <a:ext cx="533400" cy="1535113"/>
            <a:chOff x="1680" y="768"/>
            <a:chExt cx="336" cy="1289"/>
          </a:xfrm>
        </p:grpSpPr>
        <p:sp>
          <p:nvSpPr>
            <p:cNvPr id="31835" name="Line 24"/>
            <p:cNvSpPr>
              <a:spLocks noChangeShapeType="1"/>
            </p:cNvSpPr>
            <p:nvPr/>
          </p:nvSpPr>
          <p:spPr bwMode="auto">
            <a:xfrm>
              <a:off x="1776" y="768"/>
              <a:ext cx="0" cy="115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36" name="Text Box 25"/>
            <p:cNvSpPr txBox="1">
              <a:spLocks noChangeArrowheads="1"/>
            </p:cNvSpPr>
            <p:nvPr/>
          </p:nvSpPr>
          <p:spPr bwMode="auto">
            <a:xfrm>
              <a:off x="1680" y="1824"/>
              <a:ext cx="33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200">
                  <a:sym typeface="Symbol" pitchFamily="18" charset="2"/>
                </a:rPr>
                <a:t></a:t>
              </a:r>
              <a:endParaRPr lang="en-US" altLang="zh-CN" sz="1200"/>
            </a:p>
          </p:txBody>
        </p:sp>
      </p:grpSp>
      <p:grpSp>
        <p:nvGrpSpPr>
          <p:cNvPr id="80922" name="Group 26"/>
          <p:cNvGrpSpPr>
            <a:grpSpLocks/>
          </p:cNvGrpSpPr>
          <p:nvPr/>
        </p:nvGrpSpPr>
        <p:grpSpPr bwMode="auto">
          <a:xfrm>
            <a:off x="4800600" y="114300"/>
            <a:ext cx="3810000" cy="2519363"/>
            <a:chOff x="240" y="96"/>
            <a:chExt cx="2400" cy="2116"/>
          </a:xfrm>
        </p:grpSpPr>
        <p:sp>
          <p:nvSpPr>
            <p:cNvPr id="31830" name="Line 27"/>
            <p:cNvSpPr>
              <a:spLocks noChangeShapeType="1"/>
            </p:cNvSpPr>
            <p:nvPr/>
          </p:nvSpPr>
          <p:spPr bwMode="auto">
            <a:xfrm>
              <a:off x="288" y="1920"/>
              <a:ext cx="216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31" name="Line 28"/>
            <p:cNvSpPr>
              <a:spLocks noChangeShapeType="1"/>
            </p:cNvSpPr>
            <p:nvPr/>
          </p:nvSpPr>
          <p:spPr bwMode="auto">
            <a:xfrm flipV="1">
              <a:off x="432" y="192"/>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32" name="Text Box 29"/>
            <p:cNvSpPr txBox="1">
              <a:spLocks noChangeArrowheads="1"/>
            </p:cNvSpPr>
            <p:nvPr/>
          </p:nvSpPr>
          <p:spPr bwMode="auto">
            <a:xfrm>
              <a:off x="2400" y="1728"/>
              <a:ext cx="240"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2400"/>
                <a:t>x</a:t>
              </a:r>
            </a:p>
          </p:txBody>
        </p:sp>
        <p:sp>
          <p:nvSpPr>
            <p:cNvPr id="31833" name="Text Box 30"/>
            <p:cNvSpPr txBox="1">
              <a:spLocks noChangeArrowheads="1"/>
            </p:cNvSpPr>
            <p:nvPr/>
          </p:nvSpPr>
          <p:spPr bwMode="auto">
            <a:xfrm>
              <a:off x="240" y="1824"/>
              <a:ext cx="240"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2400"/>
                <a:t>o</a:t>
              </a:r>
            </a:p>
          </p:txBody>
        </p:sp>
        <p:sp>
          <p:nvSpPr>
            <p:cNvPr id="31834" name="Text Box 31"/>
            <p:cNvSpPr txBox="1">
              <a:spLocks noChangeArrowheads="1"/>
            </p:cNvSpPr>
            <p:nvPr/>
          </p:nvSpPr>
          <p:spPr bwMode="auto">
            <a:xfrm>
              <a:off x="432" y="96"/>
              <a:ext cx="240"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2400"/>
                <a:t>y</a:t>
              </a:r>
            </a:p>
          </p:txBody>
        </p:sp>
      </p:grpSp>
      <p:grpSp>
        <p:nvGrpSpPr>
          <p:cNvPr id="80928" name="Group 32"/>
          <p:cNvGrpSpPr>
            <a:grpSpLocks/>
          </p:cNvGrpSpPr>
          <p:nvPr/>
        </p:nvGrpSpPr>
        <p:grpSpPr bwMode="auto">
          <a:xfrm>
            <a:off x="5105400" y="285750"/>
            <a:ext cx="2971800" cy="2000250"/>
            <a:chOff x="432" y="240"/>
            <a:chExt cx="1872" cy="1680"/>
          </a:xfrm>
        </p:grpSpPr>
        <p:sp>
          <p:nvSpPr>
            <p:cNvPr id="31828" name="Line 33"/>
            <p:cNvSpPr>
              <a:spLocks noChangeShapeType="1"/>
            </p:cNvSpPr>
            <p:nvPr/>
          </p:nvSpPr>
          <p:spPr bwMode="auto">
            <a:xfrm flipV="1">
              <a:off x="432" y="480"/>
              <a:ext cx="168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29" name="Text Box 34"/>
            <p:cNvSpPr txBox="1">
              <a:spLocks noChangeArrowheads="1"/>
            </p:cNvSpPr>
            <p:nvPr/>
          </p:nvSpPr>
          <p:spPr bwMode="auto">
            <a:xfrm>
              <a:off x="1872" y="240"/>
              <a:ext cx="43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200" dirty="0"/>
                <a:t>y=x</a:t>
              </a:r>
            </a:p>
          </p:txBody>
        </p:sp>
      </p:grpSp>
      <p:grpSp>
        <p:nvGrpSpPr>
          <p:cNvPr id="80931" name="Group 35"/>
          <p:cNvGrpSpPr>
            <a:grpSpLocks/>
          </p:cNvGrpSpPr>
          <p:nvPr/>
        </p:nvGrpSpPr>
        <p:grpSpPr bwMode="auto">
          <a:xfrm>
            <a:off x="5181600" y="1085850"/>
            <a:ext cx="3257550" cy="889000"/>
            <a:chOff x="3276" y="918"/>
            <a:chExt cx="2052" cy="747"/>
          </a:xfrm>
        </p:grpSpPr>
        <p:sp>
          <p:nvSpPr>
            <p:cNvPr id="31826" name="Freeform 36"/>
            <p:cNvSpPr>
              <a:spLocks/>
            </p:cNvSpPr>
            <p:nvPr/>
          </p:nvSpPr>
          <p:spPr bwMode="auto">
            <a:xfrm>
              <a:off x="3276" y="918"/>
              <a:ext cx="1863" cy="747"/>
            </a:xfrm>
            <a:custGeom>
              <a:avLst/>
              <a:gdLst>
                <a:gd name="T0" fmla="*/ 0 w 1863"/>
                <a:gd name="T1" fmla="*/ 0 h 747"/>
                <a:gd name="T2" fmla="*/ 189 w 1863"/>
                <a:gd name="T3" fmla="*/ 180 h 747"/>
                <a:gd name="T4" fmla="*/ 405 w 1863"/>
                <a:gd name="T5" fmla="*/ 297 h 747"/>
                <a:gd name="T6" fmla="*/ 756 w 1863"/>
                <a:gd name="T7" fmla="*/ 450 h 747"/>
                <a:gd name="T8" fmla="*/ 1035 w 1863"/>
                <a:gd name="T9" fmla="*/ 549 h 747"/>
                <a:gd name="T10" fmla="*/ 1341 w 1863"/>
                <a:gd name="T11" fmla="*/ 630 h 747"/>
                <a:gd name="T12" fmla="*/ 1602 w 1863"/>
                <a:gd name="T13" fmla="*/ 702 h 747"/>
                <a:gd name="T14" fmla="*/ 1863 w 1863"/>
                <a:gd name="T15" fmla="*/ 747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63" h="747">
                  <a:moveTo>
                    <a:pt x="0" y="0"/>
                  </a:moveTo>
                  <a:cubicBezTo>
                    <a:pt x="31" y="30"/>
                    <a:pt x="122" y="130"/>
                    <a:pt x="189" y="180"/>
                  </a:cubicBezTo>
                  <a:cubicBezTo>
                    <a:pt x="256" y="230"/>
                    <a:pt x="310" y="252"/>
                    <a:pt x="405" y="297"/>
                  </a:cubicBezTo>
                  <a:cubicBezTo>
                    <a:pt x="500" y="342"/>
                    <a:pt x="651" y="408"/>
                    <a:pt x="756" y="450"/>
                  </a:cubicBezTo>
                  <a:cubicBezTo>
                    <a:pt x="861" y="492"/>
                    <a:pt x="938" y="519"/>
                    <a:pt x="1035" y="549"/>
                  </a:cubicBezTo>
                  <a:cubicBezTo>
                    <a:pt x="1132" y="579"/>
                    <a:pt x="1246" y="604"/>
                    <a:pt x="1341" y="630"/>
                  </a:cubicBezTo>
                  <a:cubicBezTo>
                    <a:pt x="1436" y="656"/>
                    <a:pt x="1515" y="683"/>
                    <a:pt x="1602" y="702"/>
                  </a:cubicBezTo>
                  <a:cubicBezTo>
                    <a:pt x="1689" y="721"/>
                    <a:pt x="1809" y="738"/>
                    <a:pt x="1863" y="747"/>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27" name="Text Box 37"/>
            <p:cNvSpPr txBox="1">
              <a:spLocks noChangeArrowheads="1"/>
            </p:cNvSpPr>
            <p:nvPr/>
          </p:nvSpPr>
          <p:spPr bwMode="auto">
            <a:xfrm>
              <a:off x="4608" y="1296"/>
              <a:ext cx="72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200">
                  <a:sym typeface="Symbol" pitchFamily="18" charset="2"/>
                </a:rPr>
                <a:t>y=(x)</a:t>
              </a:r>
            </a:p>
          </p:txBody>
        </p:sp>
      </p:grpSp>
      <p:sp>
        <p:nvSpPr>
          <p:cNvPr id="80934" name="Text Box 38"/>
          <p:cNvSpPr txBox="1">
            <a:spLocks noChangeArrowheads="1"/>
          </p:cNvSpPr>
          <p:nvPr/>
        </p:nvSpPr>
        <p:spPr bwMode="auto">
          <a:xfrm>
            <a:off x="7315200" y="2212975"/>
            <a:ext cx="533400" cy="27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200"/>
              <a:t>x0</a:t>
            </a:r>
          </a:p>
        </p:txBody>
      </p:sp>
      <p:sp>
        <p:nvSpPr>
          <p:cNvPr id="80935" name="Text Box 39"/>
          <p:cNvSpPr txBox="1">
            <a:spLocks noChangeArrowheads="1"/>
          </p:cNvSpPr>
          <p:nvPr/>
        </p:nvSpPr>
        <p:spPr bwMode="auto">
          <a:xfrm>
            <a:off x="5521325" y="2201863"/>
            <a:ext cx="5334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200"/>
              <a:t>x1</a:t>
            </a:r>
          </a:p>
        </p:txBody>
      </p:sp>
      <p:sp>
        <p:nvSpPr>
          <p:cNvPr id="80936" name="Text Box 40"/>
          <p:cNvSpPr txBox="1">
            <a:spLocks noChangeArrowheads="1"/>
          </p:cNvSpPr>
          <p:nvPr/>
        </p:nvSpPr>
        <p:spPr bwMode="auto">
          <a:xfrm>
            <a:off x="6248400" y="2212975"/>
            <a:ext cx="533400" cy="27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200"/>
              <a:t>x2</a:t>
            </a:r>
          </a:p>
        </p:txBody>
      </p:sp>
      <p:grpSp>
        <p:nvGrpSpPr>
          <p:cNvPr id="80937" name="Group 41"/>
          <p:cNvGrpSpPr>
            <a:grpSpLocks/>
          </p:cNvGrpSpPr>
          <p:nvPr/>
        </p:nvGrpSpPr>
        <p:grpSpPr bwMode="auto">
          <a:xfrm>
            <a:off x="398463" y="2571750"/>
            <a:ext cx="3810000" cy="2365375"/>
            <a:chOff x="240" y="96"/>
            <a:chExt cx="2400" cy="1987"/>
          </a:xfrm>
        </p:grpSpPr>
        <p:sp>
          <p:nvSpPr>
            <p:cNvPr id="31821" name="Line 42"/>
            <p:cNvSpPr>
              <a:spLocks noChangeShapeType="1"/>
            </p:cNvSpPr>
            <p:nvPr/>
          </p:nvSpPr>
          <p:spPr bwMode="auto">
            <a:xfrm>
              <a:off x="288" y="1920"/>
              <a:ext cx="216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22" name="Line 43"/>
            <p:cNvSpPr>
              <a:spLocks noChangeShapeType="1"/>
            </p:cNvSpPr>
            <p:nvPr/>
          </p:nvSpPr>
          <p:spPr bwMode="auto">
            <a:xfrm flipV="1">
              <a:off x="432" y="192"/>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23" name="Text Box 44"/>
            <p:cNvSpPr txBox="1">
              <a:spLocks noChangeArrowheads="1"/>
            </p:cNvSpPr>
            <p:nvPr/>
          </p:nvSpPr>
          <p:spPr bwMode="auto">
            <a:xfrm>
              <a:off x="2400" y="1728"/>
              <a:ext cx="240"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400"/>
                <a:t>x</a:t>
              </a:r>
            </a:p>
          </p:txBody>
        </p:sp>
        <p:sp>
          <p:nvSpPr>
            <p:cNvPr id="31824" name="Text Box 45"/>
            <p:cNvSpPr txBox="1">
              <a:spLocks noChangeArrowheads="1"/>
            </p:cNvSpPr>
            <p:nvPr/>
          </p:nvSpPr>
          <p:spPr bwMode="auto">
            <a:xfrm>
              <a:off x="240" y="1824"/>
              <a:ext cx="240"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400"/>
                <a:t>o</a:t>
              </a:r>
            </a:p>
          </p:txBody>
        </p:sp>
        <p:sp>
          <p:nvSpPr>
            <p:cNvPr id="31825" name="Text Box 46"/>
            <p:cNvSpPr txBox="1">
              <a:spLocks noChangeArrowheads="1"/>
            </p:cNvSpPr>
            <p:nvPr/>
          </p:nvSpPr>
          <p:spPr bwMode="auto">
            <a:xfrm>
              <a:off x="432" y="96"/>
              <a:ext cx="240"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400"/>
                <a:t>y</a:t>
              </a:r>
            </a:p>
          </p:txBody>
        </p:sp>
      </p:grpSp>
      <p:grpSp>
        <p:nvGrpSpPr>
          <p:cNvPr id="80943" name="Group 47"/>
          <p:cNvGrpSpPr>
            <a:grpSpLocks/>
          </p:cNvGrpSpPr>
          <p:nvPr/>
        </p:nvGrpSpPr>
        <p:grpSpPr bwMode="auto">
          <a:xfrm>
            <a:off x="685800" y="2547938"/>
            <a:ext cx="2971800" cy="2000250"/>
            <a:chOff x="432" y="240"/>
            <a:chExt cx="1872" cy="1680"/>
          </a:xfrm>
        </p:grpSpPr>
        <p:sp>
          <p:nvSpPr>
            <p:cNvPr id="31819" name="Line 48"/>
            <p:cNvSpPr>
              <a:spLocks noChangeShapeType="1"/>
            </p:cNvSpPr>
            <p:nvPr/>
          </p:nvSpPr>
          <p:spPr bwMode="auto">
            <a:xfrm flipV="1">
              <a:off x="432" y="480"/>
              <a:ext cx="168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20" name="Text Box 49"/>
            <p:cNvSpPr txBox="1">
              <a:spLocks noChangeArrowheads="1"/>
            </p:cNvSpPr>
            <p:nvPr/>
          </p:nvSpPr>
          <p:spPr bwMode="auto">
            <a:xfrm>
              <a:off x="1872" y="240"/>
              <a:ext cx="43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200"/>
                <a:t>y=x</a:t>
              </a:r>
            </a:p>
          </p:txBody>
        </p:sp>
      </p:grpSp>
      <p:grpSp>
        <p:nvGrpSpPr>
          <p:cNvPr id="80946" name="Group 50"/>
          <p:cNvGrpSpPr>
            <a:grpSpLocks/>
          </p:cNvGrpSpPr>
          <p:nvPr/>
        </p:nvGrpSpPr>
        <p:grpSpPr bwMode="auto">
          <a:xfrm>
            <a:off x="1046163" y="2805113"/>
            <a:ext cx="3009900" cy="1960562"/>
            <a:chOff x="648" y="2520"/>
            <a:chExt cx="1896" cy="1647"/>
          </a:xfrm>
        </p:grpSpPr>
        <p:sp>
          <p:nvSpPr>
            <p:cNvPr id="31817" name="Freeform 51"/>
            <p:cNvSpPr>
              <a:spLocks/>
            </p:cNvSpPr>
            <p:nvPr/>
          </p:nvSpPr>
          <p:spPr bwMode="auto">
            <a:xfrm>
              <a:off x="648" y="2520"/>
              <a:ext cx="1242" cy="1647"/>
            </a:xfrm>
            <a:custGeom>
              <a:avLst/>
              <a:gdLst>
                <a:gd name="T0" fmla="*/ 0 w 1242"/>
                <a:gd name="T1" fmla="*/ 1647 h 1647"/>
                <a:gd name="T2" fmla="*/ 180 w 1242"/>
                <a:gd name="T3" fmla="*/ 1539 h 1647"/>
                <a:gd name="T4" fmla="*/ 549 w 1242"/>
                <a:gd name="T5" fmla="*/ 1278 h 1647"/>
                <a:gd name="T6" fmla="*/ 756 w 1242"/>
                <a:gd name="T7" fmla="*/ 1062 h 1647"/>
                <a:gd name="T8" fmla="*/ 945 w 1242"/>
                <a:gd name="T9" fmla="*/ 774 h 1647"/>
                <a:gd name="T10" fmla="*/ 1125 w 1242"/>
                <a:gd name="T11" fmla="*/ 450 h 1647"/>
                <a:gd name="T12" fmla="*/ 1206 w 1242"/>
                <a:gd name="T13" fmla="*/ 171 h 1647"/>
                <a:gd name="T14" fmla="*/ 1242 w 1242"/>
                <a:gd name="T15" fmla="*/ 0 h 16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42" h="1647">
                  <a:moveTo>
                    <a:pt x="0" y="1647"/>
                  </a:moveTo>
                  <a:cubicBezTo>
                    <a:pt x="30" y="1628"/>
                    <a:pt x="89" y="1600"/>
                    <a:pt x="180" y="1539"/>
                  </a:cubicBezTo>
                  <a:cubicBezTo>
                    <a:pt x="271" y="1478"/>
                    <a:pt x="453" y="1357"/>
                    <a:pt x="549" y="1278"/>
                  </a:cubicBezTo>
                  <a:cubicBezTo>
                    <a:pt x="645" y="1199"/>
                    <a:pt x="690" y="1146"/>
                    <a:pt x="756" y="1062"/>
                  </a:cubicBezTo>
                  <a:cubicBezTo>
                    <a:pt x="822" y="978"/>
                    <a:pt x="884" y="876"/>
                    <a:pt x="945" y="774"/>
                  </a:cubicBezTo>
                  <a:cubicBezTo>
                    <a:pt x="1006" y="672"/>
                    <a:pt x="1081" y="551"/>
                    <a:pt x="1125" y="450"/>
                  </a:cubicBezTo>
                  <a:cubicBezTo>
                    <a:pt x="1169" y="349"/>
                    <a:pt x="1187" y="246"/>
                    <a:pt x="1206" y="171"/>
                  </a:cubicBezTo>
                  <a:cubicBezTo>
                    <a:pt x="1225" y="96"/>
                    <a:pt x="1234" y="36"/>
                    <a:pt x="1242" y="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18" name="Text Box 52"/>
            <p:cNvSpPr txBox="1">
              <a:spLocks noChangeArrowheads="1"/>
            </p:cNvSpPr>
            <p:nvPr/>
          </p:nvSpPr>
          <p:spPr bwMode="auto">
            <a:xfrm>
              <a:off x="1824" y="2736"/>
              <a:ext cx="720"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400">
                  <a:sym typeface="Symbol" pitchFamily="18" charset="2"/>
                </a:rPr>
                <a:t>y=(x)</a:t>
              </a:r>
            </a:p>
          </p:txBody>
        </p:sp>
      </p:grpSp>
      <p:sp>
        <p:nvSpPr>
          <p:cNvPr id="80949" name="Text Box 53"/>
          <p:cNvSpPr txBox="1">
            <a:spLocks noChangeArrowheads="1"/>
          </p:cNvSpPr>
          <p:nvPr/>
        </p:nvSpPr>
        <p:spPr bwMode="auto">
          <a:xfrm>
            <a:off x="2303463" y="4646613"/>
            <a:ext cx="533400"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200"/>
              <a:t>x0</a:t>
            </a:r>
          </a:p>
        </p:txBody>
      </p:sp>
      <p:sp>
        <p:nvSpPr>
          <p:cNvPr id="80950" name="Text Box 54"/>
          <p:cNvSpPr txBox="1">
            <a:spLocks noChangeArrowheads="1"/>
          </p:cNvSpPr>
          <p:nvPr/>
        </p:nvSpPr>
        <p:spPr bwMode="auto">
          <a:xfrm>
            <a:off x="1798638" y="4652963"/>
            <a:ext cx="5334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200"/>
              <a:t>x1</a:t>
            </a:r>
          </a:p>
        </p:txBody>
      </p:sp>
      <p:sp>
        <p:nvSpPr>
          <p:cNvPr id="80951" name="Text Box 55"/>
          <p:cNvSpPr txBox="1">
            <a:spLocks noChangeArrowheads="1"/>
          </p:cNvSpPr>
          <p:nvPr/>
        </p:nvSpPr>
        <p:spPr bwMode="auto">
          <a:xfrm>
            <a:off x="1019175" y="4657725"/>
            <a:ext cx="441325"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200"/>
              <a:t>x2</a:t>
            </a:r>
          </a:p>
        </p:txBody>
      </p:sp>
      <p:grpSp>
        <p:nvGrpSpPr>
          <p:cNvPr id="80952" name="Group 56"/>
          <p:cNvGrpSpPr>
            <a:grpSpLocks/>
          </p:cNvGrpSpPr>
          <p:nvPr/>
        </p:nvGrpSpPr>
        <p:grpSpPr bwMode="auto">
          <a:xfrm>
            <a:off x="4800600" y="2571750"/>
            <a:ext cx="3810000" cy="2519363"/>
            <a:chOff x="240" y="96"/>
            <a:chExt cx="2400" cy="2116"/>
          </a:xfrm>
        </p:grpSpPr>
        <p:sp>
          <p:nvSpPr>
            <p:cNvPr id="31812" name="Line 57"/>
            <p:cNvSpPr>
              <a:spLocks noChangeShapeType="1"/>
            </p:cNvSpPr>
            <p:nvPr/>
          </p:nvSpPr>
          <p:spPr bwMode="auto">
            <a:xfrm>
              <a:off x="288" y="1920"/>
              <a:ext cx="216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13" name="Line 58"/>
            <p:cNvSpPr>
              <a:spLocks noChangeShapeType="1"/>
            </p:cNvSpPr>
            <p:nvPr/>
          </p:nvSpPr>
          <p:spPr bwMode="auto">
            <a:xfrm flipV="1">
              <a:off x="432" y="192"/>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14" name="Text Box 59"/>
            <p:cNvSpPr txBox="1">
              <a:spLocks noChangeArrowheads="1"/>
            </p:cNvSpPr>
            <p:nvPr/>
          </p:nvSpPr>
          <p:spPr bwMode="auto">
            <a:xfrm>
              <a:off x="2400" y="1728"/>
              <a:ext cx="240"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2400"/>
                <a:t>x</a:t>
              </a:r>
            </a:p>
          </p:txBody>
        </p:sp>
        <p:sp>
          <p:nvSpPr>
            <p:cNvPr id="31815" name="Text Box 60"/>
            <p:cNvSpPr txBox="1">
              <a:spLocks noChangeArrowheads="1"/>
            </p:cNvSpPr>
            <p:nvPr/>
          </p:nvSpPr>
          <p:spPr bwMode="auto">
            <a:xfrm>
              <a:off x="240" y="1824"/>
              <a:ext cx="240"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2400"/>
                <a:t>o</a:t>
              </a:r>
            </a:p>
          </p:txBody>
        </p:sp>
        <p:sp>
          <p:nvSpPr>
            <p:cNvPr id="31816" name="Text Box 61"/>
            <p:cNvSpPr txBox="1">
              <a:spLocks noChangeArrowheads="1"/>
            </p:cNvSpPr>
            <p:nvPr/>
          </p:nvSpPr>
          <p:spPr bwMode="auto">
            <a:xfrm>
              <a:off x="432" y="96"/>
              <a:ext cx="240"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2400"/>
                <a:t>y</a:t>
              </a:r>
            </a:p>
          </p:txBody>
        </p:sp>
      </p:grpSp>
      <p:grpSp>
        <p:nvGrpSpPr>
          <p:cNvPr id="80958" name="Group 62"/>
          <p:cNvGrpSpPr>
            <a:grpSpLocks/>
          </p:cNvGrpSpPr>
          <p:nvPr/>
        </p:nvGrpSpPr>
        <p:grpSpPr bwMode="auto">
          <a:xfrm>
            <a:off x="5105400" y="2743200"/>
            <a:ext cx="2971800" cy="2000250"/>
            <a:chOff x="432" y="240"/>
            <a:chExt cx="1872" cy="1680"/>
          </a:xfrm>
        </p:grpSpPr>
        <p:sp>
          <p:nvSpPr>
            <p:cNvPr id="31810" name="Line 63"/>
            <p:cNvSpPr>
              <a:spLocks noChangeShapeType="1"/>
            </p:cNvSpPr>
            <p:nvPr/>
          </p:nvSpPr>
          <p:spPr bwMode="auto">
            <a:xfrm flipV="1">
              <a:off x="432" y="480"/>
              <a:ext cx="168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11" name="Text Box 64"/>
            <p:cNvSpPr txBox="1">
              <a:spLocks noChangeArrowheads="1"/>
            </p:cNvSpPr>
            <p:nvPr/>
          </p:nvSpPr>
          <p:spPr bwMode="auto">
            <a:xfrm>
              <a:off x="1872" y="240"/>
              <a:ext cx="432"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100"/>
                <a:t>y=x</a:t>
              </a:r>
            </a:p>
          </p:txBody>
        </p:sp>
      </p:grpSp>
      <p:grpSp>
        <p:nvGrpSpPr>
          <p:cNvPr id="80961" name="Group 65"/>
          <p:cNvGrpSpPr>
            <a:grpSpLocks/>
          </p:cNvGrpSpPr>
          <p:nvPr/>
        </p:nvGrpSpPr>
        <p:grpSpPr bwMode="auto">
          <a:xfrm>
            <a:off x="5562600" y="2628900"/>
            <a:ext cx="2295525" cy="2032000"/>
            <a:chOff x="3504" y="2208"/>
            <a:chExt cx="1446" cy="1707"/>
          </a:xfrm>
        </p:grpSpPr>
        <p:sp>
          <p:nvSpPr>
            <p:cNvPr id="31808" name="Freeform 66"/>
            <p:cNvSpPr>
              <a:spLocks/>
            </p:cNvSpPr>
            <p:nvPr/>
          </p:nvSpPr>
          <p:spPr bwMode="auto">
            <a:xfrm>
              <a:off x="3510" y="2367"/>
              <a:ext cx="1440" cy="1548"/>
            </a:xfrm>
            <a:custGeom>
              <a:avLst/>
              <a:gdLst>
                <a:gd name="T0" fmla="*/ 0 w 1440"/>
                <a:gd name="T1" fmla="*/ 0 h 1548"/>
                <a:gd name="T2" fmla="*/ 54 w 1440"/>
                <a:gd name="T3" fmla="*/ 207 h 1548"/>
                <a:gd name="T4" fmla="*/ 162 w 1440"/>
                <a:gd name="T5" fmla="*/ 486 h 1548"/>
                <a:gd name="T6" fmla="*/ 333 w 1440"/>
                <a:gd name="T7" fmla="*/ 765 h 1548"/>
                <a:gd name="T8" fmla="*/ 495 w 1440"/>
                <a:gd name="T9" fmla="*/ 1008 h 1548"/>
                <a:gd name="T10" fmla="*/ 693 w 1440"/>
                <a:gd name="T11" fmla="*/ 1179 h 1548"/>
                <a:gd name="T12" fmla="*/ 972 w 1440"/>
                <a:gd name="T13" fmla="*/ 1377 h 1548"/>
                <a:gd name="T14" fmla="*/ 1206 w 1440"/>
                <a:gd name="T15" fmla="*/ 1503 h 1548"/>
                <a:gd name="T16" fmla="*/ 1440 w 1440"/>
                <a:gd name="T17" fmla="*/ 1548 h 15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40" h="1548">
                  <a:moveTo>
                    <a:pt x="0" y="0"/>
                  </a:moveTo>
                  <a:cubicBezTo>
                    <a:pt x="9" y="34"/>
                    <a:pt x="27" y="126"/>
                    <a:pt x="54" y="207"/>
                  </a:cubicBezTo>
                  <a:cubicBezTo>
                    <a:pt x="81" y="288"/>
                    <a:pt x="115" y="393"/>
                    <a:pt x="162" y="486"/>
                  </a:cubicBezTo>
                  <a:cubicBezTo>
                    <a:pt x="209" y="579"/>
                    <a:pt x="278" y="678"/>
                    <a:pt x="333" y="765"/>
                  </a:cubicBezTo>
                  <a:cubicBezTo>
                    <a:pt x="388" y="852"/>
                    <a:pt x="435" y="939"/>
                    <a:pt x="495" y="1008"/>
                  </a:cubicBezTo>
                  <a:cubicBezTo>
                    <a:pt x="555" y="1077"/>
                    <a:pt x="614" y="1117"/>
                    <a:pt x="693" y="1179"/>
                  </a:cubicBezTo>
                  <a:cubicBezTo>
                    <a:pt x="772" y="1241"/>
                    <a:pt x="887" y="1323"/>
                    <a:pt x="972" y="1377"/>
                  </a:cubicBezTo>
                  <a:cubicBezTo>
                    <a:pt x="1057" y="1431"/>
                    <a:pt x="1128" y="1475"/>
                    <a:pt x="1206" y="1503"/>
                  </a:cubicBezTo>
                  <a:cubicBezTo>
                    <a:pt x="1284" y="1531"/>
                    <a:pt x="1391" y="1539"/>
                    <a:pt x="1440" y="1548"/>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9" name="Text Box 67"/>
            <p:cNvSpPr txBox="1">
              <a:spLocks noChangeArrowheads="1"/>
            </p:cNvSpPr>
            <p:nvPr/>
          </p:nvSpPr>
          <p:spPr bwMode="auto">
            <a:xfrm>
              <a:off x="3504" y="2208"/>
              <a:ext cx="720"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400">
                  <a:sym typeface="Symbol" pitchFamily="18" charset="2"/>
                </a:rPr>
                <a:t>y=(x)</a:t>
              </a:r>
            </a:p>
          </p:txBody>
        </p:sp>
      </p:grpSp>
      <p:sp>
        <p:nvSpPr>
          <p:cNvPr id="80964" name="Text Box 68"/>
          <p:cNvSpPr txBox="1">
            <a:spLocks noChangeArrowheads="1"/>
          </p:cNvSpPr>
          <p:nvPr/>
        </p:nvSpPr>
        <p:spPr bwMode="auto">
          <a:xfrm>
            <a:off x="6400800" y="4629150"/>
            <a:ext cx="5334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100"/>
              <a:t>x0</a:t>
            </a:r>
          </a:p>
        </p:txBody>
      </p:sp>
      <p:sp>
        <p:nvSpPr>
          <p:cNvPr id="80965" name="Text Box 69"/>
          <p:cNvSpPr txBox="1">
            <a:spLocks noChangeArrowheads="1"/>
          </p:cNvSpPr>
          <p:nvPr/>
        </p:nvSpPr>
        <p:spPr bwMode="auto">
          <a:xfrm>
            <a:off x="5867400" y="4629150"/>
            <a:ext cx="5334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100"/>
              <a:t>x1</a:t>
            </a:r>
          </a:p>
        </p:txBody>
      </p:sp>
      <p:sp>
        <p:nvSpPr>
          <p:cNvPr id="80966" name="Text Box 70"/>
          <p:cNvSpPr txBox="1">
            <a:spLocks noChangeArrowheads="1"/>
          </p:cNvSpPr>
          <p:nvPr/>
        </p:nvSpPr>
        <p:spPr bwMode="auto">
          <a:xfrm>
            <a:off x="6705600" y="4629150"/>
            <a:ext cx="5334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100" dirty="0"/>
              <a:t>x2</a:t>
            </a:r>
          </a:p>
        </p:txBody>
      </p:sp>
      <p:grpSp>
        <p:nvGrpSpPr>
          <p:cNvPr id="80967" name="Group 71"/>
          <p:cNvGrpSpPr>
            <a:grpSpLocks/>
          </p:cNvGrpSpPr>
          <p:nvPr/>
        </p:nvGrpSpPr>
        <p:grpSpPr bwMode="auto">
          <a:xfrm>
            <a:off x="6083300" y="1611313"/>
            <a:ext cx="533400" cy="866775"/>
            <a:chOff x="3848" y="1344"/>
            <a:chExt cx="336" cy="728"/>
          </a:xfrm>
        </p:grpSpPr>
        <p:sp>
          <p:nvSpPr>
            <p:cNvPr id="31806" name="Line 72"/>
            <p:cNvSpPr>
              <a:spLocks noChangeShapeType="1"/>
            </p:cNvSpPr>
            <p:nvPr/>
          </p:nvSpPr>
          <p:spPr bwMode="auto">
            <a:xfrm>
              <a:off x="3936" y="1344"/>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7" name="Text Box 73"/>
            <p:cNvSpPr txBox="1">
              <a:spLocks noChangeArrowheads="1"/>
            </p:cNvSpPr>
            <p:nvPr/>
          </p:nvSpPr>
          <p:spPr bwMode="auto">
            <a:xfrm>
              <a:off x="3848" y="1839"/>
              <a:ext cx="33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200">
                  <a:sym typeface="Symbol" pitchFamily="18" charset="2"/>
                </a:rPr>
                <a:t></a:t>
              </a:r>
              <a:endParaRPr lang="en-US" altLang="zh-CN" sz="1200"/>
            </a:p>
          </p:txBody>
        </p:sp>
      </p:grpSp>
      <p:sp>
        <p:nvSpPr>
          <p:cNvPr id="80970" name="Line 74"/>
          <p:cNvSpPr>
            <a:spLocks noChangeShapeType="1"/>
          </p:cNvSpPr>
          <p:nvPr/>
        </p:nvSpPr>
        <p:spPr bwMode="auto">
          <a:xfrm>
            <a:off x="7467600" y="1885950"/>
            <a:ext cx="0" cy="4000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71" name="Line 75"/>
          <p:cNvSpPr>
            <a:spLocks noChangeShapeType="1"/>
          </p:cNvSpPr>
          <p:nvPr/>
        </p:nvSpPr>
        <p:spPr bwMode="auto">
          <a:xfrm flipH="1">
            <a:off x="5715000" y="1885950"/>
            <a:ext cx="17526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72" name="Line 76"/>
          <p:cNvSpPr>
            <a:spLocks noChangeShapeType="1"/>
          </p:cNvSpPr>
          <p:nvPr/>
        </p:nvSpPr>
        <p:spPr bwMode="auto">
          <a:xfrm>
            <a:off x="5715000" y="1428750"/>
            <a:ext cx="0" cy="8572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73" name="Line 77"/>
          <p:cNvSpPr>
            <a:spLocks noChangeShapeType="1"/>
          </p:cNvSpPr>
          <p:nvPr/>
        </p:nvSpPr>
        <p:spPr bwMode="auto">
          <a:xfrm flipH="1">
            <a:off x="5715000" y="1428750"/>
            <a:ext cx="685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74" name="Line 78"/>
          <p:cNvSpPr>
            <a:spLocks noChangeShapeType="1"/>
          </p:cNvSpPr>
          <p:nvPr/>
        </p:nvSpPr>
        <p:spPr bwMode="auto">
          <a:xfrm>
            <a:off x="6400800" y="1428750"/>
            <a:ext cx="0" cy="8572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80975" name="Group 79"/>
          <p:cNvGrpSpPr>
            <a:grpSpLocks/>
          </p:cNvGrpSpPr>
          <p:nvPr/>
        </p:nvGrpSpPr>
        <p:grpSpPr bwMode="auto">
          <a:xfrm>
            <a:off x="2806700" y="3106738"/>
            <a:ext cx="533400" cy="1833562"/>
            <a:chOff x="1792" y="2784"/>
            <a:chExt cx="336" cy="1541"/>
          </a:xfrm>
        </p:grpSpPr>
        <p:sp>
          <p:nvSpPr>
            <p:cNvPr id="31804" name="Line 80"/>
            <p:cNvSpPr>
              <a:spLocks noChangeShapeType="1"/>
            </p:cNvSpPr>
            <p:nvPr/>
          </p:nvSpPr>
          <p:spPr bwMode="auto">
            <a:xfrm>
              <a:off x="1872" y="2784"/>
              <a:ext cx="0"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5" name="Text Box 81"/>
            <p:cNvSpPr txBox="1">
              <a:spLocks noChangeArrowheads="1"/>
            </p:cNvSpPr>
            <p:nvPr/>
          </p:nvSpPr>
          <p:spPr bwMode="auto">
            <a:xfrm>
              <a:off x="1792" y="4066"/>
              <a:ext cx="336"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400">
                  <a:sym typeface="Symbol" pitchFamily="18" charset="2"/>
                </a:rPr>
                <a:t></a:t>
              </a:r>
              <a:endParaRPr lang="en-US" altLang="zh-CN" sz="1400"/>
            </a:p>
          </p:txBody>
        </p:sp>
      </p:grpSp>
      <p:sp>
        <p:nvSpPr>
          <p:cNvPr id="80978" name="Line 82"/>
          <p:cNvSpPr>
            <a:spLocks noChangeShapeType="1"/>
          </p:cNvSpPr>
          <p:nvPr/>
        </p:nvSpPr>
        <p:spPr bwMode="auto">
          <a:xfrm>
            <a:off x="2484438" y="3746500"/>
            <a:ext cx="0" cy="914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79" name="Line 83"/>
          <p:cNvSpPr>
            <a:spLocks noChangeShapeType="1"/>
          </p:cNvSpPr>
          <p:nvPr/>
        </p:nvSpPr>
        <p:spPr bwMode="auto">
          <a:xfrm>
            <a:off x="2027238" y="3746500"/>
            <a:ext cx="457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80" name="Line 84"/>
          <p:cNvSpPr>
            <a:spLocks noChangeShapeType="1"/>
          </p:cNvSpPr>
          <p:nvPr/>
        </p:nvSpPr>
        <p:spPr bwMode="auto">
          <a:xfrm>
            <a:off x="1990725" y="3746500"/>
            <a:ext cx="0" cy="914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81" name="Line 85"/>
          <p:cNvSpPr>
            <a:spLocks noChangeShapeType="1"/>
          </p:cNvSpPr>
          <p:nvPr/>
        </p:nvSpPr>
        <p:spPr bwMode="auto">
          <a:xfrm>
            <a:off x="1189038" y="4260850"/>
            <a:ext cx="838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82" name="Line 86"/>
          <p:cNvSpPr>
            <a:spLocks noChangeShapeType="1"/>
          </p:cNvSpPr>
          <p:nvPr/>
        </p:nvSpPr>
        <p:spPr bwMode="auto">
          <a:xfrm>
            <a:off x="1189038" y="4260850"/>
            <a:ext cx="0" cy="4000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80983" name="Group 87"/>
          <p:cNvGrpSpPr>
            <a:grpSpLocks/>
          </p:cNvGrpSpPr>
          <p:nvPr/>
        </p:nvGrpSpPr>
        <p:grpSpPr bwMode="auto">
          <a:xfrm>
            <a:off x="6178550" y="3943353"/>
            <a:ext cx="533400" cy="987029"/>
            <a:chOff x="3892" y="3312"/>
            <a:chExt cx="336" cy="829"/>
          </a:xfrm>
        </p:grpSpPr>
        <p:sp>
          <p:nvSpPr>
            <p:cNvPr id="31802" name="Line 88"/>
            <p:cNvSpPr>
              <a:spLocks noChangeShapeType="1"/>
            </p:cNvSpPr>
            <p:nvPr/>
          </p:nvSpPr>
          <p:spPr bwMode="auto">
            <a:xfrm>
              <a:off x="3984" y="3312"/>
              <a:ext cx="0" cy="67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3" name="Text Box 89"/>
            <p:cNvSpPr txBox="1">
              <a:spLocks noChangeArrowheads="1"/>
            </p:cNvSpPr>
            <p:nvPr/>
          </p:nvSpPr>
          <p:spPr bwMode="auto">
            <a:xfrm>
              <a:off x="3892" y="3921"/>
              <a:ext cx="336"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100">
                  <a:sym typeface="Symbol" pitchFamily="18" charset="2"/>
                </a:rPr>
                <a:t></a:t>
              </a:r>
              <a:endParaRPr lang="en-US" altLang="zh-CN" sz="1100"/>
            </a:p>
          </p:txBody>
        </p:sp>
      </p:grpSp>
      <p:sp>
        <p:nvSpPr>
          <p:cNvPr id="80986" name="Line 90"/>
          <p:cNvSpPr>
            <a:spLocks noChangeShapeType="1"/>
          </p:cNvSpPr>
          <p:nvPr/>
        </p:nvSpPr>
        <p:spPr bwMode="auto">
          <a:xfrm>
            <a:off x="6553200" y="4202113"/>
            <a:ext cx="0" cy="5715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87" name="Line 91"/>
          <p:cNvSpPr>
            <a:spLocks noChangeShapeType="1"/>
          </p:cNvSpPr>
          <p:nvPr/>
        </p:nvSpPr>
        <p:spPr bwMode="auto">
          <a:xfrm>
            <a:off x="6019800" y="4202113"/>
            <a:ext cx="533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88" name="Line 92"/>
          <p:cNvSpPr>
            <a:spLocks noChangeShapeType="1"/>
          </p:cNvSpPr>
          <p:nvPr/>
        </p:nvSpPr>
        <p:spPr bwMode="auto">
          <a:xfrm>
            <a:off x="6019800" y="3687763"/>
            <a:ext cx="0" cy="10858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89" name="Line 93"/>
          <p:cNvSpPr>
            <a:spLocks noChangeShapeType="1"/>
          </p:cNvSpPr>
          <p:nvPr/>
        </p:nvSpPr>
        <p:spPr bwMode="auto">
          <a:xfrm>
            <a:off x="6019800" y="3687763"/>
            <a:ext cx="762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90" name="Line 94"/>
          <p:cNvSpPr>
            <a:spLocks noChangeShapeType="1"/>
          </p:cNvSpPr>
          <p:nvPr/>
        </p:nvSpPr>
        <p:spPr bwMode="auto">
          <a:xfrm>
            <a:off x="6781800" y="3687763"/>
            <a:ext cx="0" cy="10858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91" name="Line 95"/>
          <p:cNvSpPr>
            <a:spLocks noChangeShapeType="1"/>
          </p:cNvSpPr>
          <p:nvPr/>
        </p:nvSpPr>
        <p:spPr bwMode="auto">
          <a:xfrm>
            <a:off x="6019800" y="3687763"/>
            <a:ext cx="762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92" name="Line 96"/>
          <p:cNvSpPr>
            <a:spLocks noChangeShapeType="1"/>
          </p:cNvSpPr>
          <p:nvPr/>
        </p:nvSpPr>
        <p:spPr bwMode="auto">
          <a:xfrm>
            <a:off x="5791200" y="3344863"/>
            <a:ext cx="0" cy="14287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93" name="Line 97"/>
          <p:cNvSpPr>
            <a:spLocks noChangeShapeType="1"/>
          </p:cNvSpPr>
          <p:nvPr/>
        </p:nvSpPr>
        <p:spPr bwMode="auto">
          <a:xfrm>
            <a:off x="5791200" y="4316413"/>
            <a:ext cx="9906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94" name="Line 98"/>
          <p:cNvSpPr>
            <a:spLocks noChangeShapeType="1"/>
          </p:cNvSpPr>
          <p:nvPr/>
        </p:nvSpPr>
        <p:spPr bwMode="auto">
          <a:xfrm>
            <a:off x="5791200" y="3344863"/>
            <a:ext cx="1600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95" name="Line 99"/>
          <p:cNvSpPr>
            <a:spLocks noChangeShapeType="1"/>
          </p:cNvSpPr>
          <p:nvPr/>
        </p:nvSpPr>
        <p:spPr bwMode="auto">
          <a:xfrm>
            <a:off x="7315200" y="3344863"/>
            <a:ext cx="0" cy="14287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96" name="Text Box 100"/>
          <p:cNvSpPr txBox="1">
            <a:spLocks noChangeArrowheads="1"/>
          </p:cNvSpPr>
          <p:nvPr/>
        </p:nvSpPr>
        <p:spPr bwMode="auto">
          <a:xfrm>
            <a:off x="7086600" y="4629150"/>
            <a:ext cx="5334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100"/>
              <a:t>x4</a:t>
            </a:r>
          </a:p>
        </p:txBody>
      </p:sp>
      <p:sp>
        <p:nvSpPr>
          <p:cNvPr id="80997" name="Text Box 101"/>
          <p:cNvSpPr txBox="1">
            <a:spLocks noChangeArrowheads="1"/>
          </p:cNvSpPr>
          <p:nvPr/>
        </p:nvSpPr>
        <p:spPr bwMode="auto">
          <a:xfrm>
            <a:off x="5616575" y="4689564"/>
            <a:ext cx="53340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100"/>
              <a:t>x3</a:t>
            </a:r>
          </a:p>
        </p:txBody>
      </p:sp>
    </p:spTree>
    <p:extLst>
      <p:ext uri="{BB962C8B-B14F-4D97-AF65-F5344CB8AC3E}">
        <p14:creationId xmlns:p14="http://schemas.microsoft.com/office/powerpoint/2010/main" val="148854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0904"/>
                                        </p:tgtEl>
                                        <p:attrNameLst>
                                          <p:attrName>style.visibility</p:attrName>
                                        </p:attrNameLst>
                                      </p:cBhvr>
                                      <p:to>
                                        <p:strVal val="visible"/>
                                      </p:to>
                                    </p:set>
                                    <p:animEffect transition="in" filter="dissolve">
                                      <p:cBhvr>
                                        <p:cTn id="7" dur="500"/>
                                        <p:tgtEl>
                                          <p:spTgt spid="809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0910"/>
                                        </p:tgtEl>
                                        <p:attrNameLst>
                                          <p:attrName>style.visibility</p:attrName>
                                        </p:attrNameLst>
                                      </p:cBhvr>
                                      <p:to>
                                        <p:strVal val="visible"/>
                                      </p:to>
                                    </p:set>
                                    <p:animEffect transition="in" filter="dissolve">
                                      <p:cBhvr>
                                        <p:cTn id="12" dur="500"/>
                                        <p:tgtEl>
                                          <p:spTgt spid="809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0913"/>
                                        </p:tgtEl>
                                        <p:attrNameLst>
                                          <p:attrName>style.visibility</p:attrName>
                                        </p:attrNameLst>
                                      </p:cBhvr>
                                      <p:to>
                                        <p:strVal val="visible"/>
                                      </p:to>
                                    </p:set>
                                    <p:animEffect transition="in" filter="dissolve">
                                      <p:cBhvr>
                                        <p:cTn id="17" dur="500"/>
                                        <p:tgtEl>
                                          <p:spTgt spid="809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0919"/>
                                        </p:tgtEl>
                                        <p:attrNameLst>
                                          <p:attrName>style.visibility</p:attrName>
                                        </p:attrNameLst>
                                      </p:cBhvr>
                                      <p:to>
                                        <p:strVal val="visible"/>
                                      </p:to>
                                    </p:set>
                                    <p:animEffect transition="in" filter="dissolve">
                                      <p:cBhvr>
                                        <p:cTn id="22" dur="500"/>
                                        <p:tgtEl>
                                          <p:spTgt spid="809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0916">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089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09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090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0917">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090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090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0918">
                                            <p:txEl>
                                              <p:pRg st="0" end="0"/>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80922"/>
                                        </p:tgtEl>
                                        <p:attrNameLst>
                                          <p:attrName>style.visibility</p:attrName>
                                        </p:attrNameLst>
                                      </p:cBhvr>
                                      <p:to>
                                        <p:strVal val="visible"/>
                                      </p:to>
                                    </p:set>
                                    <p:animEffect transition="in" filter="dissolve">
                                      <p:cBhvr>
                                        <p:cTn id="59" dur="500"/>
                                        <p:tgtEl>
                                          <p:spTgt spid="8092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nodeType="clickEffect">
                                  <p:stCondLst>
                                    <p:cond delay="0"/>
                                  </p:stCondLst>
                                  <p:childTnLst>
                                    <p:set>
                                      <p:cBhvr>
                                        <p:cTn id="63" dur="1" fill="hold">
                                          <p:stCondLst>
                                            <p:cond delay="0"/>
                                          </p:stCondLst>
                                        </p:cTn>
                                        <p:tgtEl>
                                          <p:spTgt spid="80928"/>
                                        </p:tgtEl>
                                        <p:attrNameLst>
                                          <p:attrName>style.visibility</p:attrName>
                                        </p:attrNameLst>
                                      </p:cBhvr>
                                      <p:to>
                                        <p:strVal val="visible"/>
                                      </p:to>
                                    </p:set>
                                    <p:animEffect transition="in" filter="dissolve">
                                      <p:cBhvr>
                                        <p:cTn id="64" dur="500"/>
                                        <p:tgtEl>
                                          <p:spTgt spid="8092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nodeType="clickEffect">
                                  <p:stCondLst>
                                    <p:cond delay="0"/>
                                  </p:stCondLst>
                                  <p:childTnLst>
                                    <p:set>
                                      <p:cBhvr>
                                        <p:cTn id="68" dur="1" fill="hold">
                                          <p:stCondLst>
                                            <p:cond delay="0"/>
                                          </p:stCondLst>
                                        </p:cTn>
                                        <p:tgtEl>
                                          <p:spTgt spid="80931"/>
                                        </p:tgtEl>
                                        <p:attrNameLst>
                                          <p:attrName>style.visibility</p:attrName>
                                        </p:attrNameLst>
                                      </p:cBhvr>
                                      <p:to>
                                        <p:strVal val="visible"/>
                                      </p:to>
                                    </p:set>
                                    <p:animEffect transition="in" filter="dissolve">
                                      <p:cBhvr>
                                        <p:cTn id="69" dur="500"/>
                                        <p:tgtEl>
                                          <p:spTgt spid="8093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nodeType="clickEffect">
                                  <p:stCondLst>
                                    <p:cond delay="0"/>
                                  </p:stCondLst>
                                  <p:childTnLst>
                                    <p:set>
                                      <p:cBhvr>
                                        <p:cTn id="73" dur="1" fill="hold">
                                          <p:stCondLst>
                                            <p:cond delay="0"/>
                                          </p:stCondLst>
                                        </p:cTn>
                                        <p:tgtEl>
                                          <p:spTgt spid="80967"/>
                                        </p:tgtEl>
                                        <p:attrNameLst>
                                          <p:attrName>style.visibility</p:attrName>
                                        </p:attrNameLst>
                                      </p:cBhvr>
                                      <p:to>
                                        <p:strVal val="visible"/>
                                      </p:to>
                                    </p:set>
                                    <p:animEffect transition="in" filter="dissolve">
                                      <p:cBhvr>
                                        <p:cTn id="74" dur="500"/>
                                        <p:tgtEl>
                                          <p:spTgt spid="80967"/>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80934">
                                            <p:txEl>
                                              <p:pRg st="0" end="0"/>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80970"/>
                                        </p:tgtEl>
                                        <p:attrNameLst>
                                          <p:attrName>style.visibility</p:attrName>
                                        </p:attrNameLst>
                                      </p:cBhvr>
                                      <p:to>
                                        <p:strVal val="visible"/>
                                      </p:to>
                                    </p:set>
                                    <p:animEffect transition="in" filter="dissolve">
                                      <p:cBhvr>
                                        <p:cTn id="83" dur="500"/>
                                        <p:tgtEl>
                                          <p:spTgt spid="8097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80971"/>
                                        </p:tgtEl>
                                        <p:attrNameLst>
                                          <p:attrName>style.visibility</p:attrName>
                                        </p:attrNameLst>
                                      </p:cBhvr>
                                      <p:to>
                                        <p:strVal val="visible"/>
                                      </p:to>
                                    </p:set>
                                    <p:animEffect transition="in" filter="dissolve">
                                      <p:cBhvr>
                                        <p:cTn id="88" dur="500"/>
                                        <p:tgtEl>
                                          <p:spTgt spid="80971"/>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80972"/>
                                        </p:tgtEl>
                                        <p:attrNameLst>
                                          <p:attrName>style.visibility</p:attrName>
                                        </p:attrNameLst>
                                      </p:cBhvr>
                                      <p:to>
                                        <p:strVal val="visible"/>
                                      </p:to>
                                    </p:set>
                                    <p:animEffect transition="in" filter="dissolve">
                                      <p:cBhvr>
                                        <p:cTn id="93" dur="500"/>
                                        <p:tgtEl>
                                          <p:spTgt spid="80972"/>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80935">
                                            <p:txEl>
                                              <p:pRg st="0" end="0"/>
                                            </p:txEl>
                                          </p:spTgt>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80973"/>
                                        </p:tgtEl>
                                        <p:attrNameLst>
                                          <p:attrName>style.visibility</p:attrName>
                                        </p:attrNameLst>
                                      </p:cBhvr>
                                      <p:to>
                                        <p:strVal val="visible"/>
                                      </p:to>
                                    </p:set>
                                    <p:animEffect transition="in" filter="dissolve">
                                      <p:cBhvr>
                                        <p:cTn id="102" dur="500"/>
                                        <p:tgtEl>
                                          <p:spTgt spid="8097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80974"/>
                                        </p:tgtEl>
                                        <p:attrNameLst>
                                          <p:attrName>style.visibility</p:attrName>
                                        </p:attrNameLst>
                                      </p:cBhvr>
                                      <p:to>
                                        <p:strVal val="visible"/>
                                      </p:to>
                                    </p:set>
                                    <p:animEffect transition="in" filter="dissolve">
                                      <p:cBhvr>
                                        <p:cTn id="107" dur="500"/>
                                        <p:tgtEl>
                                          <p:spTgt spid="8097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80936">
                                            <p:txEl>
                                              <p:pRg st="0" end="0"/>
                                            </p:txEl>
                                          </p:spTgt>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nodeType="clickEffect">
                                  <p:stCondLst>
                                    <p:cond delay="0"/>
                                  </p:stCondLst>
                                  <p:childTnLst>
                                    <p:set>
                                      <p:cBhvr>
                                        <p:cTn id="115" dur="1" fill="hold">
                                          <p:stCondLst>
                                            <p:cond delay="0"/>
                                          </p:stCondLst>
                                        </p:cTn>
                                        <p:tgtEl>
                                          <p:spTgt spid="80937"/>
                                        </p:tgtEl>
                                        <p:attrNameLst>
                                          <p:attrName>style.visibility</p:attrName>
                                        </p:attrNameLst>
                                      </p:cBhvr>
                                      <p:to>
                                        <p:strVal val="visible"/>
                                      </p:to>
                                    </p:set>
                                    <p:animEffect transition="in" filter="dissolve">
                                      <p:cBhvr>
                                        <p:cTn id="116" dur="500"/>
                                        <p:tgtEl>
                                          <p:spTgt spid="80937"/>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9" presetClass="entr" presetSubtype="0" fill="hold" nodeType="clickEffect">
                                  <p:stCondLst>
                                    <p:cond delay="0"/>
                                  </p:stCondLst>
                                  <p:childTnLst>
                                    <p:set>
                                      <p:cBhvr>
                                        <p:cTn id="120" dur="1" fill="hold">
                                          <p:stCondLst>
                                            <p:cond delay="0"/>
                                          </p:stCondLst>
                                        </p:cTn>
                                        <p:tgtEl>
                                          <p:spTgt spid="80943"/>
                                        </p:tgtEl>
                                        <p:attrNameLst>
                                          <p:attrName>style.visibility</p:attrName>
                                        </p:attrNameLst>
                                      </p:cBhvr>
                                      <p:to>
                                        <p:strVal val="visible"/>
                                      </p:to>
                                    </p:set>
                                    <p:animEffect transition="in" filter="dissolve">
                                      <p:cBhvr>
                                        <p:cTn id="121" dur="500"/>
                                        <p:tgtEl>
                                          <p:spTgt spid="80943"/>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9" presetClass="entr" presetSubtype="0" fill="hold" nodeType="clickEffect">
                                  <p:stCondLst>
                                    <p:cond delay="0"/>
                                  </p:stCondLst>
                                  <p:childTnLst>
                                    <p:set>
                                      <p:cBhvr>
                                        <p:cTn id="125" dur="1" fill="hold">
                                          <p:stCondLst>
                                            <p:cond delay="0"/>
                                          </p:stCondLst>
                                        </p:cTn>
                                        <p:tgtEl>
                                          <p:spTgt spid="80946"/>
                                        </p:tgtEl>
                                        <p:attrNameLst>
                                          <p:attrName>style.visibility</p:attrName>
                                        </p:attrNameLst>
                                      </p:cBhvr>
                                      <p:to>
                                        <p:strVal val="visible"/>
                                      </p:to>
                                    </p:set>
                                    <p:animEffect transition="in" filter="dissolve">
                                      <p:cBhvr>
                                        <p:cTn id="126" dur="500"/>
                                        <p:tgtEl>
                                          <p:spTgt spid="80946"/>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9" presetClass="entr" presetSubtype="0" fill="hold" nodeType="clickEffect">
                                  <p:stCondLst>
                                    <p:cond delay="0"/>
                                  </p:stCondLst>
                                  <p:childTnLst>
                                    <p:set>
                                      <p:cBhvr>
                                        <p:cTn id="130" dur="1" fill="hold">
                                          <p:stCondLst>
                                            <p:cond delay="0"/>
                                          </p:stCondLst>
                                        </p:cTn>
                                        <p:tgtEl>
                                          <p:spTgt spid="80975"/>
                                        </p:tgtEl>
                                        <p:attrNameLst>
                                          <p:attrName>style.visibility</p:attrName>
                                        </p:attrNameLst>
                                      </p:cBhvr>
                                      <p:to>
                                        <p:strVal val="visible"/>
                                      </p:to>
                                    </p:set>
                                    <p:animEffect transition="in" filter="dissolve">
                                      <p:cBhvr>
                                        <p:cTn id="131" dur="500"/>
                                        <p:tgtEl>
                                          <p:spTgt spid="80975"/>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80949">
                                            <p:txEl>
                                              <p:pRg st="0" end="0"/>
                                            </p:txEl>
                                          </p:spTgt>
                                        </p:tgtEl>
                                        <p:attrNameLst>
                                          <p:attrName>style.visibility</p:attrName>
                                        </p:attrNameLst>
                                      </p:cBhvr>
                                      <p:to>
                                        <p:strVal val="visible"/>
                                      </p:to>
                                    </p:set>
                                    <p:animEffect transition="in" filter="dissolve">
                                      <p:cBhvr>
                                        <p:cTn id="136" dur="500"/>
                                        <p:tgtEl>
                                          <p:spTgt spid="80949">
                                            <p:txEl>
                                              <p:pRg st="0" end="0"/>
                                            </p:txEl>
                                          </p:spTgt>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grpId="0" nodeType="clickEffect">
                                  <p:stCondLst>
                                    <p:cond delay="0"/>
                                  </p:stCondLst>
                                  <p:childTnLst>
                                    <p:set>
                                      <p:cBhvr>
                                        <p:cTn id="140" dur="1" fill="hold">
                                          <p:stCondLst>
                                            <p:cond delay="499"/>
                                          </p:stCondLst>
                                        </p:cTn>
                                        <p:tgtEl>
                                          <p:spTgt spid="80978"/>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grpId="0" nodeType="clickEffect">
                                  <p:stCondLst>
                                    <p:cond delay="0"/>
                                  </p:stCondLst>
                                  <p:childTnLst>
                                    <p:set>
                                      <p:cBhvr>
                                        <p:cTn id="144" dur="1" fill="hold">
                                          <p:stCondLst>
                                            <p:cond delay="499"/>
                                          </p:stCondLst>
                                        </p:cTn>
                                        <p:tgtEl>
                                          <p:spTgt spid="80979"/>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grpId="0" nodeType="clickEffect">
                                  <p:stCondLst>
                                    <p:cond delay="0"/>
                                  </p:stCondLst>
                                  <p:childTnLst>
                                    <p:set>
                                      <p:cBhvr>
                                        <p:cTn id="148" dur="1" fill="hold">
                                          <p:stCondLst>
                                            <p:cond delay="499"/>
                                          </p:stCondLst>
                                        </p:cTn>
                                        <p:tgtEl>
                                          <p:spTgt spid="80980"/>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80950">
                                            <p:txEl>
                                              <p:pRg st="0" end="0"/>
                                            </p:txEl>
                                          </p:spTgt>
                                        </p:tgtEl>
                                        <p:attrNameLst>
                                          <p:attrName>style.visibility</p:attrName>
                                        </p:attrNameLst>
                                      </p:cBhvr>
                                      <p:to>
                                        <p:strVal val="visible"/>
                                      </p:to>
                                    </p:set>
                                    <p:animEffect transition="in" filter="dissolve">
                                      <p:cBhvr>
                                        <p:cTn id="153" dur="500"/>
                                        <p:tgtEl>
                                          <p:spTgt spid="80950">
                                            <p:txEl>
                                              <p:pRg st="0" end="0"/>
                                            </p:txEl>
                                          </p:spTgt>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ntr" presetSubtype="0" fill="hold" grpId="0" nodeType="clickEffect">
                                  <p:stCondLst>
                                    <p:cond delay="0"/>
                                  </p:stCondLst>
                                  <p:childTnLst>
                                    <p:set>
                                      <p:cBhvr>
                                        <p:cTn id="157" dur="1" fill="hold">
                                          <p:stCondLst>
                                            <p:cond delay="499"/>
                                          </p:stCondLst>
                                        </p:cTn>
                                        <p:tgtEl>
                                          <p:spTgt spid="80981"/>
                                        </p:tgtEl>
                                        <p:attrNameLst>
                                          <p:attrName>style.visibility</p:attrName>
                                        </p:attrNameLst>
                                      </p:cBhvr>
                                      <p:to>
                                        <p:strVal val="visible"/>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 presetClass="entr" presetSubtype="0" fill="hold" grpId="0" nodeType="clickEffect">
                                  <p:stCondLst>
                                    <p:cond delay="0"/>
                                  </p:stCondLst>
                                  <p:childTnLst>
                                    <p:set>
                                      <p:cBhvr>
                                        <p:cTn id="161" dur="1" fill="hold">
                                          <p:stCondLst>
                                            <p:cond delay="499"/>
                                          </p:stCondLst>
                                        </p:cTn>
                                        <p:tgtEl>
                                          <p:spTgt spid="80982"/>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80951">
                                            <p:txEl>
                                              <p:pRg st="0" end="0"/>
                                            </p:txEl>
                                          </p:spTgt>
                                        </p:tgtEl>
                                        <p:attrNameLst>
                                          <p:attrName>style.visibility</p:attrName>
                                        </p:attrNameLst>
                                      </p:cBhvr>
                                      <p:to>
                                        <p:strVal val="visible"/>
                                      </p:to>
                                    </p:set>
                                    <p:animEffect transition="in" filter="dissolve">
                                      <p:cBhvr>
                                        <p:cTn id="166" dur="500"/>
                                        <p:tgtEl>
                                          <p:spTgt spid="80951">
                                            <p:txEl>
                                              <p:pRg st="0" end="0"/>
                                            </p:txEl>
                                          </p:spTgt>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9" presetClass="entr" presetSubtype="0" fill="hold" nodeType="clickEffect">
                                  <p:stCondLst>
                                    <p:cond delay="0"/>
                                  </p:stCondLst>
                                  <p:childTnLst>
                                    <p:set>
                                      <p:cBhvr>
                                        <p:cTn id="170" dur="1" fill="hold">
                                          <p:stCondLst>
                                            <p:cond delay="0"/>
                                          </p:stCondLst>
                                        </p:cTn>
                                        <p:tgtEl>
                                          <p:spTgt spid="80952"/>
                                        </p:tgtEl>
                                        <p:attrNameLst>
                                          <p:attrName>style.visibility</p:attrName>
                                        </p:attrNameLst>
                                      </p:cBhvr>
                                      <p:to>
                                        <p:strVal val="visible"/>
                                      </p:to>
                                    </p:set>
                                    <p:animEffect transition="in" filter="dissolve">
                                      <p:cBhvr>
                                        <p:cTn id="171" dur="500"/>
                                        <p:tgtEl>
                                          <p:spTgt spid="80952"/>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9" presetClass="entr" presetSubtype="0" fill="hold" nodeType="clickEffect">
                                  <p:stCondLst>
                                    <p:cond delay="0"/>
                                  </p:stCondLst>
                                  <p:childTnLst>
                                    <p:set>
                                      <p:cBhvr>
                                        <p:cTn id="175" dur="1" fill="hold">
                                          <p:stCondLst>
                                            <p:cond delay="0"/>
                                          </p:stCondLst>
                                        </p:cTn>
                                        <p:tgtEl>
                                          <p:spTgt spid="80958"/>
                                        </p:tgtEl>
                                        <p:attrNameLst>
                                          <p:attrName>style.visibility</p:attrName>
                                        </p:attrNameLst>
                                      </p:cBhvr>
                                      <p:to>
                                        <p:strVal val="visible"/>
                                      </p:to>
                                    </p:set>
                                    <p:animEffect transition="in" filter="dissolve">
                                      <p:cBhvr>
                                        <p:cTn id="176" dur="500"/>
                                        <p:tgtEl>
                                          <p:spTgt spid="80958"/>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9" presetClass="entr" presetSubtype="0" fill="hold" nodeType="clickEffect">
                                  <p:stCondLst>
                                    <p:cond delay="0"/>
                                  </p:stCondLst>
                                  <p:childTnLst>
                                    <p:set>
                                      <p:cBhvr>
                                        <p:cTn id="180" dur="1" fill="hold">
                                          <p:stCondLst>
                                            <p:cond delay="0"/>
                                          </p:stCondLst>
                                        </p:cTn>
                                        <p:tgtEl>
                                          <p:spTgt spid="80961"/>
                                        </p:tgtEl>
                                        <p:attrNameLst>
                                          <p:attrName>style.visibility</p:attrName>
                                        </p:attrNameLst>
                                      </p:cBhvr>
                                      <p:to>
                                        <p:strVal val="visible"/>
                                      </p:to>
                                    </p:set>
                                    <p:animEffect transition="in" filter="dissolve">
                                      <p:cBhvr>
                                        <p:cTn id="181" dur="500"/>
                                        <p:tgtEl>
                                          <p:spTgt spid="80961"/>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9" presetClass="entr" presetSubtype="0" fill="hold" nodeType="clickEffect">
                                  <p:stCondLst>
                                    <p:cond delay="0"/>
                                  </p:stCondLst>
                                  <p:childTnLst>
                                    <p:set>
                                      <p:cBhvr>
                                        <p:cTn id="185" dur="1" fill="hold">
                                          <p:stCondLst>
                                            <p:cond delay="0"/>
                                          </p:stCondLst>
                                        </p:cTn>
                                        <p:tgtEl>
                                          <p:spTgt spid="80983"/>
                                        </p:tgtEl>
                                        <p:attrNameLst>
                                          <p:attrName>style.visibility</p:attrName>
                                        </p:attrNameLst>
                                      </p:cBhvr>
                                      <p:to>
                                        <p:strVal val="visible"/>
                                      </p:to>
                                    </p:set>
                                    <p:animEffect transition="in" filter="dissolve">
                                      <p:cBhvr>
                                        <p:cTn id="186" dur="500"/>
                                        <p:tgtEl>
                                          <p:spTgt spid="80983"/>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80964">
                                            <p:txEl>
                                              <p:pRg st="0" end="0"/>
                                            </p:txEl>
                                          </p:spTgt>
                                        </p:tgtEl>
                                        <p:attrNameLst>
                                          <p:attrName>style.visibility</p:attrName>
                                        </p:attrNameLst>
                                      </p:cBhvr>
                                      <p:to>
                                        <p:strVal val="visible"/>
                                      </p:to>
                                    </p:set>
                                    <p:animEffect transition="in" filter="dissolve">
                                      <p:cBhvr>
                                        <p:cTn id="191" dur="500"/>
                                        <p:tgtEl>
                                          <p:spTgt spid="80964">
                                            <p:txEl>
                                              <p:pRg st="0" end="0"/>
                                            </p:txEl>
                                          </p:spTgt>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1" presetClass="entr" presetSubtype="0" fill="hold" grpId="0" nodeType="clickEffect">
                                  <p:stCondLst>
                                    <p:cond delay="0"/>
                                  </p:stCondLst>
                                  <p:childTnLst>
                                    <p:set>
                                      <p:cBhvr>
                                        <p:cTn id="195" dur="1" fill="hold">
                                          <p:stCondLst>
                                            <p:cond delay="499"/>
                                          </p:stCondLst>
                                        </p:cTn>
                                        <p:tgtEl>
                                          <p:spTgt spid="80986"/>
                                        </p:tgtEl>
                                        <p:attrNameLst>
                                          <p:attrName>style.visibility</p:attrName>
                                        </p:attrNameLst>
                                      </p:cBhvr>
                                      <p:to>
                                        <p:strVal val="visible"/>
                                      </p:to>
                                    </p:se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1" presetClass="entr" presetSubtype="0" fill="hold" grpId="0" nodeType="clickEffect">
                                  <p:stCondLst>
                                    <p:cond delay="0"/>
                                  </p:stCondLst>
                                  <p:childTnLst>
                                    <p:set>
                                      <p:cBhvr>
                                        <p:cTn id="199" dur="1" fill="hold">
                                          <p:stCondLst>
                                            <p:cond delay="499"/>
                                          </p:stCondLst>
                                        </p:cTn>
                                        <p:tgtEl>
                                          <p:spTgt spid="80987"/>
                                        </p:tgtEl>
                                        <p:attrNameLst>
                                          <p:attrName>style.visibility</p:attrName>
                                        </p:attrNameLst>
                                      </p:cBhvr>
                                      <p:to>
                                        <p:strVal val="visible"/>
                                      </p:to>
                                    </p:se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 presetClass="entr" presetSubtype="0" fill="hold" grpId="0" nodeType="clickEffect">
                                  <p:stCondLst>
                                    <p:cond delay="0"/>
                                  </p:stCondLst>
                                  <p:childTnLst>
                                    <p:set>
                                      <p:cBhvr>
                                        <p:cTn id="203" dur="1" fill="hold">
                                          <p:stCondLst>
                                            <p:cond delay="499"/>
                                          </p:stCondLst>
                                        </p:cTn>
                                        <p:tgtEl>
                                          <p:spTgt spid="80988"/>
                                        </p:tgtEl>
                                        <p:attrNameLst>
                                          <p:attrName>style.visibility</p:attrName>
                                        </p:attrNameLst>
                                      </p:cBhvr>
                                      <p:to>
                                        <p:strVal val="visible"/>
                                      </p:to>
                                    </p:se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80965">
                                            <p:txEl>
                                              <p:pRg st="0" end="0"/>
                                            </p:txEl>
                                          </p:spTgt>
                                        </p:tgtEl>
                                        <p:attrNameLst>
                                          <p:attrName>style.visibility</p:attrName>
                                        </p:attrNameLst>
                                      </p:cBhvr>
                                      <p:to>
                                        <p:strVal val="visible"/>
                                      </p:to>
                                    </p:set>
                                    <p:animEffect transition="in" filter="dissolve">
                                      <p:cBhvr>
                                        <p:cTn id="208" dur="500"/>
                                        <p:tgtEl>
                                          <p:spTgt spid="80965">
                                            <p:txEl>
                                              <p:pRg st="0" end="0"/>
                                            </p:txEl>
                                          </p:spTgt>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 presetClass="entr" presetSubtype="0" fill="hold" grpId="0" nodeType="clickEffect">
                                  <p:stCondLst>
                                    <p:cond delay="0"/>
                                  </p:stCondLst>
                                  <p:childTnLst>
                                    <p:set>
                                      <p:cBhvr>
                                        <p:cTn id="212" dur="1" fill="hold">
                                          <p:stCondLst>
                                            <p:cond delay="499"/>
                                          </p:stCondLst>
                                        </p:cTn>
                                        <p:tgtEl>
                                          <p:spTgt spid="80991"/>
                                        </p:tgtEl>
                                        <p:attrNameLst>
                                          <p:attrName>style.visibility</p:attrName>
                                        </p:attrNameLst>
                                      </p:cBhvr>
                                      <p:to>
                                        <p:strVal val="visible"/>
                                      </p:to>
                                    </p:se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 presetClass="entr" presetSubtype="0" fill="hold" grpId="0" nodeType="clickEffect">
                                  <p:stCondLst>
                                    <p:cond delay="0"/>
                                  </p:stCondLst>
                                  <p:childTnLst>
                                    <p:set>
                                      <p:cBhvr>
                                        <p:cTn id="216" dur="1" fill="hold">
                                          <p:stCondLst>
                                            <p:cond delay="499"/>
                                          </p:stCondLst>
                                        </p:cTn>
                                        <p:tgtEl>
                                          <p:spTgt spid="80990"/>
                                        </p:tgtEl>
                                        <p:attrNameLst>
                                          <p:attrName>style.visibility</p:attrName>
                                        </p:attrNameLst>
                                      </p:cBhvr>
                                      <p:to>
                                        <p:strVal val="visible"/>
                                      </p:to>
                                    </p:se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9" presetClass="entr" presetSubtype="0" fill="hold" grpId="0" nodeType="clickEffect">
                                  <p:stCondLst>
                                    <p:cond delay="0"/>
                                  </p:stCondLst>
                                  <p:childTnLst>
                                    <p:set>
                                      <p:cBhvr>
                                        <p:cTn id="220" dur="1" fill="hold">
                                          <p:stCondLst>
                                            <p:cond delay="0"/>
                                          </p:stCondLst>
                                        </p:cTn>
                                        <p:tgtEl>
                                          <p:spTgt spid="80966">
                                            <p:txEl>
                                              <p:pRg st="0" end="0"/>
                                            </p:txEl>
                                          </p:spTgt>
                                        </p:tgtEl>
                                        <p:attrNameLst>
                                          <p:attrName>style.visibility</p:attrName>
                                        </p:attrNameLst>
                                      </p:cBhvr>
                                      <p:to>
                                        <p:strVal val="visible"/>
                                      </p:to>
                                    </p:set>
                                    <p:animEffect transition="in" filter="dissolve">
                                      <p:cBhvr>
                                        <p:cTn id="221" dur="500"/>
                                        <p:tgtEl>
                                          <p:spTgt spid="80966">
                                            <p:txEl>
                                              <p:pRg st="0" end="0"/>
                                            </p:txEl>
                                          </p:spTgt>
                                        </p:tgtEl>
                                      </p:cBhvr>
                                    </p:animEffec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ntr" presetSubtype="0" fill="hold" grpId="0" nodeType="clickEffect">
                                  <p:stCondLst>
                                    <p:cond delay="0"/>
                                  </p:stCondLst>
                                  <p:childTnLst>
                                    <p:set>
                                      <p:cBhvr>
                                        <p:cTn id="225" dur="1" fill="hold">
                                          <p:stCondLst>
                                            <p:cond delay="499"/>
                                          </p:stCondLst>
                                        </p:cTn>
                                        <p:tgtEl>
                                          <p:spTgt spid="80993"/>
                                        </p:tgtEl>
                                        <p:attrNameLst>
                                          <p:attrName>style.visibility</p:attrName>
                                        </p:attrNameLst>
                                      </p:cBhvr>
                                      <p:to>
                                        <p:strVal val="visible"/>
                                      </p:to>
                                    </p:se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 presetClass="entr" presetSubtype="0" fill="hold" grpId="0" nodeType="clickEffect">
                                  <p:stCondLst>
                                    <p:cond delay="0"/>
                                  </p:stCondLst>
                                  <p:childTnLst>
                                    <p:set>
                                      <p:cBhvr>
                                        <p:cTn id="229" dur="1" fill="hold">
                                          <p:stCondLst>
                                            <p:cond delay="499"/>
                                          </p:stCondLst>
                                        </p:cTn>
                                        <p:tgtEl>
                                          <p:spTgt spid="80992"/>
                                        </p:tgtEl>
                                        <p:attrNameLst>
                                          <p:attrName>style.visibility</p:attrName>
                                        </p:attrNameLst>
                                      </p:cBhvr>
                                      <p:to>
                                        <p:strVal val="visible"/>
                                      </p:to>
                                    </p:set>
                                  </p:childTnLst>
                                </p:cTn>
                              </p:par>
                            </p:childTnLst>
                          </p:cTn>
                        </p:par>
                      </p:childTnLst>
                    </p:cTn>
                  </p:par>
                  <p:par>
                    <p:cTn id="230" fill="hold" nodeType="clickPar">
                      <p:stCondLst>
                        <p:cond delay="indefinite"/>
                      </p:stCondLst>
                      <p:childTnLst>
                        <p:par>
                          <p:cTn id="231" fill="hold" nodeType="withGroup">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80997">
                                            <p:txEl>
                                              <p:pRg st="0" end="0"/>
                                            </p:txEl>
                                          </p:spTgt>
                                        </p:tgtEl>
                                        <p:attrNameLst>
                                          <p:attrName>style.visibility</p:attrName>
                                        </p:attrNameLst>
                                      </p:cBhvr>
                                      <p:to>
                                        <p:strVal val="visible"/>
                                      </p:to>
                                    </p:set>
                                    <p:animEffect transition="in" filter="dissolve">
                                      <p:cBhvr>
                                        <p:cTn id="234" dur="500"/>
                                        <p:tgtEl>
                                          <p:spTgt spid="80997">
                                            <p:txEl>
                                              <p:pRg st="0" end="0"/>
                                            </p:txEl>
                                          </p:spTgt>
                                        </p:tgtEl>
                                      </p:cBhvr>
                                    </p:animEffec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1" presetClass="entr" presetSubtype="0" fill="hold" grpId="0" nodeType="clickEffect">
                                  <p:stCondLst>
                                    <p:cond delay="0"/>
                                  </p:stCondLst>
                                  <p:childTnLst>
                                    <p:set>
                                      <p:cBhvr>
                                        <p:cTn id="238" dur="1" fill="hold">
                                          <p:stCondLst>
                                            <p:cond delay="499"/>
                                          </p:stCondLst>
                                        </p:cTn>
                                        <p:tgtEl>
                                          <p:spTgt spid="80994"/>
                                        </p:tgtEl>
                                        <p:attrNameLst>
                                          <p:attrName>style.visibility</p:attrName>
                                        </p:attrNameLst>
                                      </p:cBhvr>
                                      <p:to>
                                        <p:strVal val="visible"/>
                                      </p:to>
                                    </p:se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1" presetClass="entr" presetSubtype="0" fill="hold" grpId="0" nodeType="clickEffect">
                                  <p:stCondLst>
                                    <p:cond delay="0"/>
                                  </p:stCondLst>
                                  <p:childTnLst>
                                    <p:set>
                                      <p:cBhvr>
                                        <p:cTn id="242" dur="1" fill="hold">
                                          <p:stCondLst>
                                            <p:cond delay="499"/>
                                          </p:stCondLst>
                                        </p:cTn>
                                        <p:tgtEl>
                                          <p:spTgt spid="80995"/>
                                        </p:tgtEl>
                                        <p:attrNameLst>
                                          <p:attrName>style.visibility</p:attrName>
                                        </p:attrNameLst>
                                      </p:cBhvr>
                                      <p:to>
                                        <p:strVal val="visible"/>
                                      </p:to>
                                    </p:set>
                                  </p:childTnLst>
                                </p:cTn>
                              </p:par>
                            </p:childTnLst>
                          </p:cTn>
                        </p:par>
                      </p:childTnLst>
                    </p:cTn>
                  </p:par>
                  <p:par>
                    <p:cTn id="243" fill="hold" nodeType="clickPar">
                      <p:stCondLst>
                        <p:cond delay="indefinite"/>
                      </p:stCondLst>
                      <p:childTnLst>
                        <p:par>
                          <p:cTn id="244" fill="hold" nodeType="withGroup">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80996">
                                            <p:txEl>
                                              <p:pRg st="0" end="0"/>
                                            </p:txEl>
                                          </p:spTgt>
                                        </p:tgtEl>
                                        <p:attrNameLst>
                                          <p:attrName>style.visibility</p:attrName>
                                        </p:attrNameLst>
                                      </p:cBhvr>
                                      <p:to>
                                        <p:strVal val="visible"/>
                                      </p:to>
                                    </p:set>
                                    <p:animEffect transition="in" filter="dissolve">
                                      <p:cBhvr>
                                        <p:cTn id="247" dur="500"/>
                                        <p:tgtEl>
                                          <p:spTgt spid="80996">
                                            <p:txEl>
                                              <p:pRg st="0" end="0"/>
                                            </p:txEl>
                                          </p:spTgt>
                                        </p:tgtEl>
                                      </p:cBhvr>
                                    </p:animEffec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1" presetClass="entr" presetSubtype="0" fill="hold" grpId="0" nodeType="clickEffect">
                                  <p:stCondLst>
                                    <p:cond delay="0"/>
                                  </p:stCondLst>
                                  <p:childTnLst>
                                    <p:set>
                                      <p:cBhvr>
                                        <p:cTn id="251" dur="1" fill="hold">
                                          <p:stCondLst>
                                            <p:cond delay="499"/>
                                          </p:stCondLst>
                                        </p:cTn>
                                        <p:tgtEl>
                                          <p:spTgt spid="80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nimBg="1"/>
      <p:bldP spid="80900" grpId="0" animBg="1"/>
      <p:bldP spid="80901" grpId="0" animBg="1"/>
      <p:bldP spid="80902" grpId="0" animBg="1"/>
      <p:bldP spid="80903" grpId="0" animBg="1"/>
      <p:bldP spid="80916" grpId="0" build="p" autoUpdateAnimBg="0"/>
      <p:bldP spid="80917" grpId="0" build="p" autoUpdateAnimBg="0"/>
      <p:bldP spid="80918" grpId="0" build="p" autoUpdateAnimBg="0"/>
      <p:bldP spid="80934" grpId="0" build="p" autoUpdateAnimBg="0"/>
      <p:bldP spid="80935" grpId="0" build="p" autoUpdateAnimBg="0"/>
      <p:bldP spid="80936" grpId="0" build="p" autoUpdateAnimBg="0"/>
      <p:bldP spid="80949" grpId="0" build="p" autoUpdateAnimBg="0"/>
      <p:bldP spid="80950" grpId="0" build="p" autoUpdateAnimBg="0"/>
      <p:bldP spid="80951" grpId="0" build="p" autoUpdateAnimBg="0"/>
      <p:bldP spid="80964" grpId="0" build="p" autoUpdateAnimBg="0"/>
      <p:bldP spid="80965" grpId="0" build="p" autoUpdateAnimBg="0"/>
      <p:bldP spid="80966" grpId="0" build="p" autoUpdateAnimBg="0"/>
      <p:bldP spid="80970" grpId="0" animBg="1"/>
      <p:bldP spid="80971" grpId="0" animBg="1"/>
      <p:bldP spid="80972" grpId="0" animBg="1"/>
      <p:bldP spid="80973" grpId="0" animBg="1"/>
      <p:bldP spid="80974" grpId="0" animBg="1"/>
      <p:bldP spid="80978" grpId="0" animBg="1"/>
      <p:bldP spid="80979" grpId="0" animBg="1"/>
      <p:bldP spid="80980" grpId="0" animBg="1"/>
      <p:bldP spid="80981" grpId="0" animBg="1"/>
      <p:bldP spid="80982" grpId="0" animBg="1"/>
      <p:bldP spid="80986" grpId="0" animBg="1"/>
      <p:bldP spid="80987" grpId="0" animBg="1"/>
      <p:bldP spid="80988" grpId="0" animBg="1"/>
      <p:bldP spid="80989" grpId="0" animBg="1"/>
      <p:bldP spid="80990" grpId="0" animBg="1"/>
      <p:bldP spid="80991" grpId="0" animBg="1"/>
      <p:bldP spid="80992" grpId="0" animBg="1"/>
      <p:bldP spid="80993" grpId="0" animBg="1"/>
      <p:bldP spid="80994" grpId="0" animBg="1"/>
      <p:bldP spid="80995" grpId="0" animBg="1"/>
      <p:bldP spid="80996" grpId="0" build="p" autoUpdateAnimBg="0"/>
      <p:bldP spid="8099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灯片编号占位符 1"/>
          <p:cNvSpPr>
            <a:spLocks noGrp="1"/>
          </p:cNvSpPr>
          <p:nvPr>
            <p:ph type="sldNum" sz="quarter" idx="4"/>
          </p:nvPr>
        </p:nvSpPr>
        <p:spPr>
          <a:xfrm rot="-5400000">
            <a:off x="8391525" y="4368800"/>
            <a:ext cx="987425" cy="365125"/>
          </a:xfrm>
          <a:noFill/>
          <a:ln>
            <a:noFill/>
          </a:ln>
        </p:spPr>
        <p:txBody>
          <a:bodyPr wrap="square" lIns="68580" tIns="34290" rIns="68580" bIns="34290" anchor="b" anchorCtr="1"/>
          <a:lstStyle>
            <a:lvl1pPr marL="0" lvl="0" indent="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200" b="1" dirty="0">
                <a:solidFill>
                  <a:srgbClr val="640000"/>
                </a:solidFill>
                <a:latin typeface="Arial" panose="020B0604020202020204" pitchFamily="34" charset="0"/>
                <a:ea typeface="宋体" panose="02010600030101010101" pitchFamily="2" charset="-122"/>
              </a:rPr>
              <a:t>15</a:t>
            </a:fld>
            <a:endParaRPr lang="zh-CN" altLang="en-US" sz="1200" b="1" dirty="0">
              <a:solidFill>
                <a:srgbClr val="640000"/>
              </a:solidFill>
              <a:latin typeface="Arial" panose="020B0604020202020204" pitchFamily="34" charset="0"/>
              <a:ea typeface="宋体" panose="02010600030101010101" pitchFamily="2" charset="-122"/>
            </a:endParaRPr>
          </a:p>
        </p:txBody>
      </p:sp>
      <p:grpSp>
        <p:nvGrpSpPr>
          <p:cNvPr id="5" name="组合 4"/>
          <p:cNvGrpSpPr/>
          <p:nvPr/>
        </p:nvGrpSpPr>
        <p:grpSpPr>
          <a:xfrm>
            <a:off x="1628775" y="760730"/>
            <a:ext cx="5265420" cy="1547495"/>
            <a:chOff x="2565" y="1198"/>
            <a:chExt cx="8292" cy="2437"/>
          </a:xfrm>
        </p:grpSpPr>
        <p:sp>
          <p:nvSpPr>
            <p:cNvPr id="463874" name="Text Box 2"/>
            <p:cNvSpPr txBox="1"/>
            <p:nvPr/>
          </p:nvSpPr>
          <p:spPr>
            <a:xfrm>
              <a:off x="2778" y="2038"/>
              <a:ext cx="2162" cy="482"/>
            </a:xfrm>
            <a:prstGeom prst="rect">
              <a:avLst/>
            </a:prstGeom>
            <a:noFill/>
            <a:ln w="9525">
              <a:noFill/>
            </a:ln>
          </p:spPr>
          <p:txBody>
            <a:bodyPr anchor="t">
              <a:spAutoFit/>
            </a:bodyPr>
            <a:lstStyle/>
            <a:p>
              <a:pPr algn="ctr"/>
              <a:r>
                <a:rPr lang="en-US" altLang="zh-CN" sz="1400" i="1" dirty="0">
                  <a:latin typeface="Times New Roman" panose="02020603050405020304" pitchFamily="18" charset="0"/>
                  <a:ea typeface="宋体" panose="02010600030101010101" pitchFamily="2" charset="-122"/>
                </a:rPr>
                <a:t>f</a:t>
              </a:r>
              <a:r>
                <a:rPr lang="en-US" altLang="zh-CN" sz="1400" dirty="0">
                  <a:latin typeface="Times New Roman" panose="02020603050405020304" pitchFamily="18" charset="0"/>
                  <a:ea typeface="宋体" panose="02010600030101010101" pitchFamily="2" charset="-122"/>
                </a:rPr>
                <a:t> (</a:t>
              </a:r>
              <a:r>
                <a:rPr lang="en-US" altLang="zh-CN" sz="1400" i="1" dirty="0">
                  <a:latin typeface="Times New Roman" panose="02020603050405020304" pitchFamily="18" charset="0"/>
                  <a:ea typeface="宋体" panose="02010600030101010101" pitchFamily="2" charset="-122"/>
                </a:rPr>
                <a:t>x</a:t>
              </a:r>
              <a:r>
                <a:rPr lang="en-US" altLang="zh-CN" sz="1400" dirty="0">
                  <a:latin typeface="Times New Roman" panose="02020603050405020304" pitchFamily="18" charset="0"/>
                  <a:ea typeface="宋体" panose="02010600030101010101" pitchFamily="2" charset="-122"/>
                </a:rPr>
                <a:t>) = 0</a:t>
              </a:r>
              <a:endParaRPr lang="en-US" altLang="zh-CN" sz="1400" i="1" dirty="0">
                <a:latin typeface="Times New Roman" panose="02020603050405020304" pitchFamily="18" charset="0"/>
                <a:ea typeface="宋体" panose="02010600030101010101" pitchFamily="2" charset="-122"/>
              </a:endParaRPr>
            </a:p>
          </p:txBody>
        </p:sp>
        <p:sp>
          <p:nvSpPr>
            <p:cNvPr id="463875" name="Text Box 3"/>
            <p:cNvSpPr txBox="1"/>
            <p:nvPr/>
          </p:nvSpPr>
          <p:spPr>
            <a:xfrm>
              <a:off x="7603" y="2188"/>
              <a:ext cx="2635" cy="485"/>
            </a:xfrm>
            <a:prstGeom prst="rect">
              <a:avLst/>
            </a:prstGeom>
            <a:noFill/>
            <a:ln w="9525">
              <a:noFill/>
            </a:ln>
          </p:spPr>
          <p:txBody>
            <a:bodyPr anchor="t">
              <a:spAutoFit/>
            </a:bodyPr>
            <a:lstStyle/>
            <a:p>
              <a:pPr algn="ctr"/>
              <a:r>
                <a:rPr lang="en-US" altLang="zh-CN" sz="1400" i="1" dirty="0">
                  <a:latin typeface="Times New Roman" panose="02020603050405020304" pitchFamily="18" charset="0"/>
                  <a:ea typeface="宋体" panose="02010600030101010101" pitchFamily="2" charset="-122"/>
                </a:rPr>
                <a:t>x = </a:t>
              </a:r>
              <a:r>
                <a:rPr lang="en-US" altLang="zh-CN" sz="1400" i="1" dirty="0">
                  <a:latin typeface="Times New Roman" panose="02020603050405020304" pitchFamily="18" charset="0"/>
                  <a:ea typeface="宋体" panose="02010600030101010101" pitchFamily="2" charset="-122"/>
                  <a:sym typeface="Symbol" panose="05050102010706020507" pitchFamily="18" charset="2"/>
                </a:rPr>
                <a:t></a:t>
              </a:r>
              <a:r>
                <a:rPr lang="en-US" altLang="zh-CN" sz="1400" i="1" dirty="0">
                  <a:latin typeface="Times New Roman" panose="02020603050405020304" pitchFamily="18" charset="0"/>
                  <a:ea typeface="宋体" panose="02010600030101010101" pitchFamily="2" charset="-122"/>
                </a:rPr>
                <a:t> (x)</a:t>
              </a:r>
            </a:p>
          </p:txBody>
        </p:sp>
        <p:grpSp>
          <p:nvGrpSpPr>
            <p:cNvPr id="463876" name="Group 4"/>
            <p:cNvGrpSpPr/>
            <p:nvPr/>
          </p:nvGrpSpPr>
          <p:grpSpPr>
            <a:xfrm>
              <a:off x="5095" y="1890"/>
              <a:ext cx="2295" cy="630"/>
              <a:chOff x="1680" y="720"/>
              <a:chExt cx="912" cy="336"/>
            </a:xfrm>
          </p:grpSpPr>
          <p:sp>
            <p:nvSpPr>
              <p:cNvPr id="8211" name="AutoShape 5"/>
              <p:cNvSpPr/>
              <p:nvPr/>
            </p:nvSpPr>
            <p:spPr>
              <a:xfrm>
                <a:off x="1680" y="960"/>
                <a:ext cx="912" cy="96"/>
              </a:xfrm>
              <a:prstGeom prst="leftRightArrow">
                <a:avLst>
                  <a:gd name="adj1" fmla="val 50000"/>
                  <a:gd name="adj2" fmla="val 190000"/>
                </a:avLst>
              </a:prstGeom>
              <a:solidFill>
                <a:schemeClr val="tx1"/>
              </a:solidFill>
              <a:ln w="9525" cap="flat" cmpd="sng">
                <a:solidFill>
                  <a:schemeClr val="tx1"/>
                </a:solidFill>
                <a:prstDash val="solid"/>
                <a:miter/>
                <a:headEnd type="none" w="med" len="med"/>
                <a:tailEnd type="none" w="med" len="med"/>
              </a:ln>
            </p:spPr>
            <p:txBody>
              <a:bodyPr wrap="none" anchor="ctr"/>
              <a:lstStyle/>
              <a:p>
                <a:pPr fontAlgn="base"/>
                <a:endParaRPr lang="zh-CN" altLang="en-US" sz="975" strike="noStrike" noProof="1">
                  <a:latin typeface="Times New Roman" panose="02020603050405020304" pitchFamily="18" charset="0"/>
                </a:endParaRPr>
              </a:p>
            </p:txBody>
          </p:sp>
          <p:sp>
            <p:nvSpPr>
              <p:cNvPr id="8212" name="Text Box 6"/>
              <p:cNvSpPr txBox="1"/>
              <p:nvPr/>
            </p:nvSpPr>
            <p:spPr>
              <a:xfrm>
                <a:off x="1680" y="720"/>
                <a:ext cx="912" cy="203"/>
              </a:xfrm>
              <a:prstGeom prst="rect">
                <a:avLst/>
              </a:prstGeom>
              <a:noFill/>
              <a:ln w="9525">
                <a:noFill/>
              </a:ln>
            </p:spPr>
            <p:txBody>
              <a:bodyPr>
                <a:spAutoFit/>
              </a:bodyPr>
              <a:lstStyle/>
              <a:p>
                <a:pPr algn="ctr"/>
                <a:r>
                  <a:rPr lang="zh-CN" altLang="en-US" sz="975" noProof="1">
                    <a:latin typeface="Times New Roman" panose="02020603050405020304" pitchFamily="18" charset="0"/>
                    <a:ea typeface="宋体" panose="02010600030101010101" pitchFamily="2" charset="-122"/>
                    <a:cs typeface="+mn-cs"/>
                  </a:rPr>
                  <a:t>等价变换</a:t>
                </a:r>
                <a:endParaRPr lang="zh-CN" altLang="en-US" sz="975" noProof="1">
                  <a:latin typeface="Times New Roman" panose="02020603050405020304" pitchFamily="18" charset="0"/>
                </a:endParaRPr>
              </a:p>
            </p:txBody>
          </p:sp>
        </p:grpSp>
        <p:sp>
          <p:nvSpPr>
            <p:cNvPr id="463879" name="AutoShape 7"/>
            <p:cNvSpPr/>
            <p:nvPr/>
          </p:nvSpPr>
          <p:spPr>
            <a:xfrm>
              <a:off x="2778" y="2915"/>
              <a:ext cx="2430" cy="720"/>
            </a:xfrm>
            <a:prstGeom prst="wedgeEllipseCallout">
              <a:avLst>
                <a:gd name="adj1" fmla="val -15278"/>
                <a:gd name="adj2" fmla="val -94273"/>
              </a:avLst>
            </a:prstGeom>
            <a:solidFill>
              <a:srgbClr val="00FFFF"/>
            </a:solidFill>
            <a:ln w="9525" cap="flat" cmpd="sng">
              <a:solidFill>
                <a:srgbClr val="CCFFFF"/>
              </a:solidFill>
              <a:prstDash val="solid"/>
              <a:miter/>
              <a:headEnd type="none" w="med" len="med"/>
              <a:tailEnd type="none" w="med" len="med"/>
            </a:ln>
          </p:spPr>
          <p:txBody>
            <a:bodyPr anchor="t"/>
            <a:lstStyle/>
            <a:p>
              <a:pPr algn="ctr"/>
              <a:r>
                <a:rPr lang="en-US" altLang="zh-CN" sz="1400" i="1" dirty="0">
                  <a:latin typeface="Times New Roman" panose="02020603050405020304" pitchFamily="18" charset="0"/>
                  <a:ea typeface="宋体" panose="02010600030101010101" pitchFamily="2" charset="-122"/>
                </a:rPr>
                <a:t>f </a:t>
              </a:r>
              <a:r>
                <a:rPr lang="en-US" altLang="zh-CN" sz="1400" dirty="0">
                  <a:latin typeface="Times New Roman" panose="02020603050405020304" pitchFamily="18" charset="0"/>
                  <a:ea typeface="宋体" panose="02010600030101010101" pitchFamily="2" charset="-122"/>
                </a:rPr>
                <a:t>(</a:t>
              </a:r>
              <a:r>
                <a:rPr lang="en-US" altLang="zh-CN" sz="1400" i="1" dirty="0">
                  <a:latin typeface="Times New Roman" panose="02020603050405020304" pitchFamily="18" charset="0"/>
                  <a:ea typeface="宋体" panose="02010600030101010101" pitchFamily="2" charset="-122"/>
                </a:rPr>
                <a:t>x</a:t>
              </a:r>
              <a:r>
                <a:rPr lang="en-US" altLang="zh-CN" sz="1400" dirty="0">
                  <a:latin typeface="Times New Roman" panose="02020603050405020304" pitchFamily="18" charset="0"/>
                  <a:ea typeface="宋体" panose="02010600030101010101" pitchFamily="2" charset="-122"/>
                </a:rPr>
                <a:t>) </a:t>
              </a:r>
              <a:r>
                <a:rPr lang="zh-CN" altLang="en-US" sz="1400" dirty="0">
                  <a:latin typeface="Times New Roman" panose="02020603050405020304" pitchFamily="18" charset="0"/>
                  <a:ea typeface="宋体" panose="02010600030101010101" pitchFamily="2" charset="-122"/>
                </a:rPr>
                <a:t>的根</a:t>
              </a:r>
            </a:p>
          </p:txBody>
        </p:sp>
        <p:sp>
          <p:nvSpPr>
            <p:cNvPr id="463880" name="AutoShape 8"/>
            <p:cNvSpPr/>
            <p:nvPr/>
          </p:nvSpPr>
          <p:spPr>
            <a:xfrm>
              <a:off x="7285" y="2915"/>
              <a:ext cx="3573" cy="720"/>
            </a:xfrm>
            <a:prstGeom prst="wedgeEllipseCallout">
              <a:avLst>
                <a:gd name="adj1" fmla="val -27583"/>
                <a:gd name="adj2" fmla="val -100259"/>
              </a:avLst>
            </a:prstGeom>
            <a:solidFill>
              <a:srgbClr val="00FFFF"/>
            </a:solidFill>
            <a:ln w="9525" cap="flat" cmpd="sng">
              <a:solidFill>
                <a:srgbClr val="CCFFFF"/>
              </a:solidFill>
              <a:prstDash val="solid"/>
              <a:miter/>
              <a:headEnd type="none" w="med" len="med"/>
              <a:tailEnd type="none" w="med" len="med"/>
            </a:ln>
          </p:spPr>
          <p:txBody>
            <a:bodyPr anchor="t"/>
            <a:lstStyle/>
            <a:p>
              <a:pPr algn="ctr"/>
              <a:r>
                <a:rPr lang="en-US" altLang="zh-CN" sz="1800" i="1" dirty="0">
                  <a:latin typeface="Times New Roman" panose="02020603050405020304" pitchFamily="18" charset="0"/>
                  <a:ea typeface="宋体" panose="02010600030101010101" pitchFamily="2" charset="-122"/>
                </a:rPr>
                <a:t> </a:t>
              </a:r>
              <a:r>
                <a:rPr lang="en-US" altLang="zh-CN" sz="1400" i="1" dirty="0">
                  <a:latin typeface="Times New Roman" panose="02020603050405020304" pitchFamily="18" charset="0"/>
                  <a:ea typeface="宋体" panose="02010600030101010101" pitchFamily="2" charset="-122"/>
                  <a:sym typeface="Symbol" panose="05050102010706020507" pitchFamily="18" charset="2"/>
                </a:rPr>
                <a:t></a:t>
              </a:r>
              <a:r>
                <a:rPr lang="en-US" altLang="zh-CN" sz="1400" i="1" dirty="0">
                  <a:latin typeface="Times New Roman" panose="02020603050405020304" pitchFamily="18" charset="0"/>
                  <a:ea typeface="宋体" panose="02010600030101010101" pitchFamily="2" charset="-122"/>
                </a:rPr>
                <a:t> </a:t>
              </a:r>
              <a:r>
                <a:rPr lang="en-US" altLang="zh-CN" sz="1400" dirty="0">
                  <a:latin typeface="Times New Roman" panose="02020603050405020304" pitchFamily="18" charset="0"/>
                  <a:ea typeface="宋体" panose="02010600030101010101" pitchFamily="2" charset="-122"/>
                </a:rPr>
                <a:t>(</a:t>
              </a:r>
              <a:r>
                <a:rPr lang="en-US" altLang="zh-CN" sz="1400" i="1" dirty="0">
                  <a:latin typeface="Times New Roman" panose="02020603050405020304" pitchFamily="18" charset="0"/>
                  <a:ea typeface="宋体" panose="02010600030101010101" pitchFamily="2" charset="-122"/>
                </a:rPr>
                <a:t>x</a:t>
              </a:r>
              <a:r>
                <a:rPr lang="en-US" altLang="zh-CN" sz="1400" dirty="0">
                  <a:latin typeface="Times New Roman" panose="02020603050405020304" pitchFamily="18" charset="0"/>
                  <a:ea typeface="宋体" panose="02010600030101010101" pitchFamily="2" charset="-122"/>
                </a:rPr>
                <a:t>) </a:t>
              </a:r>
              <a:r>
                <a:rPr lang="zh-CN" altLang="en-US" sz="1400" dirty="0">
                  <a:latin typeface="Times New Roman" panose="02020603050405020304" pitchFamily="18" charset="0"/>
                  <a:ea typeface="宋体" panose="02010600030101010101" pitchFamily="2" charset="-122"/>
                </a:rPr>
                <a:t>的不动点</a:t>
              </a:r>
            </a:p>
          </p:txBody>
        </p:sp>
        <p:sp>
          <p:nvSpPr>
            <p:cNvPr id="463881" name="AutoShape 9"/>
            <p:cNvSpPr/>
            <p:nvPr/>
          </p:nvSpPr>
          <p:spPr>
            <a:xfrm>
              <a:off x="5393" y="3188"/>
              <a:ext cx="1700" cy="170"/>
            </a:xfrm>
            <a:prstGeom prst="leftRightArrow">
              <a:avLst>
                <a:gd name="adj1" fmla="val 50000"/>
                <a:gd name="adj2" fmla="val 199340"/>
              </a:avLst>
            </a:prstGeom>
            <a:solidFill>
              <a:schemeClr val="tx1"/>
            </a:solidFill>
            <a:ln w="9525" cap="flat" cmpd="sng">
              <a:solidFill>
                <a:schemeClr val="tx1"/>
              </a:solidFill>
              <a:prstDash val="solid"/>
              <a:miter/>
              <a:headEnd type="none" w="med" len="med"/>
              <a:tailEnd type="none" w="med" len="med"/>
            </a:ln>
          </p:spPr>
          <p:txBody>
            <a:bodyPr wrap="none" anchor="ctr"/>
            <a:lstStyle/>
            <a:p>
              <a:pPr fontAlgn="base"/>
              <a:endParaRPr lang="zh-CN" altLang="en-US" sz="975" strike="noStrike" noProof="1">
                <a:latin typeface="Times New Roman" panose="02020603050405020304" pitchFamily="18" charset="0"/>
              </a:endParaRPr>
            </a:p>
          </p:txBody>
        </p:sp>
        <p:sp>
          <p:nvSpPr>
            <p:cNvPr id="8203" name="Text Box 18"/>
            <p:cNvSpPr txBox="1"/>
            <p:nvPr/>
          </p:nvSpPr>
          <p:spPr>
            <a:xfrm>
              <a:off x="2565" y="1198"/>
              <a:ext cx="3560" cy="580"/>
            </a:xfrm>
            <a:prstGeom prst="rect">
              <a:avLst/>
            </a:prstGeom>
            <a:noFill/>
            <a:ln w="9525">
              <a:noFill/>
            </a:ln>
          </p:spPr>
          <p:txBody>
            <a:bodyPr wrap="square">
              <a:spAutoFit/>
            </a:bodyPr>
            <a:lstStyle/>
            <a:p>
              <a:r>
                <a:rPr lang="zh-CN" altLang="en-US" sz="1800" noProof="1">
                  <a:latin typeface="楷体_GB2312" pitchFamily="49" charset="-122"/>
                  <a:ea typeface="宋体" panose="02010600030101010101" pitchFamily="2" charset="-122"/>
                  <a:cs typeface="+mn-cs"/>
                </a:rPr>
                <a:t>简单迭代方法的构造</a:t>
              </a:r>
              <a:endParaRPr lang="zh-CN" altLang="en-US" sz="975" noProof="1">
                <a:solidFill>
                  <a:schemeClr val="accent2"/>
                </a:solidFill>
                <a:latin typeface="楷体_GB2312" pitchFamily="49" charset="-122"/>
              </a:endParaRPr>
            </a:p>
          </p:txBody>
        </p:sp>
      </p:grpSp>
      <p:cxnSp>
        <p:nvCxnSpPr>
          <p:cNvPr id="7" name="直接连接符 6"/>
          <p:cNvCxnSpPr/>
          <p:nvPr/>
        </p:nvCxnSpPr>
        <p:spPr>
          <a:xfrm flipV="1">
            <a:off x="57150" y="457200"/>
            <a:ext cx="2765425" cy="222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870575" y="454025"/>
            <a:ext cx="3228975"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89462" name="文本框 3077"/>
          <p:cNvSpPr txBox="1"/>
          <p:nvPr/>
        </p:nvSpPr>
        <p:spPr>
          <a:xfrm>
            <a:off x="1782763" y="282575"/>
            <a:ext cx="5192712" cy="706438"/>
          </a:xfrm>
          <a:prstGeom prst="rect">
            <a:avLst/>
          </a:prstGeom>
          <a:noFill/>
          <a:ln w="9525">
            <a:noFill/>
          </a:ln>
        </p:spPr>
        <p:txBody>
          <a:bodyPr wrap="square" anchor="t">
            <a:spAutoFit/>
          </a:bodyPr>
          <a:lstStyle/>
          <a:p>
            <a:pPr algn="ctr">
              <a:spcBef>
                <a:spcPct val="50000"/>
              </a:spcBef>
            </a:pPr>
            <a:r>
              <a:rPr lang="zh-CN" altLang="en-US" sz="1600" b="1" dirty="0">
                <a:solidFill>
                  <a:schemeClr val="accent2"/>
                </a:solidFill>
                <a:latin typeface="黑体" panose="02010609060101010101" pitchFamily="49" charset="-122"/>
                <a:ea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3</a:t>
            </a:r>
            <a:r>
              <a:rPr lang="zh-CN" altLang="en-US" sz="1600" b="1" dirty="0">
                <a:solidFill>
                  <a:schemeClr val="accent2"/>
                </a:solidFill>
                <a:latin typeface="黑体" panose="02010609060101010101" pitchFamily="49" charset="-122"/>
                <a:ea typeface="黑体" panose="02010609060101010101" pitchFamily="49" charset="-122"/>
              </a:rPr>
              <a:t>  简单迭代法的构造</a:t>
            </a:r>
            <a:endPar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endParaRPr>
          </a:p>
          <a:p>
            <a:pPr algn="ctr">
              <a:spcBef>
                <a:spcPct val="50000"/>
              </a:spcBef>
            </a:pPr>
            <a:endParaRPr lang="zh-CN" altLang="en-US" sz="1600" b="1" dirty="0">
              <a:solidFill>
                <a:schemeClr val="accent2"/>
              </a:solidFill>
              <a:latin typeface="黑体" panose="02010609060101010101" pitchFamily="49" charset="-122"/>
              <a:ea typeface="黑体" panose="02010609060101010101" pitchFamily="49" charset="-122"/>
            </a:endParaRPr>
          </a:p>
        </p:txBody>
      </p:sp>
      <p:grpSp>
        <p:nvGrpSpPr>
          <p:cNvPr id="6" name="组合 5"/>
          <p:cNvGrpSpPr/>
          <p:nvPr/>
        </p:nvGrpSpPr>
        <p:grpSpPr>
          <a:xfrm>
            <a:off x="1386205" y="2531745"/>
            <a:ext cx="5229860" cy="1116330"/>
            <a:chOff x="2183" y="3987"/>
            <a:chExt cx="8236" cy="1758"/>
          </a:xfrm>
        </p:grpSpPr>
        <p:grpSp>
          <p:nvGrpSpPr>
            <p:cNvPr id="463882" name="Group 10"/>
            <p:cNvGrpSpPr/>
            <p:nvPr/>
          </p:nvGrpSpPr>
          <p:grpSpPr>
            <a:xfrm>
              <a:off x="2183" y="4320"/>
              <a:ext cx="1350" cy="1198"/>
              <a:chOff x="384" y="1968"/>
              <a:chExt cx="720" cy="638"/>
            </a:xfrm>
          </p:grpSpPr>
          <p:pic>
            <p:nvPicPr>
              <p:cNvPr id="189451" name="Picture 11" descr="LIGHT"/>
              <p:cNvPicPr>
                <a:picLocks noChangeAspect="1"/>
              </p:cNvPicPr>
              <p:nvPr/>
            </p:nvPicPr>
            <p:blipFill>
              <a:blip r:embed="rId3"/>
              <a:stretch>
                <a:fillRect/>
              </a:stretch>
            </p:blipFill>
            <p:spPr>
              <a:xfrm>
                <a:off x="384" y="1968"/>
                <a:ext cx="381" cy="637"/>
              </a:xfrm>
              <a:prstGeom prst="rect">
                <a:avLst/>
              </a:prstGeom>
              <a:noFill/>
              <a:ln w="9525">
                <a:noFill/>
              </a:ln>
            </p:spPr>
          </p:pic>
          <p:sp>
            <p:nvSpPr>
              <p:cNvPr id="189452" name="Text Box 12"/>
              <p:cNvSpPr txBox="1"/>
              <p:nvPr/>
            </p:nvSpPr>
            <p:spPr>
              <a:xfrm>
                <a:off x="768" y="2064"/>
                <a:ext cx="336" cy="542"/>
              </a:xfrm>
              <a:prstGeom prst="rect">
                <a:avLst/>
              </a:prstGeom>
              <a:noFill/>
              <a:ln w="9525">
                <a:noFill/>
              </a:ln>
            </p:spPr>
            <p:txBody>
              <a:bodyPr anchor="t">
                <a:spAutoFit/>
              </a:bodyPr>
              <a:lstStyle/>
              <a:p>
                <a:r>
                  <a:rPr lang="zh-CN" altLang="en-US" sz="1800" dirty="0">
                    <a:solidFill>
                      <a:srgbClr val="FF3300"/>
                    </a:solidFill>
                    <a:latin typeface="Times New Roman" panose="02020603050405020304" pitchFamily="18" charset="0"/>
                    <a:ea typeface="宋体" panose="02010600030101010101" pitchFamily="2" charset="-122"/>
                  </a:rPr>
                  <a:t>思路</a:t>
                </a:r>
              </a:p>
            </p:txBody>
          </p:sp>
        </p:grpSp>
        <p:graphicFrame>
          <p:nvGraphicFramePr>
            <p:cNvPr id="2" name="对象 1">
              <a:hlinkClick r:id="" action="ppaction://ole?verb=0"/>
            </p:cNvPr>
            <p:cNvGraphicFramePr>
              <a:graphicFrameLocks noChangeAspect="1"/>
            </p:cNvGraphicFramePr>
            <p:nvPr/>
          </p:nvGraphicFramePr>
          <p:xfrm>
            <a:off x="4069" y="3987"/>
            <a:ext cx="6350" cy="1759"/>
          </p:xfrm>
          <a:graphic>
            <a:graphicData uri="http://schemas.openxmlformats.org/presentationml/2006/ole">
              <mc:AlternateContent xmlns:mc="http://schemas.openxmlformats.org/markup-compatibility/2006">
                <mc:Choice xmlns:v="urn:schemas-microsoft-com:vml" Requires="v">
                  <p:oleObj spid="_x0000_s2055" r:id="rId4" imgW="3175000" imgH="1041400" progId="Equation.KSEE3">
                    <p:embed/>
                  </p:oleObj>
                </mc:Choice>
                <mc:Fallback>
                  <p:oleObj r:id="rId4" imgW="3175000" imgH="1041400" progId="Equation.KSEE3">
                    <p:embed/>
                    <p:pic>
                      <p:nvPicPr>
                        <p:cNvPr id="0" name="图片 2048"/>
                        <p:cNvPicPr/>
                        <p:nvPr/>
                      </p:nvPicPr>
                      <p:blipFill>
                        <a:blip r:embed="rId5"/>
                        <a:stretch>
                          <a:fillRect/>
                        </a:stretch>
                      </p:blipFill>
                      <p:spPr>
                        <a:xfrm>
                          <a:off x="4069" y="3987"/>
                          <a:ext cx="6350" cy="1759"/>
                        </a:xfrm>
                        <a:prstGeom prst="rect">
                          <a:avLst/>
                        </a:prstGeom>
                      </p:spPr>
                    </p:pic>
                  </p:oleObj>
                </mc:Fallback>
              </mc:AlternateContent>
            </a:graphicData>
          </a:graphic>
        </p:graphicFrame>
      </p:grpSp>
      <p:grpSp>
        <p:nvGrpSpPr>
          <p:cNvPr id="8" name="组合 7"/>
          <p:cNvGrpSpPr/>
          <p:nvPr/>
        </p:nvGrpSpPr>
        <p:grpSpPr>
          <a:xfrm>
            <a:off x="1678305" y="3757930"/>
            <a:ext cx="6102350" cy="645160"/>
            <a:chOff x="2643" y="5918"/>
            <a:chExt cx="9610" cy="1016"/>
          </a:xfrm>
        </p:grpSpPr>
        <p:sp>
          <p:nvSpPr>
            <p:cNvPr id="189459" name="矩形 1">
              <a:hlinkClick r:id="" action="ppaction://hlinkshowjump?jump=nextslide"/>
            </p:cNvPr>
            <p:cNvSpPr/>
            <p:nvPr/>
          </p:nvSpPr>
          <p:spPr>
            <a:xfrm>
              <a:off x="2643" y="5918"/>
              <a:ext cx="9610" cy="1016"/>
            </a:xfrm>
            <a:prstGeom prst="rect">
              <a:avLst/>
            </a:prstGeom>
            <a:noFill/>
            <a:ln w="9525">
              <a:noFill/>
            </a:ln>
          </p:spPr>
          <p:txBody>
            <a:bodyPr anchor="t">
              <a:spAutoFit/>
            </a:bodyPr>
            <a:lstStyle/>
            <a:p>
              <a:r>
                <a:rPr lang="zh-CN" altLang="en-US" sz="1800" dirty="0">
                  <a:latin typeface="楷体_GB2312" pitchFamily="49" charset="-122"/>
                  <a:ea typeface="宋体" panose="02010600030101010101" pitchFamily="2" charset="-122"/>
                </a:rPr>
                <a:t>    </a:t>
              </a:r>
              <a:r>
                <a:rPr lang="zh-CN" altLang="en-US" sz="1800" dirty="0">
                  <a:latin typeface="宋体" panose="02010600030101010101" pitchFamily="2" charset="-122"/>
                  <a:cs typeface="宋体" panose="02010600030101010101" pitchFamily="2" charset="-122"/>
                </a:rPr>
                <a:t>这种求方程根的方法称为</a:t>
              </a:r>
              <a:r>
                <a:rPr lang="zh-CN" altLang="en-US" sz="1800" dirty="0">
                  <a:solidFill>
                    <a:srgbClr val="FF0000"/>
                  </a:solidFill>
                  <a:latin typeface="宋体" panose="02010600030101010101" pitchFamily="2" charset="-122"/>
                  <a:cs typeface="宋体" panose="02010600030101010101" pitchFamily="2" charset="-122"/>
                </a:rPr>
                <a:t>简单迭代法</a:t>
              </a:r>
              <a:r>
                <a:rPr lang="en-US" altLang="zh-CN" sz="1800" dirty="0">
                  <a:latin typeface="宋体" panose="02010600030101010101" pitchFamily="2" charset="-122"/>
                  <a:cs typeface="宋体" panose="02010600030101010101" pitchFamily="2" charset="-122"/>
                </a:rPr>
                <a:t>,</a:t>
              </a:r>
              <a:r>
                <a:rPr lang="zh-CN" altLang="en-US" sz="1800" dirty="0">
                  <a:latin typeface="宋体" panose="02010600030101010101" pitchFamily="2" charset="-122"/>
                  <a:cs typeface="宋体" panose="02010600030101010101" pitchFamily="2" charset="-122"/>
                </a:rPr>
                <a:t>或</a:t>
              </a:r>
              <a:r>
                <a:rPr lang="zh-CN" altLang="en-US" sz="1800" dirty="0">
                  <a:solidFill>
                    <a:srgbClr val="FF0000"/>
                  </a:solidFill>
                  <a:latin typeface="宋体" panose="02010600030101010101" pitchFamily="2" charset="-122"/>
                  <a:cs typeface="宋体" panose="02010600030101010101" pitchFamily="2" charset="-122"/>
                </a:rPr>
                <a:t>逐次逼近法</a:t>
              </a:r>
              <a:r>
                <a:rPr lang="zh-CN" altLang="en-US" sz="1800" dirty="0">
                  <a:latin typeface="宋体" panose="02010600030101010101" pitchFamily="2" charset="-122"/>
                  <a:cs typeface="宋体" panose="02010600030101010101" pitchFamily="2" charset="-122"/>
                </a:rPr>
                <a:t>。其中</a:t>
              </a:r>
              <a:r>
                <a:rPr lang="zh-CN" altLang="en-US" sz="1800" dirty="0">
                  <a:latin typeface="宋体" panose="02010600030101010101" pitchFamily="2" charset="-122"/>
                  <a:cs typeface="宋体" panose="02010600030101010101" pitchFamily="2" charset="-122"/>
                  <a:sym typeface="Symbol" panose="05050102010706020507" pitchFamily="18" charset="2"/>
                </a:rPr>
                <a:t></a:t>
              </a:r>
              <a:r>
                <a:rPr lang="en-US" altLang="zh-CN" sz="1800" dirty="0">
                  <a:latin typeface="宋体" panose="02010600030101010101" pitchFamily="2" charset="-122"/>
                  <a:cs typeface="宋体" panose="02010600030101010101" pitchFamily="2" charset="-122"/>
                  <a:sym typeface="Symbol" panose="05050102010706020507" pitchFamily="18" charset="2"/>
                </a:rPr>
                <a:t>(x) </a:t>
              </a:r>
              <a:r>
                <a:rPr lang="zh-CN" altLang="en-US" sz="1800" dirty="0">
                  <a:latin typeface="宋体" panose="02010600030101010101" pitchFamily="2" charset="-122"/>
                  <a:cs typeface="宋体" panose="02010600030101010101" pitchFamily="2" charset="-122"/>
                  <a:sym typeface="Symbol" panose="05050102010706020507" pitchFamily="18" charset="2"/>
                </a:rPr>
                <a:t>称为</a:t>
              </a:r>
              <a:r>
                <a:rPr lang="zh-CN" altLang="en-US" sz="1800" dirty="0">
                  <a:solidFill>
                    <a:srgbClr val="FF0000"/>
                  </a:solidFill>
                  <a:latin typeface="宋体" panose="02010600030101010101" pitchFamily="2" charset="-122"/>
                  <a:cs typeface="宋体" panose="02010600030101010101" pitchFamily="2" charset="-122"/>
                  <a:sym typeface="Symbol" panose="05050102010706020507" pitchFamily="18" charset="2"/>
                </a:rPr>
                <a:t>迭代函数</a:t>
              </a:r>
              <a:r>
                <a:rPr lang="en-US" altLang="zh-CN" sz="1800" dirty="0">
                  <a:latin typeface="宋体" panose="02010600030101010101" pitchFamily="2" charset="-122"/>
                  <a:cs typeface="宋体" panose="02010600030101010101" pitchFamily="2" charset="-122"/>
                  <a:sym typeface="Symbol" panose="05050102010706020507" pitchFamily="18" charset="2"/>
                </a:rPr>
                <a:t>, </a:t>
              </a:r>
              <a:r>
                <a:rPr lang="zh-CN" altLang="en-US" sz="1800" dirty="0">
                  <a:latin typeface="宋体" panose="02010600030101010101" pitchFamily="2" charset="-122"/>
                  <a:cs typeface="宋体" panose="02010600030101010101" pitchFamily="2" charset="-122"/>
                  <a:sym typeface="Symbol" panose="05050102010706020507" pitchFamily="18" charset="2"/>
                </a:rPr>
                <a:t>         称为</a:t>
              </a:r>
              <a:r>
                <a:rPr lang="zh-CN" altLang="en-US" sz="1800" dirty="0">
                  <a:solidFill>
                    <a:srgbClr val="FF0000"/>
                  </a:solidFill>
                  <a:latin typeface="宋体" panose="02010600030101010101" pitchFamily="2" charset="-122"/>
                  <a:cs typeface="宋体" panose="02010600030101010101" pitchFamily="2" charset="-122"/>
                  <a:sym typeface="Symbol" panose="05050102010706020507" pitchFamily="18" charset="2"/>
                </a:rPr>
                <a:t>迭代格式</a:t>
              </a:r>
              <a:r>
                <a:rPr lang="en-US" altLang="zh-CN" sz="1800" dirty="0">
                  <a:latin typeface="宋体" panose="02010600030101010101" pitchFamily="2" charset="-122"/>
                  <a:cs typeface="宋体" panose="02010600030101010101" pitchFamily="2" charset="-122"/>
                  <a:sym typeface="Symbol" panose="05050102010706020507" pitchFamily="18" charset="2"/>
                </a:rPr>
                <a:t>. </a:t>
              </a:r>
              <a:endParaRPr lang="zh-CN" altLang="en-US" sz="1800" dirty="0">
                <a:latin typeface="宋体" panose="02010600030101010101" pitchFamily="2" charset="-122"/>
                <a:cs typeface="宋体" panose="02010600030101010101" pitchFamily="2" charset="-122"/>
              </a:endParaRPr>
            </a:p>
          </p:txBody>
        </p:sp>
        <p:graphicFrame>
          <p:nvGraphicFramePr>
            <p:cNvPr id="4" name="对象 3">
              <a:hlinkClick r:id="" action="ppaction://ole?verb=0"/>
            </p:cNvPr>
            <p:cNvGraphicFramePr>
              <a:graphicFrameLocks noChangeAspect="1"/>
            </p:cNvGraphicFramePr>
            <p:nvPr/>
          </p:nvGraphicFramePr>
          <p:xfrm>
            <a:off x="6848" y="6390"/>
            <a:ext cx="1791" cy="474"/>
          </p:xfrm>
          <a:graphic>
            <a:graphicData uri="http://schemas.openxmlformats.org/presentationml/2006/ole">
              <mc:AlternateContent xmlns:mc="http://schemas.openxmlformats.org/markup-compatibility/2006">
                <mc:Choice xmlns:v="urn:schemas-microsoft-com:vml" Requires="v">
                  <p:oleObj spid="_x0000_s2056" r:id="rId6" imgW="762000" imgH="228600" progId="Equation.KSEE3">
                    <p:embed/>
                  </p:oleObj>
                </mc:Choice>
                <mc:Fallback>
                  <p:oleObj r:id="rId6" imgW="762000" imgH="228600" progId="Equation.KSEE3">
                    <p:embed/>
                    <p:pic>
                      <p:nvPicPr>
                        <p:cNvPr id="0" name="图片 2049"/>
                        <p:cNvPicPr/>
                        <p:nvPr/>
                      </p:nvPicPr>
                      <p:blipFill>
                        <a:blip r:embed="rId7"/>
                        <a:stretch>
                          <a:fillRect/>
                        </a:stretch>
                      </p:blipFill>
                      <p:spPr>
                        <a:xfrm>
                          <a:off x="6848" y="6390"/>
                          <a:ext cx="1791" cy="474"/>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0-#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9462"/>
                                        </p:tgtEl>
                                        <p:attrNameLst>
                                          <p:attrName>style.visibility</p:attrName>
                                        </p:attrNameLst>
                                      </p:cBhvr>
                                      <p:to>
                                        <p:strVal val="visible"/>
                                      </p:to>
                                    </p:set>
                                    <p:animEffect transition="in" filter="blinds(horizontal)">
                                      <p:cBhvr>
                                        <p:cTn id="17" dur="500"/>
                                        <p:tgtEl>
                                          <p:spTgt spid="18946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灯片编号占位符 1"/>
          <p:cNvSpPr>
            <a:spLocks noGrp="1"/>
          </p:cNvSpPr>
          <p:nvPr>
            <p:ph type="sldNum" sz="quarter" idx="4"/>
          </p:nvPr>
        </p:nvSpPr>
        <p:spPr>
          <a:xfrm rot="-5400000">
            <a:off x="8391525" y="4368800"/>
            <a:ext cx="987425" cy="365125"/>
          </a:xfrm>
          <a:noFill/>
          <a:ln>
            <a:noFill/>
          </a:ln>
        </p:spPr>
        <p:txBody>
          <a:bodyPr wrap="square" lIns="68580" tIns="34290" rIns="68580" bIns="34290" anchor="b" anchorCtr="1"/>
          <a:lstStyle>
            <a:lvl1pPr marL="0" lvl="0" indent="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200" b="1" dirty="0">
                <a:solidFill>
                  <a:srgbClr val="640000"/>
                </a:solidFill>
                <a:latin typeface="Arial" panose="020B0604020202020204" pitchFamily="34" charset="0"/>
                <a:ea typeface="宋体" panose="02010600030101010101" pitchFamily="2" charset="-122"/>
              </a:rPr>
              <a:t>16</a:t>
            </a:fld>
            <a:endParaRPr lang="zh-CN" altLang="en-US" sz="1200" b="1" dirty="0">
              <a:solidFill>
                <a:srgbClr val="640000"/>
              </a:solidFill>
              <a:latin typeface="Arial" panose="020B0604020202020204" pitchFamily="34" charset="0"/>
              <a:ea typeface="宋体" panose="02010600030101010101" pitchFamily="2" charset="-122"/>
            </a:endParaRPr>
          </a:p>
        </p:txBody>
      </p:sp>
      <p:graphicFrame>
        <p:nvGraphicFramePr>
          <p:cNvPr id="400386" name="Object 2"/>
          <p:cNvGraphicFramePr>
            <a:graphicFrameLocks noChangeAspect="1"/>
          </p:cNvGraphicFramePr>
          <p:nvPr/>
        </p:nvGraphicFramePr>
        <p:xfrm>
          <a:off x="1982788" y="2382838"/>
          <a:ext cx="1652587" cy="635000"/>
        </p:xfrm>
        <a:graphic>
          <a:graphicData uri="http://schemas.openxmlformats.org/presentationml/2006/ole">
            <mc:AlternateContent xmlns:mc="http://schemas.openxmlformats.org/markup-compatibility/2006">
              <mc:Choice xmlns:v="urn:schemas-microsoft-com:vml" Requires="v">
                <p:oleObj spid="_x0000_s3416" r:id="rId3" imgW="1016635" imgH="384810" progId="Equation.DSMT4">
                  <p:embed/>
                </p:oleObj>
              </mc:Choice>
              <mc:Fallback>
                <p:oleObj r:id="rId3" imgW="1016635" imgH="384810" progId="Equation.DSMT4">
                  <p:embed/>
                  <p:pic>
                    <p:nvPicPr>
                      <p:cNvPr id="0" name="图片 3399"/>
                      <p:cNvPicPr/>
                      <p:nvPr/>
                    </p:nvPicPr>
                    <p:blipFill>
                      <a:blip r:embed="rId4">
                        <a:clrChange>
                          <a:clrFrom>
                            <a:srgbClr val="000000"/>
                          </a:clrFrom>
                          <a:clrTo>
                            <a:srgbClr val="000000">
                              <a:alpha val="0"/>
                            </a:srgbClr>
                          </a:clrTo>
                        </a:clrChange>
                      </a:blip>
                      <a:stretch>
                        <a:fillRect/>
                      </a:stretch>
                    </p:blipFill>
                    <p:spPr>
                      <a:xfrm>
                        <a:off x="1982788" y="2382838"/>
                        <a:ext cx="1652587" cy="635000"/>
                      </a:xfrm>
                      <a:prstGeom prst="rect">
                        <a:avLst/>
                      </a:prstGeom>
                      <a:noFill/>
                      <a:ln w="38100">
                        <a:noFill/>
                        <a:miter/>
                      </a:ln>
                    </p:spPr>
                  </p:pic>
                </p:oleObj>
              </mc:Fallback>
            </mc:AlternateContent>
          </a:graphicData>
        </a:graphic>
      </p:graphicFrame>
      <p:sp>
        <p:nvSpPr>
          <p:cNvPr id="400387" name="Text Box 3"/>
          <p:cNvSpPr txBox="1"/>
          <p:nvPr/>
        </p:nvSpPr>
        <p:spPr>
          <a:xfrm>
            <a:off x="1601788" y="3597275"/>
            <a:ext cx="6057900" cy="379413"/>
          </a:xfrm>
          <a:prstGeom prst="rect">
            <a:avLst/>
          </a:prstGeom>
          <a:noFill/>
          <a:ln w="9525">
            <a:noFill/>
          </a:ln>
        </p:spPr>
        <p:txBody>
          <a:bodyPr anchor="t">
            <a:spAutoFit/>
          </a:bodyPr>
          <a:lstStyle/>
          <a:p>
            <a:pPr>
              <a:lnSpc>
                <a:spcPct val="125000"/>
              </a:lnSpc>
            </a:pPr>
            <a:r>
              <a:rPr lang="zh-CN" altLang="en-US" sz="1500" dirty="0">
                <a:latin typeface="Times New Roman" panose="02020603050405020304" pitchFamily="18" charset="0"/>
                <a:ea typeface="宋体" panose="02010600030101010101" pitchFamily="2" charset="-122"/>
              </a:rPr>
              <a:t>分别按以上三种迭代公式，并取</a:t>
            </a:r>
            <a:r>
              <a:rPr lang="en-US" altLang="zh-CN" sz="1500" i="1" dirty="0">
                <a:solidFill>
                  <a:srgbClr val="0000FF"/>
                </a:solidFill>
                <a:latin typeface="Times New Roman" panose="02020603050405020304" pitchFamily="18" charset="0"/>
                <a:ea typeface="宋体" panose="02010600030101010101" pitchFamily="2" charset="-122"/>
              </a:rPr>
              <a:t>x</a:t>
            </a:r>
            <a:r>
              <a:rPr lang="en-US" altLang="zh-CN" sz="1500" baseline="-25000" dirty="0">
                <a:solidFill>
                  <a:srgbClr val="0000FF"/>
                </a:solidFill>
                <a:latin typeface="Times New Roman" panose="02020603050405020304" pitchFamily="18" charset="0"/>
                <a:ea typeface="宋体" panose="02010600030101010101" pitchFamily="2" charset="-122"/>
              </a:rPr>
              <a:t>0</a:t>
            </a:r>
            <a:r>
              <a:rPr lang="en-US" altLang="zh-CN" sz="1500" i="1" dirty="0">
                <a:solidFill>
                  <a:srgbClr val="0000FF"/>
                </a:solidFill>
                <a:latin typeface="Times New Roman" panose="02020603050405020304" pitchFamily="18" charset="0"/>
                <a:ea typeface="宋体" panose="02010600030101010101" pitchFamily="2" charset="-122"/>
              </a:rPr>
              <a:t>=</a:t>
            </a:r>
            <a:r>
              <a:rPr lang="en-US" altLang="zh-CN" sz="1500" dirty="0">
                <a:solidFill>
                  <a:srgbClr val="0000FF"/>
                </a:solidFill>
                <a:latin typeface="Times New Roman" panose="02020603050405020304" pitchFamily="18" charset="0"/>
                <a:ea typeface="宋体" panose="02010600030101010101" pitchFamily="2" charset="-122"/>
              </a:rPr>
              <a:t>1.5</a:t>
            </a:r>
            <a:r>
              <a:rPr lang="zh-CN" altLang="en-US" sz="1500" dirty="0">
                <a:latin typeface="Times New Roman" panose="02020603050405020304" pitchFamily="18" charset="0"/>
                <a:ea typeface="宋体" panose="02010600030101010101" pitchFamily="2" charset="-122"/>
              </a:rPr>
              <a:t>进行迭代计算，结果如下：</a:t>
            </a:r>
          </a:p>
        </p:txBody>
      </p:sp>
      <p:graphicFrame>
        <p:nvGraphicFramePr>
          <p:cNvPr id="400389" name="Object 5"/>
          <p:cNvGraphicFramePr>
            <a:graphicFrameLocks noChangeAspect="1"/>
          </p:cNvGraphicFramePr>
          <p:nvPr/>
        </p:nvGraphicFramePr>
        <p:xfrm>
          <a:off x="1960563" y="3128963"/>
          <a:ext cx="2320925" cy="358775"/>
        </p:xfrm>
        <a:graphic>
          <a:graphicData uri="http://schemas.openxmlformats.org/presentationml/2006/ole">
            <mc:AlternateContent xmlns:mc="http://schemas.openxmlformats.org/markup-compatibility/2006">
              <mc:Choice xmlns:v="urn:schemas-microsoft-com:vml" Requires="v">
                <p:oleObj spid="_x0000_s3417" r:id="rId5" imgW="1384300" imgH="196850" progId="Equation.DSMT4">
                  <p:embed/>
                </p:oleObj>
              </mc:Choice>
              <mc:Fallback>
                <p:oleObj r:id="rId5" imgW="1384300" imgH="196850" progId="Equation.DSMT4">
                  <p:embed/>
                  <p:pic>
                    <p:nvPicPr>
                      <p:cNvPr id="0" name="图片 3402"/>
                      <p:cNvPicPr/>
                      <p:nvPr/>
                    </p:nvPicPr>
                    <p:blipFill>
                      <a:blip r:embed="rId6">
                        <a:clrChange>
                          <a:clrFrom>
                            <a:srgbClr val="000000"/>
                          </a:clrFrom>
                          <a:clrTo>
                            <a:srgbClr val="000000">
                              <a:alpha val="0"/>
                            </a:srgbClr>
                          </a:clrTo>
                        </a:clrChange>
                      </a:blip>
                      <a:stretch>
                        <a:fillRect/>
                      </a:stretch>
                    </p:blipFill>
                    <p:spPr>
                      <a:xfrm>
                        <a:off x="1960563" y="3128963"/>
                        <a:ext cx="2320925" cy="358775"/>
                      </a:xfrm>
                      <a:prstGeom prst="rect">
                        <a:avLst/>
                      </a:prstGeom>
                      <a:noFill/>
                      <a:ln w="38100">
                        <a:noFill/>
                        <a:miter/>
                      </a:ln>
                    </p:spPr>
                  </p:pic>
                </p:oleObj>
              </mc:Fallback>
            </mc:AlternateContent>
          </a:graphicData>
        </a:graphic>
      </p:graphicFrame>
      <p:graphicFrame>
        <p:nvGraphicFramePr>
          <p:cNvPr id="400390" name="Object 6"/>
          <p:cNvGraphicFramePr>
            <a:graphicFrameLocks noChangeAspect="1"/>
          </p:cNvGraphicFramePr>
          <p:nvPr/>
        </p:nvGraphicFramePr>
        <p:xfrm>
          <a:off x="2014538" y="1814513"/>
          <a:ext cx="1695450" cy="571500"/>
        </p:xfrm>
        <a:graphic>
          <a:graphicData uri="http://schemas.openxmlformats.org/presentationml/2006/ole">
            <mc:AlternateContent xmlns:mc="http://schemas.openxmlformats.org/markup-compatibility/2006">
              <mc:Choice xmlns:v="urn:schemas-microsoft-com:vml" Requires="v">
                <p:oleObj spid="_x0000_s3418" r:id="rId7" imgW="1033780" imgH="333375" progId="Equation.DSMT4">
                  <p:embed/>
                </p:oleObj>
              </mc:Choice>
              <mc:Fallback>
                <p:oleObj r:id="rId7" imgW="1033780" imgH="333375" progId="Equation.DSMT4">
                  <p:embed/>
                  <p:pic>
                    <p:nvPicPr>
                      <p:cNvPr id="0" name="图片 3403"/>
                      <p:cNvPicPr/>
                      <p:nvPr/>
                    </p:nvPicPr>
                    <p:blipFill>
                      <a:blip r:embed="rId8">
                        <a:clrChange>
                          <a:clrFrom>
                            <a:srgbClr val="000000"/>
                          </a:clrFrom>
                          <a:clrTo>
                            <a:srgbClr val="000000">
                              <a:alpha val="0"/>
                            </a:srgbClr>
                          </a:clrTo>
                        </a:clrChange>
                      </a:blip>
                      <a:stretch>
                        <a:fillRect/>
                      </a:stretch>
                    </p:blipFill>
                    <p:spPr>
                      <a:xfrm>
                        <a:off x="2014538" y="1814513"/>
                        <a:ext cx="1695450" cy="571500"/>
                      </a:xfrm>
                      <a:prstGeom prst="rect">
                        <a:avLst/>
                      </a:prstGeom>
                      <a:noFill/>
                      <a:ln w="38100">
                        <a:noFill/>
                        <a:miter/>
                      </a:ln>
                    </p:spPr>
                  </p:pic>
                </p:oleObj>
              </mc:Fallback>
            </mc:AlternateContent>
          </a:graphicData>
        </a:graphic>
      </p:graphicFrame>
      <p:sp>
        <p:nvSpPr>
          <p:cNvPr id="400391" name="Rectangle 7"/>
          <p:cNvSpPr/>
          <p:nvPr/>
        </p:nvSpPr>
        <p:spPr>
          <a:xfrm>
            <a:off x="1547813" y="1436688"/>
            <a:ext cx="6373812" cy="322262"/>
          </a:xfrm>
          <a:prstGeom prst="rect">
            <a:avLst/>
          </a:prstGeom>
          <a:noFill/>
          <a:ln w="9525">
            <a:noFill/>
          </a:ln>
        </p:spPr>
        <p:txBody>
          <a:bodyPr anchor="t">
            <a:spAutoFit/>
          </a:bodyPr>
          <a:lstStyle/>
          <a:p>
            <a:r>
              <a:rPr lang="zh-CN" altLang="en-US" sz="1500" dirty="0">
                <a:solidFill>
                  <a:srgbClr val="FF3300"/>
                </a:solidFill>
                <a:latin typeface="Times New Roman" panose="02020603050405020304" pitchFamily="18" charset="0"/>
                <a:ea typeface="宋体" panose="02010600030101010101" pitchFamily="2" charset="-122"/>
              </a:rPr>
              <a:t>解</a:t>
            </a:r>
            <a:r>
              <a:rPr lang="zh-CN" altLang="en-US" sz="1500" dirty="0">
                <a:latin typeface="Times New Roman" panose="02020603050405020304" pitchFamily="18" charset="0"/>
                <a:ea typeface="宋体" panose="02010600030101010101" pitchFamily="2" charset="-122"/>
              </a:rPr>
              <a:t>  方程改写为等价形式：</a:t>
            </a:r>
          </a:p>
        </p:txBody>
      </p:sp>
      <p:sp>
        <p:nvSpPr>
          <p:cNvPr id="400392" name="Text Box 8"/>
          <p:cNvSpPr txBox="1"/>
          <p:nvPr/>
        </p:nvSpPr>
        <p:spPr>
          <a:xfrm>
            <a:off x="1493838" y="661988"/>
            <a:ext cx="6102350" cy="368300"/>
          </a:xfrm>
          <a:prstGeom prst="rect">
            <a:avLst/>
          </a:prstGeom>
          <a:noFill/>
          <a:ln w="9525">
            <a:noFill/>
          </a:ln>
        </p:spPr>
        <p:txBody>
          <a:bodyPr anchor="t">
            <a:spAutoFit/>
          </a:bodyPr>
          <a:lstStyle/>
          <a:p>
            <a:r>
              <a:rPr lang="zh-CN" altLang="en-US" sz="1800" dirty="0">
                <a:solidFill>
                  <a:srgbClr val="FF3300"/>
                </a:solidFill>
                <a:latin typeface="Times New Roman" panose="02020603050405020304" pitchFamily="18" charset="0"/>
                <a:ea typeface="宋体" panose="02010600030101010101" pitchFamily="2" charset="-122"/>
              </a:rPr>
              <a:t>例</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用简单迭代法求解方程</a:t>
            </a:r>
            <a:r>
              <a:rPr lang="en-US" altLang="zh-CN" sz="1800" i="1" dirty="0">
                <a:solidFill>
                  <a:srgbClr val="0000FF"/>
                </a:solidFill>
                <a:latin typeface="Times New Roman" panose="02020603050405020304" pitchFamily="18" charset="0"/>
                <a:ea typeface="宋体" panose="02010600030101010101" pitchFamily="2" charset="-122"/>
              </a:rPr>
              <a:t>x</a:t>
            </a:r>
            <a:r>
              <a:rPr lang="en-US" altLang="zh-CN" sz="1800" baseline="30000" dirty="0">
                <a:solidFill>
                  <a:srgbClr val="0000FF"/>
                </a:solidFill>
                <a:latin typeface="Times New Roman" panose="02020603050405020304" pitchFamily="18" charset="0"/>
                <a:ea typeface="宋体" panose="02010600030101010101" pitchFamily="2" charset="-122"/>
              </a:rPr>
              <a:t>3</a:t>
            </a:r>
            <a:r>
              <a:rPr lang="en-US" altLang="zh-CN" sz="1800" dirty="0">
                <a:solidFill>
                  <a:srgbClr val="0000FF"/>
                </a:solidFill>
                <a:latin typeface="Times New Roman" panose="02020603050405020304" pitchFamily="18" charset="0"/>
                <a:ea typeface="宋体" panose="02010600030101010101" pitchFamily="2" charset="-122"/>
              </a:rPr>
              <a:t>+4</a:t>
            </a:r>
            <a:r>
              <a:rPr lang="en-US" altLang="zh-CN" sz="1800" i="1" dirty="0">
                <a:solidFill>
                  <a:srgbClr val="0000FF"/>
                </a:solidFill>
                <a:latin typeface="Times New Roman" panose="02020603050405020304" pitchFamily="18" charset="0"/>
                <a:ea typeface="宋体" panose="02010600030101010101" pitchFamily="2" charset="-122"/>
              </a:rPr>
              <a:t>x</a:t>
            </a:r>
            <a:r>
              <a:rPr lang="en-US" altLang="zh-CN" sz="1800" baseline="30000" dirty="0">
                <a:solidFill>
                  <a:srgbClr val="0000FF"/>
                </a:solidFill>
                <a:latin typeface="Times New Roman" panose="02020603050405020304" pitchFamily="18" charset="0"/>
                <a:ea typeface="宋体" panose="02010600030101010101" pitchFamily="2" charset="-122"/>
              </a:rPr>
              <a:t>2</a:t>
            </a:r>
            <a:r>
              <a:rPr lang="en-US" altLang="zh-CN" sz="1800" dirty="0">
                <a:solidFill>
                  <a:srgbClr val="0000FF"/>
                </a:solidFill>
                <a:latin typeface="Times New Roman" panose="02020603050405020304" pitchFamily="18" charset="0"/>
                <a:ea typeface="宋体" panose="02010600030101010101" pitchFamily="2" charset="-122"/>
              </a:rPr>
              <a:t>-10=0</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在</a:t>
            </a:r>
            <a:r>
              <a:rPr lang="en-US" altLang="zh-CN" sz="1800" dirty="0">
                <a:solidFill>
                  <a:srgbClr val="0000FF"/>
                </a:solidFill>
                <a:latin typeface="Times New Roman" panose="02020603050405020304" pitchFamily="18" charset="0"/>
                <a:ea typeface="宋体" panose="02010600030101010101" pitchFamily="2" charset="-122"/>
              </a:rPr>
              <a:t>[1, 2]</a:t>
            </a:r>
            <a:r>
              <a:rPr lang="zh-CN" altLang="en-US" sz="1800" dirty="0">
                <a:latin typeface="Times New Roman" panose="02020603050405020304" pitchFamily="18" charset="0"/>
                <a:ea typeface="宋体" panose="02010600030101010101" pitchFamily="2" charset="-122"/>
              </a:rPr>
              <a:t>内的一个实根</a:t>
            </a:r>
            <a:r>
              <a:rPr lang="en-US" altLang="zh-CN" sz="1800" dirty="0">
                <a:latin typeface="Times New Roman" panose="02020603050405020304" pitchFamily="18" charset="0"/>
                <a:ea typeface="宋体" panose="02010600030101010101" pitchFamily="2" charset="-122"/>
              </a:rPr>
              <a:t>.</a:t>
            </a:r>
          </a:p>
        </p:txBody>
      </p:sp>
      <p:graphicFrame>
        <p:nvGraphicFramePr>
          <p:cNvPr id="400393" name="Object 9"/>
          <p:cNvGraphicFramePr>
            <a:graphicFrameLocks noChangeAspect="1"/>
          </p:cNvGraphicFramePr>
          <p:nvPr/>
        </p:nvGraphicFramePr>
        <p:xfrm>
          <a:off x="4018598" y="1866424"/>
          <a:ext cx="2202180" cy="469265"/>
        </p:xfrm>
        <a:graphic>
          <a:graphicData uri="http://schemas.openxmlformats.org/presentationml/2006/ole">
            <mc:AlternateContent xmlns:mc="http://schemas.openxmlformats.org/markup-compatibility/2006">
              <mc:Choice xmlns:v="urn:schemas-microsoft-com:vml" Requires="v">
                <p:oleObj spid="_x0000_s3419" r:id="rId9" imgW="1854200" imgH="393700" progId="Equation.DSMT4">
                  <p:embed/>
                </p:oleObj>
              </mc:Choice>
              <mc:Fallback>
                <p:oleObj r:id="rId9" imgW="1854200" imgH="393700" progId="Equation.DSMT4">
                  <p:embed/>
                  <p:pic>
                    <p:nvPicPr>
                      <p:cNvPr id="0" name="图片 3404"/>
                      <p:cNvPicPr/>
                      <p:nvPr/>
                    </p:nvPicPr>
                    <p:blipFill>
                      <a:blip r:embed="rId10"/>
                      <a:stretch>
                        <a:fillRect/>
                      </a:stretch>
                    </p:blipFill>
                    <p:spPr>
                      <a:xfrm>
                        <a:off x="4018598" y="1866424"/>
                        <a:ext cx="2202180" cy="469265"/>
                      </a:xfrm>
                      <a:prstGeom prst="rect">
                        <a:avLst/>
                      </a:prstGeom>
                      <a:noFill/>
                      <a:ln w="38100">
                        <a:noFill/>
                        <a:miter/>
                      </a:ln>
                    </p:spPr>
                  </p:pic>
                </p:oleObj>
              </mc:Fallback>
            </mc:AlternateContent>
          </a:graphicData>
        </a:graphic>
      </p:graphicFrame>
      <p:cxnSp>
        <p:nvCxnSpPr>
          <p:cNvPr id="7" name="直接连接符 6"/>
          <p:cNvCxnSpPr/>
          <p:nvPr/>
        </p:nvCxnSpPr>
        <p:spPr>
          <a:xfrm flipV="1">
            <a:off x="57150" y="457200"/>
            <a:ext cx="2765425" cy="222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870575" y="454025"/>
            <a:ext cx="3228975"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90477" name="文本框 3077"/>
          <p:cNvSpPr txBox="1"/>
          <p:nvPr/>
        </p:nvSpPr>
        <p:spPr>
          <a:xfrm>
            <a:off x="1782763" y="282575"/>
            <a:ext cx="5192712" cy="706438"/>
          </a:xfrm>
          <a:prstGeom prst="rect">
            <a:avLst/>
          </a:prstGeom>
          <a:noFill/>
          <a:ln w="9525">
            <a:noFill/>
          </a:ln>
        </p:spPr>
        <p:txBody>
          <a:bodyPr wrap="square" anchor="t">
            <a:spAutoFit/>
          </a:bodyPr>
          <a:lstStyle/>
          <a:p>
            <a:pPr algn="ctr">
              <a:spcBef>
                <a:spcPct val="50000"/>
              </a:spcBef>
            </a:pPr>
            <a:r>
              <a:rPr lang="zh-CN" altLang="en-US" sz="1600" b="1" dirty="0">
                <a:solidFill>
                  <a:schemeClr val="accent2"/>
                </a:solidFill>
                <a:latin typeface="黑体" panose="02010609060101010101" pitchFamily="49" charset="-122"/>
                <a:ea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3</a:t>
            </a:r>
            <a:r>
              <a:rPr lang="zh-CN" altLang="en-US" sz="1600" b="1" dirty="0">
                <a:solidFill>
                  <a:schemeClr val="accent2"/>
                </a:solidFill>
                <a:latin typeface="黑体" panose="02010609060101010101" pitchFamily="49" charset="-122"/>
                <a:ea typeface="黑体" panose="02010609060101010101" pitchFamily="49" charset="-122"/>
              </a:rPr>
              <a:t>  简单迭代法的构造</a:t>
            </a:r>
            <a:endPar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endParaRPr>
          </a:p>
          <a:p>
            <a:pPr algn="ctr">
              <a:spcBef>
                <a:spcPct val="50000"/>
              </a:spcBef>
            </a:pPr>
            <a:endParaRPr lang="zh-CN" altLang="en-US" sz="1600" b="1" dirty="0">
              <a:solidFill>
                <a:schemeClr val="accent2"/>
              </a:solidFill>
              <a:latin typeface="黑体" panose="02010609060101010101" pitchFamily="49" charset="-122"/>
              <a:ea typeface="黑体" panose="02010609060101010101" pitchFamily="49" charset="-122"/>
            </a:endParaRPr>
          </a:p>
        </p:txBody>
      </p:sp>
      <p:graphicFrame>
        <p:nvGraphicFramePr>
          <p:cNvPr id="2" name="Object 9"/>
          <p:cNvGraphicFramePr>
            <a:graphicFrameLocks noChangeAspect="1"/>
          </p:cNvGraphicFramePr>
          <p:nvPr/>
        </p:nvGraphicFramePr>
        <p:xfrm>
          <a:off x="4362768" y="2412842"/>
          <a:ext cx="2217420" cy="575310"/>
        </p:xfrm>
        <a:graphic>
          <a:graphicData uri="http://schemas.openxmlformats.org/presentationml/2006/ole">
            <mc:AlternateContent xmlns:mc="http://schemas.openxmlformats.org/markup-compatibility/2006">
              <mc:Choice xmlns:v="urn:schemas-microsoft-com:vml" Requires="v">
                <p:oleObj spid="_x0000_s3420" r:id="rId11" imgW="1866900" imgH="482600" progId="Equation.DSMT4">
                  <p:embed/>
                </p:oleObj>
              </mc:Choice>
              <mc:Fallback>
                <p:oleObj r:id="rId11" imgW="1866900" imgH="482600" progId="Equation.DSMT4">
                  <p:embed/>
                  <p:pic>
                    <p:nvPicPr>
                      <p:cNvPr id="0" name="图片 3404"/>
                      <p:cNvPicPr/>
                      <p:nvPr/>
                    </p:nvPicPr>
                    <p:blipFill>
                      <a:blip r:embed="rId12"/>
                      <a:stretch>
                        <a:fillRect/>
                      </a:stretch>
                    </p:blipFill>
                    <p:spPr>
                      <a:xfrm>
                        <a:off x="4362768" y="2412842"/>
                        <a:ext cx="2217420" cy="575310"/>
                      </a:xfrm>
                      <a:prstGeom prst="rect">
                        <a:avLst/>
                      </a:prstGeom>
                      <a:noFill/>
                      <a:ln w="38100">
                        <a:noFill/>
                        <a:miter/>
                      </a:ln>
                    </p:spPr>
                  </p:pic>
                </p:oleObj>
              </mc:Fallback>
            </mc:AlternateContent>
          </a:graphicData>
        </a:graphic>
      </p:graphicFrame>
      <p:graphicFrame>
        <p:nvGraphicFramePr>
          <p:cNvPr id="5" name="Object 9"/>
          <p:cNvGraphicFramePr>
            <a:graphicFrameLocks noChangeAspect="1"/>
          </p:cNvGraphicFramePr>
          <p:nvPr/>
        </p:nvGraphicFramePr>
        <p:xfrm>
          <a:off x="4438968" y="3129439"/>
          <a:ext cx="2715260" cy="287655"/>
        </p:xfrm>
        <a:graphic>
          <a:graphicData uri="http://schemas.openxmlformats.org/presentationml/2006/ole">
            <mc:AlternateContent xmlns:mc="http://schemas.openxmlformats.org/markup-compatibility/2006">
              <mc:Choice xmlns:v="urn:schemas-microsoft-com:vml" Requires="v">
                <p:oleObj spid="_x0000_s3421" r:id="rId13" imgW="2286000" imgH="241300" progId="Equation.DSMT4">
                  <p:embed/>
                </p:oleObj>
              </mc:Choice>
              <mc:Fallback>
                <p:oleObj r:id="rId13" imgW="2286000" imgH="241300" progId="Equation.DSMT4">
                  <p:embed/>
                  <p:pic>
                    <p:nvPicPr>
                      <p:cNvPr id="0" name="图片 3404"/>
                      <p:cNvPicPr/>
                      <p:nvPr/>
                    </p:nvPicPr>
                    <p:blipFill>
                      <a:blip r:embed="rId14"/>
                      <a:stretch>
                        <a:fillRect/>
                      </a:stretch>
                    </p:blipFill>
                    <p:spPr>
                      <a:xfrm>
                        <a:off x="4438968" y="3129439"/>
                        <a:ext cx="2715260" cy="28765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0-#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Par">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1+#ppt_w/2"/>
                                          </p:val>
                                        </p:tav>
                                        <p:tav tm="100000">
                                          <p:val>
                                            <p:strVal val="#ppt_x"/>
                                          </p:val>
                                        </p:tav>
                                      </p:tavLst>
                                    </p:anim>
                                    <p:anim calcmode="lin" valueType="num">
                                      <p:cBhvr>
                                        <p:cTn id="14" dur="500" fill="hold"/>
                                        <p:tgtEl>
                                          <p:spTgt spid="3"/>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90477"/>
                                        </p:tgtEl>
                                        <p:attrNameLst>
                                          <p:attrName>style.visibility</p:attrName>
                                        </p:attrNameLst>
                                      </p:cBhvr>
                                      <p:to>
                                        <p:strVal val="visible"/>
                                      </p:to>
                                    </p:set>
                                    <p:anim calcmode="lin" valueType="num">
                                      <p:cBhvr additive="base">
                                        <p:cTn id="17" dur="500" fill="hold"/>
                                        <p:tgtEl>
                                          <p:spTgt spid="190477"/>
                                        </p:tgtEl>
                                        <p:attrNameLst>
                                          <p:attrName>ppt_x</p:attrName>
                                        </p:attrNameLst>
                                      </p:cBhvr>
                                      <p:tavLst>
                                        <p:tav tm="0">
                                          <p:val>
                                            <p:strVal val="#ppt_x"/>
                                          </p:val>
                                        </p:tav>
                                        <p:tav tm="100000">
                                          <p:val>
                                            <p:strVal val="#ppt_x"/>
                                          </p:val>
                                        </p:tav>
                                      </p:tavLst>
                                    </p:anim>
                                    <p:anim calcmode="lin" valueType="num">
                                      <p:cBhvr additive="base">
                                        <p:cTn id="18" dur="500" fill="hold"/>
                                        <p:tgtEl>
                                          <p:spTgt spid="19047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00392"/>
                                        </p:tgtEl>
                                        <p:attrNameLst>
                                          <p:attrName>style.visibility</p:attrName>
                                        </p:attrNameLst>
                                      </p:cBhvr>
                                      <p:to>
                                        <p:strVal val="visible"/>
                                      </p:to>
                                    </p:set>
                                    <p:animEffect transition="in" filter="wipe(up)">
                                      <p:cBhvr>
                                        <p:cTn id="23" dur="500"/>
                                        <p:tgtEl>
                                          <p:spTgt spid="40039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00391"/>
                                        </p:tgtEl>
                                        <p:attrNameLst>
                                          <p:attrName>style.visibility</p:attrName>
                                        </p:attrNameLst>
                                      </p:cBhvr>
                                      <p:to>
                                        <p:strVal val="visible"/>
                                      </p:to>
                                    </p:set>
                                    <p:animEffect transition="in" filter="wipe(left)">
                                      <p:cBhvr>
                                        <p:cTn id="28" dur="500"/>
                                        <p:tgtEl>
                                          <p:spTgt spid="40039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00390"/>
                                        </p:tgtEl>
                                        <p:attrNameLst>
                                          <p:attrName>style.visibility</p:attrName>
                                        </p:attrNameLst>
                                      </p:cBhvr>
                                      <p:to>
                                        <p:strVal val="visible"/>
                                      </p:to>
                                    </p:set>
                                    <p:animEffect transition="in" filter="wipe(left)">
                                      <p:cBhvr>
                                        <p:cTn id="33" dur="500"/>
                                        <p:tgtEl>
                                          <p:spTgt spid="40039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00393"/>
                                        </p:tgtEl>
                                        <p:attrNameLst>
                                          <p:attrName>style.visibility</p:attrName>
                                        </p:attrNameLst>
                                      </p:cBhvr>
                                      <p:to>
                                        <p:strVal val="visible"/>
                                      </p:to>
                                    </p:set>
                                    <p:animEffect transition="in" filter="wipe(left)">
                                      <p:cBhvr>
                                        <p:cTn id="38" dur="500"/>
                                        <p:tgtEl>
                                          <p:spTgt spid="40039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00386"/>
                                        </p:tgtEl>
                                        <p:attrNameLst>
                                          <p:attrName>style.visibility</p:attrName>
                                        </p:attrNameLst>
                                      </p:cBhvr>
                                      <p:to>
                                        <p:strVal val="visible"/>
                                      </p:to>
                                    </p:set>
                                    <p:animEffect transition="in" filter="wipe(left)">
                                      <p:cBhvr>
                                        <p:cTn id="43" dur="500"/>
                                        <p:tgtEl>
                                          <p:spTgt spid="40038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Par">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left)">
                                      <p:cBhvr>
                                        <p:cTn id="48" dur="500"/>
                                        <p:tgtEl>
                                          <p:spTgt spid="2"/>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00389"/>
                                        </p:tgtEl>
                                        <p:attrNameLst>
                                          <p:attrName>style.visibility</p:attrName>
                                        </p:attrNameLst>
                                      </p:cBhvr>
                                      <p:to>
                                        <p:strVal val="visible"/>
                                      </p:to>
                                    </p:set>
                                    <p:animEffect transition="in" filter="blinds(horizontal)">
                                      <p:cBhvr>
                                        <p:cTn id="53" dur="500"/>
                                        <p:tgtEl>
                                          <p:spTgt spid="40038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left)">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400387"/>
                                        </p:tgtEl>
                                        <p:attrNameLst>
                                          <p:attrName>style.visibility</p:attrName>
                                        </p:attrNameLst>
                                      </p:cBhvr>
                                      <p:to>
                                        <p:strVal val="visible"/>
                                      </p:to>
                                    </p:set>
                                    <p:animEffect transition="in" filter="blinds(horizontal)">
                                      <p:cBhvr>
                                        <p:cTn id="63" dur="500"/>
                                        <p:tgtEl>
                                          <p:spTgt spid="400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p:bldP spid="400391" grpId="0"/>
      <p:bldP spid="400392" grpId="0"/>
      <p:bldP spid="19047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94" name="Group 94"/>
          <p:cNvGraphicFramePr>
            <a:graphicFrameLocks noGrp="1"/>
          </p:cNvGraphicFramePr>
          <p:nvPr>
            <p:ph sz="half" idx="4294967295"/>
          </p:nvPr>
        </p:nvGraphicFramePr>
        <p:xfrm>
          <a:off x="1911350" y="814388"/>
          <a:ext cx="5207635" cy="2971860"/>
        </p:xfrm>
        <a:graphic>
          <a:graphicData uri="http://schemas.openxmlformats.org/drawingml/2006/table">
            <a:tbl>
              <a:tblPr/>
              <a:tblGrid>
                <a:gridCol w="361950"/>
                <a:gridCol w="1602105"/>
                <a:gridCol w="1548765"/>
                <a:gridCol w="1694815"/>
              </a:tblGrid>
              <a:tr h="29718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1" u="none" strike="noStrike" cap="none" normalizeH="0" baseline="0" smtClean="0">
                          <a:ln>
                            <a:noFill/>
                          </a:ln>
                          <a:solidFill>
                            <a:srgbClr val="000000"/>
                          </a:solidFill>
                          <a:effectLst/>
                          <a:latin typeface="Times New Roman" panose="02020603050405020304" pitchFamily="18" charset="0"/>
                          <a:ea typeface="楷体_GB2312" pitchFamily="49" charset="-122"/>
                        </a:rPr>
                        <a:t>K</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zh-CN" altLang="en-US" sz="1500" b="0" i="0" u="none" strike="noStrike" cap="none" normalizeH="0" baseline="0" smtClean="0">
                          <a:ln>
                            <a:noFill/>
                          </a:ln>
                          <a:solidFill>
                            <a:srgbClr val="000000"/>
                          </a:solidFill>
                          <a:effectLst/>
                          <a:latin typeface="Times New Roman" panose="02020603050405020304" pitchFamily="18" charset="0"/>
                          <a:ea typeface="楷体_GB2312" pitchFamily="49" charset="-122"/>
                        </a:rPr>
                        <a:t> </a:t>
                      </a:r>
                      <a:r>
                        <a:rPr kumimoji="0" lang="en-US" altLang="zh-CN" sz="1500" b="0" i="1" u="none" strike="noStrike" cap="none" normalizeH="0" baseline="0" smtClean="0">
                          <a:ln>
                            <a:noFill/>
                          </a:ln>
                          <a:solidFill>
                            <a:srgbClr val="000000"/>
                          </a:solidFill>
                          <a:effectLst/>
                          <a:latin typeface="Times New Roman" panose="02020603050405020304" pitchFamily="18" charset="0"/>
                          <a:ea typeface="楷体_GB2312" pitchFamily="49" charset="-122"/>
                        </a:rPr>
                        <a:t>x</a:t>
                      </a:r>
                      <a:r>
                        <a:rPr kumimoji="0" lang="en-US" altLang="zh-CN" sz="1500" b="0" i="0" u="none" strike="noStrike" cap="none" normalizeH="0" baseline="-25000" smtClean="0">
                          <a:ln>
                            <a:noFill/>
                          </a:ln>
                          <a:solidFill>
                            <a:srgbClr val="000000"/>
                          </a:solidFill>
                          <a:effectLst/>
                          <a:latin typeface="Times New Roman" panose="02020603050405020304" pitchFamily="18" charset="0"/>
                          <a:ea typeface="楷体_GB2312" pitchFamily="49" charset="-122"/>
                        </a:rPr>
                        <a:t>k</a:t>
                      </a:r>
                      <a:r>
                        <a:rPr kumimoji="0" lang="en-US" altLang="zh-CN" sz="1500" b="0" i="0" u="none" strike="noStrike" cap="none" normalizeH="0" baseline="0" smtClean="0">
                          <a:ln>
                            <a:noFill/>
                          </a:ln>
                          <a:solidFill>
                            <a:srgbClr val="000000"/>
                          </a:solidFill>
                          <a:effectLst/>
                          <a:latin typeface="Times New Roman" panose="02020603050405020304" pitchFamily="18" charset="0"/>
                          <a:ea typeface="楷体_GB2312" pitchFamily="49" charset="-122"/>
                        </a:rPr>
                        <a:t>(</a:t>
                      </a:r>
                      <a:r>
                        <a:rPr kumimoji="0" lang="zh-CN" altLang="en-US" sz="1500" b="0" i="0" u="none" strike="noStrike" cap="none" normalizeH="0" baseline="0" smtClean="0">
                          <a:ln>
                            <a:noFill/>
                          </a:ln>
                          <a:solidFill>
                            <a:srgbClr val="000000"/>
                          </a:solidFill>
                          <a:effectLst/>
                          <a:latin typeface="Times New Roman" panose="02020603050405020304" pitchFamily="18" charset="0"/>
                          <a:ea typeface="楷体_GB2312" pitchFamily="49" charset="-122"/>
                        </a:rPr>
                        <a:t>第</a:t>
                      </a:r>
                      <a:r>
                        <a:rPr kumimoji="0" lang="en-US" altLang="zh-CN" sz="1500" b="0" i="0" u="none" strike="noStrike" cap="none" normalizeH="0" baseline="0" smtClean="0">
                          <a:ln>
                            <a:noFill/>
                          </a:ln>
                          <a:solidFill>
                            <a:srgbClr val="000000"/>
                          </a:solidFill>
                          <a:effectLst/>
                          <a:latin typeface="Times New Roman" panose="02020603050405020304" pitchFamily="18" charset="0"/>
                          <a:ea typeface="楷体_GB2312" pitchFamily="49" charset="-122"/>
                        </a:rPr>
                        <a:t>1</a:t>
                      </a:r>
                      <a:r>
                        <a:rPr kumimoji="0" lang="zh-CN" altLang="en-US" sz="1500" b="0" i="0" u="none" strike="noStrike" cap="none" normalizeH="0" baseline="0" smtClean="0">
                          <a:ln>
                            <a:noFill/>
                          </a:ln>
                          <a:solidFill>
                            <a:srgbClr val="000000"/>
                          </a:solidFill>
                          <a:effectLst/>
                          <a:latin typeface="Times New Roman" panose="02020603050405020304" pitchFamily="18" charset="0"/>
                          <a:ea typeface="楷体_GB2312" pitchFamily="49" charset="-122"/>
                        </a:rPr>
                        <a:t>种形式）</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1" u="none" strike="noStrike" cap="none" normalizeH="0" baseline="0" smtClean="0">
                          <a:ln>
                            <a:noFill/>
                          </a:ln>
                          <a:solidFill>
                            <a:srgbClr val="000000"/>
                          </a:solidFill>
                          <a:effectLst/>
                          <a:latin typeface="Times New Roman" panose="02020603050405020304" pitchFamily="18" charset="0"/>
                          <a:ea typeface="楷体_GB2312" pitchFamily="49" charset="-122"/>
                        </a:rPr>
                        <a:t>x</a:t>
                      </a:r>
                      <a:r>
                        <a:rPr kumimoji="0" lang="en-US" altLang="zh-CN" sz="1500" b="0" i="0" u="none" strike="noStrike" cap="none" normalizeH="0" baseline="-25000" smtClean="0">
                          <a:ln>
                            <a:noFill/>
                          </a:ln>
                          <a:solidFill>
                            <a:srgbClr val="000000"/>
                          </a:solidFill>
                          <a:effectLst/>
                          <a:latin typeface="Times New Roman" panose="02020603050405020304" pitchFamily="18" charset="0"/>
                          <a:ea typeface="楷体_GB2312" pitchFamily="49" charset="-122"/>
                        </a:rPr>
                        <a:t>k</a:t>
                      </a:r>
                      <a:r>
                        <a:rPr kumimoji="0" lang="en-US" altLang="zh-CN" sz="1500" b="0" i="0" u="none" strike="noStrike" cap="none" normalizeH="0" baseline="0" smtClean="0">
                          <a:ln>
                            <a:noFill/>
                          </a:ln>
                          <a:solidFill>
                            <a:srgbClr val="000000"/>
                          </a:solidFill>
                          <a:effectLst/>
                          <a:latin typeface="Times New Roman" panose="02020603050405020304" pitchFamily="18" charset="0"/>
                          <a:ea typeface="楷体_GB2312" pitchFamily="49" charset="-122"/>
                        </a:rPr>
                        <a:t>(</a:t>
                      </a:r>
                      <a:r>
                        <a:rPr kumimoji="0" lang="zh-CN" altLang="en-US" sz="1500" b="0" i="0" u="none" strike="noStrike" cap="none" normalizeH="0" baseline="0" smtClean="0">
                          <a:ln>
                            <a:noFill/>
                          </a:ln>
                          <a:solidFill>
                            <a:srgbClr val="000000"/>
                          </a:solidFill>
                          <a:effectLst/>
                          <a:latin typeface="Times New Roman" panose="02020603050405020304" pitchFamily="18" charset="0"/>
                          <a:ea typeface="楷体_GB2312" pitchFamily="49" charset="-122"/>
                        </a:rPr>
                        <a:t>第</a:t>
                      </a:r>
                      <a:r>
                        <a:rPr kumimoji="0" lang="en-US" altLang="zh-CN" sz="1500" b="0" i="0" u="none" strike="noStrike" cap="none" normalizeH="0" baseline="0" smtClean="0">
                          <a:ln>
                            <a:noFill/>
                          </a:ln>
                          <a:solidFill>
                            <a:srgbClr val="000000"/>
                          </a:solidFill>
                          <a:effectLst/>
                          <a:latin typeface="Times New Roman" panose="02020603050405020304" pitchFamily="18" charset="0"/>
                          <a:ea typeface="楷体_GB2312" pitchFamily="49" charset="-122"/>
                        </a:rPr>
                        <a:t>2</a:t>
                      </a:r>
                      <a:r>
                        <a:rPr kumimoji="0" lang="zh-CN" altLang="en-US" sz="1500" b="0" i="0" u="none" strike="noStrike" cap="none" normalizeH="0" baseline="0" smtClean="0">
                          <a:ln>
                            <a:noFill/>
                          </a:ln>
                          <a:solidFill>
                            <a:srgbClr val="000000"/>
                          </a:solidFill>
                          <a:effectLst/>
                          <a:latin typeface="Times New Roman" panose="02020603050405020304" pitchFamily="18" charset="0"/>
                          <a:ea typeface="楷体_GB2312" pitchFamily="49" charset="-122"/>
                        </a:rPr>
                        <a:t>种形式）</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1" u="none" strike="noStrike" cap="none" normalizeH="0" baseline="0" smtClean="0">
                          <a:ln>
                            <a:noFill/>
                          </a:ln>
                          <a:solidFill>
                            <a:srgbClr val="000000"/>
                          </a:solidFill>
                          <a:effectLst/>
                          <a:latin typeface="Times New Roman" panose="02020603050405020304" pitchFamily="18" charset="0"/>
                          <a:ea typeface="楷体_GB2312" pitchFamily="49" charset="-122"/>
                        </a:rPr>
                        <a:t>x</a:t>
                      </a:r>
                      <a:r>
                        <a:rPr kumimoji="0" lang="en-US" altLang="zh-CN" sz="1500" b="0" i="0" u="none" strike="noStrike" cap="none" normalizeH="0" baseline="-25000" smtClean="0">
                          <a:ln>
                            <a:noFill/>
                          </a:ln>
                          <a:solidFill>
                            <a:srgbClr val="000000"/>
                          </a:solidFill>
                          <a:effectLst/>
                          <a:latin typeface="Times New Roman" panose="02020603050405020304" pitchFamily="18" charset="0"/>
                          <a:ea typeface="楷体_GB2312" pitchFamily="49" charset="-122"/>
                        </a:rPr>
                        <a:t>k</a:t>
                      </a:r>
                      <a:r>
                        <a:rPr kumimoji="0" lang="en-US" altLang="zh-CN" sz="1500" b="0" i="0" u="none" strike="noStrike" cap="none" normalizeH="0" baseline="0" smtClean="0">
                          <a:ln>
                            <a:noFill/>
                          </a:ln>
                          <a:solidFill>
                            <a:srgbClr val="000000"/>
                          </a:solidFill>
                          <a:effectLst/>
                          <a:latin typeface="Times New Roman" panose="02020603050405020304" pitchFamily="18" charset="0"/>
                          <a:ea typeface="楷体_GB2312" pitchFamily="49" charset="-122"/>
                        </a:rPr>
                        <a:t>(</a:t>
                      </a:r>
                      <a:r>
                        <a:rPr kumimoji="0" lang="zh-CN" altLang="en-US" sz="1500" b="0" i="0" u="none" strike="noStrike" cap="none" normalizeH="0" baseline="0" smtClean="0">
                          <a:ln>
                            <a:noFill/>
                          </a:ln>
                          <a:solidFill>
                            <a:srgbClr val="000000"/>
                          </a:solidFill>
                          <a:effectLst/>
                          <a:latin typeface="Times New Roman" panose="02020603050405020304" pitchFamily="18" charset="0"/>
                          <a:ea typeface="楷体_GB2312" pitchFamily="49" charset="-122"/>
                        </a:rPr>
                        <a:t>第</a:t>
                      </a:r>
                      <a:r>
                        <a:rPr kumimoji="0" lang="en-US" altLang="zh-CN" sz="1500" b="0" i="0" u="none" strike="noStrike" cap="none" normalizeH="0" baseline="0" smtClean="0">
                          <a:ln>
                            <a:noFill/>
                          </a:ln>
                          <a:solidFill>
                            <a:srgbClr val="000000"/>
                          </a:solidFill>
                          <a:effectLst/>
                          <a:latin typeface="Times New Roman" panose="02020603050405020304" pitchFamily="18" charset="0"/>
                          <a:ea typeface="楷体_GB2312" pitchFamily="49" charset="-122"/>
                        </a:rPr>
                        <a:t>3</a:t>
                      </a:r>
                      <a:r>
                        <a:rPr kumimoji="0" lang="zh-CN" altLang="en-US" sz="1500" b="0" i="0" u="none" strike="noStrike" cap="none" normalizeH="0" baseline="0" smtClean="0">
                          <a:ln>
                            <a:noFill/>
                          </a:ln>
                          <a:solidFill>
                            <a:srgbClr val="000000"/>
                          </a:solidFill>
                          <a:effectLst/>
                          <a:latin typeface="Times New Roman" panose="02020603050405020304" pitchFamily="18" charset="0"/>
                          <a:ea typeface="楷体_GB2312" pitchFamily="49" charset="-122"/>
                        </a:rPr>
                        <a:t>种形式）</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1</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1.2869538</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0.8165</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-0.875</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2</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1.4025408</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2.9969</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6.732</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3</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1.3454584</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-8.65</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-469.7</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4</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1.3251703</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en-US"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1.03*10</a:t>
                      </a:r>
                      <a:r>
                        <a:rPr kumimoji="0" lang="en-US" altLang="zh-CN" sz="1500" b="0" i="0" u="none" strike="noStrike" cap="none" normalizeH="0" baseline="30000" smtClean="0">
                          <a:ln>
                            <a:noFill/>
                          </a:ln>
                          <a:solidFill>
                            <a:schemeClr val="tx1"/>
                          </a:solidFill>
                          <a:effectLst/>
                          <a:latin typeface="Times New Roman" panose="02020603050405020304" pitchFamily="18" charset="0"/>
                          <a:ea typeface="楷体_GB2312" pitchFamily="49" charset="-122"/>
                        </a:rPr>
                        <a:t>8</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5</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1.3600942</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en-US"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en-US"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en-US"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en-US"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23</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1.3652300</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en-US"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en-US"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24</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1.3652300</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en-US"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en-US"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r>
              <a:tr h="29718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25</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500" b="0" i="0" u="none" strike="noStrike" cap="none" normalizeH="0" baseline="0" smtClean="0">
                          <a:ln>
                            <a:noFill/>
                          </a:ln>
                          <a:solidFill>
                            <a:schemeClr val="tx1"/>
                          </a:solidFill>
                          <a:effectLst/>
                          <a:latin typeface="Times New Roman" panose="02020603050405020304" pitchFamily="18" charset="0"/>
                          <a:ea typeface="楷体_GB2312" pitchFamily="49" charset="-122"/>
                        </a:rPr>
                        <a:t>1.3652300</a:t>
                      </a: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en-US"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en-US" sz="15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68580" marR="68580" marT="34293" marB="34293" horzOverflow="overflow">
                    <a:lnL w="12700" cap="flat" cmpd="sng" algn="ctr">
                      <a:solidFill>
                        <a:srgbClr val="FF33CC"/>
                      </a:solidFill>
                      <a:prstDash val="solid"/>
                      <a:round/>
                      <a:headEnd type="none" w="med" len="med"/>
                      <a:tailEnd type="none" w="med" len="med"/>
                    </a:lnL>
                    <a:lnR w="12700" cap="flat" cmpd="sng" algn="ctr">
                      <a:solidFill>
                        <a:srgbClr val="FF33CC"/>
                      </a:solidFill>
                      <a:prstDash val="solid"/>
                      <a:round/>
                      <a:headEnd type="none" w="med" len="med"/>
                      <a:tailEnd type="none" w="med" len="med"/>
                    </a:lnR>
                    <a:lnT w="12700" cap="flat" cmpd="sng" algn="ctr">
                      <a:solidFill>
                        <a:srgbClr val="FF33CC"/>
                      </a:solidFill>
                      <a:prstDash val="solid"/>
                      <a:round/>
                      <a:headEnd type="none" w="med" len="med"/>
                      <a:tailEnd type="none" w="med" len="med"/>
                    </a:lnT>
                    <a:lnB w="12700" cap="flat" cmpd="sng" algn="ctr">
                      <a:solidFill>
                        <a:srgbClr val="FF33CC"/>
                      </a:solidFill>
                      <a:prstDash val="solid"/>
                      <a:round/>
                      <a:headEnd type="none" w="med" len="med"/>
                      <a:tailEnd type="none" w="med" len="med"/>
                    </a:lnB>
                    <a:lnTlToBr>
                      <a:noFill/>
                    </a:lnTlToBr>
                    <a:lnBlToTr>
                      <a:noFill/>
                    </a:lnBlToTr>
                    <a:noFill/>
                  </a:tcPr>
                </a:tc>
              </a:tr>
            </a:tbl>
          </a:graphicData>
        </a:graphic>
      </p:graphicFrame>
      <p:sp>
        <p:nvSpPr>
          <p:cNvPr id="191546" name="灯片编号占位符 4"/>
          <p:cNvSpPr>
            <a:spLocks noGrp="1"/>
          </p:cNvSpPr>
          <p:nvPr>
            <p:ph type="sldNum" sz="quarter" idx="4"/>
          </p:nvPr>
        </p:nvSpPr>
        <p:spPr>
          <a:xfrm>
            <a:off x="8529638" y="4913313"/>
            <a:ext cx="614362" cy="230187"/>
          </a:xfrm>
          <a:noFill/>
          <a:ln>
            <a:noFill/>
          </a:ln>
        </p:spPr>
        <p:txBody>
          <a:bodyPr wrap="square" lIns="68580" tIns="34290" rIns="68580" bIns="34290" anchor="b" anchorCtr="1"/>
          <a:lstStyle>
            <a:lvl1pPr marL="0" lvl="0" indent="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200" b="1" dirty="0">
                <a:solidFill>
                  <a:srgbClr val="640000"/>
                </a:solidFill>
                <a:latin typeface="Arial" panose="020B0604020202020204" pitchFamily="34" charset="0"/>
                <a:ea typeface="宋体" panose="02010600030101010101" pitchFamily="2" charset="-122"/>
              </a:rPr>
              <a:t>17</a:t>
            </a:fld>
            <a:endParaRPr lang="zh-CN" altLang="en-US" sz="1200" b="1" dirty="0">
              <a:solidFill>
                <a:srgbClr val="640000"/>
              </a:solidFill>
              <a:latin typeface="Arial" panose="020B0604020202020204" pitchFamily="34" charset="0"/>
              <a:ea typeface="宋体" panose="02010600030101010101" pitchFamily="2" charset="-122"/>
            </a:endParaRPr>
          </a:p>
        </p:txBody>
      </p:sp>
      <p:sp>
        <p:nvSpPr>
          <p:cNvPr id="409672" name="Text Box 72"/>
          <p:cNvSpPr txBox="1"/>
          <p:nvPr/>
        </p:nvSpPr>
        <p:spPr>
          <a:xfrm>
            <a:off x="1547813" y="4352925"/>
            <a:ext cx="6102350" cy="647700"/>
          </a:xfrm>
          <a:prstGeom prst="rect">
            <a:avLst/>
          </a:prstGeom>
          <a:noFill/>
          <a:ln w="9525">
            <a:noFill/>
          </a:ln>
        </p:spPr>
        <p:txBody>
          <a:bodyPr wrap="square" anchor="t">
            <a:spAutoFit/>
          </a:bodyPr>
          <a:lstStyle/>
          <a:p>
            <a:pPr>
              <a:lnSpc>
                <a:spcPct val="125000"/>
              </a:lnSpc>
            </a:pPr>
            <a:r>
              <a:rPr lang="zh-CN" altLang="en-US" sz="1500" dirty="0">
                <a:latin typeface="Times New Roman" panose="02020603050405020304" pitchFamily="18" charset="0"/>
                <a:ea typeface="宋体" panose="02010600030101010101" pitchFamily="2" charset="-122"/>
              </a:rPr>
              <a:t>       </a:t>
            </a:r>
            <a:r>
              <a:rPr lang="zh-CN" altLang="en-US" sz="1400" dirty="0">
                <a:latin typeface="Times New Roman" panose="02020603050405020304" pitchFamily="18" charset="0"/>
                <a:ea typeface="宋体" panose="02010600030101010101" pitchFamily="2" charset="-122"/>
              </a:rPr>
              <a:t> 只有收敛的的迭代过程才有意义，为此我们首先要研究</a:t>
            </a:r>
            <a:r>
              <a:rPr lang="zh-CN" altLang="en-US" sz="14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400" dirty="0">
                <a:solidFill>
                  <a:srgbClr val="0000FF"/>
                </a:solidFill>
                <a:latin typeface="Times New Roman" panose="02020603050405020304" pitchFamily="18" charset="0"/>
                <a:ea typeface="宋体" panose="02010600030101010101" pitchFamily="2" charset="-122"/>
              </a:rPr>
              <a:t>(</a:t>
            </a:r>
            <a:r>
              <a:rPr lang="en-US" altLang="zh-CN" sz="1400" i="1" dirty="0">
                <a:solidFill>
                  <a:srgbClr val="0000FF"/>
                </a:solidFill>
                <a:latin typeface="Times New Roman" panose="02020603050405020304" pitchFamily="18" charset="0"/>
                <a:ea typeface="宋体" panose="02010600030101010101" pitchFamily="2" charset="-122"/>
              </a:rPr>
              <a:t>x</a:t>
            </a:r>
            <a:r>
              <a:rPr lang="en-US" altLang="zh-CN" sz="1400" dirty="0">
                <a:solidFill>
                  <a:srgbClr val="0000FF"/>
                </a:solidFill>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的不动点的存在性及迭代法的收敛性</a:t>
            </a:r>
            <a:r>
              <a:rPr lang="en-US" altLang="zh-CN" sz="1400" dirty="0">
                <a:latin typeface="Times New Roman" panose="02020603050405020304" pitchFamily="18" charset="0"/>
                <a:ea typeface="宋体" panose="02010600030101010101" pitchFamily="2" charset="-122"/>
              </a:rPr>
              <a:t>.</a:t>
            </a:r>
          </a:p>
        </p:txBody>
      </p:sp>
      <p:sp>
        <p:nvSpPr>
          <p:cNvPr id="409673" name="Text Box 73"/>
          <p:cNvSpPr txBox="1"/>
          <p:nvPr/>
        </p:nvSpPr>
        <p:spPr>
          <a:xfrm>
            <a:off x="1547813" y="3786188"/>
            <a:ext cx="6223000" cy="630237"/>
          </a:xfrm>
          <a:prstGeom prst="rect">
            <a:avLst/>
          </a:prstGeom>
          <a:noFill/>
          <a:ln w="9525">
            <a:noFill/>
          </a:ln>
        </p:spPr>
        <p:txBody>
          <a:bodyPr wrap="square" anchor="t">
            <a:spAutoFit/>
          </a:bodyPr>
          <a:lstStyle/>
          <a:p>
            <a:pPr>
              <a:lnSpc>
                <a:spcPct val="125000"/>
              </a:lnSpc>
            </a:pPr>
            <a:r>
              <a:rPr lang="en-US" altLang="zh-CN" sz="1400" dirty="0">
                <a:latin typeface="Times New Roman" panose="02020603050405020304" pitchFamily="18" charset="0"/>
                <a:ea typeface="宋体" panose="02010600030101010101" pitchFamily="2" charset="-122"/>
              </a:rPr>
              <a:t>        </a:t>
            </a:r>
            <a:r>
              <a:rPr lang="zh-CN" altLang="en-US" sz="1400" dirty="0">
                <a:latin typeface="Times New Roman" panose="02020603050405020304" pitchFamily="18" charset="0"/>
                <a:ea typeface="宋体" panose="02010600030101010101" pitchFamily="2" charset="-122"/>
              </a:rPr>
              <a:t>可见</a:t>
            </a:r>
            <a:r>
              <a:rPr lang="zh-CN" altLang="en-US" sz="1400" dirty="0">
                <a:solidFill>
                  <a:srgbClr val="FF0000"/>
                </a:solidFill>
                <a:latin typeface="Times New Roman" panose="02020603050405020304" pitchFamily="18" charset="0"/>
                <a:ea typeface="宋体" panose="02010600030101010101" pitchFamily="2" charset="-122"/>
              </a:rPr>
              <a:t>迭代公式不同</a:t>
            </a:r>
            <a:r>
              <a:rPr lang="en-US" altLang="zh-CN" sz="1400" dirty="0">
                <a:solidFill>
                  <a:srgbClr val="FF0000"/>
                </a:solidFill>
                <a:latin typeface="Times New Roman" panose="02020603050405020304" pitchFamily="18" charset="0"/>
                <a:ea typeface="宋体" panose="02010600030101010101" pitchFamily="2" charset="-122"/>
              </a:rPr>
              <a:t>, </a:t>
            </a:r>
            <a:r>
              <a:rPr lang="zh-CN" altLang="en-US" sz="1400" dirty="0">
                <a:solidFill>
                  <a:srgbClr val="FF0000"/>
                </a:solidFill>
                <a:latin typeface="Times New Roman" panose="02020603050405020304" pitchFamily="18" charset="0"/>
                <a:ea typeface="宋体" panose="02010600030101010101" pitchFamily="2" charset="-122"/>
              </a:rPr>
              <a:t>收敛情况也不同</a:t>
            </a:r>
            <a:r>
              <a:rPr lang="en-US" altLang="zh-CN" sz="1400" dirty="0">
                <a:latin typeface="Times New Roman" panose="02020603050405020304" pitchFamily="18" charset="0"/>
                <a:ea typeface="宋体" panose="02010600030101010101" pitchFamily="2" charset="-122"/>
              </a:rPr>
              <a:t>. </a:t>
            </a:r>
            <a:r>
              <a:rPr lang="zh-CN" altLang="en-US" sz="1400" dirty="0">
                <a:latin typeface="Times New Roman" panose="02020603050405020304" pitchFamily="18" charset="0"/>
                <a:ea typeface="宋体" panose="02010600030101010101" pitchFamily="2" charset="-122"/>
              </a:rPr>
              <a:t>第</a:t>
            </a:r>
            <a:r>
              <a:rPr lang="en-US" altLang="zh-CN" sz="1400" dirty="0">
                <a:latin typeface="Times New Roman" panose="02020603050405020304" pitchFamily="18" charset="0"/>
                <a:ea typeface="宋体" panose="02010600030101010101" pitchFamily="2" charset="-122"/>
              </a:rPr>
              <a:t>1</a:t>
            </a:r>
            <a:r>
              <a:rPr lang="zh-CN" altLang="en-US" sz="1400" dirty="0">
                <a:latin typeface="Times New Roman" panose="02020603050405020304" pitchFamily="18" charset="0"/>
                <a:ea typeface="宋体" panose="02010600030101010101" pitchFamily="2" charset="-122"/>
              </a:rPr>
              <a:t>种形式收敛，第</a:t>
            </a:r>
            <a:r>
              <a:rPr lang="en-US" altLang="zh-CN" sz="1400" dirty="0">
                <a:latin typeface="Times New Roman" panose="02020603050405020304" pitchFamily="18" charset="0"/>
                <a:ea typeface="宋体" panose="02010600030101010101" pitchFamily="2" charset="-122"/>
              </a:rPr>
              <a:t>2</a:t>
            </a:r>
            <a:r>
              <a:rPr lang="zh-CN" altLang="en-US" sz="1400" dirty="0">
                <a:latin typeface="Times New Roman" panose="02020603050405020304" pitchFamily="18" charset="0"/>
                <a:ea typeface="宋体" panose="02010600030101010101" pitchFamily="2" charset="-122"/>
              </a:rPr>
              <a:t>种形式计算过程出现负数开平方，第</a:t>
            </a:r>
            <a:r>
              <a:rPr lang="en-US" altLang="zh-CN" sz="1400" dirty="0">
                <a:latin typeface="Times New Roman" panose="02020603050405020304" pitchFamily="18" charset="0"/>
                <a:ea typeface="宋体" panose="02010600030101010101" pitchFamily="2" charset="-122"/>
              </a:rPr>
              <a:t>3</a:t>
            </a:r>
            <a:r>
              <a:rPr lang="zh-CN" altLang="en-US" sz="1400" dirty="0">
                <a:latin typeface="Times New Roman" panose="02020603050405020304" pitchFamily="18" charset="0"/>
                <a:ea typeface="宋体" panose="02010600030101010101" pitchFamily="2" charset="-122"/>
              </a:rPr>
              <a:t>种形式也</a:t>
            </a:r>
            <a:r>
              <a:rPr lang="zh-CN" altLang="en-US" sz="1400" dirty="0">
                <a:solidFill>
                  <a:srgbClr val="D60093"/>
                </a:solidFill>
                <a:latin typeface="Times New Roman" panose="02020603050405020304" pitchFamily="18" charset="0"/>
                <a:ea typeface="宋体" panose="02010600030101010101" pitchFamily="2" charset="-122"/>
              </a:rPr>
              <a:t>不收敛</a:t>
            </a:r>
            <a:r>
              <a:rPr lang="en-US" altLang="zh-CN" sz="1400" dirty="0">
                <a:latin typeface="Times New Roman" panose="02020603050405020304" pitchFamily="18" charset="0"/>
                <a:ea typeface="宋体" panose="02010600030101010101" pitchFamily="2" charset="-122"/>
              </a:rPr>
              <a:t>.</a:t>
            </a:r>
          </a:p>
        </p:txBody>
      </p:sp>
      <p:cxnSp>
        <p:nvCxnSpPr>
          <p:cNvPr id="7" name="直接连接符 6"/>
          <p:cNvCxnSpPr/>
          <p:nvPr/>
        </p:nvCxnSpPr>
        <p:spPr>
          <a:xfrm flipV="1">
            <a:off x="57150" y="457200"/>
            <a:ext cx="2765425" cy="222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870575" y="454025"/>
            <a:ext cx="3228975"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91551" name="文本框 3077"/>
          <p:cNvSpPr txBox="1"/>
          <p:nvPr/>
        </p:nvSpPr>
        <p:spPr>
          <a:xfrm>
            <a:off x="1782763" y="282575"/>
            <a:ext cx="5192712" cy="706438"/>
          </a:xfrm>
          <a:prstGeom prst="rect">
            <a:avLst/>
          </a:prstGeom>
          <a:noFill/>
          <a:ln w="9525">
            <a:noFill/>
          </a:ln>
        </p:spPr>
        <p:txBody>
          <a:bodyPr wrap="square" anchor="t">
            <a:spAutoFit/>
          </a:bodyPr>
          <a:lstStyle/>
          <a:p>
            <a:pPr algn="ctr">
              <a:spcBef>
                <a:spcPct val="50000"/>
              </a:spcBef>
            </a:pPr>
            <a:r>
              <a:rPr lang="zh-CN" altLang="en-US" sz="1600" b="1" dirty="0">
                <a:solidFill>
                  <a:schemeClr val="accent2"/>
                </a:solidFill>
                <a:latin typeface="黑体" panose="02010609060101010101" pitchFamily="49" charset="-122"/>
                <a:ea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3</a:t>
            </a:r>
            <a:r>
              <a:rPr lang="zh-CN" altLang="en-US" sz="1600" b="1" dirty="0">
                <a:solidFill>
                  <a:schemeClr val="accent2"/>
                </a:solidFill>
                <a:latin typeface="黑体" panose="02010609060101010101" pitchFamily="49" charset="-122"/>
                <a:ea typeface="黑体" panose="02010609060101010101" pitchFamily="49" charset="-122"/>
              </a:rPr>
              <a:t>  简单迭代法的构造</a:t>
            </a:r>
            <a:endPar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endParaRPr>
          </a:p>
          <a:p>
            <a:pPr algn="ctr">
              <a:spcBef>
                <a:spcPct val="50000"/>
              </a:spcBef>
            </a:pPr>
            <a:endParaRPr lang="zh-CN" altLang="en-US" sz="1600" b="1" dirty="0">
              <a:solidFill>
                <a:schemeClr val="accent2"/>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1551"/>
                                        </p:tgtEl>
                                        <p:attrNameLst>
                                          <p:attrName>style.visibility</p:attrName>
                                        </p:attrNameLst>
                                      </p:cBhvr>
                                      <p:to>
                                        <p:strVal val="visible"/>
                                      </p:to>
                                    </p:set>
                                    <p:animEffect transition="in" filter="blinds(horizontal)">
                                      <p:cBhvr>
                                        <p:cTn id="12" dur="500"/>
                                        <p:tgtEl>
                                          <p:spTgt spid="1915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94"/>
                                        </p:tgtEl>
                                        <p:attrNameLst>
                                          <p:attrName>style.visibility</p:attrName>
                                        </p:attrNameLst>
                                      </p:cBhvr>
                                      <p:to>
                                        <p:strVal val="visible"/>
                                      </p:to>
                                    </p:set>
                                    <p:animEffect transition="in" filter="blinds(horizontal)">
                                      <p:cBhvr>
                                        <p:cTn id="17" dur="500"/>
                                        <p:tgtEl>
                                          <p:spTgt spid="4096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673"/>
                                        </p:tgtEl>
                                        <p:attrNameLst>
                                          <p:attrName>style.visibility</p:attrName>
                                        </p:attrNameLst>
                                      </p:cBhvr>
                                      <p:to>
                                        <p:strVal val="visible"/>
                                      </p:to>
                                    </p:set>
                                    <p:animEffect transition="in" filter="blinds(horizontal)">
                                      <p:cBhvr>
                                        <p:cTn id="22" dur="500"/>
                                        <p:tgtEl>
                                          <p:spTgt spid="40967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672"/>
                                        </p:tgtEl>
                                        <p:attrNameLst>
                                          <p:attrName>style.visibility</p:attrName>
                                        </p:attrNameLst>
                                      </p:cBhvr>
                                      <p:to>
                                        <p:strVal val="visible"/>
                                      </p:to>
                                    </p:set>
                                    <p:animEffect transition="in" filter="blinds(horizontal)">
                                      <p:cBhvr>
                                        <p:cTn id="27" dur="500"/>
                                        <p:tgtEl>
                                          <p:spTgt spid="409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2" grpId="0"/>
      <p:bldP spid="409673" grpId="0"/>
      <p:bldP spid="19155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939800" y="250825"/>
            <a:ext cx="6931025" cy="352425"/>
          </a:xfrm>
          <a:noFill/>
          <a:ln>
            <a:noFill/>
          </a:ln>
        </p:spPr>
        <p:txBody>
          <a:bodyPr>
            <a:normAutofit/>
          </a:bodyPr>
          <a:lstStyle/>
          <a:p>
            <a:pPr algn="ctr" fontAlgn="base"/>
            <a:r>
              <a:rPr lang="zh-CN" altLang="en-US" sz="1600" b="1" strike="noStrike" cap="none" spc="0" noProof="1">
                <a:solidFill>
                  <a:schemeClr val="accent2"/>
                </a:solidFill>
                <a:latin typeface="黑体" panose="02010609060101010101" pitchFamily="49" charset="-122"/>
                <a:ea typeface="黑体" panose="02010609060101010101" pitchFamily="49" charset="-122"/>
                <a:cs typeface="+mn-cs"/>
              </a:rPr>
              <a:t>知识点4 简单迭代法的收敛条件</a:t>
            </a:r>
            <a:endParaRPr lang="zh-CN" altLang="en-US" sz="2400" strike="noStrike" noProof="1">
              <a:solidFill>
                <a:schemeClr val="accent2"/>
              </a:solidFill>
              <a:latin typeface="楷体_GB2312" pitchFamily="49" charset="-122"/>
              <a:ea typeface="楷体_GB2312" pitchFamily="49" charset="-122"/>
            </a:endParaRPr>
          </a:p>
        </p:txBody>
      </p:sp>
      <p:sp>
        <p:nvSpPr>
          <p:cNvPr id="192514" name="内容占位符 2"/>
          <p:cNvSpPr>
            <a:spLocks noGrp="1"/>
          </p:cNvSpPr>
          <p:nvPr>
            <p:ph idx="1"/>
          </p:nvPr>
        </p:nvSpPr>
        <p:spPr>
          <a:xfrm>
            <a:off x="1219200" y="1085850"/>
            <a:ext cx="6372225" cy="2324100"/>
          </a:xfrm>
        </p:spPr>
        <p:txBody>
          <a:bodyPr anchor="t"/>
          <a:lstStyle/>
          <a:p>
            <a:pPr marL="0" indent="0">
              <a:buNone/>
            </a:pPr>
            <a:r>
              <a:rPr lang="zh-CN" altLang="en-US" dirty="0"/>
              <a:t>        </a:t>
            </a:r>
            <a:r>
              <a:rPr lang="zh-CN" altLang="en-US" sz="1800" dirty="0">
                <a:latin typeface="宋体" panose="02010600030101010101" pitchFamily="2" charset="-122"/>
                <a:ea typeface="宋体" panose="02010600030101010101" pitchFamily="2" charset="-122"/>
                <a:cs typeface="宋体" panose="02010600030101010101" pitchFamily="2" charset="-122"/>
              </a:rPr>
              <a:t>首先，从上一讲的数值例子可以看出，迭代法若收敛，</a:t>
            </a:r>
          </a:p>
          <a:p>
            <a:pPr marL="0" indent="0">
              <a:buNone/>
            </a:pPr>
            <a:r>
              <a:rPr lang="zh-CN" altLang="en-US" sz="1800" dirty="0">
                <a:latin typeface="宋体" panose="02010600030101010101" pitchFamily="2" charset="-122"/>
                <a:ea typeface="宋体" panose="02010600030101010101" pitchFamily="2" charset="-122"/>
                <a:cs typeface="宋体" panose="02010600030101010101" pitchFamily="2" charset="-122"/>
              </a:rPr>
              <a:t>迭代函数</a:t>
            </a:r>
            <a:r>
              <a:rPr lang="zh-CN" altLang="en-US" sz="18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    应使初值   </a:t>
            </a:r>
            <a:r>
              <a:rPr lang="zh-CN" altLang="en-US" sz="1800" dirty="0">
                <a:latin typeface="宋体" panose="02010600030101010101" pitchFamily="2" charset="-122"/>
                <a:ea typeface="宋体" panose="02010600030101010101" pitchFamily="2" charset="-122"/>
                <a:cs typeface="宋体" panose="02010600030101010101" pitchFamily="2" charset="-122"/>
              </a:rPr>
              <a:t>产生的序列         </a:t>
            </a:r>
            <a:r>
              <a:rPr lang="en-US" altLang="zh-CN" sz="18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  </a:t>
            </a:r>
            <a:r>
              <a:rPr lang="zh-CN" altLang="en-US" sz="18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即      </a:t>
            </a:r>
          </a:p>
          <a:p>
            <a:pPr marL="0" indent="0">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Symbol" panose="05050102010706020507" pitchFamily="18" charset="2"/>
              </a:rPr>
              <a:t>的值域落在定义域内。</a:t>
            </a:r>
            <a:endParaRPr lang="en-US" altLang="zh-CN" dirty="0">
              <a:latin typeface="楷体_GB2312" pitchFamily="49" charset="-122"/>
              <a:ea typeface="楷体_GB2312" pitchFamily="49" charset="-122"/>
              <a:sym typeface="Symbol" panose="05050102010706020507" pitchFamily="18" charset="2"/>
            </a:endParaRPr>
          </a:p>
          <a:p>
            <a:pPr marL="0" indent="0">
              <a:buNone/>
            </a:pPr>
            <a:endParaRPr lang="en-US" altLang="zh-CN" baseline="-25000" dirty="0">
              <a:latin typeface="楷体_GB2312" pitchFamily="49" charset="-122"/>
              <a:ea typeface="楷体_GB2312" pitchFamily="49" charset="-122"/>
            </a:endParaRPr>
          </a:p>
          <a:p>
            <a:pPr marL="0" indent="0">
              <a:buNone/>
            </a:pPr>
            <a:r>
              <a:rPr lang="zh-CN" altLang="en-US" dirty="0">
                <a:latin typeface="楷体_GB2312" pitchFamily="49" charset="-122"/>
                <a:ea typeface="楷体_GB2312" pitchFamily="49" charset="-122"/>
              </a:rPr>
              <a:t>    </a:t>
            </a:r>
            <a:r>
              <a:rPr lang="zh-CN" altLang="en-US" sz="1800" dirty="0">
                <a:latin typeface="宋体" panose="02010600030101010101" pitchFamily="2" charset="-122"/>
                <a:ea typeface="宋体" panose="02010600030101010101" pitchFamily="2" charset="-122"/>
                <a:cs typeface="宋体" panose="02010600030101010101" pitchFamily="2" charset="-122"/>
              </a:rPr>
              <a:t>其次，从迭代法的几何角度来看，求方程       的根，</a:t>
            </a:r>
          </a:p>
          <a:p>
            <a:pPr marL="0" indent="0">
              <a:buNone/>
            </a:pPr>
            <a:r>
              <a:rPr lang="zh-CN" altLang="en-US" sz="1800" dirty="0">
                <a:latin typeface="宋体" panose="02010600030101010101" pitchFamily="2" charset="-122"/>
                <a:ea typeface="宋体" panose="02010600030101010101" pitchFamily="2" charset="-122"/>
                <a:cs typeface="宋体" panose="02010600030101010101" pitchFamily="2" charset="-122"/>
              </a:rPr>
              <a:t>实质上就是求直线</a:t>
            </a:r>
            <a:r>
              <a:rPr lang="en-US" altLang="zh-CN" sz="1800" i="1" dirty="0">
                <a:solidFill>
                  <a:srgbClr val="0000FF"/>
                </a:solidFill>
                <a:latin typeface="宋体" panose="02010600030101010101" pitchFamily="2" charset="-122"/>
                <a:ea typeface="宋体" panose="02010600030101010101" pitchFamily="2" charset="-122"/>
                <a:cs typeface="宋体" panose="02010600030101010101" pitchFamily="2" charset="-122"/>
              </a:rPr>
              <a:t>     </a:t>
            </a:r>
            <a:r>
              <a:rPr lang="zh-CN" altLang="en-US" sz="1800" dirty="0">
                <a:latin typeface="宋体" panose="02010600030101010101" pitchFamily="2" charset="-122"/>
                <a:ea typeface="宋体" panose="02010600030101010101" pitchFamily="2" charset="-122"/>
                <a:cs typeface="宋体" panose="02010600030101010101" pitchFamily="2" charset="-122"/>
              </a:rPr>
              <a:t>与曲线  </a:t>
            </a:r>
            <a:r>
              <a:rPr lang="en-US" altLang="zh-CN" sz="1800" i="1" dirty="0">
                <a:solidFill>
                  <a:srgbClr val="0000FF"/>
                </a:solidFill>
                <a:latin typeface="宋体" panose="02010600030101010101" pitchFamily="2" charset="-122"/>
                <a:ea typeface="宋体" panose="02010600030101010101" pitchFamily="2" charset="-122"/>
                <a:cs typeface="宋体" panose="02010600030101010101" pitchFamily="2" charset="-122"/>
              </a:rPr>
              <a:t>      </a:t>
            </a:r>
            <a:r>
              <a:rPr lang="zh-CN" altLang="en-US" sz="1800" dirty="0">
                <a:latin typeface="宋体" panose="02010600030101010101" pitchFamily="2" charset="-122"/>
                <a:ea typeface="宋体" panose="02010600030101010101" pitchFamily="2" charset="-122"/>
                <a:cs typeface="宋体" panose="02010600030101010101" pitchFamily="2" charset="-122"/>
              </a:rPr>
              <a:t>的交点的横坐标。</a:t>
            </a:r>
          </a:p>
          <a:p>
            <a:pPr marL="0" indent="0">
              <a:buNone/>
            </a:pPr>
            <a:endParaRPr lang="zh-CN" altLang="en-US" sz="1800" dirty="0">
              <a:latin typeface="宋体" panose="02010600030101010101" pitchFamily="2" charset="-122"/>
              <a:ea typeface="宋体" panose="02010600030101010101" pitchFamily="2" charset="-122"/>
              <a:cs typeface="宋体" panose="02010600030101010101" pitchFamily="2" charset="-122"/>
            </a:endParaRPr>
          </a:p>
        </p:txBody>
      </p:sp>
      <p:cxnSp>
        <p:nvCxnSpPr>
          <p:cNvPr id="7" name="直接连接符 6"/>
          <p:cNvCxnSpPr/>
          <p:nvPr/>
        </p:nvCxnSpPr>
        <p:spPr>
          <a:xfrm flipV="1">
            <a:off x="57150" y="450850"/>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graphicFrame>
        <p:nvGraphicFramePr>
          <p:cNvPr id="2" name="对象 1">
            <a:hlinkClick r:id="" action="ppaction://ole?verb=0"/>
          </p:cNvPr>
          <p:cNvGraphicFramePr>
            <a:graphicFrameLocks noChangeAspect="1"/>
          </p:cNvGraphicFramePr>
          <p:nvPr/>
        </p:nvGraphicFramePr>
        <p:xfrm>
          <a:off x="6002020" y="2693670"/>
          <a:ext cx="746760" cy="271780"/>
        </p:xfrm>
        <a:graphic>
          <a:graphicData uri="http://schemas.openxmlformats.org/presentationml/2006/ole">
            <mc:AlternateContent xmlns:mc="http://schemas.openxmlformats.org/markup-compatibility/2006">
              <mc:Choice xmlns:v="urn:schemas-microsoft-com:vml" Requires="v">
                <p:oleObj spid="_x0000_s4111" r:id="rId3" imgW="558800" imgH="203200" progId="Equation.KSEE3">
                  <p:embed/>
                </p:oleObj>
              </mc:Choice>
              <mc:Fallback>
                <p:oleObj r:id="rId3" imgW="558800" imgH="203200" progId="Equation.KSEE3">
                  <p:embed/>
                  <p:pic>
                    <p:nvPicPr>
                      <p:cNvPr id="0" name="图片 3072"/>
                      <p:cNvPicPr/>
                      <p:nvPr/>
                    </p:nvPicPr>
                    <p:blipFill>
                      <a:blip r:embed="rId4"/>
                      <a:stretch>
                        <a:fillRect/>
                      </a:stretch>
                    </p:blipFill>
                    <p:spPr>
                      <a:xfrm>
                        <a:off x="6002020" y="2693670"/>
                        <a:ext cx="746760" cy="27178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3178810" y="3188970"/>
          <a:ext cx="492760" cy="220980"/>
        </p:xfrm>
        <a:graphic>
          <a:graphicData uri="http://schemas.openxmlformats.org/presentationml/2006/ole">
            <mc:AlternateContent xmlns:mc="http://schemas.openxmlformats.org/markup-compatibility/2006">
              <mc:Choice xmlns:v="urn:schemas-microsoft-com:vml" Requires="v">
                <p:oleObj spid="_x0000_s4112" r:id="rId5" imgW="368300" imgH="165100" progId="Equation.KSEE3">
                  <p:embed/>
                </p:oleObj>
              </mc:Choice>
              <mc:Fallback>
                <p:oleObj r:id="rId5" imgW="368300" imgH="165100" progId="Equation.KSEE3">
                  <p:embed/>
                  <p:pic>
                    <p:nvPicPr>
                      <p:cNvPr id="0" name="图片 3072"/>
                      <p:cNvPicPr/>
                      <p:nvPr/>
                    </p:nvPicPr>
                    <p:blipFill>
                      <a:blip r:embed="rId6"/>
                      <a:stretch>
                        <a:fillRect/>
                      </a:stretch>
                    </p:blipFill>
                    <p:spPr>
                      <a:xfrm>
                        <a:off x="3178810" y="3188970"/>
                        <a:ext cx="492760" cy="22098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4531043" y="3137218"/>
          <a:ext cx="765175" cy="272415"/>
        </p:xfrm>
        <a:graphic>
          <a:graphicData uri="http://schemas.openxmlformats.org/presentationml/2006/ole">
            <mc:AlternateContent xmlns:mc="http://schemas.openxmlformats.org/markup-compatibility/2006">
              <mc:Choice xmlns:v="urn:schemas-microsoft-com:vml" Requires="v">
                <p:oleObj spid="_x0000_s4113" r:id="rId7" imgW="571500" imgH="203200" progId="Equation.KSEE3">
                  <p:embed/>
                </p:oleObj>
              </mc:Choice>
              <mc:Fallback>
                <p:oleObj r:id="rId7" imgW="571500" imgH="203200" progId="Equation.KSEE3">
                  <p:embed/>
                  <p:pic>
                    <p:nvPicPr>
                      <p:cNvPr id="0" name="图片 3072"/>
                      <p:cNvPicPr/>
                      <p:nvPr/>
                    </p:nvPicPr>
                    <p:blipFill>
                      <a:blip r:embed="rId8"/>
                      <a:stretch>
                        <a:fillRect/>
                      </a:stretch>
                    </p:blipFill>
                    <p:spPr>
                      <a:xfrm>
                        <a:off x="4531043" y="3137218"/>
                        <a:ext cx="765175" cy="272415"/>
                      </a:xfrm>
                      <a:prstGeom prst="rect">
                        <a:avLst/>
                      </a:prstGeom>
                    </p:spPr>
                  </p:pic>
                </p:oleObj>
              </mc:Fallback>
            </mc:AlternateContent>
          </a:graphicData>
        </a:graphic>
      </p:graphicFrame>
      <p:grpSp>
        <p:nvGrpSpPr>
          <p:cNvPr id="16" name="组合 15"/>
          <p:cNvGrpSpPr/>
          <p:nvPr/>
        </p:nvGrpSpPr>
        <p:grpSpPr>
          <a:xfrm>
            <a:off x="2242185" y="1565910"/>
            <a:ext cx="4947285" cy="355600"/>
            <a:chOff x="3531" y="2466"/>
            <a:chExt cx="7791" cy="560"/>
          </a:xfrm>
        </p:grpSpPr>
        <p:graphicFrame>
          <p:nvGraphicFramePr>
            <p:cNvPr id="4" name="对象 3">
              <a:hlinkClick r:id="" action="ppaction://ole?verb=0"/>
            </p:cNvPr>
            <p:cNvGraphicFramePr>
              <a:graphicFrameLocks noChangeAspect="1"/>
            </p:cNvGraphicFramePr>
            <p:nvPr/>
          </p:nvGraphicFramePr>
          <p:xfrm>
            <a:off x="5782" y="2466"/>
            <a:ext cx="404" cy="560"/>
          </p:xfrm>
          <a:graphic>
            <a:graphicData uri="http://schemas.openxmlformats.org/presentationml/2006/ole">
              <mc:AlternateContent xmlns:mc="http://schemas.openxmlformats.org/markup-compatibility/2006">
                <mc:Choice xmlns:v="urn:schemas-microsoft-com:vml" Requires="v">
                  <p:oleObj spid="_x0000_s4114" r:id="rId9" imgW="165100" imgH="228600" progId="Equation.KSEE3">
                    <p:embed/>
                  </p:oleObj>
                </mc:Choice>
                <mc:Fallback>
                  <p:oleObj r:id="rId9" imgW="165100" imgH="228600" progId="Equation.KSEE3">
                    <p:embed/>
                    <p:pic>
                      <p:nvPicPr>
                        <p:cNvPr id="0" name="图片 3072"/>
                        <p:cNvPicPr/>
                        <p:nvPr/>
                      </p:nvPicPr>
                      <p:blipFill>
                        <a:blip r:embed="rId10"/>
                        <a:stretch>
                          <a:fillRect/>
                        </a:stretch>
                      </p:blipFill>
                      <p:spPr>
                        <a:xfrm>
                          <a:off x="5782" y="2466"/>
                          <a:ext cx="404" cy="56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3531" y="2532"/>
            <a:ext cx="695" cy="428"/>
          </p:xfrm>
          <a:graphic>
            <a:graphicData uri="http://schemas.openxmlformats.org/presentationml/2006/ole">
              <mc:AlternateContent xmlns:mc="http://schemas.openxmlformats.org/markup-compatibility/2006">
                <mc:Choice xmlns:v="urn:schemas-microsoft-com:vml" Requires="v">
                  <p:oleObj spid="_x0000_s4115" r:id="rId11" imgW="330200" imgH="203200" progId="Equation.KSEE3">
                    <p:embed/>
                  </p:oleObj>
                </mc:Choice>
                <mc:Fallback>
                  <p:oleObj r:id="rId11" imgW="330200" imgH="203200" progId="Equation.KSEE3">
                    <p:embed/>
                    <p:pic>
                      <p:nvPicPr>
                        <p:cNvPr id="0" name="图片 3072"/>
                        <p:cNvPicPr/>
                        <p:nvPr/>
                      </p:nvPicPr>
                      <p:blipFill>
                        <a:blip r:embed="rId12"/>
                        <a:stretch>
                          <a:fillRect/>
                        </a:stretch>
                      </p:blipFill>
                      <p:spPr>
                        <a:xfrm>
                          <a:off x="3531" y="2532"/>
                          <a:ext cx="695" cy="428"/>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0628" y="2466"/>
            <a:ext cx="695" cy="428"/>
          </p:xfrm>
          <a:graphic>
            <a:graphicData uri="http://schemas.openxmlformats.org/presentationml/2006/ole">
              <mc:AlternateContent xmlns:mc="http://schemas.openxmlformats.org/markup-compatibility/2006">
                <mc:Choice xmlns:v="urn:schemas-microsoft-com:vml" Requires="v">
                  <p:oleObj spid="_x0000_s4116" r:id="rId13" imgW="330200" imgH="203200" progId="Equation.KSEE3">
                    <p:embed/>
                  </p:oleObj>
                </mc:Choice>
                <mc:Fallback>
                  <p:oleObj r:id="rId13" imgW="330200" imgH="203200" progId="Equation.KSEE3">
                    <p:embed/>
                    <p:pic>
                      <p:nvPicPr>
                        <p:cNvPr id="0" name="图片 3072"/>
                        <p:cNvPicPr/>
                        <p:nvPr/>
                      </p:nvPicPr>
                      <p:blipFill>
                        <a:blip r:embed="rId12"/>
                        <a:stretch>
                          <a:fillRect/>
                        </a:stretch>
                      </p:blipFill>
                      <p:spPr>
                        <a:xfrm>
                          <a:off x="10628" y="2466"/>
                          <a:ext cx="695" cy="428"/>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8125" y="2466"/>
            <a:ext cx="1554" cy="483"/>
          </p:xfrm>
          <a:graphic>
            <a:graphicData uri="http://schemas.openxmlformats.org/presentationml/2006/ole">
              <mc:AlternateContent xmlns:mc="http://schemas.openxmlformats.org/markup-compatibility/2006">
                <mc:Choice xmlns:v="urn:schemas-microsoft-com:vml" Requires="v">
                  <p:oleObj spid="_x0000_s4117" r:id="rId14" imgW="736600" imgH="228600" progId="Equation.KSEE3">
                    <p:embed/>
                  </p:oleObj>
                </mc:Choice>
                <mc:Fallback>
                  <p:oleObj r:id="rId14" imgW="736600" imgH="228600" progId="Equation.KSEE3">
                    <p:embed/>
                    <p:pic>
                      <p:nvPicPr>
                        <p:cNvPr id="0" name="图片 3072"/>
                        <p:cNvPicPr/>
                        <p:nvPr/>
                      </p:nvPicPr>
                      <p:blipFill>
                        <a:blip r:embed="rId15"/>
                        <a:stretch>
                          <a:fillRect/>
                        </a:stretch>
                      </p:blipFill>
                      <p:spPr>
                        <a:xfrm>
                          <a:off x="8125" y="2466"/>
                          <a:ext cx="1554" cy="483"/>
                        </a:xfrm>
                        <a:prstGeom prst="rect">
                          <a:avLst/>
                        </a:prstGeom>
                      </p:spPr>
                    </p:pic>
                  </p:oleObj>
                </mc:Fallback>
              </mc:AlternateContent>
            </a:graphicData>
          </a:graphic>
        </p:graphicFrame>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灯片编号占位符 1"/>
          <p:cNvSpPr>
            <a:spLocks noGrp="1"/>
          </p:cNvSpPr>
          <p:nvPr>
            <p:ph type="sldNum" sz="quarter" idx="4"/>
          </p:nvPr>
        </p:nvSpPr>
        <p:spPr>
          <a:xfrm rot="-5400000">
            <a:off x="8391525" y="4368800"/>
            <a:ext cx="987425" cy="365125"/>
          </a:xfrm>
          <a:noFill/>
          <a:ln>
            <a:noFill/>
          </a:ln>
        </p:spPr>
        <p:txBody>
          <a:bodyPr wrap="square" lIns="68580" tIns="34290" rIns="68580" bIns="34290" anchor="b" anchorCtr="1"/>
          <a:lstStyle>
            <a:lvl1pPr marL="0" lvl="0" indent="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200" b="1" dirty="0">
                <a:solidFill>
                  <a:srgbClr val="640000"/>
                </a:solidFill>
                <a:latin typeface="Arial" panose="020B0604020202020204" pitchFamily="34" charset="0"/>
                <a:ea typeface="宋体" panose="02010600030101010101" pitchFamily="2" charset="-122"/>
              </a:rPr>
              <a:t>19</a:t>
            </a:fld>
            <a:endParaRPr lang="zh-CN" altLang="en-US" sz="1200" b="1" dirty="0">
              <a:solidFill>
                <a:srgbClr val="640000"/>
              </a:solidFill>
              <a:latin typeface="Arial" panose="020B0604020202020204" pitchFamily="34" charset="0"/>
              <a:ea typeface="宋体" panose="02010600030101010101" pitchFamily="2" charset="-122"/>
            </a:endParaRPr>
          </a:p>
        </p:txBody>
      </p:sp>
      <p:graphicFrame>
        <p:nvGraphicFramePr>
          <p:cNvPr id="490502" name="Object 6"/>
          <p:cNvGraphicFramePr>
            <a:graphicFrameLocks noChangeAspect="1"/>
          </p:cNvGraphicFramePr>
          <p:nvPr/>
        </p:nvGraphicFramePr>
        <p:xfrm>
          <a:off x="3706813" y="2679700"/>
          <a:ext cx="1081087" cy="339725"/>
        </p:xfrm>
        <a:graphic>
          <a:graphicData uri="http://schemas.openxmlformats.org/presentationml/2006/ole">
            <mc:AlternateContent xmlns:mc="http://schemas.openxmlformats.org/markup-compatibility/2006">
              <mc:Choice xmlns:v="urn:schemas-microsoft-com:vml" Requires="v">
                <p:oleObj spid="_x0000_s5125" r:id="rId3" imgW="609600" imgH="254000" progId="Equation.DSMT4">
                  <p:embed/>
                </p:oleObj>
              </mc:Choice>
              <mc:Fallback>
                <p:oleObj r:id="rId3" imgW="609600" imgH="254000" progId="Equation.DSMT4">
                  <p:embed/>
                  <p:pic>
                    <p:nvPicPr>
                      <p:cNvPr id="0" name="图片 3407"/>
                      <p:cNvPicPr/>
                      <p:nvPr/>
                    </p:nvPicPr>
                    <p:blipFill>
                      <a:blip r:embed="rId4"/>
                      <a:stretch>
                        <a:fillRect/>
                      </a:stretch>
                    </p:blipFill>
                    <p:spPr>
                      <a:xfrm>
                        <a:off x="3706813" y="2679700"/>
                        <a:ext cx="1081087" cy="339725"/>
                      </a:xfrm>
                      <a:prstGeom prst="rect">
                        <a:avLst/>
                      </a:prstGeom>
                      <a:noFill/>
                      <a:ln w="38100">
                        <a:noFill/>
                        <a:miter/>
                      </a:ln>
                    </p:spPr>
                  </p:pic>
                </p:oleObj>
              </mc:Fallback>
            </mc:AlternateContent>
          </a:graphicData>
        </a:graphic>
      </p:graphicFrame>
      <p:sp>
        <p:nvSpPr>
          <p:cNvPr id="490503" name="Rectangle 7"/>
          <p:cNvSpPr/>
          <p:nvPr/>
        </p:nvSpPr>
        <p:spPr>
          <a:xfrm>
            <a:off x="1547813" y="3173413"/>
            <a:ext cx="5778500" cy="727075"/>
          </a:xfrm>
          <a:prstGeom prst="rect">
            <a:avLst/>
          </a:prstGeom>
          <a:noFill/>
          <a:ln w="9525">
            <a:noFill/>
          </a:ln>
        </p:spPr>
        <p:txBody>
          <a:bodyPr anchor="ctr">
            <a:spAutoFit/>
          </a:bodyPr>
          <a:lstStyle/>
          <a:p>
            <a:pPr marL="903605" indent="-636905">
              <a:lnSpc>
                <a:spcPct val="115000"/>
              </a:lnSpc>
            </a:pPr>
            <a:r>
              <a:rPr lang="zh-CN" altLang="en-US" sz="1800" dirty="0">
                <a:latin typeface="Times New Roman" panose="02020603050405020304" pitchFamily="18" charset="0"/>
                <a:ea typeface="宋体" panose="02010600030101010101" pitchFamily="2" charset="-122"/>
              </a:rPr>
              <a:t>（2）如果迭代公式</a:t>
            </a:r>
            <a:r>
              <a:rPr lang="en-US" altLang="zh-CN" sz="1800" i="1" dirty="0">
                <a:solidFill>
                  <a:srgbClr val="0000FF"/>
                </a:solidFill>
                <a:latin typeface="Times New Roman" panose="02020603050405020304" pitchFamily="18" charset="0"/>
                <a:ea typeface="宋体" panose="02010600030101010101" pitchFamily="2" charset="-122"/>
              </a:rPr>
              <a:t>x</a:t>
            </a:r>
            <a:r>
              <a:rPr lang="en-US" altLang="zh-CN" sz="1800" i="1" baseline="-25000" dirty="0">
                <a:solidFill>
                  <a:srgbClr val="0000FF"/>
                </a:solidFill>
                <a:latin typeface="Times New Roman" panose="02020603050405020304" pitchFamily="18" charset="0"/>
                <a:ea typeface="宋体" panose="02010600030101010101" pitchFamily="2" charset="-122"/>
              </a:rPr>
              <a:t>k</a:t>
            </a:r>
            <a:r>
              <a:rPr lang="en-US" altLang="zh-CN" sz="1800" baseline="-25000" dirty="0">
                <a:solidFill>
                  <a:srgbClr val="0000FF"/>
                </a:solidFill>
                <a:latin typeface="Times New Roman" panose="02020603050405020304" pitchFamily="18" charset="0"/>
                <a:ea typeface="宋体" panose="02010600030101010101" pitchFamily="2" charset="-122"/>
              </a:rPr>
              <a:t>+1</a:t>
            </a:r>
            <a:r>
              <a:rPr lang="en-US" altLang="zh-CN" sz="1800" dirty="0">
                <a:solidFill>
                  <a:srgbClr val="0000FF"/>
                </a:solidFill>
                <a:latin typeface="Times New Roman" panose="02020603050405020304" pitchFamily="18" charset="0"/>
                <a:ea typeface="宋体" panose="02010600030101010101" pitchFamily="2" charset="-122"/>
              </a:rPr>
              <a:t>=</a:t>
            </a:r>
            <a:r>
              <a:rPr lang="en-US" altLang="zh-CN" sz="18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800" dirty="0">
                <a:solidFill>
                  <a:srgbClr val="0000FF"/>
                </a:solidFill>
                <a:latin typeface="Times New Roman" panose="02020603050405020304" pitchFamily="18" charset="0"/>
                <a:ea typeface="宋体" panose="02010600030101010101" pitchFamily="2" charset="-122"/>
              </a:rPr>
              <a:t>(</a:t>
            </a:r>
            <a:r>
              <a:rPr lang="en-US" altLang="zh-CN" sz="1800" i="1" dirty="0">
                <a:solidFill>
                  <a:srgbClr val="0000FF"/>
                </a:solidFill>
                <a:latin typeface="Times New Roman" panose="02020603050405020304" pitchFamily="18" charset="0"/>
                <a:ea typeface="宋体" panose="02010600030101010101" pitchFamily="2" charset="-122"/>
              </a:rPr>
              <a:t>x</a:t>
            </a:r>
            <a:r>
              <a:rPr lang="en-US" altLang="zh-CN" sz="1800" i="1" baseline="-25000" dirty="0">
                <a:solidFill>
                  <a:srgbClr val="0000FF"/>
                </a:solidFill>
                <a:latin typeface="Times New Roman" panose="02020603050405020304" pitchFamily="18" charset="0"/>
                <a:ea typeface="宋体" panose="02010600030101010101" pitchFamily="2" charset="-122"/>
              </a:rPr>
              <a:t>k</a:t>
            </a:r>
            <a:r>
              <a:rPr lang="en-US" altLang="zh-CN" sz="1800" dirty="0">
                <a:solidFill>
                  <a:srgbClr val="0000FF"/>
                </a:solidFill>
                <a:latin typeface="Times New Roman" panose="02020603050405020304" pitchFamily="18" charset="0"/>
                <a:ea typeface="宋体" panose="02010600030101010101" pitchFamily="2" charset="-122"/>
              </a:rPr>
              <a:t>)</a:t>
            </a:r>
            <a:r>
              <a:rPr lang="zh-CN" altLang="en-US" sz="1800" dirty="0">
                <a:solidFill>
                  <a:srgbClr val="008000"/>
                </a:solidFill>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发散，则迭代函数</a:t>
            </a:r>
            <a:r>
              <a:rPr lang="en-US" altLang="zh-CN" sz="1800" i="1" dirty="0">
                <a:solidFill>
                  <a:srgbClr val="0000FF"/>
                </a:solidFill>
                <a:latin typeface="Times New Roman" panose="02020603050405020304" pitchFamily="18" charset="0"/>
                <a:ea typeface="宋体" panose="02010600030101010101" pitchFamily="2" charset="-122"/>
              </a:rPr>
              <a:t>y=</a:t>
            </a:r>
            <a:r>
              <a:rPr lang="en-US" altLang="zh-CN" sz="18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800" dirty="0">
                <a:solidFill>
                  <a:srgbClr val="0000FF"/>
                </a:solidFill>
                <a:latin typeface="Times New Roman" panose="02020603050405020304" pitchFamily="18" charset="0"/>
                <a:ea typeface="宋体" panose="02010600030101010101" pitchFamily="2" charset="-122"/>
              </a:rPr>
              <a:t>(</a:t>
            </a:r>
            <a:r>
              <a:rPr lang="en-US" altLang="zh-CN" sz="1800" i="1" dirty="0">
                <a:solidFill>
                  <a:srgbClr val="0000FF"/>
                </a:solidFill>
                <a:latin typeface="Times New Roman" panose="02020603050405020304" pitchFamily="18" charset="0"/>
                <a:ea typeface="宋体" panose="02010600030101010101" pitchFamily="2" charset="-122"/>
              </a:rPr>
              <a:t>x</a:t>
            </a:r>
            <a:r>
              <a:rPr lang="en-US" altLang="zh-CN" sz="1800" dirty="0">
                <a:solidFill>
                  <a:srgbClr val="0000FF"/>
                </a:solidFill>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曲线走势陡峭，即</a:t>
            </a:r>
            <a:endParaRPr lang="zh-CN" altLang="en-US" sz="1800" dirty="0">
              <a:solidFill>
                <a:srgbClr val="008000"/>
              </a:solidFill>
              <a:latin typeface="Times New Roman" panose="02020603050405020304" pitchFamily="18" charset="0"/>
              <a:ea typeface="Times New Roman" panose="02020603050405020304" pitchFamily="18" charset="0"/>
            </a:endParaRPr>
          </a:p>
        </p:txBody>
      </p:sp>
      <p:graphicFrame>
        <p:nvGraphicFramePr>
          <p:cNvPr id="490504" name="Object 8"/>
          <p:cNvGraphicFramePr>
            <a:graphicFrameLocks noChangeAspect="1"/>
          </p:cNvGraphicFramePr>
          <p:nvPr/>
        </p:nvGraphicFramePr>
        <p:xfrm>
          <a:off x="3816350" y="4030663"/>
          <a:ext cx="917575" cy="377825"/>
        </p:xfrm>
        <a:graphic>
          <a:graphicData uri="http://schemas.openxmlformats.org/presentationml/2006/ole">
            <mc:AlternateContent xmlns:mc="http://schemas.openxmlformats.org/markup-compatibility/2006">
              <mc:Choice xmlns:v="urn:schemas-microsoft-com:vml" Requires="v">
                <p:oleObj spid="_x0000_s5126" r:id="rId5" imgW="609600" imgH="254000" progId="Equation.DSMT4">
                  <p:embed/>
                </p:oleObj>
              </mc:Choice>
              <mc:Fallback>
                <p:oleObj r:id="rId5" imgW="609600" imgH="254000" progId="Equation.DSMT4">
                  <p:embed/>
                  <p:pic>
                    <p:nvPicPr>
                      <p:cNvPr id="0" name="图片 3409"/>
                      <p:cNvPicPr/>
                      <p:nvPr/>
                    </p:nvPicPr>
                    <p:blipFill>
                      <a:blip r:embed="rId6"/>
                      <a:stretch>
                        <a:fillRect/>
                      </a:stretch>
                    </p:blipFill>
                    <p:spPr>
                      <a:xfrm>
                        <a:off x="3816350" y="4030663"/>
                        <a:ext cx="917575" cy="377825"/>
                      </a:xfrm>
                      <a:prstGeom prst="rect">
                        <a:avLst/>
                      </a:prstGeom>
                      <a:noFill/>
                      <a:ln w="38100">
                        <a:noFill/>
                        <a:miter/>
                      </a:ln>
                    </p:spPr>
                  </p:pic>
                </p:oleObj>
              </mc:Fallback>
            </mc:AlternateContent>
          </a:graphicData>
        </a:graphic>
      </p:graphicFrame>
      <p:sp>
        <p:nvSpPr>
          <p:cNvPr id="490506" name="Rectangle 10"/>
          <p:cNvSpPr/>
          <p:nvPr/>
        </p:nvSpPr>
        <p:spPr>
          <a:xfrm>
            <a:off x="1773238" y="1816100"/>
            <a:ext cx="5508625" cy="727075"/>
          </a:xfrm>
          <a:prstGeom prst="rect">
            <a:avLst/>
          </a:prstGeom>
          <a:noFill/>
          <a:ln w="9525">
            <a:noFill/>
          </a:ln>
        </p:spPr>
        <p:txBody>
          <a:bodyPr anchor="t">
            <a:spAutoFit/>
          </a:bodyPr>
          <a:lstStyle/>
          <a:p>
            <a:pPr marL="628650" indent="-628650">
              <a:lnSpc>
                <a:spcPct val="115000"/>
              </a:lnSpc>
            </a:pP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1</a:t>
            </a:r>
            <a:r>
              <a:rPr lang="zh-CN" altLang="en-US" sz="1800" dirty="0">
                <a:latin typeface="Times New Roman" panose="02020603050405020304" pitchFamily="18" charset="0"/>
                <a:ea typeface="宋体" panose="02010600030101010101" pitchFamily="2" charset="-122"/>
              </a:rPr>
              <a:t>）如果迭代公式</a:t>
            </a:r>
            <a:r>
              <a:rPr lang="en-US" altLang="zh-CN" sz="1800" i="1" dirty="0">
                <a:solidFill>
                  <a:srgbClr val="0000FF"/>
                </a:solidFill>
                <a:latin typeface="Times New Roman" panose="02020603050405020304" pitchFamily="18" charset="0"/>
                <a:ea typeface="宋体" panose="02010600030101010101" pitchFamily="2" charset="-122"/>
              </a:rPr>
              <a:t>x</a:t>
            </a:r>
            <a:r>
              <a:rPr lang="en-US" altLang="zh-CN" sz="1800" i="1" baseline="-25000" dirty="0">
                <a:solidFill>
                  <a:srgbClr val="0000FF"/>
                </a:solidFill>
                <a:latin typeface="Times New Roman" panose="02020603050405020304" pitchFamily="18" charset="0"/>
                <a:ea typeface="宋体" panose="02010600030101010101" pitchFamily="2" charset="-122"/>
              </a:rPr>
              <a:t>k</a:t>
            </a:r>
            <a:r>
              <a:rPr lang="en-US" altLang="zh-CN" sz="1800" baseline="-25000" dirty="0">
                <a:solidFill>
                  <a:srgbClr val="0000FF"/>
                </a:solidFill>
                <a:latin typeface="Times New Roman" panose="02020603050405020304" pitchFamily="18" charset="0"/>
                <a:ea typeface="宋体" panose="02010600030101010101" pitchFamily="2" charset="-122"/>
              </a:rPr>
              <a:t>+1</a:t>
            </a:r>
            <a:r>
              <a:rPr lang="en-US" altLang="zh-CN" sz="1800" dirty="0">
                <a:solidFill>
                  <a:srgbClr val="0000FF"/>
                </a:solidFill>
                <a:latin typeface="Times New Roman" panose="02020603050405020304" pitchFamily="18" charset="0"/>
                <a:ea typeface="宋体" panose="02010600030101010101" pitchFamily="2" charset="-122"/>
              </a:rPr>
              <a:t>=</a:t>
            </a:r>
            <a:r>
              <a:rPr lang="en-US" altLang="zh-CN" sz="18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800" dirty="0">
                <a:solidFill>
                  <a:srgbClr val="0000FF"/>
                </a:solidFill>
                <a:latin typeface="Times New Roman" panose="02020603050405020304" pitchFamily="18" charset="0"/>
                <a:ea typeface="宋体" panose="02010600030101010101" pitchFamily="2" charset="-122"/>
              </a:rPr>
              <a:t>(</a:t>
            </a:r>
            <a:r>
              <a:rPr lang="en-US" altLang="zh-CN" sz="1800" i="1" dirty="0">
                <a:solidFill>
                  <a:srgbClr val="0000FF"/>
                </a:solidFill>
                <a:latin typeface="Times New Roman" panose="02020603050405020304" pitchFamily="18" charset="0"/>
                <a:ea typeface="宋体" panose="02010600030101010101" pitchFamily="2" charset="-122"/>
              </a:rPr>
              <a:t>x</a:t>
            </a:r>
            <a:r>
              <a:rPr lang="en-US" altLang="zh-CN" sz="1800" i="1" baseline="-25000" dirty="0">
                <a:solidFill>
                  <a:srgbClr val="0000FF"/>
                </a:solidFill>
                <a:latin typeface="Times New Roman" panose="02020603050405020304" pitchFamily="18" charset="0"/>
                <a:ea typeface="宋体" panose="02010600030101010101" pitchFamily="2" charset="-122"/>
              </a:rPr>
              <a:t>k</a:t>
            </a:r>
            <a:r>
              <a:rPr lang="en-US" altLang="zh-CN" sz="1800" dirty="0">
                <a:solidFill>
                  <a:srgbClr val="0000FF"/>
                </a:solidFill>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 收敛，则迭代函数 </a:t>
            </a:r>
            <a:r>
              <a:rPr lang="en-US" altLang="zh-CN" sz="1800" i="1" dirty="0">
                <a:solidFill>
                  <a:srgbClr val="0000FF"/>
                </a:solidFill>
                <a:latin typeface="Times New Roman" panose="02020603050405020304" pitchFamily="18" charset="0"/>
                <a:ea typeface="宋体" panose="02010600030101010101" pitchFamily="2" charset="-122"/>
              </a:rPr>
              <a:t>y=</a:t>
            </a:r>
            <a:r>
              <a:rPr lang="en-US" altLang="zh-CN" sz="18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800" dirty="0">
                <a:solidFill>
                  <a:srgbClr val="0000FF"/>
                </a:solidFill>
                <a:latin typeface="Times New Roman" panose="02020603050405020304" pitchFamily="18" charset="0"/>
                <a:ea typeface="宋体" panose="02010600030101010101" pitchFamily="2" charset="-122"/>
              </a:rPr>
              <a:t>(</a:t>
            </a:r>
            <a:r>
              <a:rPr lang="en-US" altLang="zh-CN" sz="1800" i="1" dirty="0">
                <a:solidFill>
                  <a:srgbClr val="0000FF"/>
                </a:solidFill>
                <a:latin typeface="Times New Roman" panose="02020603050405020304" pitchFamily="18" charset="0"/>
                <a:ea typeface="宋体" panose="02010600030101010101" pitchFamily="2" charset="-122"/>
              </a:rPr>
              <a:t>x</a:t>
            </a:r>
            <a:r>
              <a:rPr lang="en-US" altLang="zh-CN" sz="1800" dirty="0">
                <a:solidFill>
                  <a:srgbClr val="0000FF"/>
                </a:solidFill>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曲线走势平坦，即</a:t>
            </a:r>
          </a:p>
        </p:txBody>
      </p:sp>
      <p:cxnSp>
        <p:nvCxnSpPr>
          <p:cNvPr id="7" name="直接连接符 6"/>
          <p:cNvCxnSpPr/>
          <p:nvPr/>
        </p:nvCxnSpPr>
        <p:spPr>
          <a:xfrm flipV="1">
            <a:off x="57150" y="450850"/>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7170" name="标题 1"/>
          <p:cNvSpPr>
            <a:spLocks noGrp="1"/>
          </p:cNvSpPr>
          <p:nvPr/>
        </p:nvSpPr>
        <p:spPr>
          <a:xfrm>
            <a:off x="939800" y="250825"/>
            <a:ext cx="6931025" cy="352425"/>
          </a:xfrm>
          <a:prstGeom prst="rect">
            <a:avLst/>
          </a:prstGeom>
          <a:noFill/>
          <a:ln>
            <a:noFill/>
          </a:ln>
        </p:spPr>
        <p:txBody>
          <a:bodyPr vert="horz" lIns="91440" tIns="45720" rIns="91440" bIns="45720" rtlCol="0" anchor="b">
            <a:normAutofit/>
          </a:bodyPr>
          <a:lst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9pPr>
          </a:lstStyle>
          <a:p>
            <a:pPr algn="ctr" fontAlgn="base"/>
            <a:r>
              <a:rPr lang="zh-CN" altLang="en-US" sz="1600" b="1" strike="noStrike" cap="none" spc="0" noProof="1">
                <a:solidFill>
                  <a:schemeClr val="accent2"/>
                </a:solidFill>
                <a:latin typeface="黑体" panose="02010609060101010101" pitchFamily="49" charset="-122"/>
                <a:ea typeface="黑体" panose="02010609060101010101" pitchFamily="49" charset="-122"/>
                <a:cs typeface="+mn-cs"/>
              </a:rPr>
              <a:t>知识点4 简单迭代法的收敛条件</a:t>
            </a:r>
            <a:endParaRPr lang="zh-CN" altLang="en-US" sz="2400" strike="noStrike" noProof="1">
              <a:solidFill>
                <a:schemeClr val="accent2"/>
              </a:solidFill>
              <a:latin typeface="楷体_GB2312" pitchFamily="49" charset="-122"/>
              <a:ea typeface="楷体_GB2312" pitchFamily="49" charset="-122"/>
            </a:endParaRPr>
          </a:p>
        </p:txBody>
      </p:sp>
      <p:sp>
        <p:nvSpPr>
          <p:cNvPr id="2" name="文本框 1"/>
          <p:cNvSpPr txBox="1"/>
          <p:nvPr/>
        </p:nvSpPr>
        <p:spPr>
          <a:xfrm>
            <a:off x="2012315" y="1000125"/>
            <a:ext cx="4017645" cy="368300"/>
          </a:xfrm>
          <a:prstGeom prst="rect">
            <a:avLst/>
          </a:prstGeom>
          <a:noFill/>
        </p:spPr>
        <p:txBody>
          <a:bodyPr wrap="square" rtlCol="0">
            <a:spAutoFit/>
          </a:bodyPr>
          <a:lstStyle/>
          <a:p>
            <a:r>
              <a:rPr lang="zh-CN" altLang="en-US" sz="1800" dirty="0">
                <a:latin typeface="Times New Roman" panose="02020603050405020304" pitchFamily="18" charset="0"/>
              </a:rPr>
              <a:t>思考：什么形式的迭代法才能收敛呢？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0-#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blinds(horizontal)">
                                      <p:cBhvr>
                                        <p:cTn id="17" dur="500"/>
                                        <p:tgtEl>
                                          <p:spTgt spid="717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par>
                                <p:cTn id="23" presetID="22" presetClass="entr" presetSubtype="4" fill="hold" nodeType="withEffect">
                                  <p:stCondLst>
                                    <p:cond delay="0"/>
                                  </p:stCondLst>
                                  <p:childTnLst>
                                    <p:set>
                                      <p:cBhvr>
                                        <p:cTn id="24" dur="1" fill="hold">
                                          <p:stCondLst>
                                            <p:cond delay="0"/>
                                          </p:stCondLst>
                                        </p:cTn>
                                        <p:tgtEl>
                                          <p:spTgt spid="490502"/>
                                        </p:tgtEl>
                                        <p:attrNameLst>
                                          <p:attrName>style.visibility</p:attrName>
                                        </p:attrNameLst>
                                      </p:cBhvr>
                                      <p:to>
                                        <p:strVal val="visible"/>
                                      </p:to>
                                    </p:set>
                                    <p:animEffect transition="in" filter="wipe(down)">
                                      <p:cBhvr>
                                        <p:cTn id="25" dur="500"/>
                                        <p:tgtEl>
                                          <p:spTgt spid="49050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90506"/>
                                        </p:tgtEl>
                                        <p:attrNameLst>
                                          <p:attrName>style.visibility</p:attrName>
                                        </p:attrNameLst>
                                      </p:cBhvr>
                                      <p:to>
                                        <p:strVal val="visible"/>
                                      </p:to>
                                    </p:set>
                                    <p:animEffect transition="in" filter="wipe(down)">
                                      <p:cBhvr>
                                        <p:cTn id="28" dur="500"/>
                                        <p:tgtEl>
                                          <p:spTgt spid="49050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490503"/>
                                        </p:tgtEl>
                                        <p:attrNameLst>
                                          <p:attrName>style.visibility</p:attrName>
                                        </p:attrNameLst>
                                      </p:cBhvr>
                                      <p:to>
                                        <p:strVal val="visible"/>
                                      </p:to>
                                    </p:set>
                                    <p:animEffect transition="in" filter="wipe(down)">
                                      <p:cBhvr>
                                        <p:cTn id="33" dur="500"/>
                                        <p:tgtEl>
                                          <p:spTgt spid="490503"/>
                                        </p:tgtEl>
                                      </p:cBhvr>
                                    </p:animEffect>
                                  </p:childTnLst>
                                </p:cTn>
                              </p:par>
                              <p:par>
                                <p:cTn id="34" presetID="22" presetClass="entr" presetSubtype="4" fill="hold" nodeType="withEffect">
                                  <p:stCondLst>
                                    <p:cond delay="0"/>
                                  </p:stCondLst>
                                  <p:childTnLst>
                                    <p:set>
                                      <p:cBhvr>
                                        <p:cTn id="35" dur="1" fill="hold">
                                          <p:stCondLst>
                                            <p:cond delay="0"/>
                                          </p:stCondLst>
                                        </p:cTn>
                                        <p:tgtEl>
                                          <p:spTgt spid="490504"/>
                                        </p:tgtEl>
                                        <p:attrNameLst>
                                          <p:attrName>style.visibility</p:attrName>
                                        </p:attrNameLst>
                                      </p:cBhvr>
                                      <p:to>
                                        <p:strVal val="visible"/>
                                      </p:to>
                                    </p:set>
                                    <p:animEffect transition="in" filter="wipe(down)">
                                      <p:cBhvr>
                                        <p:cTn id="36" dur="500"/>
                                        <p:tgtEl>
                                          <p:spTgt spid="490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3" grpId="0"/>
      <p:bldP spid="490506" grpId="0"/>
      <p:bldP spid="7170"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1273175" y="844550"/>
            <a:ext cx="6597650" cy="3576638"/>
          </a:xfrm>
        </p:spPr>
        <p:txBody>
          <a:bodyPr vert="horz" wrap="square" lIns="68580" tIns="34290" rIns="68580" bIns="34290" numCol="1" anchor="t" anchorCtr="0" compatLnSpc="1"/>
          <a:lstStyle/>
          <a:p>
            <a:pPr marL="0" marR="0" lvl="0" indent="0" algn="l" defTabSz="914400" rtl="0" eaLnBrk="1" fontAlgn="base" latinLnBrk="0" hangingPunct="1">
              <a:lnSpc>
                <a:spcPct val="150000"/>
              </a:lnSpc>
              <a:spcBef>
                <a:spcPct val="20000"/>
              </a:spcBef>
              <a:spcAft>
                <a:spcPct val="0"/>
              </a:spcAft>
              <a:buClrTx/>
              <a:buSzTx/>
              <a:buFontTx/>
              <a:buNone/>
              <a:defRPr/>
            </a:pPr>
            <a:r>
              <a:rPr kumimoji="1" lang="zh-CN" altLang="en-US" sz="1800" b="1" i="0" u="none" strike="noStrike" kern="1200" cap="none" spc="0" normalizeH="0" baseline="0" noProof="0" dirty="0">
                <a:ln>
                  <a:noFill/>
                </a:ln>
                <a:solidFill>
                  <a:srgbClr val="0000FF"/>
                </a:solidFill>
                <a:effectLst/>
                <a:uLnTx/>
                <a:uFillTx/>
                <a:latin typeface="楷体_GB2312"/>
                <a:ea typeface="楷体_GB2312"/>
                <a:cs typeface="楷体_GB2312"/>
              </a:rPr>
              <a:t>求房贷利率的模型（等额本息）</a:t>
            </a:r>
          </a:p>
          <a:p>
            <a:pPr marL="0" marR="0" lvl="0" indent="0" algn="l" defTabSz="914400" rtl="0" eaLnBrk="1" fontAlgn="base" latinLnBrk="0" hangingPunct="1">
              <a:lnSpc>
                <a:spcPct val="150000"/>
              </a:lnSpc>
              <a:spcBef>
                <a:spcPct val="20000"/>
              </a:spcBef>
              <a:spcAft>
                <a:spcPct val="0"/>
              </a:spcAft>
              <a:buClrTx/>
              <a:buSzTx/>
              <a:buFontTx/>
              <a:buNone/>
              <a:defRPr/>
            </a:pPr>
            <a:r>
              <a:rPr kumimoji="1" lang="zh-CN" altLang="en-US" sz="18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18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如果</a:t>
            </a:r>
            <a:r>
              <a:rPr kumimoji="1" lang="zh-CN" altLang="en-US"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你要买一套房子，那么房产公司的代理人会根据当前的贷款利率和贷款年限很快的给出总还款额以及月付还款额等信息。</a:t>
            </a:r>
          </a:p>
          <a:p>
            <a:pPr marL="0" marR="0" lvl="0" indent="0" algn="l" defTabSz="914400" rtl="0" eaLnBrk="1" fontAlgn="base" latinLnBrk="0" hangingPunct="1">
              <a:lnSpc>
                <a:spcPct val="150000"/>
              </a:lnSpc>
              <a:spcBef>
                <a:spcPct val="20000"/>
              </a:spcBef>
              <a:spcAft>
                <a:spcPct val="0"/>
              </a:spcAft>
              <a:buClrTx/>
              <a:buSzTx/>
              <a:buFontTx/>
              <a:buNone/>
              <a:defRPr/>
            </a:pPr>
            <a:r>
              <a:rPr kumimoji="1" lang="zh-CN" altLang="en-US"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1" lang="zh-CN" altLang="en-US" sz="18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比如</a:t>
            </a:r>
            <a:r>
              <a:rPr kumimoji="1" lang="zh-CN" altLang="en-US"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你看中了一套建筑面积为</a:t>
            </a:r>
            <a:r>
              <a:rPr kumimoji="1" lang="zh-CN" altLang="en-US" sz="18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120</a:t>
            </a:r>
            <a:r>
              <a:rPr kumimoji="1" lang="zh-CN" altLang="en-US"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平方米</a:t>
            </a:r>
            <a:r>
              <a:rPr kumimoji="1" lang="zh-CN" altLang="en-US" sz="18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r>
              <a:rPr kumimoji="1" lang="zh-CN" altLang="en-US"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单价10000元</a:t>
            </a:r>
            <a:r>
              <a:rPr kumimoji="1" lang="zh-CN" altLang="en-US" sz="18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/平方米的</a:t>
            </a:r>
            <a:r>
              <a:rPr kumimoji="1" lang="zh-CN" altLang="en-US"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房子。你计划首付30%，其余70%用30年按揭贷款，根据以下信息如何求出房贷年利率？</a:t>
            </a:r>
          </a:p>
        </p:txBody>
      </p:sp>
      <p:graphicFrame>
        <p:nvGraphicFramePr>
          <p:cNvPr id="4" name="表格 3"/>
          <p:cNvGraphicFramePr>
            <a:graphicFrameLocks noGrp="1"/>
          </p:cNvGraphicFramePr>
          <p:nvPr/>
        </p:nvGraphicFramePr>
        <p:xfrm>
          <a:off x="1350963" y="3487738"/>
          <a:ext cx="6430964" cy="990600"/>
        </p:xfrm>
        <a:graphic>
          <a:graphicData uri="http://schemas.openxmlformats.org/drawingml/2006/table">
            <a:tbl>
              <a:tblPr firstRow="1" bandRow="1">
                <a:tableStyleId>{5C22544A-7EE6-4342-B048-85BDC9FD1C3A}</a:tableStyleId>
              </a:tblPr>
              <a:tblGrid>
                <a:gridCol w="1098496"/>
                <a:gridCol w="1446459"/>
                <a:gridCol w="1420425"/>
                <a:gridCol w="1125800"/>
                <a:gridCol w="1339784"/>
              </a:tblGrid>
              <a:tr h="495300">
                <a:tc>
                  <a:txBody>
                    <a:bodyPr/>
                    <a:lstStyle/>
                    <a:p>
                      <a:r>
                        <a:rPr lang="zh-CN" altLang="en-US" sz="1400" dirty="0" smtClean="0"/>
                        <a:t>总价（万元）</a:t>
                      </a:r>
                    </a:p>
                    <a:p>
                      <a:endParaRPr lang="zh-CN" altLang="en-US" sz="1400" dirty="0"/>
                    </a:p>
                  </a:txBody>
                  <a:tcPr marL="68588" marR="68588" marT="34272" marB="34272"/>
                </a:tc>
                <a:tc>
                  <a:txBody>
                    <a:bodyPr/>
                    <a:lstStyle/>
                    <a:p>
                      <a:r>
                        <a:rPr lang="zh-CN" altLang="en-US" sz="1400" dirty="0" smtClean="0"/>
                        <a:t>首付</a:t>
                      </a:r>
                      <a:r>
                        <a:rPr lang="en-US" altLang="zh-CN" sz="1400" b="1" dirty="0" smtClean="0"/>
                        <a:t>30%</a:t>
                      </a:r>
                      <a:r>
                        <a:rPr lang="zh-CN" altLang="en-US" sz="1400" b="1" dirty="0" smtClean="0"/>
                        <a:t>（万元）</a:t>
                      </a:r>
                      <a:endParaRPr lang="zh-CN" altLang="en-US" sz="1400" dirty="0" smtClean="0"/>
                    </a:p>
                    <a:p>
                      <a:endParaRPr lang="zh-CN" altLang="en-US" sz="1400" dirty="0"/>
                    </a:p>
                  </a:txBody>
                  <a:tcPr marL="68588" marR="68588" marT="34272" marB="34272"/>
                </a:tc>
                <a:tc>
                  <a:txBody>
                    <a:bodyPr/>
                    <a:lstStyle/>
                    <a:p>
                      <a:r>
                        <a:rPr lang="zh-CN" altLang="en-US" sz="1400" b="1" kern="1200" dirty="0" smtClean="0">
                          <a:solidFill>
                            <a:schemeClr val="lt1"/>
                          </a:solidFill>
                          <a:latin typeface="+mn-lt"/>
                          <a:ea typeface="+mn-ea"/>
                          <a:cs typeface="+mn-cs"/>
                        </a:rPr>
                        <a:t>按揭</a:t>
                      </a:r>
                      <a:r>
                        <a:rPr lang="en-US" altLang="zh-CN" sz="1400" b="1" kern="1200" dirty="0" smtClean="0">
                          <a:solidFill>
                            <a:schemeClr val="lt1"/>
                          </a:solidFill>
                          <a:latin typeface="+mn-lt"/>
                          <a:ea typeface="+mn-ea"/>
                          <a:cs typeface="+mn-cs"/>
                        </a:rPr>
                        <a:t>70%</a:t>
                      </a:r>
                      <a:r>
                        <a:rPr lang="zh-CN" altLang="en-US" sz="1400" b="1" dirty="0" smtClean="0"/>
                        <a:t>（万元）</a:t>
                      </a:r>
                      <a:endParaRPr lang="zh-CN" altLang="en-US" sz="1400" dirty="0" smtClean="0"/>
                    </a:p>
                    <a:p>
                      <a:endParaRPr lang="zh-CN" altLang="en-US" sz="1400" b="1" kern="1200" dirty="0">
                        <a:solidFill>
                          <a:schemeClr val="lt1"/>
                        </a:solidFill>
                        <a:latin typeface="+mn-lt"/>
                        <a:ea typeface="+mn-ea"/>
                        <a:cs typeface="+mn-cs"/>
                      </a:endParaRPr>
                    </a:p>
                  </a:txBody>
                  <a:tcPr marL="68588" marR="68588" marT="34272" marB="34272"/>
                </a:tc>
                <a:tc>
                  <a:txBody>
                    <a:bodyPr/>
                    <a:lstStyle/>
                    <a:p>
                      <a:r>
                        <a:rPr lang="zh-CN" altLang="en-US" sz="1400" dirty="0" smtClean="0"/>
                        <a:t>总利息（元）</a:t>
                      </a:r>
                      <a:endParaRPr lang="zh-CN" altLang="en-US" sz="1400" dirty="0"/>
                    </a:p>
                  </a:txBody>
                  <a:tcPr marL="68588" marR="68588" marT="34272" marB="34272"/>
                </a:tc>
                <a:tc>
                  <a:txBody>
                    <a:bodyPr/>
                    <a:lstStyle/>
                    <a:p>
                      <a:r>
                        <a:rPr lang="zh-CN" altLang="en-US" sz="1400" dirty="0" smtClean="0"/>
                        <a:t>每月还款（元）</a:t>
                      </a:r>
                      <a:endParaRPr lang="zh-CN" altLang="en-US" sz="1400" dirty="0"/>
                    </a:p>
                  </a:txBody>
                  <a:tcPr marL="68588" marR="68588" marT="34272" marB="34272"/>
                </a:tc>
              </a:tr>
              <a:tr h="4953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smtClean="0"/>
                        <a:t>120</a:t>
                      </a:r>
                      <a:endParaRPr lang="zh-CN" altLang="en-US" sz="1400" dirty="0" smtClean="0"/>
                    </a:p>
                    <a:p>
                      <a:pPr algn="ctr"/>
                      <a:endParaRPr lang="zh-CN" altLang="en-US" sz="1400" dirty="0"/>
                    </a:p>
                  </a:txBody>
                  <a:tcPr marL="68588" marR="68588" marT="34272" marB="34272"/>
                </a:tc>
                <a:tc>
                  <a:txBody>
                    <a:bodyPr/>
                    <a:lstStyle/>
                    <a:p>
                      <a:pPr algn="ctr"/>
                      <a:r>
                        <a:rPr lang="en-US" altLang="zh-CN" sz="1400" dirty="0" smtClean="0"/>
                        <a:t>36</a:t>
                      </a:r>
                      <a:endParaRPr lang="zh-CN" altLang="en-US" sz="1400" dirty="0"/>
                    </a:p>
                  </a:txBody>
                  <a:tcPr marL="68588" marR="68588" marT="34272" marB="34272"/>
                </a:tc>
                <a:tc>
                  <a:txBody>
                    <a:bodyPr/>
                    <a:lstStyle/>
                    <a:p>
                      <a:pPr algn="ctr"/>
                      <a:r>
                        <a:rPr lang="en-US" altLang="zh-CN" sz="1400" dirty="0" smtClean="0"/>
                        <a:t>84</a:t>
                      </a:r>
                      <a:endParaRPr lang="zh-CN" altLang="en-US" sz="1400" dirty="0"/>
                    </a:p>
                  </a:txBody>
                  <a:tcPr marL="68588" marR="68588" marT="34272" marB="34272"/>
                </a:tc>
                <a:tc>
                  <a:txBody>
                    <a:bodyPr/>
                    <a:lstStyle/>
                    <a:p>
                      <a:pPr algn="ctr"/>
                      <a:r>
                        <a:rPr lang="en-US" altLang="zh-CN" sz="1400" dirty="0" smtClean="0"/>
                        <a:t>764917.60</a:t>
                      </a:r>
                      <a:endParaRPr lang="zh-CN" altLang="en-US" sz="1400" dirty="0"/>
                    </a:p>
                  </a:txBody>
                  <a:tcPr marL="68588" marR="68588" marT="34272" marB="34272"/>
                </a:tc>
                <a:tc>
                  <a:txBody>
                    <a:bodyPr/>
                    <a:lstStyle/>
                    <a:p>
                      <a:pPr algn="ctr"/>
                      <a:r>
                        <a:rPr lang="en-US" altLang="zh-CN" sz="1400" dirty="0" smtClean="0"/>
                        <a:t>4458.10</a:t>
                      </a:r>
                      <a:endParaRPr lang="zh-CN" altLang="en-US" sz="1400" dirty="0"/>
                    </a:p>
                  </a:txBody>
                  <a:tcPr marL="68588" marR="68588" marT="34272" marB="34272"/>
                </a:tc>
              </a:tr>
            </a:tbl>
          </a:graphicData>
        </a:graphic>
      </p:graphicFrame>
      <p:sp>
        <p:nvSpPr>
          <p:cNvPr id="175126" name="文本框 3077"/>
          <p:cNvSpPr txBox="1"/>
          <p:nvPr/>
        </p:nvSpPr>
        <p:spPr>
          <a:xfrm>
            <a:off x="1666875" y="68263"/>
            <a:ext cx="5503863" cy="1136650"/>
          </a:xfrm>
          <a:prstGeom prst="rect">
            <a:avLst/>
          </a:prstGeom>
          <a:noFill/>
          <a:ln w="9525">
            <a:noFill/>
          </a:ln>
        </p:spPr>
        <p:txBody>
          <a:bodyPr>
            <a:spAutoFit/>
          </a:bodyPr>
          <a:lstStyle/>
          <a:p>
            <a:pPr algn="ctr">
              <a:spcBef>
                <a:spcPct val="50000"/>
              </a:spcBef>
            </a:pPr>
            <a:r>
              <a:rPr lang="zh-CN" altLang="en-US" sz="2000" b="1" dirty="0">
                <a:solidFill>
                  <a:schemeClr val="accent2"/>
                </a:solidFill>
                <a:latin typeface="黑体" panose="02010609060101010101" pitchFamily="49" charset="-122"/>
                <a:ea typeface="黑体" panose="02010609060101010101" pitchFamily="49" charset="-122"/>
              </a:rPr>
              <a:t>第四章 非线性方程求根</a:t>
            </a:r>
          </a:p>
          <a:p>
            <a:pPr algn="ctr">
              <a:spcBef>
                <a:spcPct val="50000"/>
              </a:spcBef>
            </a:pPr>
            <a:r>
              <a:rPr lang="zh-CN" altLang="en-US" sz="1600" b="1" dirty="0">
                <a:solidFill>
                  <a:schemeClr val="accent2"/>
                </a:solidFill>
                <a:latin typeface="黑体" panose="02010609060101010101" pitchFamily="49" charset="-122"/>
                <a:ea typeface="黑体" panose="02010609060101010101" pitchFamily="49" charset="-122"/>
              </a:rPr>
              <a:t>知识点1  非线性方程简介</a:t>
            </a:r>
            <a:endParaRPr lang="zh-CN" altLang="en-US" sz="1600" b="1" dirty="0">
              <a:latin typeface="Arial" panose="020B0604020202020204" pitchFamily="34" charset="0"/>
            </a:endParaRPr>
          </a:p>
          <a:p>
            <a:pPr algn="ctr">
              <a:spcBef>
                <a:spcPct val="50000"/>
              </a:spcBef>
            </a:pPr>
            <a:endParaRPr lang="zh-CN" altLang="en-US" sz="1600" b="1" dirty="0">
              <a:solidFill>
                <a:schemeClr val="accent2"/>
              </a:solidFill>
              <a:latin typeface="黑体" panose="02010609060101010101" pitchFamily="49" charset="-122"/>
              <a:ea typeface="黑体" panose="02010609060101010101" pitchFamily="49" charset="-122"/>
            </a:endParaRPr>
          </a:p>
        </p:txBody>
      </p:sp>
      <p:cxnSp>
        <p:nvCxnSpPr>
          <p:cNvPr id="7" name="直接连接符 6"/>
          <p:cNvCxnSpPr/>
          <p:nvPr/>
        </p:nvCxnSpPr>
        <p:spPr>
          <a:xfrm flipV="1">
            <a:off x="50800" y="450850"/>
            <a:ext cx="2765425" cy="222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5870575" y="454025"/>
            <a:ext cx="3228975"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0-#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1+#ppt_w/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5126"/>
                                        </p:tgtEl>
                                        <p:attrNameLst>
                                          <p:attrName>style.visibility</p:attrName>
                                        </p:attrNameLst>
                                      </p:cBhvr>
                                      <p:to>
                                        <p:strVal val="visible"/>
                                      </p:to>
                                    </p:set>
                                    <p:animEffect transition="in" filter="blinds(horizontal)">
                                      <p:cBhvr>
                                        <p:cTn id="17" dur="500"/>
                                        <p:tgtEl>
                                          <p:spTgt spid="1751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blinds(horizontal)">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blinds(horizontal)">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blinds(horizontal)">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51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灯片编号占位符 1"/>
          <p:cNvSpPr>
            <a:spLocks noGrp="1"/>
          </p:cNvSpPr>
          <p:nvPr>
            <p:ph type="sldNum" sz="quarter" idx="4"/>
          </p:nvPr>
        </p:nvSpPr>
        <p:spPr>
          <a:xfrm rot="-5400000">
            <a:off x="8391525" y="4368800"/>
            <a:ext cx="987425" cy="365125"/>
          </a:xfrm>
          <a:noFill/>
          <a:ln>
            <a:noFill/>
          </a:ln>
        </p:spPr>
        <p:txBody>
          <a:bodyPr wrap="square" lIns="68580" tIns="34290" rIns="68580" bIns="34290" anchor="b" anchorCtr="1"/>
          <a:lstStyle>
            <a:lvl1pPr marL="0" lvl="0" indent="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200" b="1" dirty="0">
                <a:solidFill>
                  <a:srgbClr val="640000"/>
                </a:solidFill>
                <a:latin typeface="Arial" panose="020B0604020202020204" pitchFamily="34" charset="0"/>
                <a:ea typeface="宋体" panose="02010600030101010101" pitchFamily="2" charset="-122"/>
              </a:rPr>
              <a:t>20</a:t>
            </a:fld>
            <a:endParaRPr lang="zh-CN" altLang="en-US" sz="1200" b="1" dirty="0">
              <a:solidFill>
                <a:srgbClr val="640000"/>
              </a:solidFill>
              <a:latin typeface="Arial" panose="020B0604020202020204" pitchFamily="34" charset="0"/>
              <a:ea typeface="宋体" panose="02010600030101010101" pitchFamily="2" charset="-122"/>
            </a:endParaRPr>
          </a:p>
        </p:txBody>
      </p:sp>
      <p:sp>
        <p:nvSpPr>
          <p:cNvPr id="194573" name="Text Box 21"/>
          <p:cNvSpPr txBox="1"/>
          <p:nvPr/>
        </p:nvSpPr>
        <p:spPr>
          <a:xfrm>
            <a:off x="4543425" y="3244850"/>
            <a:ext cx="3133725" cy="320675"/>
          </a:xfrm>
          <a:prstGeom prst="rect">
            <a:avLst/>
          </a:prstGeom>
          <a:noFill/>
          <a:ln w="9525">
            <a:noFill/>
          </a:ln>
        </p:spPr>
        <p:txBody>
          <a:bodyPr anchor="t">
            <a:spAutoFit/>
          </a:bodyPr>
          <a:lstStyle/>
          <a:p>
            <a:r>
              <a:rPr lang="zh-CN" altLang="en-US" sz="1500" dirty="0">
                <a:solidFill>
                  <a:srgbClr val="000000"/>
                </a:solidFill>
                <a:latin typeface="宋体" panose="02010600030101010101" pitchFamily="2" charset="-122"/>
                <a:ea typeface="宋体" panose="02010600030101010101" pitchFamily="2" charset="-122"/>
              </a:rPr>
              <a:t>（迭代函数一阶导数小于</a:t>
            </a:r>
            <a:r>
              <a:rPr lang="en-US" altLang="zh-CN" sz="1500" dirty="0">
                <a:solidFill>
                  <a:srgbClr val="000000"/>
                </a:solidFill>
                <a:latin typeface="宋体" panose="02010600030101010101" pitchFamily="2" charset="-122"/>
                <a:ea typeface="宋体" panose="02010600030101010101" pitchFamily="2" charset="-122"/>
              </a:rPr>
              <a:t>1</a:t>
            </a:r>
            <a:r>
              <a:rPr lang="zh-CN" altLang="en-US" sz="1500" dirty="0">
                <a:solidFill>
                  <a:srgbClr val="000000"/>
                </a:solidFill>
                <a:latin typeface="宋体" panose="02010600030101010101" pitchFamily="2" charset="-122"/>
                <a:ea typeface="宋体" panose="02010600030101010101" pitchFamily="2" charset="-122"/>
              </a:rPr>
              <a:t>）</a:t>
            </a:r>
          </a:p>
        </p:txBody>
      </p:sp>
      <p:grpSp>
        <p:nvGrpSpPr>
          <p:cNvPr id="2" name="组合 1"/>
          <p:cNvGrpSpPr/>
          <p:nvPr/>
        </p:nvGrpSpPr>
        <p:grpSpPr>
          <a:xfrm>
            <a:off x="1449388" y="850900"/>
            <a:ext cx="5607050" cy="2714625"/>
            <a:chOff x="2283" y="1340"/>
            <a:chExt cx="8830" cy="4275"/>
          </a:xfrm>
        </p:grpSpPr>
        <p:sp>
          <p:nvSpPr>
            <p:cNvPr id="194562" name="Text Box 2"/>
            <p:cNvSpPr txBox="1"/>
            <p:nvPr/>
          </p:nvSpPr>
          <p:spPr>
            <a:xfrm>
              <a:off x="2703" y="1968"/>
              <a:ext cx="6972" cy="507"/>
            </a:xfrm>
            <a:prstGeom prst="rect">
              <a:avLst/>
            </a:prstGeom>
            <a:noFill/>
            <a:ln w="9525">
              <a:noFill/>
            </a:ln>
          </p:spPr>
          <p:txBody>
            <a:bodyPr anchor="t">
              <a:spAutoFit/>
            </a:bodyPr>
            <a:lstStyle/>
            <a:p>
              <a:r>
                <a:rPr lang="zh-CN" altLang="en-US" sz="1500" b="1" dirty="0">
                  <a:solidFill>
                    <a:srgbClr val="FF3300"/>
                  </a:solidFill>
                  <a:latin typeface="宋体" panose="02010600030101010101" pitchFamily="2" charset="-122"/>
                </a:rPr>
                <a:t>定理</a:t>
              </a:r>
              <a:r>
                <a:rPr lang="en-US" altLang="zh-CN" sz="1500" dirty="0">
                  <a:solidFill>
                    <a:srgbClr val="000000"/>
                  </a:solidFill>
                  <a:latin typeface="黑体" panose="02010609060101010101" pitchFamily="49" charset="-122"/>
                  <a:ea typeface="黑体" panose="02010609060101010101" pitchFamily="49" charset="-122"/>
                </a:rPr>
                <a:t>  </a:t>
              </a:r>
              <a:r>
                <a:rPr lang="zh-CN" altLang="en-US" sz="1500" dirty="0">
                  <a:solidFill>
                    <a:srgbClr val="000000"/>
                  </a:solidFill>
                  <a:latin typeface="宋体" panose="02010600030101010101" pitchFamily="2" charset="-122"/>
                  <a:ea typeface="宋体" panose="02010600030101010101" pitchFamily="2" charset="-122"/>
                </a:rPr>
                <a:t>假设函数      满足下列两项条件：</a:t>
              </a:r>
              <a:endParaRPr lang="zh-CN" altLang="en-US" sz="1500" dirty="0">
                <a:solidFill>
                  <a:srgbClr val="000000"/>
                </a:solidFill>
                <a:latin typeface="Times New Roman" panose="02020603050405020304" pitchFamily="18" charset="0"/>
                <a:ea typeface="宋体" panose="02010600030101010101" pitchFamily="2" charset="-122"/>
              </a:endParaRPr>
            </a:p>
          </p:txBody>
        </p:sp>
        <p:sp>
          <p:nvSpPr>
            <p:cNvPr id="194563" name="Text Box 3"/>
            <p:cNvSpPr txBox="1"/>
            <p:nvPr/>
          </p:nvSpPr>
          <p:spPr>
            <a:xfrm>
              <a:off x="3458" y="2483"/>
              <a:ext cx="4677" cy="507"/>
            </a:xfrm>
            <a:prstGeom prst="rect">
              <a:avLst/>
            </a:prstGeom>
            <a:noFill/>
            <a:ln w="9525">
              <a:noFill/>
            </a:ln>
          </p:spPr>
          <p:txBody>
            <a:bodyPr anchor="t">
              <a:spAutoFit/>
            </a:bodyPr>
            <a:lstStyle/>
            <a:p>
              <a:r>
                <a:rPr lang="en-US" altLang="zh-CN" sz="1500" dirty="0">
                  <a:solidFill>
                    <a:srgbClr val="000000"/>
                  </a:solidFill>
                  <a:latin typeface="宋体" panose="02010600030101010101" pitchFamily="2" charset="-122"/>
                  <a:ea typeface="宋体" panose="02010600030101010101" pitchFamily="2" charset="-122"/>
                </a:rPr>
                <a:t>1</a:t>
              </a:r>
              <a:r>
                <a:rPr lang="en-US" altLang="zh-CN" sz="1500" baseline="30000" dirty="0">
                  <a:solidFill>
                    <a:srgbClr val="000000"/>
                  </a:solidFill>
                  <a:latin typeface="宋体" panose="02010600030101010101" pitchFamily="2" charset="-122"/>
                  <a:ea typeface="宋体" panose="02010600030101010101" pitchFamily="2" charset="-122"/>
                </a:rPr>
                <a:t>o</a:t>
              </a:r>
              <a:r>
                <a:rPr lang="en-US" altLang="zh-CN" sz="1500" dirty="0">
                  <a:solidFill>
                    <a:srgbClr val="000000"/>
                  </a:solidFill>
                  <a:latin typeface="宋体" panose="02010600030101010101" pitchFamily="2" charset="-122"/>
                  <a:ea typeface="宋体" panose="02010600030101010101" pitchFamily="2" charset="-122"/>
                </a:rPr>
                <a:t>  </a:t>
              </a:r>
              <a:r>
                <a:rPr lang="zh-CN" altLang="en-US" sz="1500" dirty="0">
                  <a:solidFill>
                    <a:srgbClr val="000000"/>
                  </a:solidFill>
                  <a:latin typeface="宋体" panose="02010600030101010101" pitchFamily="2" charset="-122"/>
                  <a:ea typeface="宋体" panose="02010600030101010101" pitchFamily="2" charset="-122"/>
                </a:rPr>
                <a:t>对于任意           ，有</a:t>
              </a:r>
            </a:p>
          </p:txBody>
        </p:sp>
        <p:graphicFrame>
          <p:nvGraphicFramePr>
            <p:cNvPr id="194564" name="Object 4"/>
            <p:cNvGraphicFramePr>
              <a:graphicFrameLocks noChangeAspect="1"/>
            </p:cNvGraphicFramePr>
            <p:nvPr/>
          </p:nvGraphicFramePr>
          <p:xfrm>
            <a:off x="5055" y="1988"/>
            <a:ext cx="733" cy="465"/>
          </p:xfrm>
          <a:graphic>
            <a:graphicData uri="http://schemas.openxmlformats.org/presentationml/2006/ole">
              <mc:AlternateContent xmlns:mc="http://schemas.openxmlformats.org/markup-compatibility/2006">
                <mc:Choice xmlns:v="urn:schemas-microsoft-com:vml" Requires="v">
                  <p:oleObj spid="_x0000_s6161" r:id="rId3" imgW="342900" imgH="215900" progId="Equation.DSMT4">
                    <p:embed/>
                  </p:oleObj>
                </mc:Choice>
                <mc:Fallback>
                  <p:oleObj r:id="rId3" imgW="342900" imgH="215900" progId="Equation.DSMT4">
                    <p:embed/>
                    <p:pic>
                      <p:nvPicPr>
                        <p:cNvPr id="0" name="图片 3408"/>
                        <p:cNvPicPr/>
                        <p:nvPr/>
                      </p:nvPicPr>
                      <p:blipFill>
                        <a:blip r:embed="rId4"/>
                        <a:stretch>
                          <a:fillRect/>
                        </a:stretch>
                      </p:blipFill>
                      <p:spPr>
                        <a:xfrm>
                          <a:off x="5055" y="1988"/>
                          <a:ext cx="733" cy="465"/>
                        </a:xfrm>
                        <a:prstGeom prst="rect">
                          <a:avLst/>
                        </a:prstGeom>
                        <a:noFill/>
                        <a:ln w="38100">
                          <a:noFill/>
                          <a:miter/>
                        </a:ln>
                      </p:spPr>
                    </p:pic>
                  </p:oleObj>
                </mc:Fallback>
              </mc:AlternateContent>
            </a:graphicData>
          </a:graphic>
        </p:graphicFrame>
        <p:graphicFrame>
          <p:nvGraphicFramePr>
            <p:cNvPr id="194565" name="Object 5"/>
            <p:cNvGraphicFramePr>
              <a:graphicFrameLocks noChangeAspect="1"/>
            </p:cNvGraphicFramePr>
            <p:nvPr/>
          </p:nvGraphicFramePr>
          <p:xfrm>
            <a:off x="5395" y="2475"/>
            <a:ext cx="1380" cy="515"/>
          </p:xfrm>
          <a:graphic>
            <a:graphicData uri="http://schemas.openxmlformats.org/presentationml/2006/ole">
              <mc:AlternateContent xmlns:mc="http://schemas.openxmlformats.org/markup-compatibility/2006">
                <mc:Choice xmlns:v="urn:schemas-microsoft-com:vml" Requires="v">
                  <p:oleObj spid="_x0000_s6162" r:id="rId5" imgW="583565" imgH="215900" progId="Equation.3">
                    <p:embed/>
                  </p:oleObj>
                </mc:Choice>
                <mc:Fallback>
                  <p:oleObj r:id="rId5" imgW="583565" imgH="215900" progId="Equation.3">
                    <p:embed/>
                    <p:pic>
                      <p:nvPicPr>
                        <p:cNvPr id="0" name="图片 3410"/>
                        <p:cNvPicPr/>
                        <p:nvPr/>
                      </p:nvPicPr>
                      <p:blipFill>
                        <a:blip r:embed="rId6"/>
                        <a:stretch>
                          <a:fillRect/>
                        </a:stretch>
                      </p:blipFill>
                      <p:spPr>
                        <a:xfrm>
                          <a:off x="5395" y="2475"/>
                          <a:ext cx="1380" cy="515"/>
                        </a:xfrm>
                        <a:prstGeom prst="rect">
                          <a:avLst/>
                        </a:prstGeom>
                        <a:noFill/>
                        <a:ln w="38100">
                          <a:noFill/>
                          <a:miter/>
                        </a:ln>
                      </p:spPr>
                    </p:pic>
                  </p:oleObj>
                </mc:Fallback>
              </mc:AlternateContent>
            </a:graphicData>
          </a:graphic>
        </p:graphicFrame>
        <p:graphicFrame>
          <p:nvGraphicFramePr>
            <p:cNvPr id="194566" name="Object 6"/>
            <p:cNvGraphicFramePr>
              <a:graphicFrameLocks noChangeAspect="1"/>
            </p:cNvGraphicFramePr>
            <p:nvPr/>
          </p:nvGraphicFramePr>
          <p:xfrm>
            <a:off x="4735" y="3065"/>
            <a:ext cx="1890" cy="515"/>
          </p:xfrm>
          <a:graphic>
            <a:graphicData uri="http://schemas.openxmlformats.org/presentationml/2006/ole">
              <mc:AlternateContent xmlns:mc="http://schemas.openxmlformats.org/markup-compatibility/2006">
                <mc:Choice xmlns:v="urn:schemas-microsoft-com:vml" Requires="v">
                  <p:oleObj spid="_x0000_s6163" r:id="rId7" imgW="799465" imgH="215900" progId="Equation.DSMT4">
                    <p:embed/>
                  </p:oleObj>
                </mc:Choice>
                <mc:Fallback>
                  <p:oleObj r:id="rId7" imgW="799465" imgH="215900" progId="Equation.DSMT4">
                    <p:embed/>
                    <p:pic>
                      <p:nvPicPr>
                        <p:cNvPr id="0" name="图片 3411"/>
                        <p:cNvPicPr/>
                        <p:nvPr/>
                      </p:nvPicPr>
                      <p:blipFill>
                        <a:blip r:embed="rId8"/>
                        <a:stretch>
                          <a:fillRect/>
                        </a:stretch>
                      </p:blipFill>
                      <p:spPr>
                        <a:xfrm>
                          <a:off x="4735" y="3065"/>
                          <a:ext cx="1890" cy="515"/>
                        </a:xfrm>
                        <a:prstGeom prst="rect">
                          <a:avLst/>
                        </a:prstGeom>
                        <a:solidFill>
                          <a:srgbClr val="FFFF99"/>
                        </a:solidFill>
                        <a:ln w="38100">
                          <a:noFill/>
                          <a:miter/>
                        </a:ln>
                      </p:spPr>
                    </p:pic>
                  </p:oleObj>
                </mc:Fallback>
              </mc:AlternateContent>
            </a:graphicData>
          </a:graphic>
        </p:graphicFrame>
        <p:sp>
          <p:nvSpPr>
            <p:cNvPr id="194567" name="Text Box 7"/>
            <p:cNvSpPr txBox="1"/>
            <p:nvPr/>
          </p:nvSpPr>
          <p:spPr>
            <a:xfrm>
              <a:off x="3458" y="3650"/>
              <a:ext cx="7570" cy="505"/>
            </a:xfrm>
            <a:prstGeom prst="rect">
              <a:avLst/>
            </a:prstGeom>
            <a:noFill/>
            <a:ln w="9525">
              <a:noFill/>
            </a:ln>
          </p:spPr>
          <p:txBody>
            <a:bodyPr anchor="t">
              <a:spAutoFit/>
            </a:bodyPr>
            <a:lstStyle/>
            <a:p>
              <a:r>
                <a:rPr lang="en-US" altLang="zh-CN" sz="1500" dirty="0">
                  <a:solidFill>
                    <a:srgbClr val="000000"/>
                  </a:solidFill>
                  <a:latin typeface="宋体" panose="02010600030101010101" pitchFamily="2" charset="-122"/>
                  <a:ea typeface="宋体" panose="02010600030101010101" pitchFamily="2" charset="-122"/>
                </a:rPr>
                <a:t>2</a:t>
              </a:r>
              <a:r>
                <a:rPr lang="en-US" altLang="zh-CN" sz="1500" baseline="30000" dirty="0">
                  <a:solidFill>
                    <a:srgbClr val="000000"/>
                  </a:solidFill>
                  <a:latin typeface="宋体" panose="02010600030101010101" pitchFamily="2" charset="-122"/>
                  <a:ea typeface="宋体" panose="02010600030101010101" pitchFamily="2" charset="-122"/>
                </a:rPr>
                <a:t>o</a:t>
              </a:r>
              <a:r>
                <a:rPr lang="en-US" altLang="zh-CN" sz="1500" dirty="0">
                  <a:solidFill>
                    <a:srgbClr val="000000"/>
                  </a:solidFill>
                  <a:latin typeface="宋体" panose="02010600030101010101" pitchFamily="2" charset="-122"/>
                  <a:ea typeface="宋体" panose="02010600030101010101" pitchFamily="2" charset="-122"/>
                </a:rPr>
                <a:t>  </a:t>
              </a:r>
              <a:r>
                <a:rPr lang="zh-CN" altLang="en-US" sz="1500" dirty="0">
                  <a:solidFill>
                    <a:srgbClr val="000000"/>
                  </a:solidFill>
                  <a:latin typeface="宋体" panose="02010600030101010101" pitchFamily="2" charset="-122"/>
                  <a:ea typeface="宋体" panose="02010600030101010101" pitchFamily="2" charset="-122"/>
                </a:rPr>
                <a:t>存在正数         ，使对于任意           ，有</a:t>
              </a:r>
            </a:p>
          </p:txBody>
        </p:sp>
        <p:graphicFrame>
          <p:nvGraphicFramePr>
            <p:cNvPr id="194568" name="Object 8"/>
            <p:cNvGraphicFramePr>
              <a:graphicFrameLocks noChangeAspect="1"/>
            </p:cNvGraphicFramePr>
            <p:nvPr/>
          </p:nvGraphicFramePr>
          <p:xfrm>
            <a:off x="8483" y="3600"/>
            <a:ext cx="1770" cy="605"/>
          </p:xfrm>
          <a:graphic>
            <a:graphicData uri="http://schemas.openxmlformats.org/presentationml/2006/ole">
              <mc:AlternateContent xmlns:mc="http://schemas.openxmlformats.org/markup-compatibility/2006">
                <mc:Choice xmlns:v="urn:schemas-microsoft-com:vml" Requires="v">
                  <p:oleObj spid="_x0000_s6164" r:id="rId9" imgW="748665" imgH="254000" progId="Equation.DSMT4">
                    <p:embed/>
                  </p:oleObj>
                </mc:Choice>
                <mc:Fallback>
                  <p:oleObj r:id="rId9" imgW="748665" imgH="254000" progId="Equation.DSMT4">
                    <p:embed/>
                    <p:pic>
                      <p:nvPicPr>
                        <p:cNvPr id="0" name="图片 3412"/>
                        <p:cNvPicPr/>
                        <p:nvPr/>
                      </p:nvPicPr>
                      <p:blipFill>
                        <a:blip r:embed="rId10"/>
                        <a:stretch>
                          <a:fillRect/>
                        </a:stretch>
                      </p:blipFill>
                      <p:spPr>
                        <a:xfrm>
                          <a:off x="8483" y="3600"/>
                          <a:ext cx="1770" cy="605"/>
                        </a:xfrm>
                        <a:prstGeom prst="rect">
                          <a:avLst/>
                        </a:prstGeom>
                        <a:noFill/>
                        <a:ln w="38100">
                          <a:noFill/>
                          <a:miter/>
                        </a:ln>
                      </p:spPr>
                    </p:pic>
                  </p:oleObj>
                </mc:Fallback>
              </mc:AlternateContent>
            </a:graphicData>
          </a:graphic>
        </p:graphicFrame>
        <p:graphicFrame>
          <p:nvGraphicFramePr>
            <p:cNvPr id="194569" name="Object 9"/>
            <p:cNvGraphicFramePr>
              <a:graphicFrameLocks noChangeAspect="1"/>
            </p:cNvGraphicFramePr>
            <p:nvPr/>
          </p:nvGraphicFramePr>
          <p:xfrm>
            <a:off x="5395" y="3693"/>
            <a:ext cx="1320" cy="422"/>
          </p:xfrm>
          <a:graphic>
            <a:graphicData uri="http://schemas.openxmlformats.org/presentationml/2006/ole">
              <mc:AlternateContent xmlns:mc="http://schemas.openxmlformats.org/markup-compatibility/2006">
                <mc:Choice xmlns:v="urn:schemas-microsoft-com:vml" Requires="v">
                  <p:oleObj spid="_x0000_s6165" r:id="rId11" imgW="558800" imgH="177800" progId="Equation.DSMT4">
                    <p:embed/>
                  </p:oleObj>
                </mc:Choice>
                <mc:Fallback>
                  <p:oleObj r:id="rId11" imgW="558800" imgH="177800" progId="Equation.DSMT4">
                    <p:embed/>
                    <p:pic>
                      <p:nvPicPr>
                        <p:cNvPr id="0" name="图片 3413"/>
                        <p:cNvPicPr/>
                        <p:nvPr/>
                      </p:nvPicPr>
                      <p:blipFill>
                        <a:blip r:embed="rId12"/>
                        <a:stretch>
                          <a:fillRect/>
                        </a:stretch>
                      </p:blipFill>
                      <p:spPr>
                        <a:xfrm>
                          <a:off x="5395" y="3693"/>
                          <a:ext cx="1320" cy="422"/>
                        </a:xfrm>
                        <a:prstGeom prst="rect">
                          <a:avLst/>
                        </a:prstGeom>
                        <a:noFill/>
                        <a:ln w="38100">
                          <a:noFill/>
                          <a:miter/>
                        </a:ln>
                      </p:spPr>
                    </p:pic>
                  </p:oleObj>
                </mc:Fallback>
              </mc:AlternateContent>
            </a:graphicData>
          </a:graphic>
        </p:graphicFrame>
        <p:graphicFrame>
          <p:nvGraphicFramePr>
            <p:cNvPr id="194570" name="Object 10"/>
            <p:cNvGraphicFramePr>
              <a:graphicFrameLocks noChangeAspect="1"/>
            </p:cNvGraphicFramePr>
            <p:nvPr/>
          </p:nvGraphicFramePr>
          <p:xfrm>
            <a:off x="4500" y="4950"/>
            <a:ext cx="2850" cy="665"/>
          </p:xfrm>
          <a:graphic>
            <a:graphicData uri="http://schemas.openxmlformats.org/presentationml/2006/ole">
              <mc:AlternateContent xmlns:mc="http://schemas.openxmlformats.org/markup-compatibility/2006">
                <mc:Choice xmlns:v="urn:schemas-microsoft-com:vml" Requires="v">
                  <p:oleObj spid="_x0000_s6166" r:id="rId13" imgW="1206500" imgH="279400" progId="Equation.DSMT4">
                    <p:embed/>
                  </p:oleObj>
                </mc:Choice>
                <mc:Fallback>
                  <p:oleObj r:id="rId13" imgW="1206500" imgH="279400" progId="Equation.DSMT4">
                    <p:embed/>
                    <p:pic>
                      <p:nvPicPr>
                        <p:cNvPr id="0" name="图片 3414"/>
                        <p:cNvPicPr/>
                        <p:nvPr/>
                      </p:nvPicPr>
                      <p:blipFill>
                        <a:blip r:embed="rId14"/>
                        <a:stretch>
                          <a:fillRect/>
                        </a:stretch>
                      </p:blipFill>
                      <p:spPr>
                        <a:xfrm>
                          <a:off x="4500" y="4950"/>
                          <a:ext cx="2850" cy="665"/>
                        </a:xfrm>
                        <a:prstGeom prst="rect">
                          <a:avLst/>
                        </a:prstGeom>
                        <a:noFill/>
                        <a:ln w="38100">
                          <a:noFill/>
                          <a:miter/>
                        </a:ln>
                      </p:spPr>
                    </p:pic>
                  </p:oleObj>
                </mc:Fallback>
              </mc:AlternateContent>
            </a:graphicData>
          </a:graphic>
        </p:graphicFrame>
        <p:sp>
          <p:nvSpPr>
            <p:cNvPr id="194571" name="Text Box 19"/>
            <p:cNvSpPr txBox="1"/>
            <p:nvPr/>
          </p:nvSpPr>
          <p:spPr>
            <a:xfrm>
              <a:off x="7155" y="3065"/>
              <a:ext cx="3958" cy="508"/>
            </a:xfrm>
            <a:prstGeom prst="rect">
              <a:avLst/>
            </a:prstGeom>
            <a:noFill/>
            <a:ln w="9525">
              <a:noFill/>
            </a:ln>
          </p:spPr>
          <p:txBody>
            <a:bodyPr anchor="t">
              <a:spAutoFit/>
            </a:bodyPr>
            <a:lstStyle/>
            <a:p>
              <a:r>
                <a:rPr lang="zh-CN" altLang="en-US" sz="1500" dirty="0">
                  <a:solidFill>
                    <a:srgbClr val="000000"/>
                  </a:solidFill>
                  <a:latin typeface="宋体" panose="02010600030101010101" pitchFamily="2" charset="-122"/>
                  <a:ea typeface="宋体" panose="02010600030101010101" pitchFamily="2" charset="-122"/>
                </a:rPr>
                <a:t>（迭代函数在       上）</a:t>
              </a:r>
            </a:p>
          </p:txBody>
        </p:sp>
        <p:graphicFrame>
          <p:nvGraphicFramePr>
            <p:cNvPr id="194572" name="Object 20"/>
            <p:cNvGraphicFramePr>
              <a:graphicFrameLocks noChangeAspect="1"/>
            </p:cNvGraphicFramePr>
            <p:nvPr/>
          </p:nvGraphicFramePr>
          <p:xfrm>
            <a:off x="9218" y="3068"/>
            <a:ext cx="810" cy="512"/>
          </p:xfrm>
          <a:graphic>
            <a:graphicData uri="http://schemas.openxmlformats.org/presentationml/2006/ole">
              <mc:AlternateContent xmlns:mc="http://schemas.openxmlformats.org/markup-compatibility/2006">
                <mc:Choice xmlns:v="urn:schemas-microsoft-com:vml" Requires="v">
                  <p:oleObj spid="_x0000_s6167" r:id="rId15" imgW="342900" imgH="215900" progId="Equation.3">
                    <p:embed/>
                  </p:oleObj>
                </mc:Choice>
                <mc:Fallback>
                  <p:oleObj r:id="rId15" imgW="342900" imgH="215900" progId="Equation.3">
                    <p:embed/>
                    <p:pic>
                      <p:nvPicPr>
                        <p:cNvPr id="0" name="图片 3415"/>
                        <p:cNvPicPr/>
                        <p:nvPr/>
                      </p:nvPicPr>
                      <p:blipFill>
                        <a:blip r:embed="rId16"/>
                        <a:stretch>
                          <a:fillRect/>
                        </a:stretch>
                      </p:blipFill>
                      <p:spPr>
                        <a:xfrm>
                          <a:off x="9218" y="3068"/>
                          <a:ext cx="810" cy="512"/>
                        </a:xfrm>
                        <a:prstGeom prst="rect">
                          <a:avLst/>
                        </a:prstGeom>
                        <a:noFill/>
                        <a:ln w="38100">
                          <a:noFill/>
                          <a:miter/>
                        </a:ln>
                      </p:spPr>
                    </p:pic>
                  </p:oleObj>
                </mc:Fallback>
              </mc:AlternateContent>
            </a:graphicData>
          </a:graphic>
        </p:graphicFrame>
        <p:sp>
          <p:nvSpPr>
            <p:cNvPr id="194574" name="Text Box 22"/>
            <p:cNvSpPr txBox="1"/>
            <p:nvPr/>
          </p:nvSpPr>
          <p:spPr>
            <a:xfrm>
              <a:off x="2283" y="1340"/>
              <a:ext cx="5575" cy="628"/>
            </a:xfrm>
            <a:prstGeom prst="rect">
              <a:avLst/>
            </a:prstGeom>
            <a:gradFill>
              <a:gsLst>
                <a:gs pos="0">
                  <a:srgbClr val="FECF40"/>
                </a:gs>
                <a:gs pos="100000">
                  <a:srgbClr val="846C21"/>
                </a:gs>
              </a:gsLst>
              <a:lin ang="5400000" scaled="0"/>
            </a:gradFill>
            <a:ln w="9525">
              <a:noFill/>
            </a:ln>
          </p:spPr>
          <p:txBody>
            <a:bodyPr wrap="square" anchor="t">
              <a:spAutoFit/>
            </a:bodyPr>
            <a:lstStyle/>
            <a:p>
              <a:pPr algn="ctr"/>
              <a:r>
                <a:rPr lang="zh-CN" altLang="en-US" sz="2000" b="1" dirty="0">
                  <a:solidFill>
                    <a:srgbClr val="0000FF"/>
                  </a:solidFill>
                  <a:latin typeface="Times New Roman" panose="02020603050405020304" pitchFamily="18" charset="0"/>
                  <a:ea typeface="宋体" panose="02010600030101010101" pitchFamily="2" charset="-122"/>
                </a:rPr>
                <a:t>迭代法收敛性判定定理</a:t>
              </a:r>
            </a:p>
          </p:txBody>
        </p:sp>
        <p:graphicFrame>
          <p:nvGraphicFramePr>
            <p:cNvPr id="194575" name="Object 23"/>
            <p:cNvGraphicFramePr>
              <a:graphicFrameLocks noChangeAspect="1"/>
            </p:cNvGraphicFramePr>
            <p:nvPr/>
          </p:nvGraphicFramePr>
          <p:xfrm>
            <a:off x="4985" y="4155"/>
            <a:ext cx="3690" cy="665"/>
          </p:xfrm>
          <a:graphic>
            <a:graphicData uri="http://schemas.openxmlformats.org/presentationml/2006/ole">
              <mc:AlternateContent xmlns:mc="http://schemas.openxmlformats.org/markup-compatibility/2006">
                <mc:Choice xmlns:v="urn:schemas-microsoft-com:vml" Requires="v">
                  <p:oleObj spid="_x0000_s6168" r:id="rId17" imgW="1562100" imgH="279400" progId="Equation.DSMT4">
                    <p:embed/>
                  </p:oleObj>
                </mc:Choice>
                <mc:Fallback>
                  <p:oleObj r:id="rId17" imgW="1562100" imgH="279400" progId="Equation.DSMT4">
                    <p:embed/>
                    <p:pic>
                      <p:nvPicPr>
                        <p:cNvPr id="0" name="图片 3416"/>
                        <p:cNvPicPr/>
                        <p:nvPr/>
                      </p:nvPicPr>
                      <p:blipFill>
                        <a:blip r:embed="rId18"/>
                        <a:stretch>
                          <a:fillRect/>
                        </a:stretch>
                      </p:blipFill>
                      <p:spPr>
                        <a:xfrm>
                          <a:off x="4985" y="4155"/>
                          <a:ext cx="3690" cy="665"/>
                        </a:xfrm>
                        <a:prstGeom prst="rect">
                          <a:avLst/>
                        </a:prstGeom>
                        <a:solidFill>
                          <a:srgbClr val="FFFF99"/>
                        </a:solidFill>
                        <a:ln w="38100">
                          <a:noFill/>
                          <a:miter/>
                        </a:ln>
                      </p:spPr>
                    </p:pic>
                  </p:oleObj>
                </mc:Fallback>
              </mc:AlternateContent>
            </a:graphicData>
          </a:graphic>
        </p:graphicFrame>
      </p:grpSp>
      <p:sp>
        <p:nvSpPr>
          <p:cNvPr id="7170" name="标题 1"/>
          <p:cNvSpPr>
            <a:spLocks noGrp="1"/>
          </p:cNvSpPr>
          <p:nvPr/>
        </p:nvSpPr>
        <p:spPr>
          <a:xfrm>
            <a:off x="939800" y="250825"/>
            <a:ext cx="6931025" cy="352425"/>
          </a:xfrm>
          <a:prstGeom prst="rect">
            <a:avLst/>
          </a:prstGeom>
          <a:noFill/>
          <a:ln>
            <a:noFill/>
          </a:ln>
        </p:spPr>
        <p:txBody>
          <a:bodyPr vert="horz" lIns="91440" tIns="45720" rIns="91440" bIns="45720" rtlCol="0" anchor="b">
            <a:normAutofit/>
          </a:bodyPr>
          <a:lst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9pPr>
          </a:lstStyle>
          <a:p>
            <a:pPr algn="ctr" fontAlgn="base"/>
            <a:r>
              <a:rPr lang="zh-CN" altLang="en-US" sz="1600" b="1" strike="noStrike" cap="none" spc="0" noProof="1">
                <a:solidFill>
                  <a:schemeClr val="accent2"/>
                </a:solidFill>
                <a:latin typeface="黑体" panose="02010609060101010101" pitchFamily="49" charset="-122"/>
                <a:ea typeface="黑体" panose="02010609060101010101" pitchFamily="49" charset="-122"/>
                <a:cs typeface="+mn-cs"/>
              </a:rPr>
              <a:t>知识点4 简单迭代法的收敛条件</a:t>
            </a:r>
            <a:endParaRPr lang="zh-CN" altLang="en-US" sz="2400" strike="noStrike" noProof="1">
              <a:solidFill>
                <a:schemeClr val="accent2"/>
              </a:solidFill>
              <a:latin typeface="楷体_GB2312" pitchFamily="49" charset="-122"/>
              <a:ea typeface="楷体_GB2312" pitchFamily="49" charset="-122"/>
            </a:endParaRPr>
          </a:p>
        </p:txBody>
      </p:sp>
      <p:cxnSp>
        <p:nvCxnSpPr>
          <p:cNvPr id="7" name="直接连接符 6"/>
          <p:cNvCxnSpPr/>
          <p:nvPr/>
        </p:nvCxnSpPr>
        <p:spPr>
          <a:xfrm flipV="1">
            <a:off x="85725" y="454025"/>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0-#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blinds(horizontal)">
                                      <p:cBhvr>
                                        <p:cTn id="17" dur="500"/>
                                        <p:tgtEl>
                                          <p:spTgt spid="717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94573"/>
                                        </p:tgtEl>
                                        <p:attrNameLst>
                                          <p:attrName>style.visibility</p:attrName>
                                        </p:attrNameLst>
                                      </p:cBhvr>
                                      <p:to>
                                        <p:strVal val="visible"/>
                                      </p:to>
                                    </p:set>
                                    <p:anim calcmode="lin" valueType="num">
                                      <p:cBhvr additive="base">
                                        <p:cTn id="27" dur="500" fill="hold"/>
                                        <p:tgtEl>
                                          <p:spTgt spid="194573"/>
                                        </p:tgtEl>
                                        <p:attrNameLst>
                                          <p:attrName>ppt_x</p:attrName>
                                        </p:attrNameLst>
                                      </p:cBhvr>
                                      <p:tavLst>
                                        <p:tav tm="0">
                                          <p:val>
                                            <p:strVal val="0-#ppt_w/2"/>
                                          </p:val>
                                        </p:tav>
                                        <p:tav tm="100000">
                                          <p:val>
                                            <p:strVal val="#ppt_x"/>
                                          </p:val>
                                        </p:tav>
                                      </p:tavLst>
                                    </p:anim>
                                    <p:anim calcmode="lin" valueType="num">
                                      <p:cBhvr additive="base">
                                        <p:cTn id="28" dur="500" fill="hold"/>
                                        <p:tgtEl>
                                          <p:spTgt spid="1945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3" grpId="0"/>
      <p:bldP spid="717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灯片编号占位符 1"/>
          <p:cNvSpPr>
            <a:spLocks noGrp="1"/>
          </p:cNvSpPr>
          <p:nvPr>
            <p:ph type="sldNum" sz="quarter" idx="4"/>
          </p:nvPr>
        </p:nvSpPr>
        <p:spPr>
          <a:xfrm rot="-5400000">
            <a:off x="8391525" y="4368800"/>
            <a:ext cx="987425" cy="365125"/>
          </a:xfrm>
          <a:noFill/>
          <a:ln>
            <a:noFill/>
          </a:ln>
        </p:spPr>
        <p:txBody>
          <a:bodyPr wrap="square" lIns="68580" tIns="34290" rIns="68580" bIns="34290" anchor="b" anchorCtr="1"/>
          <a:lstStyle>
            <a:lvl1pPr marL="0" lvl="0" indent="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200" b="1" dirty="0">
                <a:solidFill>
                  <a:srgbClr val="640000"/>
                </a:solidFill>
                <a:latin typeface="Arial" panose="020B0604020202020204" pitchFamily="34" charset="0"/>
                <a:ea typeface="宋体" panose="02010600030101010101" pitchFamily="2" charset="-122"/>
              </a:rPr>
              <a:t>21</a:t>
            </a:fld>
            <a:endParaRPr lang="zh-CN" altLang="en-US" sz="1200" b="1" dirty="0">
              <a:solidFill>
                <a:srgbClr val="640000"/>
              </a:solidFill>
              <a:latin typeface="Arial" panose="020B0604020202020204" pitchFamily="34" charset="0"/>
              <a:ea typeface="宋体" panose="02010600030101010101" pitchFamily="2" charset="-122"/>
            </a:endParaRPr>
          </a:p>
        </p:txBody>
      </p:sp>
      <p:grpSp>
        <p:nvGrpSpPr>
          <p:cNvPr id="2" name="组合 1"/>
          <p:cNvGrpSpPr/>
          <p:nvPr/>
        </p:nvGrpSpPr>
        <p:grpSpPr>
          <a:xfrm>
            <a:off x="2041208" y="884238"/>
            <a:ext cx="4968875" cy="1509712"/>
            <a:chOff x="3203" y="1393"/>
            <a:chExt cx="7825" cy="2377"/>
          </a:xfrm>
        </p:grpSpPr>
        <p:graphicFrame>
          <p:nvGraphicFramePr>
            <p:cNvPr id="468997" name="Object 5"/>
            <p:cNvGraphicFramePr>
              <a:graphicFrameLocks noChangeAspect="1"/>
            </p:cNvGraphicFramePr>
            <p:nvPr/>
          </p:nvGraphicFramePr>
          <p:xfrm>
            <a:off x="3203" y="1393"/>
            <a:ext cx="7000" cy="535"/>
          </p:xfrm>
          <a:graphic>
            <a:graphicData uri="http://schemas.openxmlformats.org/presentationml/2006/ole">
              <mc:AlternateContent xmlns:mc="http://schemas.openxmlformats.org/markup-compatibility/2006">
                <mc:Choice xmlns:v="urn:schemas-microsoft-com:vml" Requires="v">
                  <p:oleObj spid="_x0000_s7175" r:id="rId3" imgW="3187700" imgH="228600" progId="Equation.DSMT4">
                    <p:embed/>
                  </p:oleObj>
                </mc:Choice>
                <mc:Fallback>
                  <p:oleObj r:id="rId3" imgW="3187700" imgH="228600" progId="Equation.DSMT4">
                    <p:embed/>
                    <p:pic>
                      <p:nvPicPr>
                        <p:cNvPr id="0" name="图片 3428"/>
                        <p:cNvPicPr/>
                        <p:nvPr/>
                      </p:nvPicPr>
                      <p:blipFill>
                        <a:blip r:embed="rId4"/>
                        <a:stretch>
                          <a:fillRect/>
                        </a:stretch>
                      </p:blipFill>
                      <p:spPr>
                        <a:xfrm>
                          <a:off x="3203" y="1393"/>
                          <a:ext cx="7000" cy="535"/>
                        </a:xfrm>
                        <a:prstGeom prst="rect">
                          <a:avLst/>
                        </a:prstGeom>
                        <a:noFill/>
                        <a:ln w="38100">
                          <a:noFill/>
                          <a:miter/>
                        </a:ln>
                      </p:spPr>
                    </p:pic>
                  </p:oleObj>
                </mc:Fallback>
              </mc:AlternateContent>
            </a:graphicData>
          </a:graphic>
        </p:graphicFrame>
        <p:graphicFrame>
          <p:nvGraphicFramePr>
            <p:cNvPr id="196613" name="Object 8"/>
            <p:cNvGraphicFramePr>
              <a:graphicFrameLocks noChangeAspect="1"/>
            </p:cNvGraphicFramePr>
            <p:nvPr/>
          </p:nvGraphicFramePr>
          <p:xfrm>
            <a:off x="3240" y="1843"/>
            <a:ext cx="4098" cy="930"/>
          </p:xfrm>
          <a:graphic>
            <a:graphicData uri="http://schemas.openxmlformats.org/presentationml/2006/ole">
              <mc:AlternateContent xmlns:mc="http://schemas.openxmlformats.org/markup-compatibility/2006">
                <mc:Choice xmlns:v="urn:schemas-microsoft-com:vml" Requires="v">
                  <p:oleObj spid="_x0000_s7176" r:id="rId5" imgW="1803400" imgH="419100" progId="Equation.3">
                    <p:embed/>
                  </p:oleObj>
                </mc:Choice>
                <mc:Fallback>
                  <p:oleObj r:id="rId5" imgW="1803400" imgH="419100" progId="Equation.3">
                    <p:embed/>
                    <p:pic>
                      <p:nvPicPr>
                        <p:cNvPr id="0" name="图片 3434"/>
                        <p:cNvPicPr/>
                        <p:nvPr/>
                      </p:nvPicPr>
                      <p:blipFill>
                        <a:blip r:embed="rId6"/>
                        <a:stretch>
                          <a:fillRect/>
                        </a:stretch>
                      </p:blipFill>
                      <p:spPr>
                        <a:xfrm>
                          <a:off x="3240" y="1843"/>
                          <a:ext cx="4098" cy="930"/>
                        </a:xfrm>
                        <a:prstGeom prst="rect">
                          <a:avLst/>
                        </a:prstGeom>
                        <a:noFill/>
                        <a:ln w="38100">
                          <a:noFill/>
                          <a:miter/>
                        </a:ln>
                      </p:spPr>
                    </p:pic>
                  </p:oleObj>
                </mc:Fallback>
              </mc:AlternateContent>
            </a:graphicData>
          </a:graphic>
        </p:graphicFrame>
        <p:graphicFrame>
          <p:nvGraphicFramePr>
            <p:cNvPr id="469002" name="Object 10"/>
            <p:cNvGraphicFramePr>
              <a:graphicFrameLocks noChangeAspect="1"/>
            </p:cNvGraphicFramePr>
            <p:nvPr/>
          </p:nvGraphicFramePr>
          <p:xfrm>
            <a:off x="3240" y="2743"/>
            <a:ext cx="7788" cy="1027"/>
          </p:xfrm>
          <a:graphic>
            <a:graphicData uri="http://schemas.openxmlformats.org/presentationml/2006/ole">
              <mc:AlternateContent xmlns:mc="http://schemas.openxmlformats.org/markup-compatibility/2006">
                <mc:Choice xmlns:v="urn:schemas-microsoft-com:vml" Requires="v">
                  <p:oleObj spid="_x0000_s7177" r:id="rId7" imgW="3352800" imgH="482600" progId="Equation.DSMT4">
                    <p:embed/>
                  </p:oleObj>
                </mc:Choice>
                <mc:Fallback>
                  <p:oleObj r:id="rId7" imgW="3352800" imgH="482600" progId="Equation.DSMT4">
                    <p:embed/>
                    <p:pic>
                      <p:nvPicPr>
                        <p:cNvPr id="0" name="图片 3435"/>
                        <p:cNvPicPr/>
                        <p:nvPr/>
                      </p:nvPicPr>
                      <p:blipFill>
                        <a:blip r:embed="rId8"/>
                        <a:stretch>
                          <a:fillRect/>
                        </a:stretch>
                      </p:blipFill>
                      <p:spPr>
                        <a:xfrm>
                          <a:off x="3240" y="2743"/>
                          <a:ext cx="7788" cy="1027"/>
                        </a:xfrm>
                        <a:prstGeom prst="rect">
                          <a:avLst/>
                        </a:prstGeom>
                        <a:noFill/>
                        <a:ln w="38100">
                          <a:noFill/>
                          <a:miter/>
                        </a:ln>
                      </p:spPr>
                    </p:pic>
                  </p:oleObj>
                </mc:Fallback>
              </mc:AlternateContent>
            </a:graphicData>
          </a:graphic>
        </p:graphicFrame>
      </p:grpSp>
      <p:sp>
        <p:nvSpPr>
          <p:cNvPr id="469010" name="Text Box 18"/>
          <p:cNvSpPr txBox="1"/>
          <p:nvPr/>
        </p:nvSpPr>
        <p:spPr>
          <a:xfrm>
            <a:off x="1771333" y="2928303"/>
            <a:ext cx="5829300" cy="1129030"/>
          </a:xfrm>
          <a:prstGeom prst="rect">
            <a:avLst/>
          </a:prstGeom>
          <a:noFill/>
          <a:ln w="9525">
            <a:noFill/>
          </a:ln>
        </p:spPr>
        <p:txBody>
          <a:bodyPr anchor="t">
            <a:spAutoFit/>
          </a:bodyPr>
          <a:lstStyle/>
          <a:p>
            <a:pPr>
              <a:lnSpc>
                <a:spcPct val="135000"/>
              </a:lnSpc>
            </a:pPr>
            <a:r>
              <a:rPr lang="zh-CN" altLang="en-US" sz="1800" dirty="0">
                <a:solidFill>
                  <a:srgbClr val="003300"/>
                </a:solidFill>
                <a:latin typeface="Times New Roman" panose="02020603050405020304" pitchFamily="18" charset="0"/>
                <a:ea typeface="宋体" panose="02010600030101010101" pitchFamily="2" charset="-122"/>
              </a:rPr>
              <a:t>        </a:t>
            </a:r>
            <a:r>
              <a:rPr lang="zh-CN" altLang="en-US" sz="1600" dirty="0">
                <a:solidFill>
                  <a:schemeClr val="tx1"/>
                </a:solidFill>
                <a:latin typeface="Times New Roman" panose="02020603050405020304" pitchFamily="18" charset="0"/>
                <a:ea typeface="宋体" panose="02010600030101010101" pitchFamily="2" charset="-122"/>
              </a:rPr>
              <a:t>设在</a:t>
            </a:r>
            <a:r>
              <a:rPr lang="zh-CN" altLang="en-US" sz="1600" dirty="0">
                <a:latin typeface="Times New Roman" panose="02020603050405020304" pitchFamily="18" charset="0"/>
                <a:ea typeface="宋体" panose="02010600030101010101" pitchFamily="2" charset="-122"/>
              </a:rPr>
              <a:t>区间</a:t>
            </a:r>
            <a:r>
              <a:rPr lang="en-US" altLang="zh-CN" sz="1600" dirty="0">
                <a:solidFill>
                  <a:srgbClr val="003300"/>
                </a:solidFill>
                <a:latin typeface="Times New Roman" panose="02020603050405020304" pitchFamily="18" charset="0"/>
                <a:ea typeface="宋体" panose="02010600030101010101" pitchFamily="2" charset="-122"/>
              </a:rPr>
              <a:t>[a, b]</a:t>
            </a:r>
            <a:r>
              <a:rPr lang="zh-CN" altLang="en-US" sz="1600" dirty="0">
                <a:latin typeface="Times New Roman" panose="02020603050405020304" pitchFamily="18" charset="0"/>
                <a:ea typeface="宋体" panose="02010600030101010101" pitchFamily="2" charset="-122"/>
              </a:rPr>
              <a:t>上方程</a:t>
            </a:r>
            <a:r>
              <a:rPr lang="zh-CN" altLang="en-US" sz="1600" dirty="0">
                <a:solidFill>
                  <a:srgbClr val="003300"/>
                </a:solidFill>
                <a:latin typeface="Times New Roman" panose="02020603050405020304" pitchFamily="18" charset="0"/>
                <a:ea typeface="宋体" panose="02010600030101010101" pitchFamily="2" charset="-122"/>
              </a:rPr>
              <a:t> </a:t>
            </a:r>
            <a:r>
              <a:rPr lang="en-US" altLang="zh-CN" sz="1600" i="1" dirty="0">
                <a:solidFill>
                  <a:srgbClr val="003300"/>
                </a:solidFill>
                <a:latin typeface="Times New Roman" panose="02020603050405020304" pitchFamily="18" charset="0"/>
                <a:ea typeface="宋体" panose="02010600030101010101" pitchFamily="2" charset="-122"/>
              </a:rPr>
              <a:t>x</a:t>
            </a:r>
            <a:r>
              <a:rPr lang="en-US" altLang="zh-CN" sz="1600" dirty="0">
                <a:solidFill>
                  <a:srgbClr val="003300"/>
                </a:solidFill>
                <a:latin typeface="Times New Roman" panose="02020603050405020304" pitchFamily="18" charset="0"/>
                <a:ea typeface="宋体" panose="02010600030101010101" pitchFamily="2" charset="-122"/>
              </a:rPr>
              <a:t>= </a:t>
            </a:r>
            <a:r>
              <a:rPr lang="en-US" altLang="zh-CN" sz="1600" i="1" dirty="0">
                <a:solidFill>
                  <a:srgbClr val="003300"/>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003300"/>
                </a:solidFill>
                <a:latin typeface="Times New Roman" panose="02020603050405020304" pitchFamily="18" charset="0"/>
                <a:ea typeface="宋体" panose="02010600030101010101" pitchFamily="2" charset="-122"/>
              </a:rPr>
              <a:t> (</a:t>
            </a:r>
            <a:r>
              <a:rPr lang="en-US" altLang="zh-CN" sz="1600" i="1" dirty="0">
                <a:solidFill>
                  <a:srgbClr val="003300"/>
                </a:solidFill>
                <a:latin typeface="Times New Roman" panose="02020603050405020304" pitchFamily="18" charset="0"/>
                <a:ea typeface="宋体" panose="02010600030101010101" pitchFamily="2" charset="-122"/>
              </a:rPr>
              <a:t>x</a:t>
            </a:r>
            <a:r>
              <a:rPr lang="en-US" altLang="zh-CN" sz="1600" dirty="0">
                <a:solidFill>
                  <a:srgbClr val="003300"/>
                </a:solidFill>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有根</a:t>
            </a:r>
            <a:r>
              <a:rPr lang="en-US" altLang="zh-CN" sz="1600" i="1" dirty="0">
                <a:solidFill>
                  <a:srgbClr val="003300"/>
                </a:solidFill>
                <a:latin typeface="Times New Roman" panose="02020603050405020304" pitchFamily="18" charset="0"/>
                <a:ea typeface="宋体" panose="02010600030101010101" pitchFamily="2" charset="-122"/>
              </a:rPr>
              <a:t>x</a:t>
            </a:r>
            <a:r>
              <a:rPr lang="en-US" altLang="zh-CN" sz="1600" baseline="30000" dirty="0">
                <a:solidFill>
                  <a:srgbClr val="003300"/>
                </a:solidFill>
                <a:latin typeface="Times New Roman" panose="02020603050405020304" pitchFamily="18" charset="0"/>
                <a:ea typeface="宋体" panose="02010600030101010101" pitchFamily="2" charset="-122"/>
              </a:rPr>
              <a:t>*</a:t>
            </a:r>
            <a:r>
              <a:rPr lang="en-US" altLang="zh-CN" sz="1600" dirty="0">
                <a:solidFill>
                  <a:srgbClr val="003300"/>
                </a:solidFill>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且对一切</a:t>
            </a:r>
            <a:r>
              <a:rPr lang="en-US" altLang="zh-CN" sz="1600" i="1" dirty="0">
                <a:solidFill>
                  <a:srgbClr val="003300"/>
                </a:solidFill>
                <a:latin typeface="Times New Roman" panose="02020603050405020304" pitchFamily="18" charset="0"/>
                <a:ea typeface="宋体" panose="02010600030101010101" pitchFamily="2" charset="-122"/>
              </a:rPr>
              <a:t>x</a:t>
            </a:r>
            <a:r>
              <a:rPr lang="en-US" altLang="zh-CN" sz="1600" dirty="0">
                <a:solidFill>
                  <a:srgbClr val="003300"/>
                </a:solidFill>
                <a:latin typeface="Times New Roman" panose="02020603050405020304" pitchFamily="18" charset="0"/>
                <a:ea typeface="宋体" panose="02010600030101010101" pitchFamily="2" charset="-122"/>
              </a:rPr>
              <a:t>∈[a,b] </a:t>
            </a:r>
            <a:r>
              <a:rPr lang="zh-CN" altLang="en-US" sz="1600" dirty="0">
                <a:latin typeface="Times New Roman" panose="02020603050405020304" pitchFamily="18" charset="0"/>
                <a:ea typeface="宋体" panose="02010600030101010101" pitchFamily="2" charset="-122"/>
              </a:rPr>
              <a:t>都有</a:t>
            </a:r>
            <a:r>
              <a:rPr lang="en-US" altLang="zh-CN" sz="1600" dirty="0">
                <a:solidFill>
                  <a:srgbClr val="003300"/>
                </a:solidFill>
                <a:latin typeface="Times New Roman" panose="02020603050405020304" pitchFamily="18" charset="0"/>
                <a:ea typeface="宋体" panose="02010600030101010101" pitchFamily="2" charset="-122"/>
              </a:rPr>
              <a:t>| </a:t>
            </a:r>
            <a:r>
              <a:rPr lang="en-US" altLang="zh-CN" sz="1600" i="1" dirty="0">
                <a:solidFill>
                  <a:srgbClr val="003300"/>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003300"/>
                </a:solidFill>
                <a:latin typeface="Times New Roman" panose="02020603050405020304" pitchFamily="18" charset="0"/>
                <a:ea typeface="宋体" panose="02010600030101010101" pitchFamily="2" charset="-122"/>
              </a:rPr>
              <a:t> ′(</a:t>
            </a:r>
            <a:r>
              <a:rPr lang="en-US" altLang="zh-CN" sz="1600" i="1" dirty="0">
                <a:solidFill>
                  <a:srgbClr val="003300"/>
                </a:solidFill>
                <a:latin typeface="Times New Roman" panose="02020603050405020304" pitchFamily="18" charset="0"/>
                <a:ea typeface="宋体" panose="02010600030101010101" pitchFamily="2" charset="-122"/>
              </a:rPr>
              <a:t>x</a:t>
            </a:r>
            <a:r>
              <a:rPr lang="en-US" altLang="zh-CN" sz="1600" dirty="0">
                <a:solidFill>
                  <a:srgbClr val="003300"/>
                </a:solidFill>
                <a:latin typeface="Times New Roman" panose="02020603050405020304" pitchFamily="18" charset="0"/>
                <a:ea typeface="宋体" panose="02010600030101010101" pitchFamily="2" charset="-122"/>
              </a:rPr>
              <a:t>)|≥ 1</a:t>
            </a:r>
            <a:r>
              <a:rPr lang="zh-CN" altLang="en-US" sz="1600" dirty="0">
                <a:solidFill>
                  <a:srgbClr val="003300"/>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则对于该区间上任意</a:t>
            </a:r>
            <a:r>
              <a:rPr lang="en-US" altLang="zh-CN" sz="1600" i="1" dirty="0">
                <a:solidFill>
                  <a:srgbClr val="003300"/>
                </a:solidFill>
                <a:latin typeface="Times New Roman" panose="02020603050405020304" pitchFamily="18" charset="0"/>
                <a:ea typeface="宋体" panose="02010600030101010101" pitchFamily="2" charset="-122"/>
              </a:rPr>
              <a:t>x</a:t>
            </a:r>
            <a:r>
              <a:rPr lang="en-US" altLang="zh-CN" sz="1600" baseline="-25000" dirty="0">
                <a:solidFill>
                  <a:srgbClr val="003300"/>
                </a:solidFill>
                <a:latin typeface="Times New Roman" panose="02020603050405020304" pitchFamily="18" charset="0"/>
                <a:ea typeface="宋体" panose="02010600030101010101" pitchFamily="2" charset="-122"/>
              </a:rPr>
              <a:t>0</a:t>
            </a:r>
            <a:r>
              <a:rPr lang="en-US" altLang="zh-CN" sz="1600" dirty="0">
                <a:solidFill>
                  <a:srgbClr val="003300"/>
                </a:solidFill>
                <a:latin typeface="Times New Roman" panose="02020603050405020304" pitchFamily="18" charset="0"/>
                <a:ea typeface="宋体" panose="02010600030101010101" pitchFamily="2" charset="-122"/>
              </a:rPr>
              <a:t>(≠</a:t>
            </a:r>
            <a:r>
              <a:rPr lang="en-US" altLang="zh-CN" sz="1600" i="1" dirty="0">
                <a:solidFill>
                  <a:srgbClr val="003300"/>
                </a:solidFill>
                <a:latin typeface="Times New Roman" panose="02020603050405020304" pitchFamily="18" charset="0"/>
                <a:ea typeface="宋体" panose="02010600030101010101" pitchFamily="2" charset="-122"/>
              </a:rPr>
              <a:t>x</a:t>
            </a:r>
            <a:r>
              <a:rPr lang="en-US" altLang="zh-CN" sz="1600" baseline="30000" dirty="0">
                <a:solidFill>
                  <a:srgbClr val="003300"/>
                </a:solidFill>
                <a:latin typeface="Times New Roman" panose="02020603050405020304" pitchFamily="18" charset="0"/>
                <a:ea typeface="宋体" panose="02010600030101010101" pitchFamily="2" charset="-122"/>
              </a:rPr>
              <a:t>*</a:t>
            </a:r>
            <a:r>
              <a:rPr lang="en-US" altLang="zh-CN" sz="1600" dirty="0">
                <a:solidFill>
                  <a:srgbClr val="003300"/>
                </a:solidFill>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迭代公式</a:t>
            </a:r>
            <a:r>
              <a:rPr lang="zh-CN" altLang="en-US" sz="1600" dirty="0">
                <a:solidFill>
                  <a:srgbClr val="003300"/>
                </a:solidFill>
                <a:latin typeface="Times New Roman" panose="02020603050405020304" pitchFamily="18" charset="0"/>
                <a:ea typeface="宋体" panose="02010600030101010101" pitchFamily="2" charset="-122"/>
              </a:rPr>
              <a:t> </a:t>
            </a:r>
            <a:r>
              <a:rPr lang="en-US" altLang="zh-CN" sz="1600" i="1" dirty="0">
                <a:solidFill>
                  <a:srgbClr val="003300"/>
                </a:solidFill>
                <a:latin typeface="Times New Roman" panose="02020603050405020304" pitchFamily="18" charset="0"/>
                <a:ea typeface="宋体" panose="02010600030101010101" pitchFamily="2" charset="-122"/>
              </a:rPr>
              <a:t>x</a:t>
            </a:r>
            <a:r>
              <a:rPr lang="en-US" altLang="zh-CN" sz="1600" baseline="-30000" dirty="0">
                <a:solidFill>
                  <a:srgbClr val="003300"/>
                </a:solidFill>
                <a:latin typeface="Times New Roman" panose="02020603050405020304" pitchFamily="18" charset="0"/>
                <a:ea typeface="宋体" panose="02010600030101010101" pitchFamily="2" charset="-122"/>
              </a:rPr>
              <a:t>k+1</a:t>
            </a:r>
            <a:r>
              <a:rPr lang="en-US" altLang="zh-CN" sz="1600" dirty="0">
                <a:solidFill>
                  <a:srgbClr val="003300"/>
                </a:solidFill>
                <a:latin typeface="Times New Roman" panose="02020603050405020304" pitchFamily="18" charset="0"/>
                <a:ea typeface="宋体" panose="02010600030101010101" pitchFamily="2" charset="-122"/>
              </a:rPr>
              <a:t>= </a:t>
            </a:r>
            <a:r>
              <a:rPr lang="en-US" altLang="zh-CN" sz="1600" i="1" dirty="0">
                <a:solidFill>
                  <a:srgbClr val="003300"/>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003300"/>
                </a:solidFill>
                <a:latin typeface="Times New Roman" panose="02020603050405020304" pitchFamily="18" charset="0"/>
                <a:ea typeface="宋体" panose="02010600030101010101" pitchFamily="2" charset="-122"/>
              </a:rPr>
              <a:t> (</a:t>
            </a:r>
            <a:r>
              <a:rPr lang="en-US" altLang="zh-CN" sz="1600" i="1" dirty="0">
                <a:solidFill>
                  <a:srgbClr val="003300"/>
                </a:solidFill>
                <a:latin typeface="Times New Roman" panose="02020603050405020304" pitchFamily="18" charset="0"/>
                <a:ea typeface="宋体" panose="02010600030101010101" pitchFamily="2" charset="-122"/>
              </a:rPr>
              <a:t>x</a:t>
            </a:r>
            <a:r>
              <a:rPr lang="en-US" altLang="zh-CN" sz="1600" baseline="-30000" dirty="0">
                <a:solidFill>
                  <a:srgbClr val="003300"/>
                </a:solidFill>
                <a:latin typeface="Times New Roman" panose="02020603050405020304" pitchFamily="18" charset="0"/>
                <a:ea typeface="宋体" panose="02010600030101010101" pitchFamily="2" charset="-122"/>
              </a:rPr>
              <a:t>k </a:t>
            </a:r>
            <a:r>
              <a:rPr lang="en-US" altLang="zh-CN" sz="1600" dirty="0">
                <a:solidFill>
                  <a:srgbClr val="003300"/>
                </a:solidFill>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一定发散。</a:t>
            </a:r>
          </a:p>
        </p:txBody>
      </p:sp>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85725" y="454025"/>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7170" name="标题 1"/>
          <p:cNvSpPr>
            <a:spLocks noGrp="1"/>
          </p:cNvSpPr>
          <p:nvPr/>
        </p:nvSpPr>
        <p:spPr>
          <a:xfrm>
            <a:off x="939800" y="250825"/>
            <a:ext cx="6931025" cy="352425"/>
          </a:xfrm>
          <a:prstGeom prst="rect">
            <a:avLst/>
          </a:prstGeom>
          <a:noFill/>
          <a:ln>
            <a:noFill/>
          </a:ln>
        </p:spPr>
        <p:txBody>
          <a:bodyPr vert="horz" lIns="91440" tIns="45720" rIns="91440" bIns="45720" rtlCol="0" anchor="b">
            <a:normAutofit/>
          </a:bodyPr>
          <a:lst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9pPr>
          </a:lstStyle>
          <a:p>
            <a:pPr algn="ctr" fontAlgn="base"/>
            <a:r>
              <a:rPr lang="zh-CN" altLang="en-US" sz="1600" b="1" strike="noStrike" cap="none" spc="0" noProof="1">
                <a:solidFill>
                  <a:schemeClr val="accent2"/>
                </a:solidFill>
                <a:latin typeface="黑体" panose="02010609060101010101" pitchFamily="49" charset="-122"/>
                <a:ea typeface="黑体" panose="02010609060101010101" pitchFamily="49" charset="-122"/>
                <a:cs typeface="+mn-cs"/>
              </a:rPr>
              <a:t>知识点4 简单迭代法的收敛条件</a:t>
            </a:r>
            <a:endParaRPr lang="zh-CN" altLang="en-US" sz="2400" strike="noStrike" noProof="1">
              <a:solidFill>
                <a:schemeClr val="accent2"/>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1+#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0-#ppt_w/2"/>
                                          </p:val>
                                        </p:tav>
                                        <p:tav tm="100000">
                                          <p:val>
                                            <p:strVal val="#ppt_x"/>
                                          </p:val>
                                        </p:tav>
                                      </p:tavLst>
                                    </p:anim>
                                    <p:anim calcmode="lin" valueType="num">
                                      <p:cBhvr>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blinds(horizontal)">
                                      <p:cBhvr>
                                        <p:cTn id="17" dur="500"/>
                                        <p:tgtEl>
                                          <p:spTgt spid="717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69010"/>
                                        </p:tgtEl>
                                        <p:attrNameLst>
                                          <p:attrName>style.visibility</p:attrName>
                                        </p:attrNameLst>
                                      </p:cBhvr>
                                      <p:to>
                                        <p:strVal val="visible"/>
                                      </p:to>
                                    </p:set>
                                    <p:animEffect transition="in" filter="randombar(horizontal)">
                                      <p:cBhvr>
                                        <p:cTn id="27" dur="500"/>
                                        <p:tgtEl>
                                          <p:spTgt spid="469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010" grpId="0"/>
      <p:bldP spid="717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p:nvPr/>
        </p:nvSpPr>
        <p:spPr>
          <a:xfrm>
            <a:off x="1143000" y="482283"/>
            <a:ext cx="6858000" cy="598487"/>
          </a:xfrm>
          <a:prstGeom prst="rect">
            <a:avLst/>
          </a:prstGeom>
          <a:noFill/>
          <a:ln w="9525">
            <a:noFill/>
          </a:ln>
        </p:spPr>
        <p:txBody>
          <a:bodyPr wrap="square" anchor="t">
            <a:spAutoFit/>
          </a:bodyPr>
          <a:lstStyle/>
          <a:p>
            <a:r>
              <a:rPr lang="en-US" altLang="zh-CN" sz="1800" dirty="0">
                <a:latin typeface="宋体" panose="02010600030101010101" pitchFamily="2" charset="-122"/>
                <a:ea typeface="宋体" panose="02010600030101010101" pitchFamily="2" charset="-122"/>
              </a:rPr>
              <a:t>    </a:t>
            </a:r>
            <a:r>
              <a:rPr lang="zh-CN" altLang="en-US" sz="1500" dirty="0">
                <a:latin typeface="宋体" panose="02010600030101010101" pitchFamily="2" charset="-122"/>
                <a:ea typeface="宋体" panose="02010600030101010101" pitchFamily="2" charset="-122"/>
              </a:rPr>
              <a:t>由计算结果可知，如果保留</a:t>
            </a:r>
            <a:r>
              <a:rPr lang="en-US" altLang="zh-CN" sz="1500" dirty="0">
                <a:latin typeface="宋体" panose="02010600030101010101" pitchFamily="2" charset="-122"/>
                <a:ea typeface="宋体" panose="02010600030101010101" pitchFamily="2" charset="-122"/>
              </a:rPr>
              <a:t>7</a:t>
            </a:r>
            <a:r>
              <a:rPr lang="zh-CN" altLang="en-US" sz="1500" dirty="0">
                <a:latin typeface="宋体" panose="02010600030101010101" pitchFamily="2" charset="-122"/>
                <a:ea typeface="宋体" panose="02010600030101010101" pitchFamily="2" charset="-122"/>
              </a:rPr>
              <a:t>位有效数字，则</a:t>
            </a:r>
            <a:r>
              <a:rPr lang="en-US" altLang="zh-CN" sz="1500" dirty="0">
                <a:latin typeface="宋体" panose="02010600030101010101" pitchFamily="2" charset="-122"/>
                <a:ea typeface="宋体" panose="02010600030101010101" pitchFamily="2" charset="-122"/>
              </a:rPr>
              <a:t>x</a:t>
            </a:r>
            <a:r>
              <a:rPr lang="en-US" altLang="zh-CN" sz="1500" baseline="-25000" dirty="0">
                <a:latin typeface="宋体" panose="02010600030101010101" pitchFamily="2" charset="-122"/>
                <a:ea typeface="宋体" panose="02010600030101010101" pitchFamily="2" charset="-122"/>
              </a:rPr>
              <a:t>8</a:t>
            </a:r>
            <a:r>
              <a:rPr lang="zh-CN" altLang="en-US" sz="1500" dirty="0">
                <a:latin typeface="宋体" panose="02010600030101010101" pitchFamily="2" charset="-122"/>
                <a:ea typeface="宋体" panose="02010600030101010101" pitchFamily="2" charset="-122"/>
              </a:rPr>
              <a:t>与</a:t>
            </a:r>
            <a:r>
              <a:rPr lang="en-US" altLang="zh-CN" sz="1500" dirty="0">
                <a:latin typeface="宋体" panose="02010600030101010101" pitchFamily="2" charset="-122"/>
                <a:ea typeface="宋体" panose="02010600030101010101" pitchFamily="2" charset="-122"/>
              </a:rPr>
              <a:t>x</a:t>
            </a:r>
            <a:r>
              <a:rPr lang="en-US" altLang="zh-CN" sz="1500" baseline="-25000" dirty="0">
                <a:latin typeface="宋体" panose="02010600030101010101" pitchFamily="2" charset="-122"/>
                <a:ea typeface="宋体" panose="02010600030101010101" pitchFamily="2" charset="-122"/>
              </a:rPr>
              <a:t>9</a:t>
            </a:r>
            <a:r>
              <a:rPr lang="zh-CN" altLang="en-US" sz="1500" dirty="0">
                <a:latin typeface="宋体" panose="02010600030101010101" pitchFamily="2" charset="-122"/>
                <a:ea typeface="宋体" panose="02010600030101010101" pitchFamily="2" charset="-122"/>
              </a:rPr>
              <a:t>已完全相同，此时可取</a:t>
            </a:r>
            <a:r>
              <a:rPr lang="en-US" altLang="zh-CN" sz="1500" i="1" dirty="0">
                <a:latin typeface="Times New Roman" panose="02020603050405020304" pitchFamily="18" charset="0"/>
                <a:ea typeface="宋体" panose="02010600030101010101" pitchFamily="2" charset="-122"/>
              </a:rPr>
              <a:t>x</a:t>
            </a:r>
            <a:r>
              <a:rPr lang="zh-CN" altLang="en-US" sz="1500" dirty="0">
                <a:latin typeface="宋体" panose="02010600030101010101" pitchFamily="2" charset="-122"/>
                <a:ea typeface="宋体" panose="02010600030101010101" pitchFamily="2" charset="-122"/>
                <a:sym typeface="Symbol" panose="05050102010706020507" pitchFamily="18" charset="2"/>
              </a:rPr>
              <a:t></a:t>
            </a:r>
            <a:r>
              <a:rPr lang="en-US" altLang="zh-CN" sz="1500" i="1" dirty="0">
                <a:latin typeface="Times New Roman" panose="02020603050405020304" pitchFamily="18" charset="0"/>
                <a:ea typeface="宋体" panose="02010600030101010101" pitchFamily="2" charset="-122"/>
                <a:sym typeface="Symbol" panose="05050102010706020507" pitchFamily="18" charset="2"/>
              </a:rPr>
              <a:t>x</a:t>
            </a:r>
            <a:r>
              <a:rPr lang="en-US" altLang="zh-CN" sz="1500" baseline="-25000" dirty="0">
                <a:latin typeface="宋体" panose="02010600030101010101" pitchFamily="2" charset="-122"/>
                <a:ea typeface="宋体" panose="02010600030101010101" pitchFamily="2" charset="-122"/>
                <a:sym typeface="Symbol" panose="05050102010706020507" pitchFamily="18" charset="2"/>
              </a:rPr>
              <a:t>9</a:t>
            </a:r>
            <a:r>
              <a:rPr lang="en-US" altLang="zh-CN" sz="1500" dirty="0">
                <a:latin typeface="宋体" panose="02010600030101010101" pitchFamily="2" charset="-122"/>
                <a:ea typeface="宋体" panose="02010600030101010101" pitchFamily="2" charset="-122"/>
                <a:sym typeface="Symbol" panose="05050102010706020507" pitchFamily="18" charset="2"/>
              </a:rPr>
              <a:t>=1.618034</a:t>
            </a:r>
            <a:r>
              <a:rPr lang="zh-CN" altLang="en-US" sz="1500" dirty="0">
                <a:latin typeface="宋体" panose="02010600030101010101" pitchFamily="2" charset="-122"/>
                <a:ea typeface="宋体" panose="02010600030101010101" pitchFamily="2" charset="-122"/>
                <a:sym typeface="Symbol" panose="05050102010706020507" pitchFamily="18" charset="2"/>
              </a:rPr>
              <a:t>。</a:t>
            </a:r>
            <a:endParaRPr lang="en-US" altLang="zh-CN" sz="1500" dirty="0">
              <a:latin typeface="楷体_GB2312" pitchFamily="49" charset="-122"/>
              <a:ea typeface="Times New Roman" panose="02020603050405020304" pitchFamily="18" charset="0"/>
            </a:endParaRPr>
          </a:p>
        </p:txBody>
      </p:sp>
      <p:sp>
        <p:nvSpPr>
          <p:cNvPr id="79875" name="Text Box 3"/>
          <p:cNvSpPr txBox="1"/>
          <p:nvPr/>
        </p:nvSpPr>
        <p:spPr>
          <a:xfrm>
            <a:off x="1143000" y="1047750"/>
            <a:ext cx="6858000" cy="598488"/>
          </a:xfrm>
          <a:prstGeom prst="rect">
            <a:avLst/>
          </a:prstGeom>
          <a:noFill/>
          <a:ln w="9525">
            <a:noFill/>
          </a:ln>
        </p:spPr>
        <p:txBody>
          <a:bodyPr anchor="t">
            <a:spAutoFit/>
          </a:bodyPr>
          <a:lstStyle/>
          <a:p>
            <a:r>
              <a:rPr lang="en-US" altLang="zh-CN" sz="1800" dirty="0">
                <a:latin typeface="宋体" panose="02010600030101010101" pitchFamily="2" charset="-122"/>
                <a:ea typeface="宋体" panose="02010600030101010101" pitchFamily="2" charset="-122"/>
              </a:rPr>
              <a:t>    </a:t>
            </a:r>
            <a:r>
              <a:rPr lang="zh-CN" altLang="en-US" sz="1500" dirty="0">
                <a:latin typeface="宋体" panose="02010600030101010101" pitchFamily="2" charset="-122"/>
                <a:ea typeface="宋体" panose="02010600030101010101" pitchFamily="2" charset="-122"/>
              </a:rPr>
              <a:t>此外，方程也可改写成</a:t>
            </a:r>
            <a:r>
              <a:rPr lang="en-US" altLang="zh-CN" sz="1500" dirty="0">
                <a:latin typeface="宋体" panose="02010600030101010101" pitchFamily="2" charset="-122"/>
                <a:ea typeface="宋体" panose="02010600030101010101" pitchFamily="2" charset="-122"/>
              </a:rPr>
              <a:t>x=</a:t>
            </a:r>
            <a:r>
              <a:rPr lang="zh-CN" altLang="en-US" sz="1500" baseline="-25000" dirty="0">
                <a:latin typeface="Book Antiqua" panose="02040602050305030304" pitchFamily="18" charset="0"/>
                <a:ea typeface="宋体" panose="02010600030101010101" pitchFamily="2" charset="-122"/>
                <a:sym typeface="Symbol" panose="05050102010706020507" pitchFamily="18" charset="2"/>
              </a:rPr>
              <a:t> </a:t>
            </a:r>
            <a:r>
              <a:rPr lang="zh-CN" altLang="en-US" sz="1500" dirty="0">
                <a:latin typeface="宋体" panose="02010600030101010101" pitchFamily="2" charset="-122"/>
                <a:ea typeface="宋体" panose="02010600030101010101" pitchFamily="2" charset="-122"/>
                <a:sym typeface="Symbol" panose="05050102010706020507" pitchFamily="18" charset="2"/>
              </a:rPr>
              <a:t></a:t>
            </a:r>
            <a:r>
              <a:rPr lang="en-US" altLang="zh-CN" sz="1500" baseline="-25000" dirty="0">
                <a:latin typeface="宋体" panose="02010600030101010101" pitchFamily="2" charset="-122"/>
                <a:ea typeface="宋体" panose="02010600030101010101" pitchFamily="2" charset="-122"/>
                <a:sym typeface="Symbol" panose="05050102010706020507" pitchFamily="18" charset="2"/>
              </a:rPr>
              <a:t>2</a:t>
            </a:r>
            <a:r>
              <a:rPr lang="en-US" altLang="zh-CN" sz="1500" dirty="0">
                <a:latin typeface="宋体" panose="02010600030101010101" pitchFamily="2" charset="-122"/>
                <a:ea typeface="宋体" panose="02010600030101010101" pitchFamily="2" charset="-122"/>
                <a:sym typeface="Symbol" panose="05050102010706020507" pitchFamily="18" charset="2"/>
              </a:rPr>
              <a:t>(x)=</a:t>
            </a:r>
            <a:r>
              <a:rPr lang="en-US" altLang="zh-CN" sz="1500" dirty="0">
                <a:latin typeface="宋体" panose="02010600030101010101" pitchFamily="2" charset="-122"/>
                <a:ea typeface="宋体" panose="02010600030101010101" pitchFamily="2" charset="-122"/>
              </a:rPr>
              <a:t>(x</a:t>
            </a:r>
            <a:r>
              <a:rPr lang="en-US" altLang="zh-CN" sz="1500" baseline="30000" dirty="0">
                <a:latin typeface="宋体" panose="02010600030101010101" pitchFamily="2" charset="-122"/>
                <a:ea typeface="宋体" panose="02010600030101010101" pitchFamily="2" charset="-122"/>
              </a:rPr>
              <a:t>4</a:t>
            </a:r>
            <a:r>
              <a:rPr lang="en-US" altLang="zh-CN" sz="1500" dirty="0">
                <a:latin typeface="宋体" panose="02010600030101010101" pitchFamily="2" charset="-122"/>
                <a:ea typeface="宋体" panose="02010600030101010101" pitchFamily="2" charset="-122"/>
              </a:rPr>
              <a:t>-2)/3, </a:t>
            </a:r>
            <a:r>
              <a:rPr lang="zh-CN" altLang="en-US" sz="1500" dirty="0">
                <a:latin typeface="宋体" panose="02010600030101010101" pitchFamily="2" charset="-122"/>
                <a:ea typeface="宋体" panose="02010600030101010101" pitchFamily="2" charset="-122"/>
              </a:rPr>
              <a:t>建立迭代格式</a:t>
            </a:r>
          </a:p>
          <a:p>
            <a:r>
              <a:rPr lang="zh-CN" altLang="en-US" sz="1500" dirty="0">
                <a:latin typeface="宋体" panose="02010600030101010101" pitchFamily="2" charset="-122"/>
                <a:ea typeface="宋体" panose="02010600030101010101" pitchFamily="2" charset="-122"/>
              </a:rPr>
              <a:t>              </a:t>
            </a:r>
            <a:r>
              <a:rPr lang="en-US" altLang="zh-CN" sz="1500" dirty="0">
                <a:latin typeface="宋体" panose="02010600030101010101" pitchFamily="2" charset="-122"/>
                <a:ea typeface="宋体" panose="02010600030101010101" pitchFamily="2" charset="-122"/>
              </a:rPr>
              <a:t>x</a:t>
            </a:r>
            <a:r>
              <a:rPr lang="en-US" altLang="zh-CN" sz="1500" baseline="-25000" dirty="0">
                <a:latin typeface="宋体" panose="02010600030101010101" pitchFamily="2" charset="-122"/>
                <a:ea typeface="宋体" panose="02010600030101010101" pitchFamily="2" charset="-122"/>
              </a:rPr>
              <a:t>k+1</a:t>
            </a:r>
            <a:r>
              <a:rPr lang="en-US" altLang="zh-CN" sz="1500" dirty="0">
                <a:latin typeface="宋体" panose="02010600030101010101" pitchFamily="2" charset="-122"/>
                <a:ea typeface="宋体" panose="02010600030101010101" pitchFamily="2" charset="-122"/>
              </a:rPr>
              <a:t>=(x</a:t>
            </a:r>
            <a:r>
              <a:rPr lang="en-US" altLang="zh-CN" sz="1500" baseline="-25000" dirty="0">
                <a:latin typeface="宋体" panose="02010600030101010101" pitchFamily="2" charset="-122"/>
                <a:ea typeface="宋体" panose="02010600030101010101" pitchFamily="2" charset="-122"/>
              </a:rPr>
              <a:t>k</a:t>
            </a:r>
            <a:r>
              <a:rPr lang="en-US" altLang="zh-CN" sz="1500" baseline="30000" dirty="0">
                <a:latin typeface="宋体" panose="02010600030101010101" pitchFamily="2" charset="-122"/>
                <a:ea typeface="宋体" panose="02010600030101010101" pitchFamily="2" charset="-122"/>
              </a:rPr>
              <a:t>4</a:t>
            </a:r>
            <a:r>
              <a:rPr lang="en-US" altLang="zh-CN" sz="1500" dirty="0">
                <a:latin typeface="宋体" panose="02010600030101010101" pitchFamily="2" charset="-122"/>
                <a:ea typeface="宋体" panose="02010600030101010101" pitchFamily="2" charset="-122"/>
              </a:rPr>
              <a:t>-2)/3  ,  k=0,1,2,</a:t>
            </a:r>
            <a:r>
              <a:rPr lang="en-US" altLang="zh-CN" sz="1500" dirty="0">
                <a:latin typeface="Times New Roman" panose="02020603050405020304" pitchFamily="18" charset="0"/>
                <a:ea typeface="宋体" panose="02010600030101010101" pitchFamily="2" charset="-122"/>
              </a:rPr>
              <a:t>…</a:t>
            </a:r>
            <a:endParaRPr lang="en-US" altLang="zh-CN" sz="1500" dirty="0">
              <a:latin typeface="宋体" panose="02010600030101010101" pitchFamily="2" charset="-122"/>
              <a:ea typeface="宋体" panose="02010600030101010101" pitchFamily="2" charset="-122"/>
            </a:endParaRPr>
          </a:p>
        </p:txBody>
      </p:sp>
      <p:sp>
        <p:nvSpPr>
          <p:cNvPr id="79876" name="Text Box 4"/>
          <p:cNvSpPr txBox="1"/>
          <p:nvPr/>
        </p:nvSpPr>
        <p:spPr>
          <a:xfrm>
            <a:off x="1168400" y="1562100"/>
            <a:ext cx="6858000" cy="368300"/>
          </a:xfrm>
          <a:prstGeom prst="rect">
            <a:avLst/>
          </a:prstGeom>
          <a:noFill/>
          <a:ln w="9525">
            <a:noFill/>
          </a:ln>
        </p:spPr>
        <p:txBody>
          <a:bodyPr anchor="t">
            <a:spAutoFit/>
          </a:bodyPr>
          <a:lstStyle/>
          <a:p>
            <a:r>
              <a:rPr lang="en-US" altLang="zh-CN" sz="1800" dirty="0">
                <a:latin typeface="宋体" panose="02010600030101010101" pitchFamily="2" charset="-122"/>
                <a:ea typeface="宋体" panose="02010600030101010101" pitchFamily="2" charset="-122"/>
              </a:rPr>
              <a:t>    </a:t>
            </a:r>
            <a:r>
              <a:rPr lang="zh-CN" altLang="en-US" sz="1500" dirty="0">
                <a:latin typeface="宋体" panose="02010600030101010101" pitchFamily="2" charset="-122"/>
                <a:ea typeface="宋体" panose="02010600030101010101" pitchFamily="2" charset="-122"/>
              </a:rPr>
              <a:t>仍取初值</a:t>
            </a:r>
            <a:r>
              <a:rPr lang="en-US" altLang="zh-CN" sz="1500" dirty="0">
                <a:latin typeface="宋体" panose="02010600030101010101" pitchFamily="2" charset="-122"/>
                <a:ea typeface="宋体" panose="02010600030101010101" pitchFamily="2" charset="-122"/>
              </a:rPr>
              <a:t>x</a:t>
            </a:r>
            <a:r>
              <a:rPr lang="en-US" altLang="zh-CN" sz="1500" baseline="-25000" dirty="0">
                <a:latin typeface="宋体" panose="02010600030101010101" pitchFamily="2" charset="-122"/>
                <a:ea typeface="宋体" panose="02010600030101010101" pitchFamily="2" charset="-122"/>
              </a:rPr>
              <a:t>0</a:t>
            </a:r>
            <a:r>
              <a:rPr lang="en-US" altLang="zh-CN" sz="1500" dirty="0">
                <a:latin typeface="宋体" panose="02010600030101010101" pitchFamily="2" charset="-122"/>
                <a:ea typeface="宋体" panose="02010600030101010101" pitchFamily="2" charset="-122"/>
              </a:rPr>
              <a:t>=1.5, </a:t>
            </a:r>
            <a:r>
              <a:rPr lang="zh-CN" altLang="en-US" sz="1500" dirty="0">
                <a:latin typeface="宋体" panose="02010600030101010101" pitchFamily="2" charset="-122"/>
                <a:ea typeface="宋体" panose="02010600030101010101" pitchFamily="2" charset="-122"/>
              </a:rPr>
              <a:t>则有</a:t>
            </a:r>
          </a:p>
        </p:txBody>
      </p:sp>
      <p:graphicFrame>
        <p:nvGraphicFramePr>
          <p:cNvPr id="8" name="Group 94"/>
          <p:cNvGraphicFramePr>
            <a:graphicFrameLocks noGrp="1"/>
          </p:cNvGraphicFramePr>
          <p:nvPr/>
        </p:nvGraphicFramePr>
        <p:xfrm>
          <a:off x="2236788" y="1930400"/>
          <a:ext cx="4719955" cy="2990088"/>
        </p:xfrm>
        <a:graphic>
          <a:graphicData uri="http://schemas.openxmlformats.org/drawingml/2006/table">
            <a:tbl>
              <a:tblPr/>
              <a:tblGrid>
                <a:gridCol w="623570"/>
                <a:gridCol w="1503045"/>
                <a:gridCol w="829945"/>
                <a:gridCol w="1763395"/>
              </a:tblGrid>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k</a:t>
                      </a:r>
                    </a:p>
                  </a:txBody>
                  <a:tcPr marL="68568" marR="68568"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r>
                        <a:rPr kumimoji="1"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k</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68" marR="68568"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p>
                  </a:txBody>
                  <a:tcPr marL="68568" marR="68568"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r>
                        <a:rPr kumimoji="1"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k</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68" marR="68568"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4541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6</a:t>
                      </a:r>
                    </a:p>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7</a:t>
                      </a:r>
                    </a:p>
                  </a:txBody>
                  <a:tcPr marL="68568" marR="68568"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1.5</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1.020833</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-0.304676</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-0.663794</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-0.601951</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-0.622902</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-0.616483</a:t>
                      </a:r>
                    </a:p>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-0.618520</a:t>
                      </a:r>
                    </a:p>
                  </a:txBody>
                  <a:tcPr marL="68568" marR="68568"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8</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9</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11</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13</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14</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15</a:t>
                      </a:r>
                    </a:p>
                  </a:txBody>
                  <a:tcPr marL="68568" marR="68568"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-0.617881</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-0.618082</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-0.618019</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-0.618039</a:t>
                      </a:r>
                    </a:p>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-0.618032</a:t>
                      </a:r>
                    </a:p>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-0.618035</a:t>
                      </a:r>
                    </a:p>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-0.618034</a:t>
                      </a:r>
                    </a:p>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-0.618034</a:t>
                      </a:r>
                    </a:p>
                  </a:txBody>
                  <a:tcPr marL="68568" marR="68568"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7" name="直接连接符 6"/>
          <p:cNvCxnSpPr/>
          <p:nvPr/>
        </p:nvCxnSpPr>
        <p:spPr>
          <a:xfrm flipV="1">
            <a:off x="85725" y="454025"/>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7170" name="标题 1"/>
          <p:cNvSpPr>
            <a:spLocks noGrp="1"/>
          </p:cNvSpPr>
          <p:nvPr/>
        </p:nvSpPr>
        <p:spPr>
          <a:xfrm>
            <a:off x="939800" y="250825"/>
            <a:ext cx="6931025" cy="352425"/>
          </a:xfrm>
          <a:prstGeom prst="rect">
            <a:avLst/>
          </a:prstGeom>
          <a:noFill/>
          <a:ln>
            <a:noFill/>
          </a:ln>
        </p:spPr>
        <p:txBody>
          <a:bodyPr vert="horz" lIns="91440" tIns="45720" rIns="91440" bIns="45720" rtlCol="0" anchor="b">
            <a:normAutofit/>
          </a:bodyPr>
          <a:lst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9pPr>
          </a:lstStyle>
          <a:p>
            <a:pPr algn="ctr" fontAlgn="base"/>
            <a:r>
              <a:rPr lang="zh-CN" altLang="en-US" sz="1600" b="1" strike="noStrike" cap="none" spc="0" noProof="1">
                <a:solidFill>
                  <a:schemeClr val="accent2"/>
                </a:solidFill>
                <a:latin typeface="黑体" panose="02010609060101010101" pitchFamily="49" charset="-122"/>
                <a:ea typeface="黑体" panose="02010609060101010101" pitchFamily="49" charset="-122"/>
                <a:cs typeface="+mn-cs"/>
              </a:rPr>
              <a:t>知识点4 简单迭代法的收敛条件</a:t>
            </a:r>
            <a:endParaRPr lang="zh-CN" altLang="en-US" sz="2400" strike="noStrike" noProof="1">
              <a:solidFill>
                <a:schemeClr val="accent2"/>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0-#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blinds(horizontal)">
                                      <p:cBhvr>
                                        <p:cTn id="17" dur="500"/>
                                        <p:tgtEl>
                                          <p:spTgt spid="717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type="wd">
                                    <p:tmAbs val="300"/>
                                  </p:iterate>
                                  <p:childTnLst>
                                    <p:set>
                                      <p:cBhvr>
                                        <p:cTn id="21" dur="1" fill="hold">
                                          <p:stCondLst>
                                            <p:cond delay="299"/>
                                          </p:stCondLst>
                                        </p:cTn>
                                        <p:tgtEl>
                                          <p:spTgt spid="7987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9875"/>
                                        </p:tgtEl>
                                        <p:attrNameLst>
                                          <p:attrName>style.visibility</p:attrName>
                                        </p:attrNameLst>
                                      </p:cBhvr>
                                      <p:to>
                                        <p:strVal val="visible"/>
                                      </p:to>
                                    </p:set>
                                    <p:animEffect transition="in" filter="blinds(horizontal)">
                                      <p:cBhvr>
                                        <p:cTn id="26" dur="500"/>
                                        <p:tgtEl>
                                          <p:spTgt spid="7987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9876"/>
                                        </p:tgtEl>
                                        <p:attrNameLst>
                                          <p:attrName>style.visibility</p:attrName>
                                        </p:attrNameLst>
                                      </p:cBhvr>
                                      <p:to>
                                        <p:strVal val="visible"/>
                                      </p:to>
                                    </p:set>
                                    <p:animEffect transition="in" filter="blinds(horizontal)">
                                      <p:cBhvr>
                                        <p:cTn id="31" dur="500"/>
                                        <p:tgtEl>
                                          <p:spTgt spid="7987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linds(horizontal)">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9875" grpId="0"/>
      <p:bldP spid="79876" grpId="0"/>
      <p:bldP spid="717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内容占位符 2"/>
          <p:cNvSpPr>
            <a:spLocks noGrp="1"/>
          </p:cNvSpPr>
          <p:nvPr>
            <p:ph idx="1"/>
          </p:nvPr>
        </p:nvSpPr>
        <p:spPr>
          <a:xfrm>
            <a:off x="1621155" y="941705"/>
            <a:ext cx="5930900" cy="3587750"/>
          </a:xfrm>
        </p:spPr>
        <p:txBody>
          <a:bodyPr anchor="t"/>
          <a:lstStyle/>
          <a:p>
            <a:pPr marL="0" indent="0" eaLnBrk="1" hangingPunct="1">
              <a:buNone/>
            </a:pPr>
            <a:r>
              <a:rPr lang="zh-CN" altLang="en-US" sz="1600" dirty="0">
                <a:latin typeface="楷体_GB2312" pitchFamily="49" charset="-122"/>
                <a:ea typeface="楷体_GB2312" pitchFamily="49" charset="-122"/>
              </a:rPr>
              <a:t>可见，序列</a:t>
            </a:r>
            <a:r>
              <a:rPr lang="en-US" altLang="zh-CN" sz="1600" dirty="0">
                <a:latin typeface="楷体_GB2312" pitchFamily="49" charset="-122"/>
                <a:ea typeface="楷体_GB2312" pitchFamily="49" charset="-122"/>
                <a:sym typeface="Symbol" panose="05050102010706020507" pitchFamily="18" charset="2"/>
              </a:rPr>
              <a:t>{x</a:t>
            </a:r>
            <a:r>
              <a:rPr lang="en-US" altLang="zh-CN" sz="1600" baseline="-25000" dirty="0">
                <a:latin typeface="楷体_GB2312" pitchFamily="49" charset="-122"/>
                <a:ea typeface="楷体_GB2312" pitchFamily="49" charset="-122"/>
                <a:sym typeface="Symbol" panose="05050102010706020507" pitchFamily="18" charset="2"/>
              </a:rPr>
              <a:t>k</a:t>
            </a:r>
            <a:r>
              <a:rPr lang="en-US" altLang="zh-CN" sz="1600" dirty="0">
                <a:latin typeface="楷体_GB2312" pitchFamily="49" charset="-122"/>
                <a:ea typeface="楷体_GB2312" pitchFamily="49" charset="-122"/>
                <a:sym typeface="Symbol" panose="05050102010706020507" pitchFamily="18" charset="2"/>
              </a:rPr>
              <a:t>} </a:t>
            </a:r>
            <a:r>
              <a:rPr lang="zh-CN" altLang="en-US" sz="1600" dirty="0">
                <a:latin typeface="楷体_GB2312" pitchFamily="49" charset="-122"/>
                <a:ea typeface="楷体_GB2312" pitchFamily="49" charset="-122"/>
                <a:sym typeface="Symbol" panose="05050102010706020507" pitchFamily="18" charset="2"/>
              </a:rPr>
              <a:t>依然收敛，但却收敛到方程的其他根。对此迭代格式，若取初值</a:t>
            </a:r>
            <a:r>
              <a:rPr lang="en-US" altLang="zh-CN" sz="1600" dirty="0">
                <a:latin typeface="楷体_GB2312" pitchFamily="49" charset="-122"/>
                <a:ea typeface="楷体_GB2312" pitchFamily="49" charset="-122"/>
              </a:rPr>
              <a:t>x</a:t>
            </a:r>
            <a:r>
              <a:rPr lang="en-US" altLang="zh-CN" sz="1600" baseline="-25000" dirty="0">
                <a:latin typeface="楷体_GB2312" pitchFamily="49" charset="-122"/>
                <a:ea typeface="楷体_GB2312" pitchFamily="49" charset="-122"/>
              </a:rPr>
              <a:t>0</a:t>
            </a:r>
            <a:r>
              <a:rPr lang="en-US" altLang="zh-CN" sz="1600" dirty="0">
                <a:latin typeface="楷体_GB2312" pitchFamily="49" charset="-122"/>
                <a:ea typeface="楷体_GB2312" pitchFamily="49" charset="-122"/>
              </a:rPr>
              <a:t>=1.7</a:t>
            </a:r>
            <a:r>
              <a:rPr lang="zh-CN" altLang="en-US" sz="1600" dirty="0">
                <a:latin typeface="楷体_GB2312" pitchFamily="49" charset="-122"/>
                <a:ea typeface="楷体_GB2312" pitchFamily="49" charset="-122"/>
                <a:sym typeface="Symbol" panose="05050102010706020507" pitchFamily="18" charset="2"/>
              </a:rPr>
              <a:t> ，迭代计算得到</a:t>
            </a:r>
            <a:endParaRPr lang="en-US" altLang="zh-CN" sz="1600" dirty="0">
              <a:latin typeface="楷体_GB2312" pitchFamily="49" charset="-122"/>
              <a:ea typeface="楷体_GB2312" pitchFamily="49" charset="-122"/>
              <a:sym typeface="Symbol" panose="05050102010706020507" pitchFamily="18" charset="2"/>
            </a:endParaRPr>
          </a:p>
          <a:p>
            <a:pPr marL="0" indent="0" eaLnBrk="1" hangingPunct="1">
              <a:buNone/>
            </a:pPr>
            <a:r>
              <a:rPr lang="en-US" altLang="zh-CN" sz="1600" dirty="0">
                <a:latin typeface="楷体_GB2312" pitchFamily="49" charset="-122"/>
                <a:ea typeface="楷体_GB2312" pitchFamily="49" charset="-122"/>
              </a:rPr>
              <a:t>x</a:t>
            </a:r>
            <a:r>
              <a:rPr lang="en-US" altLang="zh-CN" sz="1600" baseline="-25000" dirty="0">
                <a:latin typeface="楷体_GB2312" pitchFamily="49" charset="-122"/>
                <a:ea typeface="楷体_GB2312" pitchFamily="49" charset="-122"/>
              </a:rPr>
              <a:t>1</a:t>
            </a:r>
            <a:r>
              <a:rPr lang="en-US" altLang="zh-CN" sz="1600" dirty="0">
                <a:latin typeface="楷体_GB2312" pitchFamily="49" charset="-122"/>
                <a:ea typeface="楷体_GB2312" pitchFamily="49" charset="-122"/>
              </a:rPr>
              <a:t>=2.117367</a:t>
            </a:r>
            <a:r>
              <a:rPr lang="zh-CN" altLang="en-US" sz="1600" dirty="0">
                <a:latin typeface="楷体_GB2312" pitchFamily="49" charset="-122"/>
                <a:ea typeface="楷体_GB2312" pitchFamily="49" charset="-122"/>
              </a:rPr>
              <a:t>，</a:t>
            </a:r>
            <a:r>
              <a:rPr lang="en-US" altLang="zh-CN" sz="1600" dirty="0">
                <a:latin typeface="楷体_GB2312" pitchFamily="49" charset="-122"/>
                <a:ea typeface="楷体_GB2312" pitchFamily="49" charset="-122"/>
              </a:rPr>
              <a:t>x</a:t>
            </a:r>
            <a:r>
              <a:rPr lang="en-US" altLang="zh-CN" sz="1600" baseline="-25000" dirty="0">
                <a:latin typeface="楷体_GB2312" pitchFamily="49" charset="-122"/>
                <a:ea typeface="楷体_GB2312" pitchFamily="49" charset="-122"/>
              </a:rPr>
              <a:t>2</a:t>
            </a:r>
            <a:r>
              <a:rPr lang="en-US" altLang="zh-CN" sz="1600" dirty="0">
                <a:latin typeface="楷体_GB2312" pitchFamily="49" charset="-122"/>
                <a:ea typeface="楷体_GB2312" pitchFamily="49" charset="-122"/>
              </a:rPr>
              <a:t>=6.033156</a:t>
            </a:r>
            <a:r>
              <a:rPr lang="zh-CN" altLang="en-US" sz="1600" dirty="0">
                <a:latin typeface="楷体_GB2312" pitchFamily="49" charset="-122"/>
                <a:ea typeface="楷体_GB2312" pitchFamily="49" charset="-122"/>
              </a:rPr>
              <a:t>，</a:t>
            </a:r>
            <a:r>
              <a:rPr lang="en-US" altLang="zh-CN" sz="1600" dirty="0">
                <a:latin typeface="楷体_GB2312" pitchFamily="49" charset="-122"/>
                <a:ea typeface="楷体_GB2312" pitchFamily="49" charset="-122"/>
              </a:rPr>
              <a:t>x</a:t>
            </a:r>
            <a:r>
              <a:rPr lang="en-US" altLang="zh-CN" sz="1600" baseline="-25000" dirty="0">
                <a:latin typeface="楷体_GB2312" pitchFamily="49" charset="-122"/>
                <a:ea typeface="楷体_GB2312" pitchFamily="49" charset="-122"/>
              </a:rPr>
              <a:t>3</a:t>
            </a:r>
            <a:r>
              <a:rPr lang="en-US" altLang="zh-CN" sz="1600" dirty="0">
                <a:latin typeface="楷体_GB2312" pitchFamily="49" charset="-122"/>
                <a:ea typeface="楷体_GB2312" pitchFamily="49" charset="-122"/>
              </a:rPr>
              <a:t>=440.9617</a:t>
            </a:r>
          </a:p>
          <a:p>
            <a:pPr marL="0" indent="0" eaLnBrk="1" hangingPunct="1">
              <a:buNone/>
            </a:pPr>
            <a:r>
              <a:rPr lang="zh-CN" altLang="en-US" sz="1600" dirty="0">
                <a:latin typeface="楷体_GB2312" pitchFamily="49" charset="-122"/>
                <a:ea typeface="楷体_GB2312" pitchFamily="49" charset="-122"/>
              </a:rPr>
              <a:t>显然</a:t>
            </a:r>
            <a:r>
              <a:rPr lang="en-US" altLang="zh-CN" sz="1600" dirty="0">
                <a:latin typeface="楷体_GB2312" pitchFamily="49" charset="-122"/>
                <a:ea typeface="楷体_GB2312" pitchFamily="49" charset="-122"/>
              </a:rPr>
              <a:t>,k</a:t>
            </a:r>
            <a:r>
              <a:rPr lang="en-US" altLang="zh-CN" sz="1600" dirty="0">
                <a:latin typeface="楷体_GB2312" pitchFamily="49" charset="-122"/>
                <a:ea typeface="楷体_GB2312" pitchFamily="49" charset="-122"/>
                <a:sym typeface="Symbol" panose="05050102010706020507" pitchFamily="18" charset="2"/>
              </a:rPr>
              <a:t>,</a:t>
            </a:r>
            <a:r>
              <a:rPr lang="en-US" altLang="zh-CN" sz="1600" dirty="0">
                <a:latin typeface="楷体_GB2312" pitchFamily="49" charset="-122"/>
                <a:ea typeface="楷体_GB2312" pitchFamily="49" charset="-122"/>
              </a:rPr>
              <a:t> x</a:t>
            </a:r>
            <a:r>
              <a:rPr lang="en-US" altLang="zh-CN" sz="1600" baseline="-25000" dirty="0">
                <a:latin typeface="楷体_GB2312" pitchFamily="49" charset="-122"/>
                <a:ea typeface="楷体_GB2312" pitchFamily="49" charset="-122"/>
              </a:rPr>
              <a:t>k</a:t>
            </a:r>
            <a:r>
              <a:rPr lang="en-US" altLang="zh-CN" sz="1600" dirty="0">
                <a:latin typeface="楷体_GB2312" pitchFamily="49" charset="-122"/>
                <a:ea typeface="楷体_GB2312" pitchFamily="49" charset="-122"/>
                <a:sym typeface="Symbol" panose="05050102010706020507" pitchFamily="18" charset="2"/>
              </a:rPr>
              <a:t></a:t>
            </a:r>
            <a:r>
              <a:rPr lang="zh-CN" altLang="en-US" sz="1600" dirty="0">
                <a:latin typeface="楷体_GB2312" pitchFamily="49" charset="-122"/>
                <a:ea typeface="楷体_GB2312" pitchFamily="49" charset="-122"/>
                <a:sym typeface="Symbol" panose="05050102010706020507" pitchFamily="18" charset="2"/>
              </a:rPr>
              <a:t>时，此迭代格式是发散的。</a:t>
            </a:r>
            <a:endParaRPr lang="en-US" altLang="zh-CN" sz="1600" dirty="0">
              <a:latin typeface="楷体_GB2312" pitchFamily="49" charset="-122"/>
              <a:ea typeface="楷体_GB2312" pitchFamily="49" charset="-122"/>
              <a:sym typeface="Symbol" panose="05050102010706020507" pitchFamily="18" charset="2"/>
            </a:endParaRPr>
          </a:p>
          <a:p>
            <a:pPr marL="0" indent="0" eaLnBrk="1" hangingPunct="1">
              <a:buNone/>
            </a:pPr>
            <a:r>
              <a:rPr lang="zh-CN" altLang="en-US" sz="1600" i="1" dirty="0">
                <a:latin typeface="楷体_GB2312" pitchFamily="49" charset="-122"/>
                <a:ea typeface="楷体_GB2312" pitchFamily="49" charset="-122"/>
                <a:sym typeface="Symbol" panose="05050102010706020507" pitchFamily="18" charset="2"/>
              </a:rPr>
              <a:t>    </a:t>
            </a:r>
            <a:r>
              <a:rPr lang="zh-CN" altLang="en-US" sz="1600" dirty="0">
                <a:latin typeface="楷体_GB2312" pitchFamily="49" charset="-122"/>
                <a:ea typeface="楷体_GB2312" pitchFamily="49" charset="-122"/>
                <a:sym typeface="Symbol" panose="05050102010706020507" pitchFamily="18" charset="2"/>
              </a:rPr>
              <a:t>结合收敛性判定定理，我们可以粗略的验证：</a:t>
            </a:r>
            <a:r>
              <a:rPr lang="zh-CN" altLang="en-US" sz="1600" i="1" dirty="0">
                <a:latin typeface="楷体_GB2312" pitchFamily="49" charset="-122"/>
                <a:ea typeface="楷体_GB2312" pitchFamily="49" charset="-122"/>
                <a:sym typeface="Symbol" panose="05050102010706020507" pitchFamily="18" charset="2"/>
              </a:rPr>
              <a:t>    </a:t>
            </a:r>
            <a:r>
              <a:rPr lang="en-US" altLang="zh-CN" sz="1600" baseline="-25000" dirty="0">
                <a:latin typeface="楷体_GB2312" pitchFamily="49" charset="-122"/>
                <a:ea typeface="楷体_GB2312" pitchFamily="49" charset="-122"/>
                <a:sym typeface="Symbol" panose="05050102010706020507" pitchFamily="18" charset="2"/>
              </a:rPr>
              <a:t>1</a:t>
            </a:r>
            <a:r>
              <a:rPr lang="en-US" altLang="zh-CN" sz="1600" i="1" dirty="0">
                <a:latin typeface="楷体_GB2312" pitchFamily="49" charset="-122"/>
                <a:ea typeface="楷体_GB2312" pitchFamily="49" charset="-122"/>
                <a:sym typeface="Symbol" panose="05050102010706020507" pitchFamily="18" charset="2"/>
              </a:rPr>
              <a:t>’</a:t>
            </a:r>
            <a:r>
              <a:rPr lang="en-US" altLang="zh-CN" sz="1600" dirty="0">
                <a:latin typeface="楷体_GB2312" pitchFamily="49" charset="-122"/>
                <a:ea typeface="楷体_GB2312" pitchFamily="49" charset="-122"/>
                <a:sym typeface="Symbol" panose="05050102010706020507" pitchFamily="18" charset="2"/>
              </a:rPr>
              <a:t>(1.5)=0.75(3*1.5+2)</a:t>
            </a:r>
            <a:r>
              <a:rPr lang="en-US" altLang="zh-CN" sz="1600" baseline="30000" dirty="0">
                <a:latin typeface="楷体_GB2312" pitchFamily="49" charset="-122"/>
                <a:ea typeface="楷体_GB2312" pitchFamily="49" charset="-122"/>
                <a:sym typeface="Symbol" panose="05050102010706020507" pitchFamily="18" charset="2"/>
              </a:rPr>
              <a:t>-0.75</a:t>
            </a:r>
            <a:r>
              <a:rPr lang="en-US" altLang="zh-CN" sz="1600" dirty="0">
                <a:latin typeface="楷体_GB2312" pitchFamily="49" charset="-122"/>
                <a:ea typeface="楷体_GB2312" pitchFamily="49" charset="-122"/>
                <a:sym typeface="Symbol" panose="05050102010706020507" pitchFamily="18" charset="2"/>
              </a:rPr>
              <a:t>&lt;1,</a:t>
            </a:r>
            <a:r>
              <a:rPr lang="zh-CN" altLang="en-US" sz="1600" dirty="0">
                <a:latin typeface="楷体_GB2312" pitchFamily="49" charset="-122"/>
                <a:ea typeface="楷体_GB2312" pitchFamily="49" charset="-122"/>
                <a:sym typeface="Symbol" panose="05050102010706020507" pitchFamily="18" charset="2"/>
              </a:rPr>
              <a:t>所以第一种迭代格式收敛；</a:t>
            </a:r>
            <a:r>
              <a:rPr lang="zh-CN" altLang="en-US" sz="1600" i="1" dirty="0">
                <a:latin typeface="楷体_GB2312" pitchFamily="49" charset="-122"/>
                <a:ea typeface="楷体_GB2312" pitchFamily="49" charset="-122"/>
                <a:sym typeface="Symbol" panose="05050102010706020507" pitchFamily="18" charset="2"/>
              </a:rPr>
              <a:t> </a:t>
            </a:r>
            <a:r>
              <a:rPr lang="en-US" altLang="zh-CN" sz="1600" baseline="-25000" dirty="0">
                <a:latin typeface="楷体_GB2312" pitchFamily="49" charset="-122"/>
                <a:ea typeface="楷体_GB2312" pitchFamily="49" charset="-122"/>
                <a:sym typeface="Symbol" panose="05050102010706020507" pitchFamily="18" charset="2"/>
              </a:rPr>
              <a:t>2</a:t>
            </a:r>
            <a:r>
              <a:rPr lang="en-US" altLang="zh-CN" sz="1600" i="1" dirty="0">
                <a:latin typeface="楷体_GB2312" pitchFamily="49" charset="-122"/>
                <a:ea typeface="楷体_GB2312" pitchFamily="49" charset="-122"/>
                <a:sym typeface="Symbol" panose="05050102010706020507" pitchFamily="18" charset="2"/>
              </a:rPr>
              <a:t>’</a:t>
            </a:r>
            <a:r>
              <a:rPr lang="en-US" altLang="zh-CN" sz="1600" dirty="0">
                <a:latin typeface="楷体_GB2312" pitchFamily="49" charset="-122"/>
                <a:ea typeface="楷体_GB2312" pitchFamily="49" charset="-122"/>
                <a:sym typeface="Symbol" panose="05050102010706020507" pitchFamily="18" charset="2"/>
              </a:rPr>
              <a:t>(1.5</a:t>
            </a:r>
            <a:r>
              <a:rPr lang="en-US" altLang="zh-CN" sz="1600" i="1" dirty="0">
                <a:latin typeface="楷体_GB2312" pitchFamily="49" charset="-122"/>
                <a:ea typeface="楷体_GB2312" pitchFamily="49" charset="-122"/>
                <a:sym typeface="Symbol" panose="05050102010706020507" pitchFamily="18" charset="2"/>
              </a:rPr>
              <a:t>)</a:t>
            </a:r>
            <a:r>
              <a:rPr lang="en-US" altLang="zh-CN" sz="1600" dirty="0">
                <a:latin typeface="楷体_GB2312" pitchFamily="49" charset="-122"/>
                <a:ea typeface="楷体_GB2312" pitchFamily="49" charset="-122"/>
                <a:sym typeface="Symbol" panose="05050102010706020507" pitchFamily="18" charset="2"/>
              </a:rPr>
              <a:t>&gt;1</a:t>
            </a:r>
            <a:r>
              <a:rPr lang="zh-CN" altLang="en-US" sz="1600" dirty="0">
                <a:latin typeface="楷体_GB2312" pitchFamily="49" charset="-122"/>
                <a:ea typeface="楷体_GB2312" pitchFamily="49" charset="-122"/>
                <a:sym typeface="Symbol" panose="05050102010706020507" pitchFamily="18" charset="2"/>
              </a:rPr>
              <a:t>，虽然迭代序列收敛到了方程的另一个根，但也无法收敛到</a:t>
            </a:r>
            <a:r>
              <a:rPr lang="en-US" altLang="zh-CN" sz="1600" dirty="0">
                <a:latin typeface="楷体_GB2312" pitchFamily="49" charset="-122"/>
                <a:ea typeface="楷体_GB2312" pitchFamily="49" charset="-122"/>
                <a:sym typeface="Symbol" panose="05050102010706020507" pitchFamily="18" charset="2"/>
              </a:rPr>
              <a:t>[1,2]</a:t>
            </a:r>
            <a:r>
              <a:rPr lang="zh-CN" altLang="en-US" sz="1600" dirty="0">
                <a:latin typeface="楷体_GB2312" pitchFamily="49" charset="-122"/>
                <a:ea typeface="楷体_GB2312" pitchFamily="49" charset="-122"/>
                <a:sym typeface="Symbol" panose="05050102010706020507" pitchFamily="18" charset="2"/>
              </a:rPr>
              <a:t>内的根，而</a:t>
            </a:r>
            <a:r>
              <a:rPr lang="zh-CN" altLang="en-US" sz="1600" i="1" dirty="0">
                <a:latin typeface="楷体_GB2312" pitchFamily="49" charset="-122"/>
                <a:ea typeface="楷体_GB2312" pitchFamily="49" charset="-122"/>
                <a:sym typeface="Symbol" panose="05050102010706020507" pitchFamily="18" charset="2"/>
              </a:rPr>
              <a:t> </a:t>
            </a:r>
            <a:r>
              <a:rPr lang="en-US" altLang="zh-CN" sz="1600" baseline="-25000" dirty="0">
                <a:latin typeface="楷体_GB2312" pitchFamily="49" charset="-122"/>
                <a:ea typeface="楷体_GB2312" pitchFamily="49" charset="-122"/>
                <a:sym typeface="Symbol" panose="05050102010706020507" pitchFamily="18" charset="2"/>
              </a:rPr>
              <a:t>2</a:t>
            </a:r>
            <a:r>
              <a:rPr lang="en-US" altLang="zh-CN" sz="1600" i="1" dirty="0">
                <a:latin typeface="楷体_GB2312" pitchFamily="49" charset="-122"/>
                <a:ea typeface="楷体_GB2312" pitchFamily="49" charset="-122"/>
                <a:sym typeface="Symbol" panose="05050102010706020507" pitchFamily="18" charset="2"/>
              </a:rPr>
              <a:t>’</a:t>
            </a:r>
            <a:r>
              <a:rPr lang="en-US" altLang="zh-CN" sz="1600" dirty="0">
                <a:latin typeface="楷体_GB2312" pitchFamily="49" charset="-122"/>
                <a:ea typeface="楷体_GB2312" pitchFamily="49" charset="-122"/>
                <a:sym typeface="Symbol" panose="05050102010706020507" pitchFamily="18" charset="2"/>
              </a:rPr>
              <a:t>(1.7</a:t>
            </a:r>
            <a:r>
              <a:rPr lang="en-US" altLang="zh-CN" sz="1600" i="1" dirty="0">
                <a:latin typeface="楷体_GB2312" pitchFamily="49" charset="-122"/>
                <a:ea typeface="楷体_GB2312" pitchFamily="49" charset="-122"/>
                <a:sym typeface="Symbol" panose="05050102010706020507" pitchFamily="18" charset="2"/>
              </a:rPr>
              <a:t>)</a:t>
            </a:r>
            <a:r>
              <a:rPr lang="en-US" altLang="zh-CN" sz="1600" dirty="0">
                <a:latin typeface="楷体_GB2312" pitchFamily="49" charset="-122"/>
                <a:ea typeface="楷体_GB2312" pitchFamily="49" charset="-122"/>
                <a:sym typeface="Symbol" panose="05050102010706020507" pitchFamily="18" charset="2"/>
              </a:rPr>
              <a:t>&gt;1</a:t>
            </a:r>
            <a:r>
              <a:rPr lang="zh-CN" altLang="en-US" sz="1600" dirty="0">
                <a:latin typeface="楷体_GB2312" pitchFamily="49" charset="-122"/>
                <a:ea typeface="楷体_GB2312" pitchFamily="49" charset="-122"/>
                <a:sym typeface="Symbol" panose="05050102010706020507" pitchFamily="18" charset="2"/>
              </a:rPr>
              <a:t>导致迭代序列完全发散了。</a:t>
            </a:r>
            <a:endParaRPr lang="en-US" altLang="zh-CN" sz="1600" dirty="0">
              <a:latin typeface="楷体_GB2312" pitchFamily="49" charset="-122"/>
              <a:ea typeface="楷体_GB2312" pitchFamily="49" charset="-122"/>
              <a:sym typeface="Symbol" panose="05050102010706020507" pitchFamily="18" charset="2"/>
            </a:endParaRPr>
          </a:p>
          <a:p>
            <a:pPr marL="0" indent="0" eaLnBrk="1" hangingPunct="1">
              <a:buNone/>
            </a:pPr>
            <a:r>
              <a:rPr lang="en-US" altLang="zh-CN" sz="1600" dirty="0">
                <a:latin typeface="楷体_GB2312" pitchFamily="49" charset="-122"/>
                <a:ea typeface="楷体_GB2312" pitchFamily="49" charset="-122"/>
                <a:sym typeface="Symbol" panose="05050102010706020507" pitchFamily="18" charset="2"/>
              </a:rPr>
              <a:t>    </a:t>
            </a:r>
            <a:r>
              <a:rPr lang="zh-CN" altLang="en-US" sz="1600" dirty="0">
                <a:latin typeface="楷体_GB2312" pitchFamily="49" charset="-122"/>
                <a:ea typeface="楷体_GB2312" pitchFamily="49" charset="-122"/>
                <a:sym typeface="Symbol" panose="05050102010706020507" pitchFamily="18" charset="2"/>
              </a:rPr>
              <a:t>从此例可知，虽然简单迭代法的构造很容易，然而其收敛性不但取决于迭代函数</a:t>
            </a:r>
            <a:r>
              <a:rPr lang="en-US" altLang="zh-CN" sz="1600" dirty="0">
                <a:latin typeface="楷体_GB2312" pitchFamily="49" charset="-122"/>
                <a:ea typeface="楷体_GB2312" pitchFamily="49" charset="-122"/>
                <a:sym typeface="Symbol" panose="05050102010706020507" pitchFamily="18" charset="2"/>
              </a:rPr>
              <a:t>(x) </a:t>
            </a:r>
            <a:r>
              <a:rPr lang="zh-CN" altLang="en-US" sz="1600" dirty="0">
                <a:latin typeface="楷体_GB2312" pitchFamily="49" charset="-122"/>
                <a:ea typeface="楷体_GB2312" pitchFamily="49" charset="-122"/>
                <a:sym typeface="Symbol" panose="05050102010706020507" pitchFamily="18" charset="2"/>
              </a:rPr>
              <a:t>，同时也取决于初值</a:t>
            </a:r>
            <a:r>
              <a:rPr lang="en-US" altLang="zh-CN" sz="1600" dirty="0">
                <a:latin typeface="楷体_GB2312" pitchFamily="49" charset="-122"/>
                <a:ea typeface="楷体_GB2312" pitchFamily="49" charset="-122"/>
              </a:rPr>
              <a:t>x</a:t>
            </a:r>
            <a:r>
              <a:rPr lang="en-US" altLang="zh-CN" sz="1600" baseline="-25000" dirty="0">
                <a:latin typeface="楷体_GB2312" pitchFamily="49" charset="-122"/>
                <a:ea typeface="楷体_GB2312" pitchFamily="49" charset="-122"/>
              </a:rPr>
              <a:t>0</a:t>
            </a:r>
            <a:r>
              <a:rPr lang="zh-CN" altLang="en-US" sz="1600" dirty="0">
                <a:latin typeface="楷体_GB2312" pitchFamily="49" charset="-122"/>
                <a:ea typeface="楷体_GB2312" pitchFamily="49" charset="-122"/>
              </a:rPr>
              <a:t>的</a:t>
            </a:r>
            <a:r>
              <a:rPr lang="zh-CN" altLang="en-US" sz="1600" dirty="0">
                <a:latin typeface="楷体_GB2312" pitchFamily="49" charset="-122"/>
                <a:ea typeface="楷体_GB2312" pitchFamily="49" charset="-122"/>
                <a:sym typeface="Symbol" panose="05050102010706020507" pitchFamily="18" charset="2"/>
              </a:rPr>
              <a:t>选取，从而引进简单迭代法的局部收敛性。</a:t>
            </a:r>
            <a:endParaRPr lang="zh-CN" altLang="en-US" sz="1600" dirty="0">
              <a:latin typeface="楷体_GB2312" pitchFamily="49" charset="-122"/>
              <a:ea typeface="楷体_GB2312" pitchFamily="49" charset="-122"/>
            </a:endParaRPr>
          </a:p>
        </p:txBody>
      </p:sp>
      <p:cxnSp>
        <p:nvCxnSpPr>
          <p:cNvPr id="7" name="直接连接符 6"/>
          <p:cNvCxnSpPr/>
          <p:nvPr/>
        </p:nvCxnSpPr>
        <p:spPr>
          <a:xfrm flipV="1">
            <a:off x="85725" y="454025"/>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7170" name="标题 1"/>
          <p:cNvSpPr>
            <a:spLocks noGrp="1"/>
          </p:cNvSpPr>
          <p:nvPr/>
        </p:nvSpPr>
        <p:spPr>
          <a:xfrm>
            <a:off x="939800" y="250825"/>
            <a:ext cx="6931025" cy="352425"/>
          </a:xfrm>
          <a:prstGeom prst="rect">
            <a:avLst/>
          </a:prstGeom>
          <a:noFill/>
          <a:ln>
            <a:noFill/>
          </a:ln>
        </p:spPr>
        <p:txBody>
          <a:bodyPr vert="horz" lIns="91440" tIns="45720" rIns="91440" bIns="45720" rtlCol="0" anchor="b">
            <a:normAutofit/>
          </a:bodyPr>
          <a:lst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9pPr>
          </a:lstStyle>
          <a:p>
            <a:pPr algn="ctr" fontAlgn="base"/>
            <a:r>
              <a:rPr lang="zh-CN" altLang="en-US" sz="1600" b="1" strike="noStrike" cap="none" spc="0" noProof="1">
                <a:solidFill>
                  <a:schemeClr val="accent2"/>
                </a:solidFill>
                <a:latin typeface="黑体" panose="02010609060101010101" pitchFamily="49" charset="-122"/>
                <a:ea typeface="黑体" panose="02010609060101010101" pitchFamily="49" charset="-122"/>
                <a:cs typeface="+mn-cs"/>
              </a:rPr>
              <a:t>知识点4 简单迭代法的收敛条件</a:t>
            </a:r>
            <a:endParaRPr lang="zh-CN" altLang="en-US" sz="2400" strike="noStrike" noProof="1">
              <a:solidFill>
                <a:schemeClr val="accent2"/>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ppt_x</p:attrName>
                                        </p:attrNameLst>
                                      </p:cBhvr>
                                      <p:tavLst>
                                        <p:tav tm="0">
                                          <p:val>
                                            <p:strVal val="1+#ppt_w/2"/>
                                          </p:val>
                                        </p:tav>
                                        <p:tav tm="100000">
                                          <p:val>
                                            <p:strVal val="#ppt_x"/>
                                          </p:val>
                                        </p:tav>
                                      </p:tavLst>
                                    </p:anim>
                                    <p:anim calcmode="lin" valueType="num">
                                      <p:cBhvr>
                                        <p:cTn id="1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170"/>
                                        </p:tgtEl>
                                        <p:attrNameLst>
                                          <p:attrName>style.visibility</p:attrName>
                                        </p:attrNameLst>
                                      </p:cBhvr>
                                      <p:to>
                                        <p:strVal val="visible"/>
                                      </p:to>
                                    </p:set>
                                    <p:animEffect transition="in" filter="blinds(horizontal)">
                                      <p:cBhvr>
                                        <p:cTn id="16" dur="500"/>
                                        <p:tgtEl>
                                          <p:spTgt spid="717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8657">
                                            <p:txEl>
                                              <p:pRg st="0" end="0"/>
                                            </p:txEl>
                                          </p:spTgt>
                                        </p:tgtEl>
                                        <p:attrNameLst>
                                          <p:attrName>style.visibility</p:attrName>
                                        </p:attrNameLst>
                                      </p:cBhvr>
                                      <p:to>
                                        <p:strVal val="visible"/>
                                      </p:to>
                                    </p:set>
                                    <p:anim calcmode="lin" valueType="num">
                                      <p:cBhvr additive="base">
                                        <p:cTn id="21" dur="500" fill="hold"/>
                                        <p:tgtEl>
                                          <p:spTgt spid="19865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865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8657">
                                            <p:txEl>
                                              <p:pRg st="1" end="1"/>
                                            </p:txEl>
                                          </p:spTgt>
                                        </p:tgtEl>
                                        <p:attrNameLst>
                                          <p:attrName>style.visibility</p:attrName>
                                        </p:attrNameLst>
                                      </p:cBhvr>
                                      <p:to>
                                        <p:strVal val="visible"/>
                                      </p:to>
                                    </p:set>
                                    <p:anim calcmode="lin" valueType="num">
                                      <p:cBhvr additive="base">
                                        <p:cTn id="27" dur="500" fill="hold"/>
                                        <p:tgtEl>
                                          <p:spTgt spid="198657">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865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98657">
                                            <p:txEl>
                                              <p:pRg st="2" end="2"/>
                                            </p:txEl>
                                          </p:spTgt>
                                        </p:tgtEl>
                                        <p:attrNameLst>
                                          <p:attrName>style.visibility</p:attrName>
                                        </p:attrNameLst>
                                      </p:cBhvr>
                                      <p:to>
                                        <p:strVal val="visible"/>
                                      </p:to>
                                    </p:set>
                                    <p:anim calcmode="lin" valueType="num">
                                      <p:cBhvr additive="base">
                                        <p:cTn id="33" dur="500" fill="hold"/>
                                        <p:tgtEl>
                                          <p:spTgt spid="198657">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9865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8657">
                                            <p:txEl>
                                              <p:pRg st="3" end="3"/>
                                            </p:txEl>
                                          </p:spTgt>
                                        </p:tgtEl>
                                        <p:attrNameLst>
                                          <p:attrName>style.visibility</p:attrName>
                                        </p:attrNameLst>
                                      </p:cBhvr>
                                      <p:to>
                                        <p:strVal val="visible"/>
                                      </p:to>
                                    </p:set>
                                    <p:anim calcmode="lin" valueType="num">
                                      <p:cBhvr additive="base">
                                        <p:cTn id="39" dur="500" fill="hold"/>
                                        <p:tgtEl>
                                          <p:spTgt spid="198657">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865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98657">
                                            <p:txEl>
                                              <p:pRg st="4" end="4"/>
                                            </p:txEl>
                                          </p:spTgt>
                                        </p:tgtEl>
                                        <p:attrNameLst>
                                          <p:attrName>style.visibility</p:attrName>
                                        </p:attrNameLst>
                                      </p:cBhvr>
                                      <p:to>
                                        <p:strVal val="visible"/>
                                      </p:to>
                                    </p:set>
                                    <p:anim calcmode="lin" valueType="num">
                                      <p:cBhvr additive="base">
                                        <p:cTn id="45" dur="500" fill="hold"/>
                                        <p:tgtEl>
                                          <p:spTgt spid="198657">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9865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7" grpId="0" uiExpand="1" build="p"/>
      <p:bldP spid="71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灯片编号占位符 1"/>
          <p:cNvSpPr>
            <a:spLocks noGrp="1"/>
          </p:cNvSpPr>
          <p:nvPr>
            <p:ph type="sldNum" sz="quarter" idx="4"/>
          </p:nvPr>
        </p:nvSpPr>
        <p:spPr>
          <a:xfrm rot="-5400000">
            <a:off x="8391525" y="4368800"/>
            <a:ext cx="987425" cy="365125"/>
          </a:xfrm>
          <a:noFill/>
          <a:ln>
            <a:noFill/>
          </a:ln>
        </p:spPr>
        <p:txBody>
          <a:bodyPr wrap="square" lIns="68580" tIns="34290" rIns="68580" bIns="34290" anchor="b" anchorCtr="1"/>
          <a:lstStyle>
            <a:lvl1pPr marL="0" lvl="0" indent="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200" b="1" dirty="0">
                <a:solidFill>
                  <a:srgbClr val="640000"/>
                </a:solidFill>
                <a:latin typeface="Arial" panose="020B0604020202020204" pitchFamily="34" charset="0"/>
                <a:ea typeface="宋体" panose="02010600030101010101" pitchFamily="2" charset="-122"/>
              </a:rPr>
              <a:t>24</a:t>
            </a:fld>
            <a:endParaRPr lang="zh-CN" altLang="en-US" sz="1200" b="1" dirty="0">
              <a:solidFill>
                <a:srgbClr val="640000"/>
              </a:solidFill>
              <a:latin typeface="Arial" panose="020B0604020202020204" pitchFamily="34" charset="0"/>
              <a:ea typeface="宋体" panose="02010600030101010101" pitchFamily="2" charset="-122"/>
            </a:endParaRPr>
          </a:p>
        </p:txBody>
      </p:sp>
      <p:grpSp>
        <p:nvGrpSpPr>
          <p:cNvPr id="2" name="组合 1"/>
          <p:cNvGrpSpPr/>
          <p:nvPr/>
        </p:nvGrpSpPr>
        <p:grpSpPr>
          <a:xfrm>
            <a:off x="1706880" y="897255"/>
            <a:ext cx="5511800" cy="1178560"/>
            <a:chOff x="2688" y="1413"/>
            <a:chExt cx="8680" cy="1856"/>
          </a:xfrm>
        </p:grpSpPr>
        <p:sp>
          <p:nvSpPr>
            <p:cNvPr id="306178" name="Text Box 2"/>
            <p:cNvSpPr txBox="1"/>
            <p:nvPr/>
          </p:nvSpPr>
          <p:spPr>
            <a:xfrm>
              <a:off x="3883" y="1473"/>
              <a:ext cx="5955" cy="507"/>
            </a:xfrm>
            <a:prstGeom prst="rect">
              <a:avLst/>
            </a:prstGeom>
            <a:noFill/>
            <a:ln w="9525">
              <a:noFill/>
            </a:ln>
          </p:spPr>
          <p:txBody>
            <a:bodyPr anchor="t">
              <a:spAutoFit/>
            </a:bodyPr>
            <a:lstStyle/>
            <a:p>
              <a:r>
                <a:rPr lang="zh-CN" altLang="en-US" sz="1500" dirty="0">
                  <a:solidFill>
                    <a:srgbClr val="000000"/>
                  </a:solidFill>
                  <a:latin typeface="宋体" panose="02010600030101010101" pitchFamily="2" charset="-122"/>
                  <a:ea typeface="宋体" panose="02010600030101010101" pitchFamily="2" charset="-122"/>
                </a:rPr>
                <a:t>若存在    的某个邻域  </a:t>
              </a:r>
              <a:endParaRPr lang="zh-CN" altLang="en-US" sz="1500" dirty="0">
                <a:solidFill>
                  <a:srgbClr val="000000"/>
                </a:solidFill>
                <a:latin typeface="Times New Roman" panose="02020603050405020304" pitchFamily="18" charset="0"/>
                <a:ea typeface="宋体" panose="02010600030101010101" pitchFamily="2" charset="-122"/>
              </a:endParaRPr>
            </a:p>
          </p:txBody>
        </p:sp>
        <p:graphicFrame>
          <p:nvGraphicFramePr>
            <p:cNvPr id="306179" name="Object 3"/>
            <p:cNvGraphicFramePr>
              <a:graphicFrameLocks noChangeAspect="1"/>
            </p:cNvGraphicFramePr>
            <p:nvPr/>
          </p:nvGraphicFramePr>
          <p:xfrm>
            <a:off x="4990" y="1468"/>
            <a:ext cx="450" cy="482"/>
          </p:xfrm>
          <a:graphic>
            <a:graphicData uri="http://schemas.openxmlformats.org/presentationml/2006/ole">
              <mc:AlternateContent xmlns:mc="http://schemas.openxmlformats.org/markup-compatibility/2006">
                <mc:Choice xmlns:v="urn:schemas-microsoft-com:vml" Requires="v">
                  <p:oleObj spid="_x0000_s8219" r:id="rId3" imgW="190500" imgH="203200" progId="Equation.3">
                    <p:embed/>
                  </p:oleObj>
                </mc:Choice>
                <mc:Fallback>
                  <p:oleObj r:id="rId3" imgW="190500" imgH="203200" progId="Equation.3">
                    <p:embed/>
                    <p:pic>
                      <p:nvPicPr>
                        <p:cNvPr id="0" name="图片 3437"/>
                        <p:cNvPicPr/>
                        <p:nvPr/>
                      </p:nvPicPr>
                      <p:blipFill>
                        <a:blip r:embed="rId4"/>
                        <a:stretch>
                          <a:fillRect/>
                        </a:stretch>
                      </p:blipFill>
                      <p:spPr>
                        <a:xfrm>
                          <a:off x="4990" y="1468"/>
                          <a:ext cx="450" cy="482"/>
                        </a:xfrm>
                        <a:prstGeom prst="rect">
                          <a:avLst/>
                        </a:prstGeom>
                        <a:noFill/>
                        <a:ln w="38100">
                          <a:noFill/>
                          <a:miter/>
                        </a:ln>
                      </p:spPr>
                    </p:pic>
                  </p:oleObj>
                </mc:Fallback>
              </mc:AlternateContent>
            </a:graphicData>
          </a:graphic>
        </p:graphicFrame>
        <p:graphicFrame>
          <p:nvGraphicFramePr>
            <p:cNvPr id="306180" name="Object 4"/>
            <p:cNvGraphicFramePr>
              <a:graphicFrameLocks noChangeAspect="1"/>
            </p:cNvGraphicFramePr>
            <p:nvPr/>
          </p:nvGraphicFramePr>
          <p:xfrm>
            <a:off x="7043" y="1413"/>
            <a:ext cx="3815" cy="712"/>
          </p:xfrm>
          <a:graphic>
            <a:graphicData uri="http://schemas.openxmlformats.org/presentationml/2006/ole">
              <mc:AlternateContent xmlns:mc="http://schemas.openxmlformats.org/markup-compatibility/2006">
                <mc:Choice xmlns:v="urn:schemas-microsoft-com:vml" Requires="v">
                  <p:oleObj spid="_x0000_s8220" r:id="rId5" imgW="1651000" imgH="304800" progId="Equation.DSMT4">
                    <p:embed/>
                  </p:oleObj>
                </mc:Choice>
                <mc:Fallback>
                  <p:oleObj r:id="rId5" imgW="1651000" imgH="304800" progId="Equation.DSMT4">
                    <p:embed/>
                    <p:pic>
                      <p:nvPicPr>
                        <p:cNvPr id="0" name="图片 3439"/>
                        <p:cNvPicPr/>
                        <p:nvPr/>
                      </p:nvPicPr>
                      <p:blipFill>
                        <a:blip r:embed="rId6"/>
                        <a:stretch>
                          <a:fillRect/>
                        </a:stretch>
                      </p:blipFill>
                      <p:spPr>
                        <a:xfrm>
                          <a:off x="7043" y="1413"/>
                          <a:ext cx="3815" cy="712"/>
                        </a:xfrm>
                        <a:prstGeom prst="rect">
                          <a:avLst/>
                        </a:prstGeom>
                        <a:noFill/>
                        <a:ln w="38100">
                          <a:noFill/>
                          <a:miter/>
                        </a:ln>
                      </p:spPr>
                    </p:pic>
                  </p:oleObj>
                </mc:Fallback>
              </mc:AlternateContent>
            </a:graphicData>
          </a:graphic>
        </p:graphicFrame>
        <p:sp>
          <p:nvSpPr>
            <p:cNvPr id="306182" name="Text Box 6"/>
            <p:cNvSpPr txBox="1"/>
            <p:nvPr/>
          </p:nvSpPr>
          <p:spPr>
            <a:xfrm>
              <a:off x="2690" y="2103"/>
              <a:ext cx="8253" cy="507"/>
            </a:xfrm>
            <a:prstGeom prst="rect">
              <a:avLst/>
            </a:prstGeom>
            <a:noFill/>
            <a:ln w="9525">
              <a:noFill/>
            </a:ln>
          </p:spPr>
          <p:txBody>
            <a:bodyPr anchor="t">
              <a:spAutoFit/>
            </a:bodyPr>
            <a:lstStyle/>
            <a:p>
              <a:r>
                <a:rPr lang="zh-CN" altLang="en-US" sz="1500" dirty="0">
                  <a:solidFill>
                    <a:srgbClr val="000000"/>
                  </a:solidFill>
                  <a:latin typeface="宋体" panose="02010600030101010101" pitchFamily="2" charset="-122"/>
                  <a:ea typeface="宋体" panose="02010600030101010101" pitchFamily="2" charset="-122"/>
                </a:rPr>
                <a:t>使迭代过程               对于任意初值        均收敛，</a:t>
              </a:r>
              <a:endParaRPr lang="zh-CN" altLang="en-US" sz="1500" dirty="0">
                <a:solidFill>
                  <a:srgbClr val="000000"/>
                </a:solidFill>
                <a:latin typeface="Times New Roman" panose="02020603050405020304" pitchFamily="18" charset="0"/>
                <a:ea typeface="宋体" panose="02010600030101010101" pitchFamily="2" charset="-122"/>
              </a:endParaRPr>
            </a:p>
          </p:txBody>
        </p:sp>
        <p:graphicFrame>
          <p:nvGraphicFramePr>
            <p:cNvPr id="306183" name="Object 7"/>
            <p:cNvGraphicFramePr>
              <a:graphicFrameLocks noChangeAspect="1"/>
            </p:cNvGraphicFramePr>
            <p:nvPr/>
          </p:nvGraphicFramePr>
          <p:xfrm>
            <a:off x="4275" y="2050"/>
            <a:ext cx="2160" cy="608"/>
          </p:xfrm>
          <a:graphic>
            <a:graphicData uri="http://schemas.openxmlformats.org/presentationml/2006/ole">
              <mc:AlternateContent xmlns:mc="http://schemas.openxmlformats.org/markup-compatibility/2006">
                <mc:Choice xmlns:v="urn:schemas-microsoft-com:vml" Requires="v">
                  <p:oleObj spid="_x0000_s8221" r:id="rId7" imgW="914400" imgH="254000" progId="Equation.DSMT4">
                    <p:embed/>
                  </p:oleObj>
                </mc:Choice>
                <mc:Fallback>
                  <p:oleObj r:id="rId7" imgW="914400" imgH="254000" progId="Equation.DSMT4">
                    <p:embed/>
                    <p:pic>
                      <p:nvPicPr>
                        <p:cNvPr id="0" name="图片 3440"/>
                        <p:cNvPicPr/>
                        <p:nvPr/>
                      </p:nvPicPr>
                      <p:blipFill>
                        <a:blip r:embed="rId8"/>
                        <a:stretch>
                          <a:fillRect/>
                        </a:stretch>
                      </p:blipFill>
                      <p:spPr>
                        <a:xfrm>
                          <a:off x="4275" y="2050"/>
                          <a:ext cx="2160" cy="608"/>
                        </a:xfrm>
                        <a:prstGeom prst="rect">
                          <a:avLst/>
                        </a:prstGeom>
                        <a:noFill/>
                        <a:ln w="38100">
                          <a:noFill/>
                          <a:miter/>
                        </a:ln>
                      </p:spPr>
                    </p:pic>
                  </p:oleObj>
                </mc:Fallback>
              </mc:AlternateContent>
            </a:graphicData>
          </a:graphic>
        </p:graphicFrame>
        <p:graphicFrame>
          <p:nvGraphicFramePr>
            <p:cNvPr id="306184" name="Object 8"/>
            <p:cNvGraphicFramePr>
              <a:graphicFrameLocks noChangeAspect="1"/>
            </p:cNvGraphicFramePr>
            <p:nvPr/>
          </p:nvGraphicFramePr>
          <p:xfrm>
            <a:off x="8418" y="2124"/>
            <a:ext cx="1032" cy="521"/>
          </p:xfrm>
          <a:graphic>
            <a:graphicData uri="http://schemas.openxmlformats.org/presentationml/2006/ole">
              <mc:AlternateContent xmlns:mc="http://schemas.openxmlformats.org/markup-compatibility/2006">
                <mc:Choice xmlns:v="urn:schemas-microsoft-com:vml" Requires="v">
                  <p:oleObj spid="_x0000_s8222" r:id="rId9" imgW="457200" imgH="228600" progId="Equation.DSMT4">
                    <p:embed/>
                  </p:oleObj>
                </mc:Choice>
                <mc:Fallback>
                  <p:oleObj r:id="rId9" imgW="457200" imgH="228600" progId="Equation.DSMT4">
                    <p:embed/>
                    <p:pic>
                      <p:nvPicPr>
                        <p:cNvPr id="0" name="图片 3441"/>
                        <p:cNvPicPr/>
                        <p:nvPr/>
                      </p:nvPicPr>
                      <p:blipFill>
                        <a:blip r:embed="rId10"/>
                        <a:stretch>
                          <a:fillRect/>
                        </a:stretch>
                      </p:blipFill>
                      <p:spPr>
                        <a:xfrm>
                          <a:off x="8418" y="2124"/>
                          <a:ext cx="1032" cy="521"/>
                        </a:xfrm>
                        <a:prstGeom prst="rect">
                          <a:avLst/>
                        </a:prstGeom>
                        <a:noFill/>
                        <a:ln w="38100">
                          <a:noFill/>
                          <a:miter/>
                        </a:ln>
                      </p:spPr>
                    </p:pic>
                  </p:oleObj>
                </mc:Fallback>
              </mc:AlternateContent>
            </a:graphicData>
          </a:graphic>
        </p:graphicFrame>
        <p:sp>
          <p:nvSpPr>
            <p:cNvPr id="306185" name="Text Box 9"/>
            <p:cNvSpPr txBox="1"/>
            <p:nvPr/>
          </p:nvSpPr>
          <p:spPr>
            <a:xfrm>
              <a:off x="2695" y="1468"/>
              <a:ext cx="1613" cy="507"/>
            </a:xfrm>
            <a:prstGeom prst="rect">
              <a:avLst/>
            </a:prstGeom>
            <a:noFill/>
            <a:ln w="9525">
              <a:noFill/>
            </a:ln>
          </p:spPr>
          <p:txBody>
            <a:bodyPr anchor="t">
              <a:spAutoFit/>
            </a:bodyPr>
            <a:lstStyle/>
            <a:p>
              <a:r>
                <a:rPr lang="zh-CN" altLang="en-US" sz="1500" dirty="0">
                  <a:solidFill>
                    <a:srgbClr val="FF3300"/>
                  </a:solidFill>
                  <a:latin typeface="黑体" panose="02010609060101010101" pitchFamily="49" charset="-122"/>
                  <a:ea typeface="黑体" panose="02010609060101010101" pitchFamily="49" charset="-122"/>
                </a:rPr>
                <a:t>定义</a:t>
              </a:r>
              <a:endParaRPr lang="zh-CN" altLang="en-US" sz="1500" dirty="0">
                <a:solidFill>
                  <a:srgbClr val="FF3300"/>
                </a:solidFill>
                <a:latin typeface="Times New Roman" panose="02020603050405020304" pitchFamily="18" charset="0"/>
                <a:ea typeface="宋体" panose="02010600030101010101" pitchFamily="2" charset="-122"/>
              </a:endParaRPr>
            </a:p>
          </p:txBody>
        </p:sp>
        <p:sp>
          <p:nvSpPr>
            <p:cNvPr id="306186" name="Text Box 10"/>
            <p:cNvSpPr txBox="1"/>
            <p:nvPr/>
          </p:nvSpPr>
          <p:spPr>
            <a:xfrm>
              <a:off x="2688" y="2740"/>
              <a:ext cx="8680" cy="508"/>
            </a:xfrm>
            <a:prstGeom prst="rect">
              <a:avLst/>
            </a:prstGeom>
            <a:noFill/>
            <a:ln w="9525">
              <a:noFill/>
            </a:ln>
          </p:spPr>
          <p:txBody>
            <a:bodyPr anchor="t">
              <a:spAutoFit/>
            </a:bodyPr>
            <a:lstStyle/>
            <a:p>
              <a:r>
                <a:rPr lang="zh-CN" altLang="en-US" sz="1500" dirty="0">
                  <a:solidFill>
                    <a:srgbClr val="000000"/>
                  </a:solidFill>
                  <a:latin typeface="宋体" panose="02010600030101010101" pitchFamily="2" charset="-122"/>
                  <a:ea typeface="宋体" panose="02010600030101010101" pitchFamily="2" charset="-122"/>
                </a:rPr>
                <a:t>则称迭代过程              在根   邻近具有</a:t>
              </a:r>
              <a:r>
                <a:rPr lang="zh-CN" altLang="en-US" sz="1500" dirty="0">
                  <a:solidFill>
                    <a:srgbClr val="027626"/>
                  </a:solidFill>
                  <a:latin typeface="黑体" panose="02010609060101010101" pitchFamily="49" charset="-122"/>
                  <a:ea typeface="黑体" panose="02010609060101010101" pitchFamily="49" charset="-122"/>
                </a:rPr>
                <a:t>局部收敛性</a:t>
              </a:r>
              <a:r>
                <a:rPr lang="zh-CN" altLang="en-US" sz="1500" dirty="0">
                  <a:solidFill>
                    <a:srgbClr val="000000"/>
                  </a:solidFill>
                  <a:latin typeface="宋体" panose="02010600030101010101" pitchFamily="2" charset="-122"/>
                  <a:ea typeface="宋体" panose="02010600030101010101" pitchFamily="2" charset="-122"/>
                </a:rPr>
                <a:t>。</a:t>
              </a:r>
              <a:endParaRPr lang="zh-CN" altLang="en-US" sz="1500" dirty="0">
                <a:solidFill>
                  <a:srgbClr val="000000"/>
                </a:solidFill>
                <a:latin typeface="Times New Roman" panose="02020603050405020304" pitchFamily="18" charset="0"/>
                <a:ea typeface="宋体" panose="02010600030101010101" pitchFamily="2" charset="-122"/>
              </a:endParaRPr>
            </a:p>
          </p:txBody>
        </p:sp>
        <p:graphicFrame>
          <p:nvGraphicFramePr>
            <p:cNvPr id="306187" name="Object 11"/>
            <p:cNvGraphicFramePr>
              <a:graphicFrameLocks noChangeAspect="1"/>
            </p:cNvGraphicFramePr>
            <p:nvPr/>
          </p:nvGraphicFramePr>
          <p:xfrm>
            <a:off x="4658" y="2725"/>
            <a:ext cx="1950" cy="545"/>
          </p:xfrm>
          <a:graphic>
            <a:graphicData uri="http://schemas.openxmlformats.org/presentationml/2006/ole">
              <mc:AlternateContent xmlns:mc="http://schemas.openxmlformats.org/markup-compatibility/2006">
                <mc:Choice xmlns:v="urn:schemas-microsoft-com:vml" Requires="v">
                  <p:oleObj spid="_x0000_s8223" r:id="rId11" imgW="825500" imgH="228600" progId="Equation.3">
                    <p:embed/>
                  </p:oleObj>
                </mc:Choice>
                <mc:Fallback>
                  <p:oleObj r:id="rId11" imgW="825500" imgH="228600" progId="Equation.3">
                    <p:embed/>
                    <p:pic>
                      <p:nvPicPr>
                        <p:cNvPr id="0" name="图片 3442"/>
                        <p:cNvPicPr/>
                        <p:nvPr/>
                      </p:nvPicPr>
                      <p:blipFill>
                        <a:blip r:embed="rId12"/>
                        <a:stretch>
                          <a:fillRect/>
                        </a:stretch>
                      </p:blipFill>
                      <p:spPr>
                        <a:xfrm>
                          <a:off x="4658" y="2725"/>
                          <a:ext cx="1950" cy="545"/>
                        </a:xfrm>
                        <a:prstGeom prst="rect">
                          <a:avLst/>
                        </a:prstGeom>
                        <a:noFill/>
                        <a:ln w="38100">
                          <a:noFill/>
                          <a:miter/>
                        </a:ln>
                      </p:spPr>
                    </p:pic>
                  </p:oleObj>
                </mc:Fallback>
              </mc:AlternateContent>
            </a:graphicData>
          </a:graphic>
        </p:graphicFrame>
        <p:graphicFrame>
          <p:nvGraphicFramePr>
            <p:cNvPr id="306188" name="Object 12"/>
            <p:cNvGraphicFramePr>
              <a:graphicFrameLocks noChangeAspect="1"/>
            </p:cNvGraphicFramePr>
            <p:nvPr/>
          </p:nvGraphicFramePr>
          <p:xfrm>
            <a:off x="7368" y="2705"/>
            <a:ext cx="450" cy="485"/>
          </p:xfrm>
          <a:graphic>
            <a:graphicData uri="http://schemas.openxmlformats.org/presentationml/2006/ole">
              <mc:AlternateContent xmlns:mc="http://schemas.openxmlformats.org/markup-compatibility/2006">
                <mc:Choice xmlns:v="urn:schemas-microsoft-com:vml" Requires="v">
                  <p:oleObj spid="_x0000_s8224" r:id="rId13" imgW="190500" imgH="203200" progId="Equation.3">
                    <p:embed/>
                  </p:oleObj>
                </mc:Choice>
                <mc:Fallback>
                  <p:oleObj r:id="rId13" imgW="190500" imgH="203200" progId="Equation.3">
                    <p:embed/>
                    <p:pic>
                      <p:nvPicPr>
                        <p:cNvPr id="0" name="图片 3443"/>
                        <p:cNvPicPr/>
                        <p:nvPr/>
                      </p:nvPicPr>
                      <p:blipFill>
                        <a:blip r:embed="rId14"/>
                        <a:stretch>
                          <a:fillRect/>
                        </a:stretch>
                      </p:blipFill>
                      <p:spPr>
                        <a:xfrm>
                          <a:off x="7368" y="2705"/>
                          <a:ext cx="450" cy="485"/>
                        </a:xfrm>
                        <a:prstGeom prst="rect">
                          <a:avLst/>
                        </a:prstGeom>
                        <a:noFill/>
                        <a:ln w="38100">
                          <a:noFill/>
                          <a:miter/>
                        </a:ln>
                      </p:spPr>
                    </p:pic>
                  </p:oleObj>
                </mc:Fallback>
              </mc:AlternateContent>
            </a:graphicData>
          </a:graphic>
        </p:graphicFrame>
      </p:grpSp>
      <p:grpSp>
        <p:nvGrpSpPr>
          <p:cNvPr id="5" name="组合 4"/>
          <p:cNvGrpSpPr/>
          <p:nvPr/>
        </p:nvGrpSpPr>
        <p:grpSpPr>
          <a:xfrm>
            <a:off x="1710055" y="2184400"/>
            <a:ext cx="5939790" cy="1475740"/>
            <a:chOff x="2693" y="3440"/>
            <a:chExt cx="9354" cy="2324"/>
          </a:xfrm>
        </p:grpSpPr>
        <p:sp>
          <p:nvSpPr>
            <p:cNvPr id="306192" name="Text Box 16"/>
            <p:cNvSpPr txBox="1"/>
            <p:nvPr/>
          </p:nvSpPr>
          <p:spPr>
            <a:xfrm>
              <a:off x="8445" y="3498"/>
              <a:ext cx="3603" cy="507"/>
            </a:xfrm>
            <a:prstGeom prst="rect">
              <a:avLst/>
            </a:prstGeom>
            <a:noFill/>
            <a:ln w="9525">
              <a:noFill/>
            </a:ln>
          </p:spPr>
          <p:txBody>
            <a:bodyPr anchor="t">
              <a:spAutoFit/>
            </a:bodyPr>
            <a:lstStyle/>
            <a:p>
              <a:r>
                <a:rPr lang="zh-CN" altLang="en-US" sz="1500" dirty="0">
                  <a:solidFill>
                    <a:srgbClr val="000000"/>
                  </a:solidFill>
                  <a:latin typeface="宋体" panose="02010600030101010101" pitchFamily="2" charset="-122"/>
                  <a:ea typeface="宋体" panose="02010600030101010101" pitchFamily="2" charset="-122"/>
                </a:rPr>
                <a:t>   在   的邻近连续，且</a:t>
              </a:r>
              <a:endParaRPr lang="zh-CN" altLang="en-US" sz="1500" dirty="0">
                <a:solidFill>
                  <a:srgbClr val="000000"/>
                </a:solidFill>
                <a:latin typeface="Times New Roman" panose="02020603050405020304" pitchFamily="18" charset="0"/>
                <a:ea typeface="宋体" panose="02010600030101010101" pitchFamily="2" charset="-122"/>
              </a:endParaRPr>
            </a:p>
          </p:txBody>
        </p:sp>
        <p:grpSp>
          <p:nvGrpSpPr>
            <p:cNvPr id="4" name="组合 3"/>
            <p:cNvGrpSpPr/>
            <p:nvPr/>
          </p:nvGrpSpPr>
          <p:grpSpPr>
            <a:xfrm>
              <a:off x="2693" y="3440"/>
              <a:ext cx="8252" cy="2324"/>
              <a:chOff x="2693" y="3440"/>
              <a:chExt cx="8252" cy="2324"/>
            </a:xfrm>
          </p:grpSpPr>
          <p:sp>
            <p:nvSpPr>
              <p:cNvPr id="306189" name="Text Box 13"/>
              <p:cNvSpPr txBox="1"/>
              <p:nvPr/>
            </p:nvSpPr>
            <p:spPr>
              <a:xfrm>
                <a:off x="3968" y="3498"/>
                <a:ext cx="5952" cy="507"/>
              </a:xfrm>
              <a:prstGeom prst="rect">
                <a:avLst/>
              </a:prstGeom>
              <a:noFill/>
              <a:ln w="9525">
                <a:noFill/>
              </a:ln>
            </p:spPr>
            <p:txBody>
              <a:bodyPr anchor="t">
                <a:spAutoFit/>
              </a:bodyPr>
              <a:lstStyle/>
              <a:p>
                <a:r>
                  <a:rPr lang="zh-CN" altLang="en-US" sz="1500" dirty="0">
                    <a:solidFill>
                      <a:srgbClr val="000000"/>
                    </a:solidFill>
                    <a:latin typeface="宋体" panose="02010600030101010101" pitchFamily="2" charset="-122"/>
                    <a:ea typeface="宋体" panose="02010600030101010101" pitchFamily="2" charset="-122"/>
                  </a:rPr>
                  <a:t>设   为方程          的根，</a:t>
                </a:r>
                <a:endParaRPr lang="zh-CN" altLang="en-US" sz="1500" dirty="0">
                  <a:solidFill>
                    <a:srgbClr val="000000"/>
                  </a:solidFill>
                  <a:latin typeface="Times New Roman" panose="02020603050405020304" pitchFamily="18" charset="0"/>
                  <a:ea typeface="宋体" panose="02010600030101010101" pitchFamily="2" charset="-122"/>
                </a:endParaRPr>
              </a:p>
            </p:txBody>
          </p:sp>
          <p:graphicFrame>
            <p:nvGraphicFramePr>
              <p:cNvPr id="306190" name="Object 14"/>
              <p:cNvGraphicFramePr>
                <a:graphicFrameLocks noChangeAspect="1"/>
              </p:cNvGraphicFramePr>
              <p:nvPr/>
            </p:nvGraphicFramePr>
            <p:xfrm>
              <a:off x="4393" y="3440"/>
              <a:ext cx="450" cy="485"/>
            </p:xfrm>
            <a:graphic>
              <a:graphicData uri="http://schemas.openxmlformats.org/presentationml/2006/ole">
                <mc:AlternateContent xmlns:mc="http://schemas.openxmlformats.org/markup-compatibility/2006">
                  <mc:Choice xmlns:v="urn:schemas-microsoft-com:vml" Requires="v">
                    <p:oleObj spid="_x0000_s8225" r:id="rId15" imgW="190500" imgH="203200" progId="Equation.3">
                      <p:embed/>
                    </p:oleObj>
                  </mc:Choice>
                  <mc:Fallback>
                    <p:oleObj r:id="rId15" imgW="190500" imgH="203200" progId="Equation.3">
                      <p:embed/>
                      <p:pic>
                        <p:nvPicPr>
                          <p:cNvPr id="0" name="图片 3444"/>
                          <p:cNvPicPr/>
                          <p:nvPr/>
                        </p:nvPicPr>
                        <p:blipFill>
                          <a:blip r:embed="rId16"/>
                          <a:stretch>
                            <a:fillRect/>
                          </a:stretch>
                        </p:blipFill>
                        <p:spPr>
                          <a:xfrm>
                            <a:off x="4393" y="3440"/>
                            <a:ext cx="450" cy="485"/>
                          </a:xfrm>
                          <a:prstGeom prst="rect">
                            <a:avLst/>
                          </a:prstGeom>
                          <a:noFill/>
                          <a:ln w="38100">
                            <a:noFill/>
                            <a:miter/>
                          </a:ln>
                        </p:spPr>
                      </p:pic>
                    </p:oleObj>
                  </mc:Fallback>
                </mc:AlternateContent>
              </a:graphicData>
            </a:graphic>
          </p:graphicFrame>
          <p:graphicFrame>
            <p:nvGraphicFramePr>
              <p:cNvPr id="306191" name="Object 15"/>
              <p:cNvGraphicFramePr>
                <a:graphicFrameLocks noChangeAspect="1"/>
              </p:cNvGraphicFramePr>
              <p:nvPr/>
            </p:nvGraphicFramePr>
            <p:xfrm>
              <a:off x="5738" y="3495"/>
              <a:ext cx="1410" cy="483"/>
            </p:xfrm>
            <a:graphic>
              <a:graphicData uri="http://schemas.openxmlformats.org/presentationml/2006/ole">
                <mc:AlternateContent xmlns:mc="http://schemas.openxmlformats.org/markup-compatibility/2006">
                  <mc:Choice xmlns:v="urn:schemas-microsoft-com:vml" Requires="v">
                    <p:oleObj spid="_x0000_s8226" r:id="rId17" imgW="596900" imgH="203200" progId="Equation.DSMT4">
                      <p:embed/>
                    </p:oleObj>
                  </mc:Choice>
                  <mc:Fallback>
                    <p:oleObj r:id="rId17" imgW="596900" imgH="203200" progId="Equation.DSMT4">
                      <p:embed/>
                      <p:pic>
                        <p:nvPicPr>
                          <p:cNvPr id="0" name="图片 3445"/>
                          <p:cNvPicPr/>
                          <p:nvPr/>
                        </p:nvPicPr>
                        <p:blipFill>
                          <a:blip r:embed="rId18"/>
                          <a:stretch>
                            <a:fillRect/>
                          </a:stretch>
                        </p:blipFill>
                        <p:spPr>
                          <a:xfrm>
                            <a:off x="5738" y="3495"/>
                            <a:ext cx="1410" cy="483"/>
                          </a:xfrm>
                          <a:prstGeom prst="rect">
                            <a:avLst/>
                          </a:prstGeom>
                          <a:noFill/>
                          <a:ln w="38100">
                            <a:noFill/>
                            <a:miter/>
                          </a:ln>
                        </p:spPr>
                      </p:pic>
                    </p:oleObj>
                  </mc:Fallback>
                </mc:AlternateContent>
              </a:graphicData>
            </a:graphic>
          </p:graphicFrame>
          <p:graphicFrame>
            <p:nvGraphicFramePr>
              <p:cNvPr id="306193" name="Object 17"/>
              <p:cNvGraphicFramePr>
                <a:graphicFrameLocks noChangeAspect="1"/>
              </p:cNvGraphicFramePr>
              <p:nvPr/>
            </p:nvGraphicFramePr>
            <p:xfrm>
              <a:off x="7965" y="3445"/>
              <a:ext cx="990" cy="608"/>
            </p:xfrm>
            <a:graphic>
              <a:graphicData uri="http://schemas.openxmlformats.org/presentationml/2006/ole">
                <mc:AlternateContent xmlns:mc="http://schemas.openxmlformats.org/markup-compatibility/2006">
                  <mc:Choice xmlns:v="urn:schemas-microsoft-com:vml" Requires="v">
                    <p:oleObj spid="_x0000_s8227" r:id="rId19" imgW="419100" imgH="254000" progId="Equation.DSMT4">
                      <p:embed/>
                    </p:oleObj>
                  </mc:Choice>
                  <mc:Fallback>
                    <p:oleObj r:id="rId19" imgW="419100" imgH="254000" progId="Equation.DSMT4">
                      <p:embed/>
                      <p:pic>
                        <p:nvPicPr>
                          <p:cNvPr id="0" name="图片 3446"/>
                          <p:cNvPicPr/>
                          <p:nvPr/>
                        </p:nvPicPr>
                        <p:blipFill>
                          <a:blip r:embed="rId20"/>
                          <a:stretch>
                            <a:fillRect/>
                          </a:stretch>
                        </p:blipFill>
                        <p:spPr>
                          <a:xfrm>
                            <a:off x="7965" y="3445"/>
                            <a:ext cx="990" cy="608"/>
                          </a:xfrm>
                          <a:prstGeom prst="rect">
                            <a:avLst/>
                          </a:prstGeom>
                          <a:noFill/>
                          <a:ln w="38100">
                            <a:noFill/>
                            <a:miter/>
                          </a:ln>
                        </p:spPr>
                      </p:pic>
                    </p:oleObj>
                  </mc:Fallback>
                </mc:AlternateContent>
              </a:graphicData>
            </a:graphic>
          </p:graphicFrame>
          <p:graphicFrame>
            <p:nvGraphicFramePr>
              <p:cNvPr id="306194" name="Object 18"/>
              <p:cNvGraphicFramePr>
                <a:graphicFrameLocks noChangeAspect="1"/>
              </p:cNvGraphicFramePr>
              <p:nvPr/>
            </p:nvGraphicFramePr>
            <p:xfrm>
              <a:off x="6015" y="4275"/>
              <a:ext cx="1830" cy="728"/>
            </p:xfrm>
            <a:graphic>
              <a:graphicData uri="http://schemas.openxmlformats.org/presentationml/2006/ole">
                <mc:AlternateContent xmlns:mc="http://schemas.openxmlformats.org/markup-compatibility/2006">
                  <mc:Choice xmlns:v="urn:schemas-microsoft-com:vml" Requires="v">
                    <p:oleObj spid="_x0000_s8228" r:id="rId21" imgW="774065" imgH="304800" progId="Equation.DSMT4">
                      <p:embed/>
                    </p:oleObj>
                  </mc:Choice>
                  <mc:Fallback>
                    <p:oleObj r:id="rId21" imgW="774065" imgH="304800" progId="Equation.DSMT4">
                      <p:embed/>
                      <p:pic>
                        <p:nvPicPr>
                          <p:cNvPr id="0" name="图片 3447"/>
                          <p:cNvPicPr/>
                          <p:nvPr/>
                        </p:nvPicPr>
                        <p:blipFill>
                          <a:blip r:embed="rId22"/>
                          <a:stretch>
                            <a:fillRect/>
                          </a:stretch>
                        </p:blipFill>
                        <p:spPr>
                          <a:xfrm>
                            <a:off x="6015" y="4275"/>
                            <a:ext cx="1830" cy="728"/>
                          </a:xfrm>
                          <a:prstGeom prst="rect">
                            <a:avLst/>
                          </a:prstGeom>
                          <a:noFill/>
                          <a:ln w="38100">
                            <a:noFill/>
                            <a:miter/>
                          </a:ln>
                        </p:spPr>
                      </p:pic>
                    </p:oleObj>
                  </mc:Fallback>
                </mc:AlternateContent>
              </a:graphicData>
            </a:graphic>
          </p:graphicFrame>
          <p:sp>
            <p:nvSpPr>
              <p:cNvPr id="306195" name="Text Box 19"/>
              <p:cNvSpPr txBox="1"/>
              <p:nvPr/>
            </p:nvSpPr>
            <p:spPr>
              <a:xfrm>
                <a:off x="2778" y="3498"/>
                <a:ext cx="1615" cy="507"/>
              </a:xfrm>
              <a:prstGeom prst="rect">
                <a:avLst/>
              </a:prstGeom>
              <a:noFill/>
              <a:ln w="9525">
                <a:noFill/>
              </a:ln>
            </p:spPr>
            <p:txBody>
              <a:bodyPr anchor="t">
                <a:spAutoFit/>
              </a:bodyPr>
              <a:lstStyle/>
              <a:p>
                <a:r>
                  <a:rPr lang="zh-CN" altLang="en-US" sz="1500" dirty="0">
                    <a:solidFill>
                      <a:srgbClr val="FF3300"/>
                    </a:solidFill>
                    <a:latin typeface="黑体" panose="02010609060101010101" pitchFamily="49" charset="-122"/>
                    <a:ea typeface="黑体" panose="02010609060101010101" pitchFamily="49" charset="-122"/>
                  </a:rPr>
                  <a:t>定理</a:t>
                </a:r>
                <a:endParaRPr lang="zh-CN" altLang="en-US" sz="1500" dirty="0">
                  <a:solidFill>
                    <a:srgbClr val="FF3300"/>
                  </a:solidFill>
                  <a:latin typeface="Times New Roman" panose="02020603050405020304" pitchFamily="18" charset="0"/>
                  <a:ea typeface="宋体" panose="02010600030101010101" pitchFamily="2" charset="-122"/>
                </a:endParaRPr>
              </a:p>
            </p:txBody>
          </p:sp>
          <p:sp>
            <p:nvSpPr>
              <p:cNvPr id="306196" name="Text Box 20"/>
              <p:cNvSpPr txBox="1"/>
              <p:nvPr/>
            </p:nvSpPr>
            <p:spPr>
              <a:xfrm>
                <a:off x="2693" y="5235"/>
                <a:ext cx="8252" cy="508"/>
              </a:xfrm>
              <a:prstGeom prst="rect">
                <a:avLst/>
              </a:prstGeom>
              <a:noFill/>
              <a:ln w="9525">
                <a:noFill/>
              </a:ln>
            </p:spPr>
            <p:txBody>
              <a:bodyPr anchor="t">
                <a:spAutoFit/>
              </a:bodyPr>
              <a:lstStyle/>
              <a:p>
                <a:r>
                  <a:rPr lang="zh-CN" altLang="en-US" sz="1500" dirty="0">
                    <a:solidFill>
                      <a:srgbClr val="000000"/>
                    </a:solidFill>
                    <a:latin typeface="宋体" panose="02010600030101010101" pitchFamily="2" charset="-122"/>
                    <a:ea typeface="宋体" panose="02010600030101010101" pitchFamily="2" charset="-122"/>
                  </a:rPr>
                  <a:t>则迭代过程             在根   邻近具有局部收敛性。</a:t>
                </a:r>
                <a:endParaRPr lang="zh-CN" altLang="en-US" sz="1500" dirty="0">
                  <a:solidFill>
                    <a:srgbClr val="000000"/>
                  </a:solidFill>
                  <a:latin typeface="Times New Roman" panose="02020603050405020304" pitchFamily="18" charset="0"/>
                  <a:ea typeface="宋体" panose="02010600030101010101" pitchFamily="2" charset="-122"/>
                </a:endParaRPr>
              </a:p>
            </p:txBody>
          </p:sp>
          <p:graphicFrame>
            <p:nvGraphicFramePr>
              <p:cNvPr id="306197" name="Object 21"/>
              <p:cNvGraphicFramePr>
                <a:graphicFrameLocks noChangeAspect="1"/>
              </p:cNvGraphicFramePr>
              <p:nvPr/>
            </p:nvGraphicFramePr>
            <p:xfrm>
              <a:off x="4308" y="5220"/>
              <a:ext cx="1950" cy="545"/>
            </p:xfrm>
            <a:graphic>
              <a:graphicData uri="http://schemas.openxmlformats.org/presentationml/2006/ole">
                <mc:AlternateContent xmlns:mc="http://schemas.openxmlformats.org/markup-compatibility/2006">
                  <mc:Choice xmlns:v="urn:schemas-microsoft-com:vml" Requires="v">
                    <p:oleObj spid="_x0000_s8229" r:id="rId23" imgW="825500" imgH="228600" progId="Equation.3">
                      <p:embed/>
                    </p:oleObj>
                  </mc:Choice>
                  <mc:Fallback>
                    <p:oleObj r:id="rId23" imgW="825500" imgH="228600" progId="Equation.3">
                      <p:embed/>
                      <p:pic>
                        <p:nvPicPr>
                          <p:cNvPr id="0" name="图片 3448"/>
                          <p:cNvPicPr/>
                          <p:nvPr/>
                        </p:nvPicPr>
                        <p:blipFill>
                          <a:blip r:embed="rId12"/>
                          <a:stretch>
                            <a:fillRect/>
                          </a:stretch>
                        </p:blipFill>
                        <p:spPr>
                          <a:xfrm>
                            <a:off x="4308" y="5220"/>
                            <a:ext cx="1950" cy="545"/>
                          </a:xfrm>
                          <a:prstGeom prst="rect">
                            <a:avLst/>
                          </a:prstGeom>
                          <a:noFill/>
                          <a:ln w="38100">
                            <a:noFill/>
                            <a:miter/>
                          </a:ln>
                        </p:spPr>
                      </p:pic>
                    </p:oleObj>
                  </mc:Fallback>
                </mc:AlternateContent>
              </a:graphicData>
            </a:graphic>
          </p:graphicFrame>
          <p:graphicFrame>
            <p:nvGraphicFramePr>
              <p:cNvPr id="306198" name="Object 22"/>
              <p:cNvGraphicFramePr>
                <a:graphicFrameLocks noChangeAspect="1"/>
              </p:cNvGraphicFramePr>
              <p:nvPr/>
            </p:nvGraphicFramePr>
            <p:xfrm>
              <a:off x="6835" y="5203"/>
              <a:ext cx="450" cy="482"/>
            </p:xfrm>
            <a:graphic>
              <a:graphicData uri="http://schemas.openxmlformats.org/presentationml/2006/ole">
                <mc:AlternateContent xmlns:mc="http://schemas.openxmlformats.org/markup-compatibility/2006">
                  <mc:Choice xmlns:v="urn:schemas-microsoft-com:vml" Requires="v">
                    <p:oleObj spid="_x0000_s8230" r:id="rId24" imgW="190500" imgH="203200" progId="Equation.3">
                      <p:embed/>
                    </p:oleObj>
                  </mc:Choice>
                  <mc:Fallback>
                    <p:oleObj r:id="rId24" imgW="190500" imgH="203200" progId="Equation.3">
                      <p:embed/>
                      <p:pic>
                        <p:nvPicPr>
                          <p:cNvPr id="0" name="图片 3449"/>
                          <p:cNvPicPr/>
                          <p:nvPr/>
                        </p:nvPicPr>
                        <p:blipFill>
                          <a:blip r:embed="rId14"/>
                          <a:stretch>
                            <a:fillRect/>
                          </a:stretch>
                        </p:blipFill>
                        <p:spPr>
                          <a:xfrm>
                            <a:off x="6835" y="5203"/>
                            <a:ext cx="450" cy="482"/>
                          </a:xfrm>
                          <a:prstGeom prst="rect">
                            <a:avLst/>
                          </a:prstGeom>
                          <a:noFill/>
                          <a:ln w="38100">
                            <a:noFill/>
                            <a:miter/>
                          </a:ln>
                        </p:spPr>
                      </p:pic>
                    </p:oleObj>
                  </mc:Fallback>
                </mc:AlternateContent>
              </a:graphicData>
            </a:graphic>
          </p:graphicFrame>
          <p:graphicFrame>
            <p:nvGraphicFramePr>
              <p:cNvPr id="306199" name="Object 23"/>
              <p:cNvGraphicFramePr>
                <a:graphicFrameLocks noChangeAspect="1"/>
              </p:cNvGraphicFramePr>
              <p:nvPr/>
            </p:nvGraphicFramePr>
            <p:xfrm>
              <a:off x="9293" y="3483"/>
              <a:ext cx="450" cy="482"/>
            </p:xfrm>
            <a:graphic>
              <a:graphicData uri="http://schemas.openxmlformats.org/presentationml/2006/ole">
                <mc:AlternateContent xmlns:mc="http://schemas.openxmlformats.org/markup-compatibility/2006">
                  <mc:Choice xmlns:v="urn:schemas-microsoft-com:vml" Requires="v">
                    <p:oleObj spid="_x0000_s8231" r:id="rId25" imgW="190500" imgH="203200" progId="Equation.3">
                      <p:embed/>
                    </p:oleObj>
                  </mc:Choice>
                  <mc:Fallback>
                    <p:oleObj r:id="rId25" imgW="190500" imgH="203200" progId="Equation.3">
                      <p:embed/>
                      <p:pic>
                        <p:nvPicPr>
                          <p:cNvPr id="0" name="图片 3450"/>
                          <p:cNvPicPr/>
                          <p:nvPr/>
                        </p:nvPicPr>
                        <p:blipFill>
                          <a:blip r:embed="rId16"/>
                          <a:stretch>
                            <a:fillRect/>
                          </a:stretch>
                        </p:blipFill>
                        <p:spPr>
                          <a:xfrm>
                            <a:off x="9293" y="3483"/>
                            <a:ext cx="450" cy="482"/>
                          </a:xfrm>
                          <a:prstGeom prst="rect">
                            <a:avLst/>
                          </a:prstGeom>
                          <a:noFill/>
                          <a:ln w="38100">
                            <a:noFill/>
                            <a:miter/>
                          </a:ln>
                        </p:spPr>
                      </p:pic>
                    </p:oleObj>
                  </mc:Fallback>
                </mc:AlternateContent>
              </a:graphicData>
            </a:graphic>
          </p:graphicFrame>
        </p:grpSp>
      </p:grpSp>
      <p:sp>
        <p:nvSpPr>
          <p:cNvPr id="306202" name="Rectangle 26"/>
          <p:cNvSpPr/>
          <p:nvPr/>
        </p:nvSpPr>
        <p:spPr>
          <a:xfrm>
            <a:off x="1601788" y="3813175"/>
            <a:ext cx="6172200" cy="1089025"/>
          </a:xfrm>
          <a:prstGeom prst="rect">
            <a:avLst/>
          </a:prstGeom>
          <a:noFill/>
          <a:ln w="9525">
            <a:noFill/>
          </a:ln>
        </p:spPr>
        <p:txBody>
          <a:bodyPr anchor="t"/>
          <a:lstStyle/>
          <a:p>
            <a:pPr marL="342900" indent="-342900">
              <a:spcBef>
                <a:spcPct val="20000"/>
              </a:spcBef>
              <a:buClr>
                <a:schemeClr val="tx1"/>
              </a:buClr>
              <a:buSzPct val="75000"/>
              <a:buFont typeface="Wingdings" panose="05000000000000000000" pitchFamily="2" charset="2"/>
              <a:buNone/>
            </a:pPr>
            <a:r>
              <a:rPr lang="zh-CN" altLang="en-US" sz="1500" dirty="0">
                <a:solidFill>
                  <a:srgbClr val="FF3300"/>
                </a:solidFill>
                <a:latin typeface="楷体_GB2312" pitchFamily="49" charset="-122"/>
                <a:ea typeface="宋体" panose="02010600030101010101" pitchFamily="2" charset="-122"/>
              </a:rPr>
              <a:t>可得一个不严格的准则</a:t>
            </a:r>
            <a:r>
              <a:rPr lang="en-US" altLang="zh-CN" sz="1500" dirty="0">
                <a:solidFill>
                  <a:srgbClr val="FF3300"/>
                </a:solidFill>
                <a:latin typeface="楷体_GB2312" pitchFamily="49" charset="-122"/>
                <a:ea typeface="宋体" panose="02010600030101010101" pitchFamily="2" charset="-122"/>
              </a:rPr>
              <a:t>:</a:t>
            </a:r>
          </a:p>
          <a:p>
            <a:pPr marL="342900" indent="-342900">
              <a:lnSpc>
                <a:spcPct val="125000"/>
              </a:lnSpc>
              <a:spcBef>
                <a:spcPct val="20000"/>
              </a:spcBef>
              <a:buClr>
                <a:schemeClr val="tx1"/>
              </a:buClr>
              <a:buSzPct val="75000"/>
              <a:buFont typeface="Wingdings" panose="05000000000000000000" pitchFamily="2" charset="2"/>
              <a:buNone/>
            </a:pPr>
            <a:r>
              <a:rPr lang="zh-CN" altLang="en-US" sz="1500" dirty="0">
                <a:solidFill>
                  <a:srgbClr val="990033"/>
                </a:solidFill>
                <a:latin typeface="楷体_GB2312" pitchFamily="49" charset="-122"/>
                <a:ea typeface="宋体" panose="02010600030101010101" pitchFamily="2" charset="-122"/>
              </a:rPr>
              <a:t>   </a:t>
            </a:r>
            <a:r>
              <a:rPr lang="zh-CN" altLang="en-US" sz="1500" dirty="0">
                <a:solidFill>
                  <a:srgbClr val="000000"/>
                </a:solidFill>
                <a:latin typeface="宋体" panose="02010600030101010101" pitchFamily="2" charset="-122"/>
                <a:ea typeface="宋体" panose="02010600030101010101" pitchFamily="2" charset="-122"/>
              </a:rPr>
              <a:t>只要在一个不大的有根区间上,</a:t>
            </a:r>
            <a:r>
              <a:rPr lang="en-US" altLang="zh-CN" sz="1500" dirty="0">
                <a:solidFill>
                  <a:srgbClr val="008000"/>
                </a:solidFill>
                <a:latin typeface="Times New Roman" panose="02020603050405020304" pitchFamily="18" charset="0"/>
                <a:ea typeface="宋体" panose="02010600030101010101" pitchFamily="2" charset="-122"/>
              </a:rPr>
              <a:t> </a:t>
            </a:r>
            <a:r>
              <a:rPr lang="en-US" altLang="zh-CN" sz="1500" i="1" dirty="0">
                <a:solidFill>
                  <a:srgbClr val="008000"/>
                </a:solidFill>
                <a:latin typeface="Times New Roman" panose="02020603050405020304" pitchFamily="18" charset="0"/>
                <a:ea typeface="宋体" panose="02010600030101010101" pitchFamily="2" charset="-122"/>
              </a:rPr>
              <a:t>| </a:t>
            </a:r>
            <a:r>
              <a:rPr lang="en-US" altLang="zh-CN" sz="1500" i="1" dirty="0">
                <a:solidFill>
                  <a:srgbClr val="008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1500" i="1" dirty="0">
                <a:solidFill>
                  <a:srgbClr val="008000"/>
                </a:solidFill>
                <a:latin typeface="Times New Roman" panose="02020603050405020304" pitchFamily="18" charset="0"/>
                <a:ea typeface="宋体" panose="02010600030101010101" pitchFamily="2" charset="-122"/>
              </a:rPr>
              <a:t>’(x)|</a:t>
            </a:r>
            <a:r>
              <a:rPr lang="zh-CN" altLang="en-US" sz="1500" dirty="0">
                <a:solidFill>
                  <a:srgbClr val="000000"/>
                </a:solidFill>
                <a:latin typeface="宋体" panose="02010600030101010101" pitchFamily="2" charset="-122"/>
                <a:ea typeface="宋体" panose="02010600030101010101" pitchFamily="2" charset="-122"/>
              </a:rPr>
              <a:t>明显地小于</a:t>
            </a:r>
            <a:r>
              <a:rPr lang="en-US" altLang="zh-CN" sz="1500" dirty="0">
                <a:solidFill>
                  <a:srgbClr val="008000"/>
                </a:solidFill>
                <a:latin typeface="Times New Roman" panose="02020603050405020304" pitchFamily="18" charset="0"/>
                <a:ea typeface="宋体" panose="02010600030101010101" pitchFamily="2" charset="-122"/>
              </a:rPr>
              <a:t>1 , </a:t>
            </a:r>
            <a:r>
              <a:rPr lang="zh-CN" altLang="en-US" sz="1500" dirty="0">
                <a:solidFill>
                  <a:srgbClr val="000000"/>
                </a:solidFill>
                <a:latin typeface="宋体" panose="02010600030101010101" pitchFamily="2" charset="-122"/>
                <a:ea typeface="宋体" panose="02010600030101010101" pitchFamily="2" charset="-122"/>
              </a:rPr>
              <a:t>那么从该区间内一点</a:t>
            </a:r>
            <a:r>
              <a:rPr lang="en-US" altLang="zh-CN" sz="1500" i="1" dirty="0">
                <a:solidFill>
                  <a:srgbClr val="008000"/>
                </a:solidFill>
                <a:latin typeface="Times New Roman" panose="02020603050405020304" pitchFamily="18" charset="0"/>
                <a:ea typeface="宋体" panose="02010600030101010101" pitchFamily="2" charset="-122"/>
              </a:rPr>
              <a:t>x</a:t>
            </a:r>
            <a:r>
              <a:rPr lang="en-US" altLang="zh-CN" sz="1500" i="1" baseline="-25000" dirty="0">
                <a:solidFill>
                  <a:srgbClr val="008000"/>
                </a:solidFill>
                <a:latin typeface="Times New Roman" panose="02020603050405020304" pitchFamily="18" charset="0"/>
                <a:ea typeface="宋体" panose="02010600030101010101" pitchFamily="2" charset="-122"/>
              </a:rPr>
              <a:t>0</a:t>
            </a:r>
            <a:r>
              <a:rPr lang="zh-CN" altLang="en-US" sz="1500" dirty="0">
                <a:solidFill>
                  <a:srgbClr val="000000"/>
                </a:solidFill>
                <a:latin typeface="宋体" panose="02010600030101010101" pitchFamily="2" charset="-122"/>
                <a:ea typeface="宋体" panose="02010600030101010101" pitchFamily="2" charset="-122"/>
              </a:rPr>
              <a:t>出发</a:t>
            </a:r>
            <a:r>
              <a:rPr lang="en-US" altLang="zh-CN" sz="1500" dirty="0">
                <a:solidFill>
                  <a:srgbClr val="008000"/>
                </a:solidFill>
                <a:latin typeface="Times New Roman" panose="02020603050405020304" pitchFamily="18" charset="0"/>
                <a:ea typeface="宋体" panose="02010600030101010101" pitchFamily="2" charset="-122"/>
              </a:rPr>
              <a:t>, </a:t>
            </a:r>
            <a:r>
              <a:rPr lang="en-US" altLang="zh-CN" sz="1500" i="1" dirty="0">
                <a:solidFill>
                  <a:srgbClr val="008000"/>
                </a:solidFill>
                <a:latin typeface="Times New Roman" panose="02020603050405020304" pitchFamily="18" charset="0"/>
                <a:ea typeface="宋体" panose="02010600030101010101" pitchFamily="2" charset="-122"/>
              </a:rPr>
              <a:t>x= </a:t>
            </a:r>
            <a:r>
              <a:rPr lang="en-US" altLang="zh-CN" sz="1500" i="1" dirty="0">
                <a:solidFill>
                  <a:srgbClr val="008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1500" i="1" dirty="0">
                <a:solidFill>
                  <a:srgbClr val="008000"/>
                </a:solidFill>
                <a:latin typeface="Times New Roman" panose="02020603050405020304" pitchFamily="18" charset="0"/>
                <a:ea typeface="宋体" panose="02010600030101010101" pitchFamily="2" charset="-122"/>
              </a:rPr>
              <a:t>(x)</a:t>
            </a:r>
            <a:r>
              <a:rPr lang="zh-CN" altLang="en-US" sz="1500" dirty="0">
                <a:solidFill>
                  <a:srgbClr val="000000"/>
                </a:solidFill>
                <a:latin typeface="宋体" panose="02010600030101010101" pitchFamily="2" charset="-122"/>
                <a:ea typeface="宋体" panose="02010600030101010101" pitchFamily="2" charset="-122"/>
              </a:rPr>
              <a:t>产生的迭代序列</a:t>
            </a:r>
            <a:r>
              <a:rPr lang="en-US" altLang="zh-CN" sz="1500" dirty="0">
                <a:solidFill>
                  <a:srgbClr val="008000"/>
                </a:solidFill>
                <a:latin typeface="Times New Roman" panose="02020603050405020304" pitchFamily="18" charset="0"/>
                <a:ea typeface="宋体" panose="02010600030101010101" pitchFamily="2" charset="-122"/>
              </a:rPr>
              <a:t>{</a:t>
            </a:r>
            <a:r>
              <a:rPr lang="en-US" altLang="zh-CN" sz="1500" i="1" dirty="0">
                <a:solidFill>
                  <a:srgbClr val="008000"/>
                </a:solidFill>
                <a:latin typeface="Times New Roman" panose="02020603050405020304" pitchFamily="18" charset="0"/>
                <a:ea typeface="宋体" panose="02010600030101010101" pitchFamily="2" charset="-122"/>
              </a:rPr>
              <a:t>x</a:t>
            </a:r>
            <a:r>
              <a:rPr lang="en-US" altLang="zh-CN" sz="1500" baseline="-25000" dirty="0">
                <a:solidFill>
                  <a:srgbClr val="008000"/>
                </a:solidFill>
                <a:latin typeface="Times New Roman" panose="02020603050405020304" pitchFamily="18" charset="0"/>
                <a:ea typeface="宋体" panose="02010600030101010101" pitchFamily="2" charset="-122"/>
              </a:rPr>
              <a:t>k</a:t>
            </a:r>
            <a:r>
              <a:rPr lang="en-US" altLang="zh-CN" sz="1500" dirty="0">
                <a:solidFill>
                  <a:srgbClr val="008000"/>
                </a:solidFill>
                <a:latin typeface="Times New Roman" panose="02020603050405020304" pitchFamily="18" charset="0"/>
                <a:ea typeface="宋体" panose="02010600030101010101" pitchFamily="2" charset="-122"/>
              </a:rPr>
              <a:t>}</a:t>
            </a:r>
            <a:r>
              <a:rPr lang="zh-CN" altLang="en-US" sz="1500" dirty="0">
                <a:solidFill>
                  <a:srgbClr val="000000"/>
                </a:solidFill>
                <a:latin typeface="宋体" panose="02010600030101010101" pitchFamily="2" charset="-122"/>
                <a:ea typeface="宋体" panose="02010600030101010101" pitchFamily="2" charset="-122"/>
              </a:rPr>
              <a:t>一般是收敛的.</a:t>
            </a:r>
          </a:p>
        </p:txBody>
      </p:sp>
      <p:cxnSp>
        <p:nvCxnSpPr>
          <p:cNvPr id="7" name="直接连接符 6"/>
          <p:cNvCxnSpPr/>
          <p:nvPr/>
        </p:nvCxnSpPr>
        <p:spPr>
          <a:xfrm flipV="1">
            <a:off x="85725" y="454025"/>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7170" name="标题 1"/>
          <p:cNvSpPr>
            <a:spLocks noGrp="1"/>
          </p:cNvSpPr>
          <p:nvPr/>
        </p:nvSpPr>
        <p:spPr>
          <a:xfrm>
            <a:off x="939800" y="250825"/>
            <a:ext cx="6931025" cy="352425"/>
          </a:xfrm>
          <a:prstGeom prst="rect">
            <a:avLst/>
          </a:prstGeom>
          <a:noFill/>
          <a:ln>
            <a:noFill/>
          </a:ln>
        </p:spPr>
        <p:txBody>
          <a:bodyPr vert="horz" lIns="91440" tIns="45720" rIns="91440" bIns="45720" rtlCol="0" anchor="b">
            <a:normAutofit/>
          </a:bodyPr>
          <a:lst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9pPr>
          </a:lstStyle>
          <a:p>
            <a:pPr algn="ctr" fontAlgn="base"/>
            <a:endParaRPr lang="en-US" altLang="zh-CN" sz="1600" strike="noStrike" noProof="1">
              <a:solidFill>
                <a:srgbClr val="990033"/>
              </a:solidFill>
              <a:latin typeface="Times New Roman" panose="02020603050405020304" pitchFamily="18" charset="0"/>
              <a:ea typeface="宋体" panose="02010600030101010101" pitchFamily="2" charset="-122"/>
            </a:endParaRPr>
          </a:p>
          <a:p>
            <a:pPr algn="ctr" fontAlgn="base"/>
            <a:endParaRPr lang="zh-CN" altLang="en-US" sz="2400" strike="noStrike" noProof="1">
              <a:solidFill>
                <a:schemeClr val="accent2"/>
              </a:solidFill>
              <a:latin typeface="楷体_GB2312" pitchFamily="49" charset="-122"/>
              <a:ea typeface="楷体_GB2312" pitchFamily="49" charset="-122"/>
            </a:endParaRPr>
          </a:p>
        </p:txBody>
      </p:sp>
      <p:sp>
        <p:nvSpPr>
          <p:cNvPr id="199707" name="文本框 1"/>
          <p:cNvSpPr txBox="1"/>
          <p:nvPr/>
        </p:nvSpPr>
        <p:spPr>
          <a:xfrm>
            <a:off x="3028950" y="280988"/>
            <a:ext cx="3217863" cy="583565"/>
          </a:xfrm>
          <a:prstGeom prst="rect">
            <a:avLst/>
          </a:prstGeom>
          <a:noFill/>
          <a:ln w="9525">
            <a:noFill/>
          </a:ln>
        </p:spPr>
        <p:txBody>
          <a:bodyPr wrap="square" anchor="t">
            <a:spAutoFit/>
          </a:bodyPr>
          <a:lstStyle/>
          <a:p>
            <a:r>
              <a:rPr lang="zh-CN" altLang="en-US" sz="1600" b="1" dirty="0">
                <a:solidFill>
                  <a:schemeClr val="accent2"/>
                </a:solidFill>
                <a:latin typeface="黑体" panose="02010609060101010101" pitchFamily="49" charset="-122"/>
                <a:ea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5</a:t>
            </a:r>
            <a:r>
              <a:rPr lang="zh-CN" altLang="en-US" sz="1600" b="1" dirty="0">
                <a:solidFill>
                  <a:schemeClr val="accent2"/>
                </a:solidFill>
                <a:latin typeface="黑体" panose="02010609060101010101" pitchFamily="49" charset="-122"/>
                <a:ea typeface="黑体" panose="02010609060101010101" pitchFamily="49" charset="-122"/>
              </a:rPr>
              <a:t> </a:t>
            </a:r>
            <a:r>
              <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rPr>
              <a:t>迭代法的</a:t>
            </a:r>
            <a:r>
              <a:rPr lang="zh-CN" altLang="en-US" sz="1600" b="1" dirty="0">
                <a:solidFill>
                  <a:schemeClr val="accent2"/>
                </a:solidFill>
                <a:latin typeface="黑体" panose="02010609060101010101" pitchFamily="49" charset="-122"/>
                <a:ea typeface="黑体" panose="02010609060101010101" pitchFamily="49" charset="-122"/>
                <a:sym typeface="+mn-ea"/>
              </a:rPr>
              <a:t>收敛速度</a:t>
            </a:r>
            <a:endParaRPr lang="zh-CN" altLang="en-US" sz="1600" b="1" dirty="0">
              <a:solidFill>
                <a:schemeClr val="accent2"/>
              </a:solidFill>
              <a:latin typeface="黑体" panose="02010609060101010101" pitchFamily="49" charset="-122"/>
              <a:ea typeface="黑体" panose="02010609060101010101" pitchFamily="49" charset="-122"/>
            </a:endParaRPr>
          </a:p>
          <a:p>
            <a:endParaRPr lang="en-US" altLang="zh-CN"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0-#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9707"/>
                                        </p:tgtEl>
                                        <p:attrNameLst>
                                          <p:attrName>style.visibility</p:attrName>
                                        </p:attrNameLst>
                                      </p:cBhvr>
                                      <p:to>
                                        <p:strVal val="visible"/>
                                      </p:to>
                                    </p:set>
                                    <p:animEffect transition="in" filter="blinds(horizontal)">
                                      <p:cBhvr>
                                        <p:cTn id="17" dur="500"/>
                                        <p:tgtEl>
                                          <p:spTgt spid="1997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06202"/>
                                        </p:tgtEl>
                                        <p:attrNameLst>
                                          <p:attrName>style.visibility</p:attrName>
                                        </p:attrNameLst>
                                      </p:cBhvr>
                                      <p:to>
                                        <p:strVal val="visible"/>
                                      </p:to>
                                    </p:set>
                                    <p:animEffect transition="in" filter="wipe(up)">
                                      <p:cBhvr>
                                        <p:cTn id="32" dur="500"/>
                                        <p:tgtEl>
                                          <p:spTgt spid="306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202" grpId="0"/>
      <p:bldP spid="19970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灯片编号占位符 1"/>
          <p:cNvSpPr>
            <a:spLocks noGrp="1"/>
          </p:cNvSpPr>
          <p:nvPr>
            <p:ph type="sldNum" sz="quarter" idx="4"/>
          </p:nvPr>
        </p:nvSpPr>
        <p:spPr>
          <a:xfrm rot="-5400000">
            <a:off x="8391525" y="4368800"/>
            <a:ext cx="987425" cy="365125"/>
          </a:xfrm>
          <a:noFill/>
          <a:ln>
            <a:noFill/>
          </a:ln>
        </p:spPr>
        <p:txBody>
          <a:bodyPr wrap="square" lIns="68580" tIns="34290" rIns="68580" bIns="34290" anchor="b" anchorCtr="1"/>
          <a:lstStyle>
            <a:lvl1pPr marL="0" lvl="0" indent="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200" b="1" dirty="0">
                <a:solidFill>
                  <a:srgbClr val="640000"/>
                </a:solidFill>
                <a:latin typeface="Arial" panose="020B0604020202020204" pitchFamily="34" charset="0"/>
                <a:ea typeface="宋体" panose="02010600030101010101" pitchFamily="2" charset="-122"/>
              </a:rPr>
              <a:t>25</a:t>
            </a:fld>
            <a:endParaRPr lang="zh-CN" altLang="en-US" sz="1200" b="1" dirty="0">
              <a:solidFill>
                <a:srgbClr val="640000"/>
              </a:solidFill>
              <a:latin typeface="Arial" panose="020B0604020202020204" pitchFamily="34" charset="0"/>
              <a:ea typeface="宋体" panose="02010600030101010101" pitchFamily="2" charset="-122"/>
            </a:endParaRPr>
          </a:p>
        </p:txBody>
      </p:sp>
      <p:sp>
        <p:nvSpPr>
          <p:cNvPr id="421893" name="Text Box 5"/>
          <p:cNvSpPr txBox="1"/>
          <p:nvPr/>
        </p:nvSpPr>
        <p:spPr>
          <a:xfrm>
            <a:off x="1493838" y="1217613"/>
            <a:ext cx="6265862" cy="730885"/>
          </a:xfrm>
          <a:prstGeom prst="rect">
            <a:avLst/>
          </a:prstGeom>
          <a:gradFill>
            <a:gsLst>
              <a:gs pos="0">
                <a:srgbClr val="FBFB11"/>
              </a:gs>
              <a:gs pos="100000">
                <a:srgbClr val="838309"/>
              </a:gs>
            </a:gsLst>
            <a:lin ang="5400000" scaled="0"/>
          </a:gradFill>
          <a:ln w="9525">
            <a:noFill/>
          </a:ln>
        </p:spPr>
        <p:txBody>
          <a:bodyPr anchor="t">
            <a:spAutoFit/>
          </a:bodyPr>
          <a:lstStyle/>
          <a:p>
            <a:pPr>
              <a:lnSpc>
                <a:spcPct val="130000"/>
              </a:lnSpc>
            </a:pPr>
            <a:r>
              <a:rPr lang="zh-CN" altLang="en-US" sz="1600" dirty="0">
                <a:solidFill>
                  <a:srgbClr val="FF3300"/>
                </a:solidFill>
                <a:latin typeface="Times New Roman" panose="02020603050405020304" pitchFamily="18" charset="0"/>
                <a:ea typeface="宋体" panose="02010600030101010101" pitchFamily="2" charset="-122"/>
              </a:rPr>
              <a:t>定义</a:t>
            </a:r>
            <a:r>
              <a:rPr lang="en-US" altLang="zh-CN" sz="1600" dirty="0">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设迭代过程</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k</a:t>
            </a:r>
            <a:r>
              <a:rPr lang="en-US" altLang="zh-CN" sz="1600" baseline="-25000" dirty="0">
                <a:solidFill>
                  <a:srgbClr val="0000FF"/>
                </a:solidFill>
                <a:latin typeface="Times New Roman" panose="02020603050405020304" pitchFamily="18" charset="0"/>
                <a:ea typeface="宋体" panose="02010600030101010101" pitchFamily="2" charset="-122"/>
              </a:rPr>
              <a:t>+1</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k</a:t>
            </a:r>
            <a:r>
              <a:rPr lang="en-US" altLang="zh-CN" sz="16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收敛于方程</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的根</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，如果存在常数</a:t>
            </a:r>
            <a:r>
              <a:rPr lang="en-US" altLang="zh-CN" sz="1600" i="1" dirty="0">
                <a:solidFill>
                  <a:srgbClr val="0000FF"/>
                </a:solidFill>
                <a:latin typeface="Times New Roman" panose="02020603050405020304" pitchFamily="18" charset="0"/>
                <a:ea typeface="宋体" panose="02010600030101010101" pitchFamily="2" charset="-122"/>
              </a:rPr>
              <a:t>p</a:t>
            </a:r>
            <a:r>
              <a:rPr lang="en-US" altLang="en-US" sz="1600" i="1" dirty="0">
                <a:solidFill>
                  <a:srgbClr val="0000FF"/>
                </a:solidFill>
                <a:latin typeface="Times New Roman" panose="02020603050405020304" pitchFamily="18" charset="0"/>
                <a:ea typeface="宋体" panose="02010600030101010101" pitchFamily="2" charset="-122"/>
              </a:rPr>
              <a:t>≥</a:t>
            </a:r>
            <a:r>
              <a:rPr lang="en-US" altLang="zh-CN" sz="1600" dirty="0">
                <a:solidFill>
                  <a:srgbClr val="0000FF"/>
                </a:solidFill>
                <a:latin typeface="Times New Roman" panose="02020603050405020304" pitchFamily="18" charset="0"/>
                <a:ea typeface="宋体" panose="02010600030101010101" pitchFamily="2" charset="-122"/>
              </a:rPr>
              <a:t>1</a:t>
            </a:r>
            <a:r>
              <a:rPr lang="zh-CN" altLang="en-US" sz="1600" dirty="0">
                <a:latin typeface="Times New Roman" panose="02020603050405020304" pitchFamily="18" charset="0"/>
                <a:ea typeface="宋体" panose="02010600030101010101" pitchFamily="2" charset="-122"/>
              </a:rPr>
              <a:t>和非零常数</a:t>
            </a:r>
            <a:r>
              <a:rPr lang="en-US" altLang="zh-CN" sz="1600" i="1" dirty="0">
                <a:solidFill>
                  <a:srgbClr val="0000FF"/>
                </a:solidFill>
                <a:latin typeface="Times New Roman" panose="02020603050405020304" pitchFamily="18" charset="0"/>
                <a:ea typeface="宋体" panose="02010600030101010101" pitchFamily="2" charset="-122"/>
              </a:rPr>
              <a:t>C</a:t>
            </a:r>
            <a:r>
              <a:rPr lang="zh-CN" altLang="en-US" sz="1600" dirty="0">
                <a:latin typeface="Times New Roman" panose="02020603050405020304" pitchFamily="18" charset="0"/>
                <a:ea typeface="宋体" panose="02010600030101010101" pitchFamily="2" charset="-122"/>
              </a:rPr>
              <a:t>，使得</a:t>
            </a:r>
          </a:p>
        </p:txBody>
      </p:sp>
      <p:graphicFrame>
        <p:nvGraphicFramePr>
          <p:cNvPr id="421894" name="Object 6"/>
          <p:cNvGraphicFramePr>
            <a:graphicFrameLocks noChangeAspect="1"/>
          </p:cNvGraphicFramePr>
          <p:nvPr/>
        </p:nvGraphicFramePr>
        <p:xfrm>
          <a:off x="3868738" y="2043113"/>
          <a:ext cx="1244600" cy="709612"/>
        </p:xfrm>
        <a:graphic>
          <a:graphicData uri="http://schemas.openxmlformats.org/presentationml/2006/ole">
            <mc:AlternateContent xmlns:mc="http://schemas.openxmlformats.org/markup-compatibility/2006">
              <mc:Choice xmlns:v="urn:schemas-microsoft-com:vml" Requires="v">
                <p:oleObj spid="_x0000_s9219" r:id="rId3" imgW="786130" imgH="444500" progId="Equation.DSMT4">
                  <p:embed/>
                </p:oleObj>
              </mc:Choice>
              <mc:Fallback>
                <p:oleObj r:id="rId3" imgW="786130" imgH="444500" progId="Equation.DSMT4">
                  <p:embed/>
                  <p:pic>
                    <p:nvPicPr>
                      <p:cNvPr id="0" name="图片 3438"/>
                      <p:cNvPicPr/>
                      <p:nvPr/>
                    </p:nvPicPr>
                    <p:blipFill>
                      <a:blip r:embed="rId4">
                        <a:clrChange>
                          <a:clrFrom>
                            <a:srgbClr val="000000"/>
                          </a:clrFrom>
                          <a:clrTo>
                            <a:srgbClr val="000000">
                              <a:alpha val="0"/>
                            </a:srgbClr>
                          </a:clrTo>
                        </a:clrChange>
                      </a:blip>
                      <a:stretch>
                        <a:fillRect/>
                      </a:stretch>
                    </p:blipFill>
                    <p:spPr>
                      <a:xfrm>
                        <a:off x="3868738" y="2043113"/>
                        <a:ext cx="1244600" cy="709612"/>
                      </a:xfrm>
                      <a:prstGeom prst="rect">
                        <a:avLst/>
                      </a:prstGeom>
                      <a:gradFill>
                        <a:gsLst>
                          <a:gs pos="0">
                            <a:srgbClr val="FBFB11"/>
                          </a:gs>
                          <a:gs pos="100000">
                            <a:srgbClr val="838309"/>
                          </a:gs>
                        </a:gsLst>
                        <a:lin ang="5400000" scaled="0"/>
                      </a:gradFill>
                      <a:ln w="38100">
                        <a:noFill/>
                        <a:miter/>
                      </a:ln>
                    </p:spPr>
                  </p:pic>
                </p:oleObj>
              </mc:Fallback>
            </mc:AlternateContent>
          </a:graphicData>
        </a:graphic>
      </p:graphicFrame>
      <p:sp>
        <p:nvSpPr>
          <p:cNvPr id="421895" name="Text Box 7"/>
          <p:cNvSpPr txBox="1"/>
          <p:nvPr/>
        </p:nvSpPr>
        <p:spPr>
          <a:xfrm>
            <a:off x="1505903" y="2838450"/>
            <a:ext cx="6264275" cy="337185"/>
          </a:xfrm>
          <a:prstGeom prst="rect">
            <a:avLst/>
          </a:prstGeom>
          <a:gradFill>
            <a:gsLst>
              <a:gs pos="0">
                <a:srgbClr val="FBFB11"/>
              </a:gs>
              <a:gs pos="100000">
                <a:srgbClr val="838309"/>
              </a:gs>
            </a:gsLst>
            <a:lin ang="5400000" scaled="0"/>
          </a:gradFill>
          <a:ln w="9525">
            <a:noFill/>
          </a:ln>
        </p:spPr>
        <p:txBody>
          <a:bodyPr anchor="t">
            <a:spAutoFit/>
          </a:bodyPr>
          <a:lstStyle/>
          <a:p>
            <a:r>
              <a:rPr lang="zh-CN" altLang="en-US" sz="1600" dirty="0">
                <a:latin typeface="Times New Roman" panose="02020603050405020304" pitchFamily="18" charset="0"/>
                <a:ea typeface="宋体" panose="02010600030101010101" pitchFamily="2" charset="-122"/>
              </a:rPr>
              <a:t>则称迭代过程是</a:t>
            </a:r>
            <a:r>
              <a:rPr lang="en-US" altLang="zh-CN" sz="1600"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p</a:t>
            </a:r>
            <a:r>
              <a:rPr lang="zh-CN" altLang="en-US" sz="1600" dirty="0">
                <a:solidFill>
                  <a:srgbClr val="FF0000"/>
                </a:solidFill>
                <a:latin typeface="Times New Roman" panose="02020603050405020304" pitchFamily="18" charset="0"/>
                <a:ea typeface="宋体" panose="02010600030101010101" pitchFamily="2" charset="-122"/>
              </a:rPr>
              <a:t>阶收敛</a:t>
            </a:r>
            <a:r>
              <a:rPr lang="zh-CN" altLang="en-US" sz="1600" dirty="0">
                <a:latin typeface="Times New Roman" panose="02020603050405020304" pitchFamily="18" charset="0"/>
                <a:ea typeface="宋体" panose="02010600030101010101" pitchFamily="2" charset="-122"/>
              </a:rPr>
              <a:t>的， </a:t>
            </a:r>
            <a:r>
              <a:rPr lang="en-US" altLang="zh-CN" sz="1600" i="1" dirty="0">
                <a:solidFill>
                  <a:srgbClr val="0000FF"/>
                </a:solidFill>
                <a:latin typeface="Times New Roman" panose="02020603050405020304" pitchFamily="18" charset="0"/>
                <a:ea typeface="宋体" panose="02010600030101010101" pitchFamily="2" charset="-122"/>
              </a:rPr>
              <a:t>C</a:t>
            </a:r>
            <a:r>
              <a:rPr lang="zh-CN" altLang="en-US" sz="1600" dirty="0">
                <a:latin typeface="Times New Roman" panose="02020603050405020304" pitchFamily="18" charset="0"/>
                <a:ea typeface="宋体" panose="02010600030101010101" pitchFamily="2" charset="-122"/>
              </a:rPr>
              <a:t>是称为渐进误差常数</a:t>
            </a:r>
            <a:r>
              <a:rPr lang="en-US" altLang="zh-CN" sz="1600" dirty="0">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 </a:t>
            </a:r>
            <a:endParaRPr lang="en-US" altLang="zh-CN" sz="1600" dirty="0">
              <a:latin typeface="Times New Roman" panose="02020603050405020304" pitchFamily="18" charset="0"/>
              <a:ea typeface="宋体" panose="02010600030101010101" pitchFamily="2" charset="-122"/>
            </a:endParaRPr>
          </a:p>
        </p:txBody>
      </p:sp>
      <p:sp>
        <p:nvSpPr>
          <p:cNvPr id="421908" name="Text Box 20"/>
          <p:cNvSpPr txBox="1"/>
          <p:nvPr/>
        </p:nvSpPr>
        <p:spPr>
          <a:xfrm>
            <a:off x="1438593" y="807085"/>
            <a:ext cx="6265862" cy="410845"/>
          </a:xfrm>
          <a:prstGeom prst="rect">
            <a:avLst/>
          </a:prstGeom>
          <a:noFill/>
          <a:ln w="9525">
            <a:noFill/>
          </a:ln>
        </p:spPr>
        <p:txBody>
          <a:bodyPr anchor="t">
            <a:spAutoFit/>
          </a:bodyPr>
          <a:lstStyle/>
          <a:p>
            <a:pPr>
              <a:lnSpc>
                <a:spcPct val="130000"/>
              </a:lnSpc>
            </a:pPr>
            <a:r>
              <a:rPr lang="zh-CN" altLang="en-US" sz="1600" dirty="0">
                <a:solidFill>
                  <a:srgbClr val="0000FF"/>
                </a:solidFill>
                <a:latin typeface="Times New Roman" panose="02020603050405020304" pitchFamily="18" charset="0"/>
                <a:ea typeface="宋体" panose="02010600030101010101" pitchFamily="2" charset="-122"/>
              </a:rPr>
              <a:t>记迭代误差 </a:t>
            </a:r>
            <a:r>
              <a:rPr lang="en-US" altLang="zh-CN" sz="1600" i="1" dirty="0">
                <a:solidFill>
                  <a:srgbClr val="0000FF"/>
                </a:solidFill>
                <a:latin typeface="Times New Roman" panose="02020603050405020304" pitchFamily="18" charset="0"/>
                <a:ea typeface="宋体" panose="02010600030101010101" pitchFamily="2" charset="-122"/>
              </a:rPr>
              <a:t>e</a:t>
            </a:r>
            <a:r>
              <a:rPr lang="en-US" altLang="zh-CN" sz="1600" i="1" baseline="-25000" dirty="0">
                <a:solidFill>
                  <a:srgbClr val="0000FF"/>
                </a:solidFill>
                <a:latin typeface="Times New Roman" panose="02020603050405020304" pitchFamily="18" charset="0"/>
                <a:ea typeface="宋体" panose="02010600030101010101" pitchFamily="2" charset="-122"/>
              </a:rPr>
              <a:t>k</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a:t>
            </a:r>
            <a:r>
              <a:rPr lang="en-US" altLang="zh-CN" sz="1600" dirty="0">
                <a:solidFill>
                  <a:srgbClr val="0000FF"/>
                </a:solidFill>
                <a:latin typeface="Times New Roman" panose="02020603050405020304" pitchFamily="18" charset="0"/>
                <a:ea typeface="宋体" panose="02010600030101010101" pitchFamily="2" charset="-122"/>
              </a:rPr>
              <a:t> -</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k</a:t>
            </a:r>
            <a:r>
              <a:rPr lang="zh-CN" altLang="en-US" sz="1600" i="1" baseline="-25000" dirty="0">
                <a:solidFill>
                  <a:srgbClr val="0000FF"/>
                </a:solidFill>
                <a:latin typeface="Times New Roman" panose="02020603050405020304" pitchFamily="18" charset="0"/>
                <a:ea typeface="宋体" panose="02010600030101010101" pitchFamily="2" charset="-122"/>
              </a:rPr>
              <a:t>，</a:t>
            </a:r>
            <a:endParaRPr lang="zh-CN" altLang="en-US" sz="1600" dirty="0">
              <a:latin typeface="Times New Roman" panose="02020603050405020304" pitchFamily="18" charset="0"/>
              <a:ea typeface="宋体" panose="02010600030101010101" pitchFamily="2" charset="-122"/>
            </a:endParaRPr>
          </a:p>
        </p:txBody>
      </p:sp>
      <p:cxnSp>
        <p:nvCxnSpPr>
          <p:cNvPr id="2" name="直接连接符 1"/>
          <p:cNvCxnSpPr/>
          <p:nvPr/>
        </p:nvCxnSpPr>
        <p:spPr>
          <a:xfrm flipV="1">
            <a:off x="85725" y="454025"/>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00712" name="文本框 3"/>
          <p:cNvSpPr txBox="1"/>
          <p:nvPr/>
        </p:nvSpPr>
        <p:spPr>
          <a:xfrm>
            <a:off x="3028950" y="280988"/>
            <a:ext cx="3217863" cy="337185"/>
          </a:xfrm>
          <a:prstGeom prst="rect">
            <a:avLst/>
          </a:prstGeom>
          <a:noFill/>
          <a:ln w="9525">
            <a:noFill/>
          </a:ln>
        </p:spPr>
        <p:txBody>
          <a:bodyPr wrap="square" anchor="t">
            <a:spAutoFit/>
          </a:bodyPr>
          <a:lstStyle/>
          <a:p>
            <a:r>
              <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5 </a:t>
            </a:r>
            <a:r>
              <a:rPr lang="zh-CN" altLang="en-US" sz="1600" b="1" dirty="0">
                <a:solidFill>
                  <a:schemeClr val="accent2"/>
                </a:solidFill>
                <a:latin typeface="黑体" panose="02010609060101010101" pitchFamily="49" charset="-122"/>
                <a:ea typeface="黑体" panose="02010609060101010101" pitchFamily="49" charset="-122"/>
              </a:rPr>
              <a:t>迭代过程的收敛速度</a:t>
            </a:r>
          </a:p>
        </p:txBody>
      </p:sp>
      <p:sp>
        <p:nvSpPr>
          <p:cNvPr id="5" name="文本框 4"/>
          <p:cNvSpPr txBox="1"/>
          <p:nvPr/>
        </p:nvSpPr>
        <p:spPr>
          <a:xfrm>
            <a:off x="1506220" y="3360420"/>
            <a:ext cx="6340475" cy="337185"/>
          </a:xfrm>
          <a:prstGeom prst="rect">
            <a:avLst/>
          </a:prstGeom>
          <a:noFill/>
        </p:spPr>
        <p:txBody>
          <a:bodyPr wrap="square" rtlCol="0">
            <a:spAutoFit/>
          </a:bodyPr>
          <a:lstStyle/>
          <a:p>
            <a:r>
              <a:rPr lang="zh-CN" altLang="en-US" sz="1600" dirty="0">
                <a:latin typeface="Times New Roman" panose="02020603050405020304" pitchFamily="18" charset="0"/>
              </a:rPr>
              <a:t>特别地，p=1时称线性收敛，p&gt;1时称超线性收敛，p=2时称平方收敛.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0712"/>
                                        </p:tgtEl>
                                        <p:attrNameLst>
                                          <p:attrName>style.visibility</p:attrName>
                                        </p:attrNameLst>
                                      </p:cBhvr>
                                      <p:to>
                                        <p:strVal val="visible"/>
                                      </p:to>
                                    </p:set>
                                    <p:animEffect transition="in" filter="blinds(horizontal)">
                                      <p:cBhvr>
                                        <p:cTn id="17" dur="500"/>
                                        <p:tgtEl>
                                          <p:spTgt spid="2007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21908"/>
                                        </p:tgtEl>
                                        <p:attrNameLst>
                                          <p:attrName>style.visibility</p:attrName>
                                        </p:attrNameLst>
                                      </p:cBhvr>
                                      <p:to>
                                        <p:strVal val="visible"/>
                                      </p:to>
                                    </p:set>
                                    <p:animEffect transition="in" filter="wipe(up)">
                                      <p:cBhvr>
                                        <p:cTn id="22" dur="500"/>
                                        <p:tgtEl>
                                          <p:spTgt spid="4219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21893"/>
                                        </p:tgtEl>
                                        <p:attrNameLst>
                                          <p:attrName>style.visibility</p:attrName>
                                        </p:attrNameLst>
                                      </p:cBhvr>
                                      <p:to>
                                        <p:strVal val="visible"/>
                                      </p:to>
                                    </p:set>
                                    <p:animEffect transition="in" filter="wipe(up)">
                                      <p:cBhvr>
                                        <p:cTn id="27" dur="500"/>
                                        <p:tgtEl>
                                          <p:spTgt spid="42189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21894"/>
                                        </p:tgtEl>
                                        <p:attrNameLst>
                                          <p:attrName>style.visibility</p:attrName>
                                        </p:attrNameLst>
                                      </p:cBhvr>
                                      <p:to>
                                        <p:strVal val="visible"/>
                                      </p:to>
                                    </p:set>
                                    <p:animEffect transition="in" filter="wipe(left)">
                                      <p:cBhvr>
                                        <p:cTn id="32" dur="500"/>
                                        <p:tgtEl>
                                          <p:spTgt spid="42189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21895"/>
                                        </p:tgtEl>
                                        <p:attrNameLst>
                                          <p:attrName>style.visibility</p:attrName>
                                        </p:attrNameLst>
                                      </p:cBhvr>
                                      <p:to>
                                        <p:strVal val="visible"/>
                                      </p:to>
                                    </p:set>
                                    <p:animEffect transition="in" filter="wipe(up)">
                                      <p:cBhvr>
                                        <p:cTn id="37" dur="500"/>
                                        <p:tgtEl>
                                          <p:spTgt spid="42189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3" grpId="0" bldLvl="0" animBg="1"/>
      <p:bldP spid="421895" grpId="0" bldLvl="0" animBg="1"/>
      <p:bldP spid="421908" grpId="0"/>
      <p:bldP spid="200712"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灯片编号占位符 1"/>
          <p:cNvSpPr>
            <a:spLocks noGrp="1"/>
          </p:cNvSpPr>
          <p:nvPr>
            <p:ph type="sldNum" sz="quarter" idx="4"/>
          </p:nvPr>
        </p:nvSpPr>
        <p:spPr>
          <a:xfrm rot="-5400000">
            <a:off x="8391525" y="4368800"/>
            <a:ext cx="987425" cy="365125"/>
          </a:xfrm>
          <a:noFill/>
          <a:ln>
            <a:noFill/>
          </a:ln>
        </p:spPr>
        <p:txBody>
          <a:bodyPr wrap="square" lIns="68580" tIns="34290" rIns="68580" bIns="34290" anchor="b" anchorCtr="1"/>
          <a:lstStyle>
            <a:lvl1pPr marL="0" lvl="0" indent="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200" b="1" dirty="0">
                <a:solidFill>
                  <a:srgbClr val="640000"/>
                </a:solidFill>
                <a:latin typeface="Arial" panose="020B0604020202020204" pitchFamily="34" charset="0"/>
                <a:ea typeface="宋体" panose="02010600030101010101" pitchFamily="2" charset="-122"/>
              </a:rPr>
              <a:t>26</a:t>
            </a:fld>
            <a:endParaRPr lang="zh-CN" altLang="en-US" sz="1200" b="1" dirty="0">
              <a:solidFill>
                <a:srgbClr val="640000"/>
              </a:solidFill>
              <a:latin typeface="Arial" panose="020B0604020202020204" pitchFamily="34" charset="0"/>
              <a:ea typeface="宋体" panose="02010600030101010101" pitchFamily="2" charset="-122"/>
            </a:endParaRPr>
          </a:p>
        </p:txBody>
      </p:sp>
      <p:sp>
        <p:nvSpPr>
          <p:cNvPr id="508933" name="Text Box 5"/>
          <p:cNvSpPr txBox="1"/>
          <p:nvPr/>
        </p:nvSpPr>
        <p:spPr>
          <a:xfrm>
            <a:off x="1547813" y="950913"/>
            <a:ext cx="6427787" cy="337185"/>
          </a:xfrm>
          <a:prstGeom prst="rect">
            <a:avLst/>
          </a:prstGeom>
          <a:gradFill>
            <a:gsLst>
              <a:gs pos="0">
                <a:srgbClr val="FBFB11"/>
              </a:gs>
              <a:gs pos="100000">
                <a:srgbClr val="838309"/>
              </a:gs>
            </a:gsLst>
            <a:lin ang="5400000" scaled="0"/>
          </a:gradFill>
          <a:ln w="9525">
            <a:noFill/>
          </a:ln>
        </p:spPr>
        <p:txBody>
          <a:bodyPr anchor="t">
            <a:spAutoFit/>
          </a:bodyPr>
          <a:lstStyle/>
          <a:p>
            <a:r>
              <a:rPr lang="zh-CN" altLang="en-US" sz="1600" dirty="0">
                <a:solidFill>
                  <a:srgbClr val="FF3300"/>
                </a:solidFill>
                <a:latin typeface="Times New Roman" panose="02020603050405020304" pitchFamily="18" charset="0"/>
                <a:ea typeface="宋体" panose="02010600030101010101" pitchFamily="2" charset="-122"/>
              </a:rPr>
              <a:t>定理      </a:t>
            </a:r>
            <a:r>
              <a:rPr lang="zh-CN" altLang="en-US" sz="1600" dirty="0">
                <a:latin typeface="Times New Roman" panose="02020603050405020304" pitchFamily="18" charset="0"/>
                <a:ea typeface="宋体" panose="02010600030101010101" pitchFamily="2" charset="-122"/>
              </a:rPr>
              <a:t>如果</a:t>
            </a:r>
            <a:r>
              <a:rPr lang="en-US" altLang="zh-CN" sz="1600" i="1" dirty="0">
                <a:solidFill>
                  <a:srgbClr val="0000FF"/>
                </a:solidFill>
                <a:latin typeface="Times New Roman" panose="02020603050405020304" pitchFamily="18" charset="0"/>
                <a:ea typeface="宋体" panose="02010600030101010101" pitchFamily="2" charset="-122"/>
              </a:rPr>
              <a:t>x*</a:t>
            </a:r>
            <a:r>
              <a:rPr lang="zh-CN" altLang="en-US" sz="1600" dirty="0">
                <a:latin typeface="Times New Roman" panose="02020603050405020304" pitchFamily="18" charset="0"/>
                <a:ea typeface="宋体" panose="02010600030101010101" pitchFamily="2" charset="-122"/>
              </a:rPr>
              <a:t>是</a:t>
            </a:r>
            <a:r>
              <a:rPr lang="en-US" altLang="zh-CN"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 的不动点，</a:t>
            </a:r>
            <a:r>
              <a:rPr lang="zh-CN" altLang="en-US"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在</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的邻域连续，且      </a:t>
            </a:r>
            <a:r>
              <a:rPr lang="zh-CN" altLang="en-US" sz="1600" i="1" dirty="0">
                <a:solidFill>
                  <a:srgbClr val="FF33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1600" dirty="0">
                <a:solidFill>
                  <a:srgbClr val="FF3300"/>
                </a:solidFill>
                <a:latin typeface="Times New Roman" panose="02020603050405020304" pitchFamily="18" charset="0"/>
                <a:ea typeface="宋体" panose="02010600030101010101" pitchFamily="2" charset="-122"/>
              </a:rPr>
              <a:t>(</a:t>
            </a:r>
            <a:r>
              <a:rPr lang="en-US" altLang="zh-CN" sz="1600" i="1" dirty="0">
                <a:solidFill>
                  <a:srgbClr val="FF3300"/>
                </a:solidFill>
                <a:latin typeface="Times New Roman" panose="02020603050405020304" pitchFamily="18" charset="0"/>
                <a:ea typeface="宋体" panose="02010600030101010101" pitchFamily="2" charset="-122"/>
              </a:rPr>
              <a:t>x</a:t>
            </a:r>
            <a:r>
              <a:rPr lang="en-US" altLang="zh-CN" sz="1600" dirty="0">
                <a:solidFill>
                  <a:srgbClr val="FF3300"/>
                </a:solidFill>
                <a:latin typeface="Times New Roman" panose="02020603050405020304" pitchFamily="18" charset="0"/>
                <a:ea typeface="宋体" panose="02010600030101010101" pitchFamily="2" charset="-122"/>
              </a:rPr>
              <a:t>)≠0</a:t>
            </a:r>
            <a:r>
              <a:rPr lang="en-US" altLang="zh-CN" sz="1600" dirty="0">
                <a:solidFill>
                  <a:srgbClr val="0000FF"/>
                </a:solidFill>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a:t>
            </a:r>
            <a:endParaRPr lang="en-US" altLang="en-US" sz="1600" dirty="0">
              <a:latin typeface="Times New Roman" panose="02020603050405020304" pitchFamily="18" charset="0"/>
              <a:ea typeface="宋体" panose="02010600030101010101" pitchFamily="2" charset="-122"/>
            </a:endParaRPr>
          </a:p>
        </p:txBody>
      </p:sp>
      <p:sp>
        <p:nvSpPr>
          <p:cNvPr id="508934" name="Text Box 6"/>
          <p:cNvSpPr txBox="1"/>
          <p:nvPr/>
        </p:nvSpPr>
        <p:spPr>
          <a:xfrm>
            <a:off x="2370455" y="1288415"/>
            <a:ext cx="5605145" cy="337185"/>
          </a:xfrm>
          <a:prstGeom prst="rect">
            <a:avLst/>
          </a:prstGeom>
          <a:gradFill>
            <a:gsLst>
              <a:gs pos="0">
                <a:srgbClr val="FBFB11"/>
              </a:gs>
              <a:gs pos="100000">
                <a:srgbClr val="838309"/>
              </a:gs>
            </a:gsLst>
            <a:lin ang="5400000" scaled="0"/>
          </a:gradFill>
          <a:ln w="9525">
            <a:noFill/>
          </a:ln>
        </p:spPr>
        <p:txBody>
          <a:bodyPr wrap="square" anchor="t">
            <a:spAutoFit/>
          </a:bodyPr>
          <a:lstStyle/>
          <a:p>
            <a:r>
              <a:rPr lang="zh-CN" altLang="en-US" sz="1600" dirty="0">
                <a:latin typeface="Times New Roman" panose="02020603050405020304" pitchFamily="18" charset="0"/>
                <a:ea typeface="宋体" panose="02010600030101010101" pitchFamily="2" charset="-122"/>
              </a:rPr>
              <a:t>则迭代过程</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k</a:t>
            </a:r>
            <a:r>
              <a:rPr lang="en-US" altLang="zh-CN" sz="1600" baseline="-25000" dirty="0">
                <a:solidFill>
                  <a:srgbClr val="0000FF"/>
                </a:solidFill>
                <a:latin typeface="Times New Roman" panose="02020603050405020304" pitchFamily="18" charset="0"/>
                <a:ea typeface="宋体" panose="02010600030101010101" pitchFamily="2" charset="-122"/>
              </a:rPr>
              <a:t>+1</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k</a:t>
            </a:r>
            <a:r>
              <a:rPr lang="en-US" altLang="zh-CN" sz="16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在</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的邻域是</a:t>
            </a:r>
            <a:r>
              <a:rPr lang="zh-CN" altLang="en-US" sz="1600" dirty="0">
                <a:solidFill>
                  <a:srgbClr val="FF3300"/>
                </a:solidFill>
                <a:latin typeface="Times New Roman" panose="02020603050405020304" pitchFamily="18" charset="0"/>
                <a:ea typeface="宋体" panose="02010600030101010101" pitchFamily="2" charset="-122"/>
              </a:rPr>
              <a:t>线性收敛</a:t>
            </a:r>
            <a:r>
              <a:rPr lang="zh-CN" altLang="en-US" sz="1600" dirty="0">
                <a:latin typeface="Times New Roman" panose="02020603050405020304" pitchFamily="18" charset="0"/>
                <a:ea typeface="宋体" panose="02010600030101010101" pitchFamily="2" charset="-122"/>
              </a:rPr>
              <a:t>的</a:t>
            </a:r>
            <a:r>
              <a:rPr lang="en-US" altLang="zh-CN" sz="1600" dirty="0">
                <a:latin typeface="Times New Roman" panose="02020603050405020304" pitchFamily="18" charset="0"/>
                <a:ea typeface="宋体" panose="02010600030101010101" pitchFamily="2" charset="-122"/>
              </a:rPr>
              <a:t>.</a:t>
            </a:r>
          </a:p>
        </p:txBody>
      </p:sp>
      <p:sp>
        <p:nvSpPr>
          <p:cNvPr id="508935" name="Text Box 7"/>
          <p:cNvSpPr txBox="1"/>
          <p:nvPr/>
        </p:nvSpPr>
        <p:spPr>
          <a:xfrm>
            <a:off x="1601788" y="1816100"/>
            <a:ext cx="6264275" cy="368300"/>
          </a:xfrm>
          <a:prstGeom prst="rect">
            <a:avLst/>
          </a:prstGeom>
          <a:noFill/>
          <a:ln w="9525">
            <a:noFill/>
          </a:ln>
        </p:spPr>
        <p:txBody>
          <a:bodyPr anchor="t">
            <a:spAutoFit/>
          </a:bodyPr>
          <a:lstStyle/>
          <a:p>
            <a:r>
              <a:rPr lang="zh-CN" altLang="en-US" sz="1800" dirty="0">
                <a:solidFill>
                  <a:srgbClr val="FF3300"/>
                </a:solidFill>
                <a:latin typeface="Times New Roman" panose="02020603050405020304" pitchFamily="18" charset="0"/>
                <a:ea typeface="宋体" panose="02010600030101010101" pitchFamily="2" charset="-122"/>
              </a:rPr>
              <a:t>证明</a:t>
            </a:r>
            <a:r>
              <a:rPr lang="zh-CN" altLang="en-US" sz="1800" dirty="0">
                <a:latin typeface="Times New Roman" panose="02020603050405020304" pitchFamily="18" charset="0"/>
                <a:ea typeface="宋体" panose="02010600030101010101" pitchFamily="2" charset="-122"/>
              </a:rPr>
              <a:t>   由</a:t>
            </a:r>
            <a:endParaRPr lang="en-US" altLang="zh-CN" sz="1800" dirty="0">
              <a:latin typeface="Times New Roman" panose="02020603050405020304" pitchFamily="18" charset="0"/>
              <a:ea typeface="宋体" panose="02010600030101010101" pitchFamily="2" charset="-122"/>
            </a:endParaRPr>
          </a:p>
        </p:txBody>
      </p:sp>
      <p:sp>
        <p:nvSpPr>
          <p:cNvPr id="508936" name="Text Box 8"/>
          <p:cNvSpPr txBox="1"/>
          <p:nvPr/>
        </p:nvSpPr>
        <p:spPr>
          <a:xfrm>
            <a:off x="1763713" y="2822575"/>
            <a:ext cx="755650" cy="337185"/>
          </a:xfrm>
          <a:prstGeom prst="rect">
            <a:avLst/>
          </a:prstGeom>
          <a:noFill/>
          <a:ln w="9525">
            <a:noFill/>
          </a:ln>
        </p:spPr>
        <p:txBody>
          <a:bodyPr anchor="t">
            <a:spAutoFit/>
          </a:bodyPr>
          <a:lstStyle/>
          <a:p>
            <a:r>
              <a:rPr lang="zh-CN" altLang="en-US" sz="1600" dirty="0">
                <a:latin typeface="Times New Roman" panose="02020603050405020304" pitchFamily="18" charset="0"/>
                <a:ea typeface="宋体" panose="02010600030101010101" pitchFamily="2" charset="-122"/>
              </a:rPr>
              <a:t>故有</a:t>
            </a:r>
          </a:p>
        </p:txBody>
      </p:sp>
      <p:graphicFrame>
        <p:nvGraphicFramePr>
          <p:cNvPr id="508937" name="Object 9"/>
          <p:cNvGraphicFramePr>
            <a:graphicFrameLocks noChangeAspect="1"/>
          </p:cNvGraphicFramePr>
          <p:nvPr/>
        </p:nvGraphicFramePr>
        <p:xfrm>
          <a:off x="2033588" y="2305050"/>
          <a:ext cx="5794375" cy="374650"/>
        </p:xfrm>
        <a:graphic>
          <a:graphicData uri="http://schemas.openxmlformats.org/presentationml/2006/ole">
            <mc:AlternateContent xmlns:mc="http://schemas.openxmlformats.org/markup-compatibility/2006">
              <mc:Choice xmlns:v="urn:schemas-microsoft-com:vml" Requires="v">
                <p:oleObj spid="_x0000_s10245" r:id="rId3" imgW="3333115" imgH="205105" progId="Equation.DSMT4">
                  <p:embed/>
                </p:oleObj>
              </mc:Choice>
              <mc:Fallback>
                <p:oleObj r:id="rId3" imgW="3333115" imgH="205105" progId="Equation.DSMT4">
                  <p:embed/>
                  <p:pic>
                    <p:nvPicPr>
                      <p:cNvPr id="0" name="图片 3453"/>
                      <p:cNvPicPr/>
                      <p:nvPr/>
                    </p:nvPicPr>
                    <p:blipFill>
                      <a:blip r:embed="rId4">
                        <a:clrChange>
                          <a:clrFrom>
                            <a:srgbClr val="000000"/>
                          </a:clrFrom>
                          <a:clrTo>
                            <a:srgbClr val="000000">
                              <a:alpha val="0"/>
                            </a:srgbClr>
                          </a:clrTo>
                        </a:clrChange>
                      </a:blip>
                      <a:stretch>
                        <a:fillRect/>
                      </a:stretch>
                    </p:blipFill>
                    <p:spPr>
                      <a:xfrm>
                        <a:off x="2033588" y="2305050"/>
                        <a:ext cx="5794375" cy="374650"/>
                      </a:xfrm>
                      <a:prstGeom prst="rect">
                        <a:avLst/>
                      </a:prstGeom>
                      <a:noFill/>
                      <a:ln w="38100">
                        <a:noFill/>
                        <a:miter/>
                      </a:ln>
                    </p:spPr>
                  </p:pic>
                </p:oleObj>
              </mc:Fallback>
            </mc:AlternateContent>
          </a:graphicData>
        </a:graphic>
      </p:graphicFrame>
      <p:graphicFrame>
        <p:nvGraphicFramePr>
          <p:cNvPr id="508938" name="Object 10"/>
          <p:cNvGraphicFramePr>
            <a:graphicFrameLocks noChangeAspect="1"/>
          </p:cNvGraphicFramePr>
          <p:nvPr/>
        </p:nvGraphicFramePr>
        <p:xfrm>
          <a:off x="3330575" y="3154363"/>
          <a:ext cx="1836738" cy="658812"/>
        </p:xfrm>
        <a:graphic>
          <a:graphicData uri="http://schemas.openxmlformats.org/presentationml/2006/ole">
            <mc:AlternateContent xmlns:mc="http://schemas.openxmlformats.org/markup-compatibility/2006">
              <mc:Choice xmlns:v="urn:schemas-microsoft-com:vml" Requires="v">
                <p:oleObj spid="_x0000_s10246" r:id="rId5" imgW="1196340" imgH="427355" progId="Equation.DSMT4">
                  <p:embed/>
                </p:oleObj>
              </mc:Choice>
              <mc:Fallback>
                <p:oleObj r:id="rId5" imgW="1196340" imgH="427355" progId="Equation.DSMT4">
                  <p:embed/>
                  <p:pic>
                    <p:nvPicPr>
                      <p:cNvPr id="0" name="图片 3454"/>
                      <p:cNvPicPr/>
                      <p:nvPr/>
                    </p:nvPicPr>
                    <p:blipFill>
                      <a:blip r:embed="rId6">
                        <a:clrChange>
                          <a:clrFrom>
                            <a:srgbClr val="000000"/>
                          </a:clrFrom>
                          <a:clrTo>
                            <a:srgbClr val="000000">
                              <a:alpha val="0"/>
                            </a:srgbClr>
                          </a:clrTo>
                        </a:clrChange>
                      </a:blip>
                      <a:stretch>
                        <a:fillRect/>
                      </a:stretch>
                    </p:blipFill>
                    <p:spPr>
                      <a:xfrm>
                        <a:off x="3330575" y="3154363"/>
                        <a:ext cx="1836738" cy="658812"/>
                      </a:xfrm>
                      <a:prstGeom prst="rect">
                        <a:avLst/>
                      </a:prstGeom>
                      <a:noFill/>
                      <a:ln w="38100">
                        <a:noFill/>
                        <a:miter/>
                      </a:ln>
                    </p:spPr>
                  </p:pic>
                </p:oleObj>
              </mc:Fallback>
            </mc:AlternateContent>
          </a:graphicData>
        </a:graphic>
      </p:graphicFrame>
      <p:sp>
        <p:nvSpPr>
          <p:cNvPr id="508939" name="Text Box 11"/>
          <p:cNvSpPr txBox="1"/>
          <p:nvPr/>
        </p:nvSpPr>
        <p:spPr>
          <a:xfrm>
            <a:off x="1720850" y="3903663"/>
            <a:ext cx="6264275" cy="337185"/>
          </a:xfrm>
          <a:prstGeom prst="rect">
            <a:avLst/>
          </a:prstGeom>
          <a:noFill/>
          <a:ln w="9525">
            <a:noFill/>
          </a:ln>
        </p:spPr>
        <p:txBody>
          <a:bodyPr anchor="t">
            <a:spAutoFit/>
          </a:bodyPr>
          <a:lstStyle/>
          <a:p>
            <a:r>
              <a:rPr lang="zh-CN" altLang="en-US" sz="1600" dirty="0">
                <a:latin typeface="Times New Roman" panose="02020603050405020304" pitchFamily="18" charset="0"/>
                <a:ea typeface="宋体" panose="02010600030101010101" pitchFamily="2" charset="-122"/>
              </a:rPr>
              <a:t>因此迭代过程</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k</a:t>
            </a:r>
            <a:r>
              <a:rPr lang="en-US" altLang="zh-CN" sz="1600" baseline="-25000" dirty="0">
                <a:solidFill>
                  <a:srgbClr val="0000FF"/>
                </a:solidFill>
                <a:latin typeface="Times New Roman" panose="02020603050405020304" pitchFamily="18" charset="0"/>
                <a:ea typeface="宋体" panose="02010600030101010101" pitchFamily="2" charset="-122"/>
              </a:rPr>
              <a:t>+1</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k</a:t>
            </a:r>
            <a:r>
              <a:rPr lang="en-US" altLang="zh-CN" sz="16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是线性收敛的</a:t>
            </a:r>
            <a:r>
              <a:rPr lang="en-US" altLang="zh-CN" sz="1600" dirty="0">
                <a:latin typeface="Times New Roman" panose="02020603050405020304" pitchFamily="18" charset="0"/>
                <a:ea typeface="宋体" panose="02010600030101010101" pitchFamily="2" charset="-122"/>
              </a:rPr>
              <a:t>.</a:t>
            </a:r>
          </a:p>
        </p:txBody>
      </p:sp>
      <p:cxnSp>
        <p:nvCxnSpPr>
          <p:cNvPr id="2" name="直接连接符 1"/>
          <p:cNvCxnSpPr/>
          <p:nvPr/>
        </p:nvCxnSpPr>
        <p:spPr>
          <a:xfrm flipV="1">
            <a:off x="85725" y="454025"/>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01739" name="文本框 3"/>
          <p:cNvSpPr txBox="1"/>
          <p:nvPr/>
        </p:nvSpPr>
        <p:spPr>
          <a:xfrm>
            <a:off x="3028950" y="280988"/>
            <a:ext cx="3217863" cy="337185"/>
          </a:xfrm>
          <a:prstGeom prst="rect">
            <a:avLst/>
          </a:prstGeom>
          <a:noFill/>
          <a:ln w="9525">
            <a:noFill/>
          </a:ln>
        </p:spPr>
        <p:txBody>
          <a:bodyPr wrap="square" anchor="t">
            <a:spAutoFit/>
          </a:bodyPr>
          <a:lstStyle/>
          <a:p>
            <a:r>
              <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5 </a:t>
            </a:r>
            <a:r>
              <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rPr>
              <a:t>迭代过程的收敛速度</a:t>
            </a:r>
            <a:endParaRPr lang="zh-CN" altLang="en-US" sz="1600" b="1" dirty="0">
              <a:solidFill>
                <a:schemeClr val="accent2"/>
              </a:solidFill>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8933"/>
                                        </p:tgtEl>
                                        <p:attrNameLst>
                                          <p:attrName>style.visibility</p:attrName>
                                        </p:attrNameLst>
                                      </p:cBhvr>
                                      <p:to>
                                        <p:strVal val="visible"/>
                                      </p:to>
                                    </p:set>
                                    <p:animEffect transition="in" filter="wipe(up)">
                                      <p:cBhvr>
                                        <p:cTn id="17" dur="500"/>
                                        <p:tgtEl>
                                          <p:spTgt spid="5089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8934"/>
                                        </p:tgtEl>
                                        <p:attrNameLst>
                                          <p:attrName>style.visibility</p:attrName>
                                        </p:attrNameLst>
                                      </p:cBhvr>
                                      <p:to>
                                        <p:strVal val="visible"/>
                                      </p:to>
                                    </p:set>
                                    <p:animEffect transition="in" filter="wipe(left)">
                                      <p:cBhvr>
                                        <p:cTn id="22" dur="500"/>
                                        <p:tgtEl>
                                          <p:spTgt spid="5089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08935"/>
                                        </p:tgtEl>
                                        <p:attrNameLst>
                                          <p:attrName>style.visibility</p:attrName>
                                        </p:attrNameLst>
                                      </p:cBhvr>
                                      <p:to>
                                        <p:strVal val="visible"/>
                                      </p:to>
                                    </p:set>
                                    <p:animEffect transition="in" filter="wipe(up)">
                                      <p:cBhvr>
                                        <p:cTn id="27" dur="500"/>
                                        <p:tgtEl>
                                          <p:spTgt spid="5089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08937"/>
                                        </p:tgtEl>
                                        <p:attrNameLst>
                                          <p:attrName>style.visibility</p:attrName>
                                        </p:attrNameLst>
                                      </p:cBhvr>
                                      <p:to>
                                        <p:strVal val="visible"/>
                                      </p:to>
                                    </p:set>
                                    <p:animEffect transition="in" filter="wipe(left)">
                                      <p:cBhvr>
                                        <p:cTn id="32" dur="500"/>
                                        <p:tgtEl>
                                          <p:spTgt spid="50893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8936"/>
                                        </p:tgtEl>
                                        <p:attrNameLst>
                                          <p:attrName>style.visibility</p:attrName>
                                        </p:attrNameLst>
                                      </p:cBhvr>
                                      <p:to>
                                        <p:strVal val="visible"/>
                                      </p:to>
                                    </p:set>
                                    <p:animEffect transition="in" filter="wipe(left)">
                                      <p:cBhvr>
                                        <p:cTn id="37" dur="500"/>
                                        <p:tgtEl>
                                          <p:spTgt spid="50893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08938"/>
                                        </p:tgtEl>
                                        <p:attrNameLst>
                                          <p:attrName>style.visibility</p:attrName>
                                        </p:attrNameLst>
                                      </p:cBhvr>
                                      <p:to>
                                        <p:strVal val="visible"/>
                                      </p:to>
                                    </p:set>
                                    <p:animEffect transition="in" filter="wipe(left)">
                                      <p:cBhvr>
                                        <p:cTn id="42" dur="500"/>
                                        <p:tgtEl>
                                          <p:spTgt spid="50893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08939"/>
                                        </p:tgtEl>
                                        <p:attrNameLst>
                                          <p:attrName>style.visibility</p:attrName>
                                        </p:attrNameLst>
                                      </p:cBhvr>
                                      <p:to>
                                        <p:strVal val="visible"/>
                                      </p:to>
                                    </p:set>
                                    <p:animEffect transition="in" filter="wipe(up)">
                                      <p:cBhvr>
                                        <p:cTn id="47" dur="500"/>
                                        <p:tgtEl>
                                          <p:spTgt spid="508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3" grpId="0" bldLvl="0" animBg="1"/>
      <p:bldP spid="508934" grpId="0" bldLvl="0" animBg="1"/>
      <p:bldP spid="508935" grpId="0"/>
      <p:bldP spid="508936" grpId="0"/>
      <p:bldP spid="5089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灯片编号占位符 1"/>
          <p:cNvSpPr>
            <a:spLocks noGrp="1"/>
          </p:cNvSpPr>
          <p:nvPr>
            <p:ph type="sldNum" sz="quarter" idx="4"/>
          </p:nvPr>
        </p:nvSpPr>
        <p:spPr>
          <a:xfrm rot="-5400000">
            <a:off x="8391525" y="4368800"/>
            <a:ext cx="987425" cy="365125"/>
          </a:xfrm>
          <a:noFill/>
          <a:ln>
            <a:noFill/>
          </a:ln>
        </p:spPr>
        <p:txBody>
          <a:bodyPr wrap="square" lIns="68580" tIns="34290" rIns="68580" bIns="34290" anchor="b" anchorCtr="1"/>
          <a:lstStyle>
            <a:lvl1pPr marL="0" lvl="0" indent="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200" b="1" dirty="0">
                <a:solidFill>
                  <a:srgbClr val="640000"/>
                </a:solidFill>
                <a:latin typeface="Arial" panose="020B0604020202020204" pitchFamily="34" charset="0"/>
                <a:ea typeface="宋体" panose="02010600030101010101" pitchFamily="2" charset="-122"/>
              </a:rPr>
              <a:t>27</a:t>
            </a:fld>
            <a:endParaRPr lang="zh-CN" altLang="en-US" sz="1200" b="1" dirty="0">
              <a:solidFill>
                <a:srgbClr val="640000"/>
              </a:solidFill>
              <a:latin typeface="Arial" panose="020B0604020202020204" pitchFamily="34" charset="0"/>
              <a:ea typeface="宋体" panose="02010600030101010101" pitchFamily="2" charset="-122"/>
            </a:endParaRPr>
          </a:p>
        </p:txBody>
      </p:sp>
      <p:sp>
        <p:nvSpPr>
          <p:cNvPr id="422914" name="Text Box 2"/>
          <p:cNvSpPr txBox="1"/>
          <p:nvPr/>
        </p:nvSpPr>
        <p:spPr>
          <a:xfrm>
            <a:off x="1439863" y="686118"/>
            <a:ext cx="6102350" cy="583565"/>
          </a:xfrm>
          <a:prstGeom prst="rect">
            <a:avLst/>
          </a:prstGeom>
          <a:gradFill>
            <a:gsLst>
              <a:gs pos="0">
                <a:srgbClr val="FECF40"/>
              </a:gs>
              <a:gs pos="100000">
                <a:srgbClr val="846C21"/>
              </a:gs>
            </a:gsLst>
            <a:lin ang="5400000" scaled="0"/>
          </a:gradFill>
          <a:ln w="9525">
            <a:noFill/>
          </a:ln>
        </p:spPr>
        <p:txBody>
          <a:bodyPr anchor="t">
            <a:spAutoFit/>
          </a:bodyPr>
          <a:lstStyle/>
          <a:p>
            <a:r>
              <a:rPr lang="zh-CN" altLang="en-US" sz="1600" dirty="0">
                <a:solidFill>
                  <a:srgbClr val="FF3300"/>
                </a:solidFill>
                <a:latin typeface="Times New Roman" panose="02020603050405020304" pitchFamily="18" charset="0"/>
                <a:ea typeface="宋体" panose="02010600030101010101" pitchFamily="2" charset="-122"/>
              </a:rPr>
              <a:t>定理  </a:t>
            </a:r>
            <a:r>
              <a:rPr lang="en-US" altLang="zh-CN" sz="1600" dirty="0">
                <a:solidFill>
                  <a:srgbClr val="FF3300"/>
                </a:solidFill>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如果</a:t>
            </a:r>
            <a:r>
              <a:rPr lang="en-US" altLang="zh-CN" sz="1600" i="1" dirty="0">
                <a:solidFill>
                  <a:srgbClr val="0000FF"/>
                </a:solidFill>
                <a:latin typeface="Times New Roman" panose="02020603050405020304" pitchFamily="18" charset="0"/>
                <a:ea typeface="宋体" panose="02010600030101010101" pitchFamily="2" charset="-122"/>
              </a:rPr>
              <a:t>x*</a:t>
            </a:r>
            <a:r>
              <a:rPr lang="zh-CN" altLang="en-US" sz="1600" dirty="0">
                <a:latin typeface="Times New Roman" panose="02020603050405020304" pitchFamily="18" charset="0"/>
                <a:ea typeface="宋体" panose="02010600030101010101" pitchFamily="2" charset="-122"/>
              </a:rPr>
              <a:t>是</a:t>
            </a:r>
            <a:r>
              <a:rPr lang="en-US" altLang="zh-CN"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 的不动点，对于整数</a:t>
            </a:r>
            <a:r>
              <a:rPr lang="en-US" altLang="zh-CN"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p&gt;1 </a:t>
            </a:r>
            <a:r>
              <a:rPr lang="zh-CN" altLang="en-US" sz="1600" dirty="0">
                <a:latin typeface="Times New Roman" panose="02020603050405020304" pitchFamily="18" charset="0"/>
                <a:ea typeface="宋体" panose="02010600030101010101" pitchFamily="2" charset="-122"/>
              </a:rPr>
              <a:t>，迭代函数</a:t>
            </a:r>
            <a:r>
              <a:rPr lang="zh-CN" altLang="en-US"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及其</a:t>
            </a:r>
            <a:r>
              <a:rPr lang="en-US" altLang="zh-CN"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p</a:t>
            </a:r>
            <a:r>
              <a:rPr lang="zh-CN" altLang="en-US" sz="1600" dirty="0">
                <a:latin typeface="Times New Roman" panose="02020603050405020304" pitchFamily="18" charset="0"/>
                <a:ea typeface="宋体" panose="02010600030101010101" pitchFamily="2" charset="-122"/>
              </a:rPr>
              <a:t>阶导数在</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的邻域上连续，且满足</a:t>
            </a:r>
          </a:p>
        </p:txBody>
      </p:sp>
      <p:graphicFrame>
        <p:nvGraphicFramePr>
          <p:cNvPr id="422915" name="Object 3"/>
          <p:cNvGraphicFramePr>
            <a:graphicFrameLocks noChangeAspect="1"/>
          </p:cNvGraphicFramePr>
          <p:nvPr/>
        </p:nvGraphicFramePr>
        <p:xfrm>
          <a:off x="2170113" y="1270000"/>
          <a:ext cx="4832350" cy="330200"/>
        </p:xfrm>
        <a:graphic>
          <a:graphicData uri="http://schemas.openxmlformats.org/presentationml/2006/ole">
            <mc:AlternateContent xmlns:mc="http://schemas.openxmlformats.org/markup-compatibility/2006">
              <mc:Choice xmlns:v="urn:schemas-microsoft-com:vml" Requires="v">
                <p:oleObj spid="_x0000_s11273" r:id="rId3" imgW="2990850" imgH="196850" progId="Equation.DSMT4">
                  <p:embed/>
                </p:oleObj>
              </mc:Choice>
              <mc:Fallback>
                <p:oleObj r:id="rId3" imgW="2990850" imgH="196850" progId="Equation.DSMT4">
                  <p:embed/>
                  <p:pic>
                    <p:nvPicPr>
                      <p:cNvPr id="0" name="图片 3452"/>
                      <p:cNvPicPr/>
                      <p:nvPr/>
                    </p:nvPicPr>
                    <p:blipFill>
                      <a:blip r:embed="rId4">
                        <a:clrChange>
                          <a:clrFrom>
                            <a:srgbClr val="000000"/>
                          </a:clrFrom>
                          <a:clrTo>
                            <a:srgbClr val="000000">
                              <a:alpha val="0"/>
                            </a:srgbClr>
                          </a:clrTo>
                        </a:clrChange>
                      </a:blip>
                      <a:stretch>
                        <a:fillRect/>
                      </a:stretch>
                    </p:blipFill>
                    <p:spPr>
                      <a:xfrm>
                        <a:off x="2170113" y="1270000"/>
                        <a:ext cx="4832350" cy="330200"/>
                      </a:xfrm>
                      <a:prstGeom prst="rect">
                        <a:avLst/>
                      </a:prstGeom>
                      <a:gradFill>
                        <a:gsLst>
                          <a:gs pos="0">
                            <a:srgbClr val="FECF40"/>
                          </a:gs>
                          <a:gs pos="100000">
                            <a:srgbClr val="846C21"/>
                          </a:gs>
                        </a:gsLst>
                        <a:lin ang="5400000" scaled="0"/>
                      </a:gradFill>
                      <a:ln w="38100">
                        <a:noFill/>
                        <a:miter/>
                      </a:ln>
                    </p:spPr>
                  </p:pic>
                </p:oleObj>
              </mc:Fallback>
            </mc:AlternateContent>
          </a:graphicData>
        </a:graphic>
      </p:graphicFrame>
      <p:sp>
        <p:nvSpPr>
          <p:cNvPr id="422916" name="Text Box 4"/>
          <p:cNvSpPr txBox="1"/>
          <p:nvPr/>
        </p:nvSpPr>
        <p:spPr>
          <a:xfrm>
            <a:off x="1439863" y="1654175"/>
            <a:ext cx="6343650" cy="337185"/>
          </a:xfrm>
          <a:prstGeom prst="rect">
            <a:avLst/>
          </a:prstGeom>
          <a:gradFill>
            <a:gsLst>
              <a:gs pos="0">
                <a:srgbClr val="FECF40"/>
              </a:gs>
              <a:gs pos="100000">
                <a:srgbClr val="846C21"/>
              </a:gs>
            </a:gsLst>
            <a:lin ang="5400000" scaled="0"/>
          </a:gradFill>
          <a:ln w="9525">
            <a:noFill/>
          </a:ln>
        </p:spPr>
        <p:txBody>
          <a:bodyPr anchor="t">
            <a:spAutoFit/>
          </a:bodyPr>
          <a:lstStyle/>
          <a:p>
            <a:r>
              <a:rPr lang="zh-CN" altLang="en-US" sz="1600" dirty="0">
                <a:latin typeface="Times New Roman" panose="02020603050405020304" pitchFamily="18" charset="0"/>
                <a:ea typeface="宋体" panose="02010600030101010101" pitchFamily="2" charset="-122"/>
              </a:rPr>
              <a:t>则迭代过程</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k</a:t>
            </a:r>
            <a:r>
              <a:rPr lang="en-US" altLang="zh-CN" sz="1600" baseline="-25000" dirty="0">
                <a:solidFill>
                  <a:srgbClr val="0000FF"/>
                </a:solidFill>
                <a:latin typeface="Times New Roman" panose="02020603050405020304" pitchFamily="18" charset="0"/>
                <a:ea typeface="宋体" panose="02010600030101010101" pitchFamily="2" charset="-122"/>
              </a:rPr>
              <a:t>+1</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k</a:t>
            </a:r>
            <a:r>
              <a:rPr lang="en-US" altLang="zh-CN" sz="16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在</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的邻域是</a:t>
            </a:r>
            <a:r>
              <a:rPr lang="en-US" altLang="zh-CN" sz="1600" i="1" dirty="0">
                <a:solidFill>
                  <a:srgbClr val="FF3300"/>
                </a:solidFill>
                <a:latin typeface="Times New Roman" panose="02020603050405020304" pitchFamily="18" charset="0"/>
                <a:ea typeface="宋体" panose="02010600030101010101" pitchFamily="2" charset="-122"/>
              </a:rPr>
              <a:t>p</a:t>
            </a:r>
            <a:r>
              <a:rPr lang="zh-CN" altLang="en-US" sz="1600" dirty="0">
                <a:solidFill>
                  <a:srgbClr val="FF3300"/>
                </a:solidFill>
                <a:latin typeface="Times New Roman" panose="02020603050405020304" pitchFamily="18" charset="0"/>
                <a:ea typeface="宋体" panose="02010600030101010101" pitchFamily="2" charset="-122"/>
              </a:rPr>
              <a:t>阶收敛</a:t>
            </a:r>
            <a:r>
              <a:rPr lang="zh-CN" altLang="en-US" sz="1600" dirty="0">
                <a:latin typeface="Times New Roman" panose="02020603050405020304" pitchFamily="18" charset="0"/>
                <a:ea typeface="宋体" panose="02010600030101010101" pitchFamily="2" charset="-122"/>
              </a:rPr>
              <a:t>的，且有</a:t>
            </a:r>
            <a:endParaRPr lang="en-US" altLang="zh-CN" sz="1600" dirty="0">
              <a:latin typeface="Times New Roman" panose="02020603050405020304" pitchFamily="18" charset="0"/>
              <a:ea typeface="宋体" panose="02010600030101010101" pitchFamily="2" charset="-122"/>
            </a:endParaRPr>
          </a:p>
        </p:txBody>
      </p:sp>
      <p:sp>
        <p:nvSpPr>
          <p:cNvPr id="422917" name="Text Box 5"/>
          <p:cNvSpPr txBox="1"/>
          <p:nvPr/>
        </p:nvSpPr>
        <p:spPr>
          <a:xfrm>
            <a:off x="1468755" y="2562225"/>
            <a:ext cx="6265863" cy="583565"/>
          </a:xfrm>
          <a:prstGeom prst="rect">
            <a:avLst/>
          </a:prstGeom>
          <a:noFill/>
          <a:ln w="9525">
            <a:noFill/>
          </a:ln>
        </p:spPr>
        <p:txBody>
          <a:bodyPr anchor="t">
            <a:spAutoFit/>
          </a:bodyPr>
          <a:lstStyle/>
          <a:p>
            <a:r>
              <a:rPr lang="zh-CN" altLang="en-US" sz="1600" dirty="0">
                <a:solidFill>
                  <a:srgbClr val="FF3300"/>
                </a:solidFill>
                <a:latin typeface="Times New Roman" panose="02020603050405020304" pitchFamily="18" charset="0"/>
                <a:ea typeface="宋体" panose="02010600030101010101" pitchFamily="2" charset="-122"/>
              </a:rPr>
              <a:t>证明</a:t>
            </a:r>
            <a:r>
              <a:rPr lang="zh-CN" altLang="en-US" sz="1600" dirty="0">
                <a:latin typeface="Times New Roman" panose="02020603050405020304" pitchFamily="18" charset="0"/>
                <a:ea typeface="宋体" panose="02010600030101010101" pitchFamily="2" charset="-122"/>
              </a:rPr>
              <a:t>   由于</a:t>
            </a:r>
            <a:r>
              <a:rPr lang="zh-CN" altLang="en-US"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a:t>
            </a:r>
            <a:r>
              <a:rPr lang="en-US" altLang="zh-CN" sz="1600" dirty="0">
                <a:solidFill>
                  <a:srgbClr val="0000FF"/>
                </a:solidFill>
                <a:latin typeface="Times New Roman" panose="02020603050405020304" pitchFamily="18" charset="0"/>
                <a:ea typeface="宋体" panose="02010600030101010101" pitchFamily="2" charset="-122"/>
              </a:rPr>
              <a:t>)=0</a:t>
            </a:r>
            <a:r>
              <a:rPr lang="zh-CN" altLang="en-US" sz="1600" dirty="0">
                <a:latin typeface="Times New Roman" panose="02020603050405020304" pitchFamily="18" charset="0"/>
                <a:ea typeface="宋体" panose="02010600030101010101" pitchFamily="2" charset="-122"/>
              </a:rPr>
              <a:t>，根据定理立即可以断定迭代过程</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k</a:t>
            </a:r>
            <a:r>
              <a:rPr lang="en-US" altLang="zh-CN" sz="1600" baseline="-25000" dirty="0">
                <a:solidFill>
                  <a:srgbClr val="0000FF"/>
                </a:solidFill>
                <a:latin typeface="Times New Roman" panose="02020603050405020304" pitchFamily="18" charset="0"/>
                <a:ea typeface="宋体" panose="02010600030101010101" pitchFamily="2" charset="-122"/>
              </a:rPr>
              <a:t>+1</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k</a:t>
            </a:r>
            <a:r>
              <a:rPr lang="en-US" altLang="zh-CN" sz="16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具有局部收敛性</a:t>
            </a:r>
            <a:r>
              <a:rPr lang="en-US" altLang="zh-CN" sz="1600" dirty="0">
                <a:latin typeface="Times New Roman" panose="02020603050405020304" pitchFamily="18" charset="0"/>
                <a:ea typeface="宋体" panose="02010600030101010101" pitchFamily="2" charset="-122"/>
              </a:rPr>
              <a:t>.</a:t>
            </a:r>
          </a:p>
        </p:txBody>
      </p:sp>
      <p:sp>
        <p:nvSpPr>
          <p:cNvPr id="422918" name="Text Box 6"/>
          <p:cNvSpPr txBox="1"/>
          <p:nvPr/>
        </p:nvSpPr>
        <p:spPr>
          <a:xfrm>
            <a:off x="1479233" y="3101340"/>
            <a:ext cx="6343650" cy="368300"/>
          </a:xfrm>
          <a:prstGeom prst="rect">
            <a:avLst/>
          </a:prstGeom>
          <a:noFill/>
          <a:ln w="9525">
            <a:noFill/>
          </a:ln>
        </p:spPr>
        <p:txBody>
          <a:bodyPr anchor="t">
            <a:spAutoFit/>
          </a:bodyPr>
          <a:lstStyle/>
          <a:p>
            <a:r>
              <a:rPr lang="zh-CN" altLang="en-US" sz="1800" dirty="0">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再将</a:t>
            </a:r>
            <a:r>
              <a:rPr lang="zh-CN" altLang="en-US"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k</a:t>
            </a:r>
            <a:r>
              <a:rPr lang="en-US" altLang="zh-CN" sz="16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在根</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处做泰勒展开</a:t>
            </a:r>
            <a:r>
              <a:rPr lang="en-US" altLang="zh-CN" sz="1600" dirty="0">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利用条件</a:t>
            </a:r>
          </a:p>
        </p:txBody>
      </p:sp>
      <p:graphicFrame>
        <p:nvGraphicFramePr>
          <p:cNvPr id="422919" name="Object 7"/>
          <p:cNvGraphicFramePr>
            <a:graphicFrameLocks noChangeAspect="1"/>
          </p:cNvGraphicFramePr>
          <p:nvPr/>
        </p:nvGraphicFramePr>
        <p:xfrm>
          <a:off x="2170113" y="3834448"/>
          <a:ext cx="5197475" cy="700087"/>
        </p:xfrm>
        <a:graphic>
          <a:graphicData uri="http://schemas.openxmlformats.org/presentationml/2006/ole">
            <mc:AlternateContent xmlns:mc="http://schemas.openxmlformats.org/markup-compatibility/2006">
              <mc:Choice xmlns:v="urn:schemas-microsoft-com:vml" Requires="v">
                <p:oleObj spid="_x0000_s11274" r:id="rId5" imgW="2940050" imgH="393065" progId="Equation.3">
                  <p:embed/>
                </p:oleObj>
              </mc:Choice>
              <mc:Fallback>
                <p:oleObj r:id="rId5" imgW="2940050" imgH="393065" progId="Equation.3">
                  <p:embed/>
                  <p:pic>
                    <p:nvPicPr>
                      <p:cNvPr id="0" name="图片 3455"/>
                      <p:cNvPicPr/>
                      <p:nvPr/>
                    </p:nvPicPr>
                    <p:blipFill>
                      <a:blip r:embed="rId6">
                        <a:clrChange>
                          <a:clrFrom>
                            <a:srgbClr val="000000"/>
                          </a:clrFrom>
                          <a:clrTo>
                            <a:srgbClr val="000000">
                              <a:alpha val="0"/>
                            </a:srgbClr>
                          </a:clrTo>
                        </a:clrChange>
                      </a:blip>
                      <a:stretch>
                        <a:fillRect/>
                      </a:stretch>
                    </p:blipFill>
                    <p:spPr>
                      <a:xfrm>
                        <a:off x="2170113" y="3834448"/>
                        <a:ext cx="5197475" cy="700087"/>
                      </a:xfrm>
                      <a:prstGeom prst="rect">
                        <a:avLst/>
                      </a:prstGeom>
                      <a:noFill/>
                      <a:ln w="38100">
                        <a:noFill/>
                        <a:miter/>
                      </a:ln>
                    </p:spPr>
                  </p:pic>
                </p:oleObj>
              </mc:Fallback>
            </mc:AlternateContent>
          </a:graphicData>
        </a:graphic>
      </p:graphicFrame>
      <p:sp>
        <p:nvSpPr>
          <p:cNvPr id="422920" name="Text Box 8"/>
          <p:cNvSpPr txBox="1"/>
          <p:nvPr/>
        </p:nvSpPr>
        <p:spPr>
          <a:xfrm>
            <a:off x="1533843" y="4437698"/>
            <a:ext cx="6343650" cy="337185"/>
          </a:xfrm>
          <a:prstGeom prst="rect">
            <a:avLst/>
          </a:prstGeom>
          <a:noFill/>
          <a:ln w="9525">
            <a:noFill/>
          </a:ln>
        </p:spPr>
        <p:txBody>
          <a:bodyPr anchor="t">
            <a:spAutoFit/>
          </a:bodyPr>
          <a:lstStyle/>
          <a:p>
            <a:r>
              <a:rPr lang="zh-CN" altLang="en-US" sz="1600" dirty="0">
                <a:latin typeface="Times New Roman" panose="02020603050405020304" pitchFamily="18" charset="0"/>
                <a:ea typeface="宋体" panose="02010600030101010101" pitchFamily="2" charset="-122"/>
              </a:rPr>
              <a:t>注意到</a:t>
            </a:r>
            <a:r>
              <a:rPr lang="zh-CN" altLang="en-US"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k</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k</a:t>
            </a:r>
            <a:r>
              <a:rPr lang="en-US" altLang="zh-CN" sz="1600" baseline="-25000" dirty="0">
                <a:solidFill>
                  <a:srgbClr val="0000FF"/>
                </a:solidFill>
                <a:latin typeface="Times New Roman" panose="02020603050405020304" pitchFamily="18" charset="0"/>
                <a:ea typeface="宋体" panose="02010600030101010101" pitchFamily="2" charset="-122"/>
              </a:rPr>
              <a:t>+1</a:t>
            </a:r>
            <a:r>
              <a:rPr lang="zh-CN" altLang="en-US" sz="1600" dirty="0">
                <a:latin typeface="Times New Roman" panose="02020603050405020304" pitchFamily="18" charset="0"/>
                <a:ea typeface="宋体" panose="02010600030101010101" pitchFamily="2" charset="-122"/>
              </a:rPr>
              <a:t>，</a:t>
            </a:r>
            <a:r>
              <a:rPr lang="zh-CN" altLang="en-US"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a:t>
            </a:r>
            <a:r>
              <a:rPr lang="en-US" altLang="zh-CN" sz="1600" dirty="0">
                <a:solidFill>
                  <a:srgbClr val="0000FF"/>
                </a:solidFill>
                <a:latin typeface="Times New Roman" panose="02020603050405020304" pitchFamily="18" charset="0"/>
                <a:ea typeface="宋体" panose="02010600030101010101" pitchFamily="2" charset="-122"/>
              </a:rPr>
              <a:t>)= </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，由上式得</a:t>
            </a:r>
          </a:p>
        </p:txBody>
      </p:sp>
      <p:graphicFrame>
        <p:nvGraphicFramePr>
          <p:cNvPr id="422921" name="Object 9"/>
          <p:cNvGraphicFramePr>
            <a:graphicFrameLocks noChangeAspect="1"/>
          </p:cNvGraphicFramePr>
          <p:nvPr/>
        </p:nvGraphicFramePr>
        <p:xfrm>
          <a:off x="3654425" y="1978025"/>
          <a:ext cx="1712913" cy="642938"/>
        </p:xfrm>
        <a:graphic>
          <a:graphicData uri="http://schemas.openxmlformats.org/presentationml/2006/ole">
            <mc:AlternateContent xmlns:mc="http://schemas.openxmlformats.org/markup-compatibility/2006">
              <mc:Choice xmlns:v="urn:schemas-microsoft-com:vml" Requires="v">
                <p:oleObj spid="_x0000_s11275" r:id="rId7" imgW="1085215" imgH="401955" progId="Equation.DSMT4">
                  <p:embed/>
                </p:oleObj>
              </mc:Choice>
              <mc:Fallback>
                <p:oleObj r:id="rId7" imgW="1085215" imgH="401955" progId="Equation.DSMT4">
                  <p:embed/>
                  <p:pic>
                    <p:nvPicPr>
                      <p:cNvPr id="0" name="图片 3456"/>
                      <p:cNvPicPr/>
                      <p:nvPr/>
                    </p:nvPicPr>
                    <p:blipFill>
                      <a:blip r:embed="rId8">
                        <a:clrChange>
                          <a:clrFrom>
                            <a:srgbClr val="000000"/>
                          </a:clrFrom>
                          <a:clrTo>
                            <a:srgbClr val="000000">
                              <a:alpha val="0"/>
                            </a:srgbClr>
                          </a:clrTo>
                        </a:clrChange>
                      </a:blip>
                      <a:stretch>
                        <a:fillRect/>
                      </a:stretch>
                    </p:blipFill>
                    <p:spPr>
                      <a:xfrm>
                        <a:off x="3654425" y="1978025"/>
                        <a:ext cx="1712913" cy="642938"/>
                      </a:xfrm>
                      <a:prstGeom prst="rect">
                        <a:avLst/>
                      </a:prstGeom>
                      <a:gradFill>
                        <a:gsLst>
                          <a:gs pos="0">
                            <a:srgbClr val="FECF40"/>
                          </a:gs>
                          <a:gs pos="100000">
                            <a:srgbClr val="846C21"/>
                          </a:gs>
                        </a:gsLst>
                        <a:lin ang="5400000" scaled="0"/>
                      </a:gradFill>
                      <a:ln w="38100">
                        <a:noFill/>
                        <a:miter/>
                      </a:ln>
                    </p:spPr>
                  </p:pic>
                </p:oleObj>
              </mc:Fallback>
            </mc:AlternateContent>
          </a:graphicData>
        </a:graphic>
      </p:graphicFrame>
      <p:graphicFrame>
        <p:nvGraphicFramePr>
          <p:cNvPr id="422922" name="Object 10"/>
          <p:cNvGraphicFramePr>
            <a:graphicFrameLocks noChangeAspect="1"/>
          </p:cNvGraphicFramePr>
          <p:nvPr/>
        </p:nvGraphicFramePr>
        <p:xfrm>
          <a:off x="2405698" y="3469640"/>
          <a:ext cx="3902075" cy="365125"/>
        </p:xfrm>
        <a:graphic>
          <a:graphicData uri="http://schemas.openxmlformats.org/presentationml/2006/ole">
            <mc:AlternateContent xmlns:mc="http://schemas.openxmlformats.org/markup-compatibility/2006">
              <mc:Choice xmlns:v="urn:schemas-microsoft-com:vml" Requires="v">
                <p:oleObj spid="_x0000_s11276" r:id="rId9" imgW="2179320" imgH="196850" progId="Equation.DSMT4">
                  <p:embed/>
                </p:oleObj>
              </mc:Choice>
              <mc:Fallback>
                <p:oleObj r:id="rId9" imgW="2179320" imgH="196850" progId="Equation.DSMT4">
                  <p:embed/>
                  <p:pic>
                    <p:nvPicPr>
                      <p:cNvPr id="0" name="图片 3457"/>
                      <p:cNvPicPr/>
                      <p:nvPr/>
                    </p:nvPicPr>
                    <p:blipFill>
                      <a:blip r:embed="rId10">
                        <a:clrChange>
                          <a:clrFrom>
                            <a:srgbClr val="000000"/>
                          </a:clrFrom>
                          <a:clrTo>
                            <a:srgbClr val="000000">
                              <a:alpha val="0"/>
                            </a:srgbClr>
                          </a:clrTo>
                        </a:clrChange>
                      </a:blip>
                      <a:stretch>
                        <a:fillRect/>
                      </a:stretch>
                    </p:blipFill>
                    <p:spPr>
                      <a:xfrm>
                        <a:off x="2405698" y="3469640"/>
                        <a:ext cx="3902075" cy="365125"/>
                      </a:xfrm>
                      <a:prstGeom prst="rect">
                        <a:avLst/>
                      </a:prstGeom>
                      <a:noFill/>
                      <a:ln w="38100">
                        <a:noFill/>
                        <a:miter/>
                      </a:ln>
                    </p:spPr>
                  </p:pic>
                </p:oleObj>
              </mc:Fallback>
            </mc:AlternateContent>
          </a:graphicData>
        </a:graphic>
      </p:graphicFrame>
      <p:sp>
        <p:nvSpPr>
          <p:cNvPr id="422923" name="Text Box 11"/>
          <p:cNvSpPr txBox="1"/>
          <p:nvPr/>
        </p:nvSpPr>
        <p:spPr>
          <a:xfrm>
            <a:off x="1468755" y="3922713"/>
            <a:ext cx="647700" cy="337185"/>
          </a:xfrm>
          <a:prstGeom prst="rect">
            <a:avLst/>
          </a:prstGeom>
          <a:noFill/>
          <a:ln w="9525">
            <a:noFill/>
          </a:ln>
        </p:spPr>
        <p:txBody>
          <a:bodyPr anchor="t">
            <a:spAutoFit/>
          </a:bodyPr>
          <a:lstStyle/>
          <a:p>
            <a:r>
              <a:rPr lang="zh-CN" altLang="en-US" sz="1600" dirty="0">
                <a:latin typeface="Times New Roman" panose="02020603050405020304" pitchFamily="18" charset="0"/>
                <a:ea typeface="宋体" panose="02010600030101010101" pitchFamily="2" charset="-122"/>
              </a:rPr>
              <a:t>则有</a:t>
            </a:r>
          </a:p>
        </p:txBody>
      </p:sp>
      <p:cxnSp>
        <p:nvCxnSpPr>
          <p:cNvPr id="2" name="直接连接符 1"/>
          <p:cNvCxnSpPr/>
          <p:nvPr/>
        </p:nvCxnSpPr>
        <p:spPr>
          <a:xfrm flipV="1">
            <a:off x="85725" y="454025"/>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02766" name="文本框 3"/>
          <p:cNvSpPr txBox="1"/>
          <p:nvPr/>
        </p:nvSpPr>
        <p:spPr>
          <a:xfrm>
            <a:off x="3032125" y="306388"/>
            <a:ext cx="3217863" cy="337185"/>
          </a:xfrm>
          <a:prstGeom prst="rect">
            <a:avLst/>
          </a:prstGeom>
          <a:noFill/>
          <a:ln w="9525">
            <a:noFill/>
          </a:ln>
        </p:spPr>
        <p:txBody>
          <a:bodyPr wrap="square" anchor="t">
            <a:spAutoFit/>
          </a:bodyPr>
          <a:lstStyle/>
          <a:p>
            <a:r>
              <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5 </a:t>
            </a:r>
            <a:r>
              <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rPr>
              <a:t>迭代过程的收敛速度</a:t>
            </a:r>
            <a:endParaRPr lang="zh-CN" altLang="en-US" sz="1600" b="1" dirty="0">
              <a:solidFill>
                <a:schemeClr val="accent2"/>
              </a:solidFill>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2766"/>
                                        </p:tgtEl>
                                        <p:attrNameLst>
                                          <p:attrName>style.visibility</p:attrName>
                                        </p:attrNameLst>
                                      </p:cBhvr>
                                      <p:to>
                                        <p:strVal val="visible"/>
                                      </p:to>
                                    </p:set>
                                    <p:animEffect transition="in" filter="blinds(horizontal)">
                                      <p:cBhvr>
                                        <p:cTn id="17" dur="500"/>
                                        <p:tgtEl>
                                          <p:spTgt spid="202766"/>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422914"/>
                                        </p:tgtEl>
                                        <p:attrNameLst>
                                          <p:attrName>style.visibility</p:attrName>
                                        </p:attrNameLst>
                                      </p:cBhvr>
                                      <p:to>
                                        <p:strVal val="visible"/>
                                      </p:to>
                                    </p:set>
                                    <p:animEffect transition="in" filter="wipe(up)">
                                      <p:cBhvr>
                                        <p:cTn id="20" dur="500"/>
                                        <p:tgtEl>
                                          <p:spTgt spid="4229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22915"/>
                                        </p:tgtEl>
                                        <p:attrNameLst>
                                          <p:attrName>style.visibility</p:attrName>
                                        </p:attrNameLst>
                                      </p:cBhvr>
                                      <p:to>
                                        <p:strVal val="visible"/>
                                      </p:to>
                                    </p:set>
                                    <p:animEffect transition="in" filter="wipe(left)">
                                      <p:cBhvr>
                                        <p:cTn id="25" dur="500"/>
                                        <p:tgtEl>
                                          <p:spTgt spid="4229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22916"/>
                                        </p:tgtEl>
                                        <p:attrNameLst>
                                          <p:attrName>style.visibility</p:attrName>
                                        </p:attrNameLst>
                                      </p:cBhvr>
                                      <p:to>
                                        <p:strVal val="visible"/>
                                      </p:to>
                                    </p:set>
                                    <p:animEffect transition="in" filter="wipe(left)">
                                      <p:cBhvr>
                                        <p:cTn id="30" dur="500"/>
                                        <p:tgtEl>
                                          <p:spTgt spid="4229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22921"/>
                                        </p:tgtEl>
                                        <p:attrNameLst>
                                          <p:attrName>style.visibility</p:attrName>
                                        </p:attrNameLst>
                                      </p:cBhvr>
                                      <p:to>
                                        <p:strVal val="visible"/>
                                      </p:to>
                                    </p:set>
                                    <p:animEffect transition="in" filter="wipe(left)">
                                      <p:cBhvr>
                                        <p:cTn id="35" dur="500"/>
                                        <p:tgtEl>
                                          <p:spTgt spid="42292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22917"/>
                                        </p:tgtEl>
                                        <p:attrNameLst>
                                          <p:attrName>style.visibility</p:attrName>
                                        </p:attrNameLst>
                                      </p:cBhvr>
                                      <p:to>
                                        <p:strVal val="visible"/>
                                      </p:to>
                                    </p:set>
                                    <p:animEffect transition="in" filter="wipe(up)">
                                      <p:cBhvr>
                                        <p:cTn id="40" dur="500"/>
                                        <p:tgtEl>
                                          <p:spTgt spid="42291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22918"/>
                                        </p:tgtEl>
                                        <p:attrNameLst>
                                          <p:attrName>style.visibility</p:attrName>
                                        </p:attrNameLst>
                                      </p:cBhvr>
                                      <p:to>
                                        <p:strVal val="visible"/>
                                      </p:to>
                                    </p:set>
                                    <p:animEffect transition="in" filter="wipe(left)">
                                      <p:cBhvr>
                                        <p:cTn id="45" dur="500"/>
                                        <p:tgtEl>
                                          <p:spTgt spid="42291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422922"/>
                                        </p:tgtEl>
                                        <p:attrNameLst>
                                          <p:attrName>style.visibility</p:attrName>
                                        </p:attrNameLst>
                                      </p:cBhvr>
                                      <p:to>
                                        <p:strVal val="visible"/>
                                      </p:to>
                                    </p:set>
                                    <p:animEffect transition="in" filter="wipe(left)">
                                      <p:cBhvr>
                                        <p:cTn id="50" dur="500"/>
                                        <p:tgtEl>
                                          <p:spTgt spid="42292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22923"/>
                                        </p:tgtEl>
                                        <p:attrNameLst>
                                          <p:attrName>style.visibility</p:attrName>
                                        </p:attrNameLst>
                                      </p:cBhvr>
                                      <p:to>
                                        <p:strVal val="visible"/>
                                      </p:to>
                                    </p:set>
                                    <p:animEffect transition="in" filter="wipe(left)">
                                      <p:cBhvr>
                                        <p:cTn id="55" dur="500"/>
                                        <p:tgtEl>
                                          <p:spTgt spid="42292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22919"/>
                                        </p:tgtEl>
                                        <p:attrNameLst>
                                          <p:attrName>style.visibility</p:attrName>
                                        </p:attrNameLst>
                                      </p:cBhvr>
                                      <p:to>
                                        <p:strVal val="visible"/>
                                      </p:to>
                                    </p:set>
                                    <p:animEffect transition="in" filter="wipe(left)">
                                      <p:cBhvr>
                                        <p:cTn id="60" dur="500"/>
                                        <p:tgtEl>
                                          <p:spTgt spid="42291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422920"/>
                                        </p:tgtEl>
                                        <p:attrNameLst>
                                          <p:attrName>style.visibility</p:attrName>
                                        </p:attrNameLst>
                                      </p:cBhvr>
                                      <p:to>
                                        <p:strVal val="visible"/>
                                      </p:to>
                                    </p:set>
                                    <p:animEffect transition="in" filter="wipe(left)">
                                      <p:cBhvr>
                                        <p:cTn id="65" dur="500"/>
                                        <p:tgtEl>
                                          <p:spTgt spid="422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4" grpId="0" bldLvl="0" animBg="1"/>
      <p:bldP spid="422916" grpId="0" bldLvl="0" animBg="1"/>
      <p:bldP spid="422917" grpId="0"/>
      <p:bldP spid="422918" grpId="0"/>
      <p:bldP spid="422920" grpId="0"/>
      <p:bldP spid="422923" grpId="0"/>
      <p:bldP spid="20276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灯片编号占位符 1"/>
          <p:cNvSpPr>
            <a:spLocks noGrp="1"/>
          </p:cNvSpPr>
          <p:nvPr>
            <p:ph type="sldNum" sz="quarter" idx="4"/>
          </p:nvPr>
        </p:nvSpPr>
        <p:spPr>
          <a:xfrm rot="-5400000">
            <a:off x="8391525" y="4368800"/>
            <a:ext cx="987425" cy="365125"/>
          </a:xfrm>
          <a:noFill/>
          <a:ln>
            <a:noFill/>
          </a:ln>
        </p:spPr>
        <p:txBody>
          <a:bodyPr wrap="square" lIns="68580" tIns="34290" rIns="68580" bIns="34290" anchor="b" anchorCtr="1"/>
          <a:lstStyle>
            <a:lvl1pPr marL="0" lvl="0" indent="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200" b="1" dirty="0">
                <a:solidFill>
                  <a:srgbClr val="640000"/>
                </a:solidFill>
                <a:latin typeface="Arial" panose="020B0604020202020204" pitchFamily="34" charset="0"/>
                <a:ea typeface="宋体" panose="02010600030101010101" pitchFamily="2" charset="-122"/>
              </a:rPr>
              <a:t>28</a:t>
            </a:fld>
            <a:endParaRPr lang="zh-CN" altLang="en-US" sz="1200" b="1" dirty="0">
              <a:solidFill>
                <a:srgbClr val="640000"/>
              </a:solidFill>
              <a:latin typeface="Arial" panose="020B0604020202020204" pitchFamily="34" charset="0"/>
              <a:ea typeface="宋体" panose="02010600030101010101" pitchFamily="2" charset="-122"/>
            </a:endParaRPr>
          </a:p>
        </p:txBody>
      </p:sp>
      <p:graphicFrame>
        <p:nvGraphicFramePr>
          <p:cNvPr id="423938" name="Object 2"/>
          <p:cNvGraphicFramePr>
            <a:graphicFrameLocks noChangeAspect="1"/>
          </p:cNvGraphicFramePr>
          <p:nvPr/>
        </p:nvGraphicFramePr>
        <p:xfrm>
          <a:off x="3027363" y="1729740"/>
          <a:ext cx="2930525" cy="673100"/>
        </p:xfrm>
        <a:graphic>
          <a:graphicData uri="http://schemas.openxmlformats.org/presentationml/2006/ole">
            <mc:AlternateContent xmlns:mc="http://schemas.openxmlformats.org/markup-compatibility/2006">
              <mc:Choice xmlns:v="urn:schemas-microsoft-com:vml" Requires="v">
                <p:oleObj spid="_x0000_s12295" r:id="rId3" imgW="1726565" imgH="393065" progId="Equation.3">
                  <p:embed/>
                </p:oleObj>
              </mc:Choice>
              <mc:Fallback>
                <p:oleObj r:id="rId3" imgW="1726565" imgH="393065" progId="Equation.3">
                  <p:embed/>
                  <p:pic>
                    <p:nvPicPr>
                      <p:cNvPr id="0" name="图片 3451"/>
                      <p:cNvPicPr/>
                      <p:nvPr/>
                    </p:nvPicPr>
                    <p:blipFill>
                      <a:blip r:embed="rId4">
                        <a:clrChange>
                          <a:clrFrom>
                            <a:srgbClr val="000000"/>
                          </a:clrFrom>
                          <a:clrTo>
                            <a:srgbClr val="000000">
                              <a:alpha val="0"/>
                            </a:srgbClr>
                          </a:clrTo>
                        </a:clrChange>
                      </a:blip>
                      <a:stretch>
                        <a:fillRect/>
                      </a:stretch>
                    </p:blipFill>
                    <p:spPr>
                      <a:xfrm>
                        <a:off x="3027363" y="1729740"/>
                        <a:ext cx="2930525" cy="673100"/>
                      </a:xfrm>
                      <a:prstGeom prst="rect">
                        <a:avLst/>
                      </a:prstGeom>
                      <a:noFill/>
                      <a:ln w="38100">
                        <a:noFill/>
                        <a:miter/>
                      </a:ln>
                    </p:spPr>
                  </p:pic>
                </p:oleObj>
              </mc:Fallback>
            </mc:AlternateContent>
          </a:graphicData>
        </a:graphic>
      </p:graphicFrame>
      <p:sp>
        <p:nvSpPr>
          <p:cNvPr id="423939" name="Text Box 3"/>
          <p:cNvSpPr txBox="1"/>
          <p:nvPr/>
        </p:nvSpPr>
        <p:spPr>
          <a:xfrm>
            <a:off x="1522413" y="2402840"/>
            <a:ext cx="6343650" cy="337185"/>
          </a:xfrm>
          <a:prstGeom prst="rect">
            <a:avLst/>
          </a:prstGeom>
          <a:noFill/>
          <a:ln w="9525">
            <a:noFill/>
          </a:ln>
        </p:spPr>
        <p:txBody>
          <a:bodyPr anchor="t">
            <a:spAutoFit/>
          </a:bodyPr>
          <a:lstStyle/>
          <a:p>
            <a:r>
              <a:rPr lang="zh-CN" altLang="en-US" sz="1600" dirty="0">
                <a:latin typeface="Times New Roman" panose="02020603050405020304" pitchFamily="18" charset="0"/>
                <a:ea typeface="宋体" panose="02010600030101010101" pitchFamily="2" charset="-122"/>
              </a:rPr>
              <a:t>因此对迭代误差，令</a:t>
            </a:r>
            <a:r>
              <a:rPr lang="en-US" altLang="zh-CN" sz="1600" i="1" dirty="0">
                <a:solidFill>
                  <a:srgbClr val="0000FF"/>
                </a:solidFill>
                <a:latin typeface="Times New Roman" panose="02020603050405020304" pitchFamily="18" charset="0"/>
                <a:ea typeface="宋体" panose="02010600030101010101" pitchFamily="2" charset="-122"/>
              </a:rPr>
              <a:t>k</a:t>
            </a:r>
            <a:r>
              <a:rPr lang="en-US" altLang="zh-CN" sz="16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时有</a:t>
            </a:r>
          </a:p>
        </p:txBody>
      </p:sp>
      <p:sp>
        <p:nvSpPr>
          <p:cNvPr id="423940" name="Text Box 4"/>
          <p:cNvSpPr txBox="1"/>
          <p:nvPr/>
        </p:nvSpPr>
        <p:spPr>
          <a:xfrm>
            <a:off x="1522413" y="3501390"/>
            <a:ext cx="6343650" cy="337185"/>
          </a:xfrm>
          <a:prstGeom prst="rect">
            <a:avLst/>
          </a:prstGeom>
          <a:noFill/>
          <a:ln w="9525">
            <a:noFill/>
          </a:ln>
        </p:spPr>
        <p:txBody>
          <a:bodyPr anchor="t">
            <a:spAutoFit/>
          </a:bodyPr>
          <a:lstStyle/>
          <a:p>
            <a:r>
              <a:rPr lang="zh-CN" altLang="en-US" sz="1600" dirty="0">
                <a:latin typeface="Times New Roman" panose="02020603050405020304" pitchFamily="18" charset="0"/>
                <a:ea typeface="宋体" panose="02010600030101010101" pitchFamily="2" charset="-122"/>
              </a:rPr>
              <a:t>这表明迭代过程</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k</a:t>
            </a:r>
            <a:r>
              <a:rPr lang="en-US" altLang="zh-CN" sz="1600" baseline="-25000" dirty="0">
                <a:solidFill>
                  <a:srgbClr val="0000FF"/>
                </a:solidFill>
                <a:latin typeface="Times New Roman" panose="02020603050405020304" pitchFamily="18" charset="0"/>
                <a:ea typeface="宋体" panose="02010600030101010101" pitchFamily="2" charset="-122"/>
              </a:rPr>
              <a:t>+1</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k</a:t>
            </a:r>
            <a:r>
              <a:rPr lang="en-US" altLang="zh-CN" sz="16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确实为</a:t>
            </a:r>
            <a:r>
              <a:rPr lang="en-US" altLang="zh-CN" sz="1600" i="1" dirty="0">
                <a:solidFill>
                  <a:srgbClr val="0000FF"/>
                </a:solidFill>
                <a:latin typeface="Times New Roman" panose="02020603050405020304" pitchFamily="18" charset="0"/>
                <a:ea typeface="宋体" panose="02010600030101010101" pitchFamily="2" charset="-122"/>
              </a:rPr>
              <a:t>p</a:t>
            </a:r>
            <a:r>
              <a:rPr lang="zh-CN" altLang="en-US" sz="1600" dirty="0">
                <a:latin typeface="Times New Roman" panose="02020603050405020304" pitchFamily="18" charset="0"/>
                <a:ea typeface="宋体" panose="02010600030101010101" pitchFamily="2" charset="-122"/>
              </a:rPr>
              <a:t>阶收敛</a:t>
            </a:r>
            <a:r>
              <a:rPr lang="en-US" altLang="zh-CN" sz="1600" dirty="0">
                <a:latin typeface="Times New Roman" panose="02020603050405020304" pitchFamily="18" charset="0"/>
                <a:ea typeface="宋体" panose="02010600030101010101" pitchFamily="2" charset="-122"/>
              </a:rPr>
              <a:t>.     </a:t>
            </a:r>
            <a:r>
              <a:rPr lang="zh-CN" altLang="en-US" sz="1600" dirty="0">
                <a:solidFill>
                  <a:srgbClr val="990000"/>
                </a:solidFill>
                <a:latin typeface="Times New Roman" panose="02020603050405020304" pitchFamily="18" charset="0"/>
                <a:ea typeface="宋体" panose="02010600030101010101" pitchFamily="2" charset="-122"/>
              </a:rPr>
              <a:t>证毕</a:t>
            </a:r>
            <a:r>
              <a:rPr lang="en-US" altLang="zh-CN" sz="1600" dirty="0">
                <a:latin typeface="Times New Roman" panose="02020603050405020304" pitchFamily="18" charset="0"/>
                <a:ea typeface="宋体" panose="02010600030101010101" pitchFamily="2" charset="-122"/>
              </a:rPr>
              <a:t>. </a:t>
            </a:r>
          </a:p>
        </p:txBody>
      </p:sp>
      <p:graphicFrame>
        <p:nvGraphicFramePr>
          <p:cNvPr id="423941" name="Object 5"/>
          <p:cNvGraphicFramePr>
            <a:graphicFrameLocks noChangeAspect="1"/>
          </p:cNvGraphicFramePr>
          <p:nvPr/>
        </p:nvGraphicFramePr>
        <p:xfrm>
          <a:off x="3647123" y="2747328"/>
          <a:ext cx="1849437" cy="754062"/>
        </p:xfrm>
        <a:graphic>
          <a:graphicData uri="http://schemas.openxmlformats.org/presentationml/2006/ole">
            <mc:AlternateContent xmlns:mc="http://schemas.openxmlformats.org/markup-compatibility/2006">
              <mc:Choice xmlns:v="urn:schemas-microsoft-com:vml" Requires="v">
                <p:oleObj spid="_x0000_s12296" r:id="rId5" imgW="991235" imgH="401955" progId="Equation.3">
                  <p:embed/>
                </p:oleObj>
              </mc:Choice>
              <mc:Fallback>
                <p:oleObj r:id="rId5" imgW="991235" imgH="401955" progId="Equation.3">
                  <p:embed/>
                  <p:pic>
                    <p:nvPicPr>
                      <p:cNvPr id="0" name="图片 3459"/>
                      <p:cNvPicPr/>
                      <p:nvPr/>
                    </p:nvPicPr>
                    <p:blipFill>
                      <a:blip r:embed="rId6">
                        <a:clrChange>
                          <a:clrFrom>
                            <a:srgbClr val="000000"/>
                          </a:clrFrom>
                          <a:clrTo>
                            <a:srgbClr val="000000">
                              <a:alpha val="0"/>
                            </a:srgbClr>
                          </a:clrTo>
                        </a:clrChange>
                      </a:blip>
                      <a:stretch>
                        <a:fillRect/>
                      </a:stretch>
                    </p:blipFill>
                    <p:spPr>
                      <a:xfrm>
                        <a:off x="3647123" y="2747328"/>
                        <a:ext cx="1849437" cy="754062"/>
                      </a:xfrm>
                      <a:prstGeom prst="rect">
                        <a:avLst/>
                      </a:prstGeom>
                      <a:noFill/>
                      <a:ln w="38100">
                        <a:noFill/>
                        <a:miter/>
                      </a:ln>
                    </p:spPr>
                  </p:pic>
                </p:oleObj>
              </mc:Fallback>
            </mc:AlternateContent>
          </a:graphicData>
        </a:graphic>
      </p:graphicFrame>
      <p:sp>
        <p:nvSpPr>
          <p:cNvPr id="423942" name="Text Box 6"/>
          <p:cNvSpPr txBox="1"/>
          <p:nvPr/>
        </p:nvSpPr>
        <p:spPr>
          <a:xfrm>
            <a:off x="1522413" y="3838575"/>
            <a:ext cx="6343650" cy="614045"/>
          </a:xfrm>
          <a:prstGeom prst="rect">
            <a:avLst/>
          </a:prstGeom>
          <a:gradFill>
            <a:gsLst>
              <a:gs pos="0">
                <a:srgbClr val="FBFB11"/>
              </a:gs>
              <a:gs pos="100000">
                <a:srgbClr val="838309"/>
              </a:gs>
            </a:gsLst>
            <a:lin ang="5400000" scaled="0"/>
          </a:gradFill>
          <a:ln w="9525">
            <a:noFill/>
          </a:ln>
        </p:spPr>
        <p:txBody>
          <a:bodyPr anchor="t">
            <a:spAutoFit/>
          </a:bodyPr>
          <a:lstStyle/>
          <a:p>
            <a:r>
              <a:rPr lang="zh-CN" altLang="en-US" sz="1800" dirty="0">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上述定理告诉我们，迭代过程的收敛速度依赖于迭代函数</a:t>
            </a:r>
            <a:r>
              <a:rPr lang="zh-CN" altLang="en-US"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的选取</a:t>
            </a:r>
            <a:r>
              <a:rPr lang="en-US" altLang="zh-CN" sz="1600" dirty="0">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如果</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a</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 b</a:t>
            </a:r>
            <a:r>
              <a:rPr lang="en-US" altLang="zh-CN" sz="16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但</a:t>
            </a:r>
            <a:r>
              <a:rPr lang="zh-CN" altLang="en-US"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 </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dirty="0">
                <a:solidFill>
                  <a:srgbClr val="0000FF"/>
                </a:solidFill>
                <a:latin typeface="Times New Roman" panose="02020603050405020304" pitchFamily="18" charset="0"/>
                <a:ea typeface="宋体" panose="02010600030101010101" pitchFamily="2" charset="-122"/>
              </a:rPr>
              <a:t>)≠0</a:t>
            </a:r>
            <a:r>
              <a:rPr lang="zh-CN" altLang="en-US" sz="1600" dirty="0">
                <a:latin typeface="Times New Roman" panose="02020603050405020304" pitchFamily="18" charset="0"/>
                <a:ea typeface="宋体" panose="02010600030101010101" pitchFamily="2" charset="-122"/>
              </a:rPr>
              <a:t>时，则该迭代过程只可能是线性收敛</a:t>
            </a:r>
            <a:r>
              <a:rPr lang="en-US" altLang="zh-CN" sz="1600" dirty="0">
                <a:latin typeface="Times New Roman" panose="02020603050405020304" pitchFamily="18" charset="0"/>
                <a:ea typeface="宋体" panose="02010600030101010101" pitchFamily="2" charset="-122"/>
              </a:rPr>
              <a:t>.</a:t>
            </a:r>
          </a:p>
        </p:txBody>
      </p:sp>
      <p:graphicFrame>
        <p:nvGraphicFramePr>
          <p:cNvPr id="423945" name="Object 9"/>
          <p:cNvGraphicFramePr>
            <a:graphicFrameLocks noChangeAspect="1"/>
          </p:cNvGraphicFramePr>
          <p:nvPr/>
        </p:nvGraphicFramePr>
        <p:xfrm>
          <a:off x="2030730" y="773113"/>
          <a:ext cx="4605338" cy="619125"/>
        </p:xfrm>
        <a:graphic>
          <a:graphicData uri="http://schemas.openxmlformats.org/presentationml/2006/ole">
            <mc:AlternateContent xmlns:mc="http://schemas.openxmlformats.org/markup-compatibility/2006">
              <mc:Choice xmlns:v="urn:schemas-microsoft-com:vml" Requires="v">
                <p:oleObj spid="_x0000_s12297" r:id="rId7" imgW="2940050" imgH="393065" progId="Equation.3">
                  <p:embed/>
                </p:oleObj>
              </mc:Choice>
              <mc:Fallback>
                <p:oleObj r:id="rId7" imgW="2940050" imgH="393065" progId="Equation.3">
                  <p:embed/>
                  <p:pic>
                    <p:nvPicPr>
                      <p:cNvPr id="0" name="图片 3460"/>
                      <p:cNvPicPr/>
                      <p:nvPr/>
                    </p:nvPicPr>
                    <p:blipFill>
                      <a:blip r:embed="rId8">
                        <a:clrChange>
                          <a:clrFrom>
                            <a:srgbClr val="000000"/>
                          </a:clrFrom>
                          <a:clrTo>
                            <a:srgbClr val="000000">
                              <a:alpha val="0"/>
                            </a:srgbClr>
                          </a:clrTo>
                        </a:clrChange>
                      </a:blip>
                      <a:stretch>
                        <a:fillRect/>
                      </a:stretch>
                    </p:blipFill>
                    <p:spPr>
                      <a:xfrm>
                        <a:off x="2030730" y="773113"/>
                        <a:ext cx="4605338" cy="619125"/>
                      </a:xfrm>
                      <a:prstGeom prst="rect">
                        <a:avLst/>
                      </a:prstGeom>
                      <a:noFill/>
                      <a:ln w="38100">
                        <a:noFill/>
                        <a:miter/>
                      </a:ln>
                    </p:spPr>
                  </p:pic>
                </p:oleObj>
              </mc:Fallback>
            </mc:AlternateContent>
          </a:graphicData>
        </a:graphic>
      </p:graphicFrame>
      <p:sp>
        <p:nvSpPr>
          <p:cNvPr id="423946" name="Text Box 10"/>
          <p:cNvSpPr txBox="1"/>
          <p:nvPr/>
        </p:nvSpPr>
        <p:spPr>
          <a:xfrm>
            <a:off x="1543685" y="1392555"/>
            <a:ext cx="6322695" cy="337185"/>
          </a:xfrm>
          <a:prstGeom prst="rect">
            <a:avLst/>
          </a:prstGeom>
          <a:noFill/>
          <a:ln w="9525">
            <a:noFill/>
          </a:ln>
        </p:spPr>
        <p:txBody>
          <a:bodyPr wrap="square" anchor="t">
            <a:spAutoFit/>
          </a:bodyPr>
          <a:lstStyle/>
          <a:p>
            <a:r>
              <a:rPr lang="zh-CN" altLang="en-US" sz="1600" dirty="0">
                <a:latin typeface="Times New Roman" panose="02020603050405020304" pitchFamily="18" charset="0"/>
                <a:ea typeface="宋体" panose="02010600030101010101" pitchFamily="2" charset="-122"/>
              </a:rPr>
              <a:t>注意到</a:t>
            </a:r>
            <a:r>
              <a:rPr lang="zh-CN" altLang="en-US"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k</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k</a:t>
            </a:r>
            <a:r>
              <a:rPr lang="en-US" altLang="zh-CN" sz="1600" baseline="-25000" dirty="0">
                <a:solidFill>
                  <a:srgbClr val="0000FF"/>
                </a:solidFill>
                <a:latin typeface="Times New Roman" panose="02020603050405020304" pitchFamily="18" charset="0"/>
                <a:ea typeface="宋体" panose="02010600030101010101" pitchFamily="2" charset="-122"/>
              </a:rPr>
              <a:t>+1</a:t>
            </a:r>
            <a:r>
              <a:rPr lang="zh-CN" altLang="en-US" sz="1600" dirty="0">
                <a:latin typeface="Times New Roman" panose="02020603050405020304" pitchFamily="18" charset="0"/>
                <a:ea typeface="宋体" panose="02010600030101010101" pitchFamily="2" charset="-122"/>
              </a:rPr>
              <a:t>，</a:t>
            </a:r>
            <a:r>
              <a:rPr lang="zh-CN" altLang="en-US"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a:t>
            </a:r>
            <a:r>
              <a:rPr lang="en-US" altLang="zh-CN" sz="1600" dirty="0">
                <a:solidFill>
                  <a:srgbClr val="0000FF"/>
                </a:solidFill>
                <a:latin typeface="Times New Roman" panose="02020603050405020304" pitchFamily="18" charset="0"/>
                <a:ea typeface="宋体" panose="02010600030101010101" pitchFamily="2" charset="-122"/>
              </a:rPr>
              <a:t>)= </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，由上式得</a:t>
            </a:r>
          </a:p>
        </p:txBody>
      </p:sp>
      <p:cxnSp>
        <p:nvCxnSpPr>
          <p:cNvPr id="2" name="直接连接符 1"/>
          <p:cNvCxnSpPr/>
          <p:nvPr/>
        </p:nvCxnSpPr>
        <p:spPr>
          <a:xfrm flipV="1">
            <a:off x="121920" y="454025"/>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03787" name="文本框 3"/>
          <p:cNvSpPr txBox="1"/>
          <p:nvPr/>
        </p:nvSpPr>
        <p:spPr>
          <a:xfrm>
            <a:off x="3032125" y="306388"/>
            <a:ext cx="3217863" cy="337185"/>
          </a:xfrm>
          <a:prstGeom prst="rect">
            <a:avLst/>
          </a:prstGeom>
          <a:noFill/>
          <a:ln w="9525">
            <a:noFill/>
          </a:ln>
        </p:spPr>
        <p:txBody>
          <a:bodyPr wrap="square" anchor="t">
            <a:spAutoFit/>
          </a:bodyPr>
          <a:lstStyle/>
          <a:p>
            <a:r>
              <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5 </a:t>
            </a:r>
            <a:r>
              <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rPr>
              <a:t>迭代过程的收敛速度</a:t>
            </a:r>
            <a:endParaRPr lang="zh-CN" altLang="en-US" sz="1600" b="1" dirty="0">
              <a:solidFill>
                <a:schemeClr val="accent2"/>
              </a:solidFill>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3787"/>
                                        </p:tgtEl>
                                        <p:attrNameLst>
                                          <p:attrName>style.visibility</p:attrName>
                                        </p:attrNameLst>
                                      </p:cBhvr>
                                      <p:to>
                                        <p:strVal val="visible"/>
                                      </p:to>
                                    </p:set>
                                    <p:animEffect transition="in" filter="blinds(horizontal)">
                                      <p:cBhvr>
                                        <p:cTn id="17" dur="500"/>
                                        <p:tgtEl>
                                          <p:spTgt spid="203787"/>
                                        </p:tgtEl>
                                      </p:cBhvr>
                                    </p:animEffect>
                                  </p:childTnLst>
                                </p:cTn>
                              </p:par>
                              <p:par>
                                <p:cTn id="18" presetID="22" presetClass="entr" presetSubtype="8" fill="hold" nodeType="withEffect">
                                  <p:stCondLst>
                                    <p:cond delay="0"/>
                                  </p:stCondLst>
                                  <p:childTnLst>
                                    <p:set>
                                      <p:cBhvr>
                                        <p:cTn id="19" dur="1" fill="hold">
                                          <p:stCondLst>
                                            <p:cond delay="0"/>
                                          </p:stCondLst>
                                        </p:cTn>
                                        <p:tgtEl>
                                          <p:spTgt spid="423945"/>
                                        </p:tgtEl>
                                        <p:attrNameLst>
                                          <p:attrName>style.visibility</p:attrName>
                                        </p:attrNameLst>
                                      </p:cBhvr>
                                      <p:to>
                                        <p:strVal val="visible"/>
                                      </p:to>
                                    </p:set>
                                    <p:animEffect transition="in" filter="wipe(left)">
                                      <p:cBhvr>
                                        <p:cTn id="20" dur="500"/>
                                        <p:tgtEl>
                                          <p:spTgt spid="42394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23946"/>
                                        </p:tgtEl>
                                        <p:attrNameLst>
                                          <p:attrName>style.visibility</p:attrName>
                                        </p:attrNameLst>
                                      </p:cBhvr>
                                      <p:to>
                                        <p:strVal val="visible"/>
                                      </p:to>
                                    </p:set>
                                    <p:animEffect transition="in" filter="wipe(left)">
                                      <p:cBhvr>
                                        <p:cTn id="25" dur="500"/>
                                        <p:tgtEl>
                                          <p:spTgt spid="4239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23938"/>
                                        </p:tgtEl>
                                        <p:attrNameLst>
                                          <p:attrName>style.visibility</p:attrName>
                                        </p:attrNameLst>
                                      </p:cBhvr>
                                      <p:to>
                                        <p:strVal val="visible"/>
                                      </p:to>
                                    </p:set>
                                    <p:animEffect transition="in" filter="wipe(left)">
                                      <p:cBhvr>
                                        <p:cTn id="30" dur="500"/>
                                        <p:tgtEl>
                                          <p:spTgt spid="42393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23939"/>
                                        </p:tgtEl>
                                        <p:attrNameLst>
                                          <p:attrName>style.visibility</p:attrName>
                                        </p:attrNameLst>
                                      </p:cBhvr>
                                      <p:to>
                                        <p:strVal val="visible"/>
                                      </p:to>
                                    </p:set>
                                    <p:animEffect transition="in" filter="wipe(left)">
                                      <p:cBhvr>
                                        <p:cTn id="35" dur="500"/>
                                        <p:tgtEl>
                                          <p:spTgt spid="42393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23941"/>
                                        </p:tgtEl>
                                        <p:attrNameLst>
                                          <p:attrName>style.visibility</p:attrName>
                                        </p:attrNameLst>
                                      </p:cBhvr>
                                      <p:to>
                                        <p:strVal val="visible"/>
                                      </p:to>
                                    </p:set>
                                    <p:animEffect transition="in" filter="wipe(left)">
                                      <p:cBhvr>
                                        <p:cTn id="40" dur="500"/>
                                        <p:tgtEl>
                                          <p:spTgt spid="42394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23940"/>
                                        </p:tgtEl>
                                        <p:attrNameLst>
                                          <p:attrName>style.visibility</p:attrName>
                                        </p:attrNameLst>
                                      </p:cBhvr>
                                      <p:to>
                                        <p:strVal val="visible"/>
                                      </p:to>
                                    </p:set>
                                    <p:animEffect transition="in" filter="wipe(left)">
                                      <p:cBhvr>
                                        <p:cTn id="45" dur="500"/>
                                        <p:tgtEl>
                                          <p:spTgt spid="42394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423942"/>
                                        </p:tgtEl>
                                        <p:attrNameLst>
                                          <p:attrName>style.visibility</p:attrName>
                                        </p:attrNameLst>
                                      </p:cBhvr>
                                      <p:to>
                                        <p:strVal val="visible"/>
                                      </p:to>
                                    </p:set>
                                    <p:animEffect transition="in" filter="wipe(up)">
                                      <p:cBhvr>
                                        <p:cTn id="50" dur="500"/>
                                        <p:tgtEl>
                                          <p:spTgt spid="423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p:bldP spid="423940" grpId="0"/>
      <p:bldP spid="423942" grpId="0" bldLvl="0" animBg="1"/>
      <p:bldP spid="423946" grpId="0"/>
      <p:bldP spid="20378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灯片编号占位符 1"/>
          <p:cNvSpPr>
            <a:spLocks noGrp="1"/>
          </p:cNvSpPr>
          <p:nvPr>
            <p:ph type="sldNum" sz="quarter" idx="4"/>
          </p:nvPr>
        </p:nvSpPr>
        <p:spPr>
          <a:xfrm rot="-5400000">
            <a:off x="8391525" y="4368800"/>
            <a:ext cx="987425" cy="365125"/>
          </a:xfrm>
          <a:noFill/>
          <a:ln>
            <a:noFill/>
          </a:ln>
        </p:spPr>
        <p:txBody>
          <a:bodyPr wrap="square" lIns="68580" tIns="34290" rIns="68580" bIns="34290" anchor="b" anchorCtr="1"/>
          <a:lstStyle>
            <a:lvl1pPr marL="0" lvl="0" indent="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200" b="1" dirty="0">
                <a:solidFill>
                  <a:srgbClr val="640000"/>
                </a:solidFill>
                <a:latin typeface="Arial" panose="020B0604020202020204" pitchFamily="34" charset="0"/>
                <a:ea typeface="宋体" panose="02010600030101010101" pitchFamily="2" charset="-122"/>
              </a:rPr>
              <a:t>29</a:t>
            </a:fld>
            <a:endParaRPr lang="zh-CN" altLang="en-US" sz="1200" b="1" dirty="0">
              <a:solidFill>
                <a:srgbClr val="640000"/>
              </a:solidFill>
              <a:latin typeface="Arial" panose="020B0604020202020204" pitchFamily="34" charset="0"/>
              <a:ea typeface="宋体" panose="02010600030101010101" pitchFamily="2" charset="-122"/>
            </a:endParaRPr>
          </a:p>
        </p:txBody>
      </p:sp>
      <p:sp>
        <p:nvSpPr>
          <p:cNvPr id="492557" name="Text Box 13"/>
          <p:cNvSpPr txBox="1"/>
          <p:nvPr/>
        </p:nvSpPr>
        <p:spPr>
          <a:xfrm>
            <a:off x="1511300" y="844550"/>
            <a:ext cx="5676900" cy="672465"/>
          </a:xfrm>
          <a:prstGeom prst="rect">
            <a:avLst/>
          </a:prstGeom>
          <a:noFill/>
          <a:ln w="9525">
            <a:noFill/>
          </a:ln>
        </p:spPr>
        <p:txBody>
          <a:bodyPr anchor="t">
            <a:spAutoFit/>
          </a:bodyPr>
          <a:lstStyle/>
          <a:p>
            <a:pPr marL="863600" indent="-863600">
              <a:spcBef>
                <a:spcPct val="10000"/>
              </a:spcBef>
            </a:pPr>
            <a:r>
              <a:rPr lang="zh-CN" altLang="en-US" sz="1800" dirty="0">
                <a:solidFill>
                  <a:srgbClr val="0000FF"/>
                </a:solidFill>
                <a:latin typeface="Times New Roman" panose="02020603050405020304" pitchFamily="18" charset="0"/>
                <a:ea typeface="宋体" panose="02010600030101010101" pitchFamily="2" charset="-122"/>
              </a:rPr>
              <a:t>原理：</a:t>
            </a:r>
            <a:r>
              <a:rPr lang="zh-CN" altLang="en-US" sz="1800" dirty="0">
                <a:latin typeface="Times New Roman" panose="02020603050405020304" pitchFamily="18" charset="0"/>
                <a:ea typeface="宋体" panose="02010600030101010101" pitchFamily="2" charset="-122"/>
              </a:rPr>
              <a:t>将非线性方程线性化 </a:t>
            </a:r>
          </a:p>
          <a:p>
            <a:pPr marL="863600" indent="-863600">
              <a:spcBef>
                <a:spcPct val="10000"/>
              </a:spcBef>
            </a:pP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 Taylor </a:t>
            </a:r>
            <a:r>
              <a:rPr lang="zh-CN" altLang="en-US" sz="1800" dirty="0">
                <a:latin typeface="Times New Roman" panose="02020603050405020304" pitchFamily="18" charset="0"/>
                <a:ea typeface="宋体" panose="02010600030101010101" pitchFamily="2" charset="-122"/>
              </a:rPr>
              <a:t>展开 </a:t>
            </a:r>
            <a:endParaRPr lang="en-US" altLang="zh-CN" sz="1800" dirty="0">
              <a:solidFill>
                <a:srgbClr val="008000"/>
              </a:solidFill>
              <a:latin typeface="Arial" panose="020B0604020202020204" pitchFamily="34" charset="0"/>
              <a:ea typeface="宋体" panose="02010600030101010101" pitchFamily="2" charset="-122"/>
            </a:endParaRPr>
          </a:p>
        </p:txBody>
      </p:sp>
      <p:sp>
        <p:nvSpPr>
          <p:cNvPr id="492558" name="Text Box 14"/>
          <p:cNvSpPr txBox="1"/>
          <p:nvPr/>
        </p:nvSpPr>
        <p:spPr>
          <a:xfrm>
            <a:off x="1455738" y="1617663"/>
            <a:ext cx="5672137" cy="368300"/>
          </a:xfrm>
          <a:prstGeom prst="rect">
            <a:avLst/>
          </a:prstGeom>
          <a:noFill/>
          <a:ln w="9525">
            <a:noFill/>
          </a:ln>
        </p:spPr>
        <p:txBody>
          <a:bodyPr anchor="t">
            <a:spAutoFit/>
          </a:bodyPr>
          <a:lstStyle/>
          <a:p>
            <a:pPr marL="863600" indent="-863600">
              <a:spcBef>
                <a:spcPct val="10000"/>
              </a:spcBef>
            </a:pPr>
            <a:r>
              <a:rPr lang="zh-CN" altLang="en-US" sz="1800" dirty="0">
                <a:latin typeface="Times New Roman" panose="02020603050405020304" pitchFamily="18" charset="0"/>
                <a:ea typeface="宋体" panose="02010600030101010101" pitchFamily="2" charset="-122"/>
              </a:rPr>
              <a:t>取 </a:t>
            </a:r>
            <a:r>
              <a:rPr lang="en-US" altLang="zh-CN" sz="1800" i="1" dirty="0">
                <a:latin typeface="Times New Roman" panose="02020603050405020304" pitchFamily="18" charset="0"/>
                <a:ea typeface="宋体" panose="02010600030101010101" pitchFamily="2" charset="-122"/>
              </a:rPr>
              <a:t>x</a:t>
            </a:r>
            <a:r>
              <a:rPr lang="en-US" altLang="zh-CN" sz="1800" baseline="-25000" dirty="0">
                <a:latin typeface="Times New Roman" panose="02020603050405020304" pitchFamily="18" charset="0"/>
                <a:ea typeface="宋体" panose="02010600030101010101" pitchFamily="2" charset="-122"/>
              </a:rPr>
              <a:t>0</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sym typeface="Symbol" panose="05050102010706020507" pitchFamily="18" charset="2"/>
              </a:rPr>
              <a:t>作为初始近似值，</a:t>
            </a:r>
            <a:r>
              <a:rPr lang="zh-CN" altLang="en-US" sz="1800" dirty="0">
                <a:latin typeface="Times New Roman" panose="02020603050405020304" pitchFamily="18" charset="0"/>
                <a:ea typeface="宋体" panose="02010600030101010101" pitchFamily="2" charset="-122"/>
              </a:rPr>
              <a:t>将 </a:t>
            </a:r>
            <a:r>
              <a:rPr lang="en-US" altLang="zh-CN" sz="1800" i="1" dirty="0">
                <a:latin typeface="Times New Roman" panose="02020603050405020304" pitchFamily="18" charset="0"/>
                <a:ea typeface="宋体" panose="02010600030101010101" pitchFamily="2" charset="-122"/>
              </a:rPr>
              <a:t>f</a:t>
            </a: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x</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在 </a:t>
            </a:r>
            <a:r>
              <a:rPr lang="en-US" altLang="zh-CN" sz="1800" i="1" dirty="0">
                <a:latin typeface="Times New Roman" panose="02020603050405020304" pitchFamily="18" charset="0"/>
                <a:ea typeface="宋体" panose="02010600030101010101" pitchFamily="2" charset="-122"/>
              </a:rPr>
              <a:t>x</a:t>
            </a:r>
            <a:r>
              <a:rPr lang="en-US" altLang="zh-CN" sz="1800" baseline="-25000" dirty="0">
                <a:latin typeface="Times New Roman" panose="02020603050405020304" pitchFamily="18" charset="0"/>
                <a:ea typeface="宋体" panose="02010600030101010101" pitchFamily="2" charset="-122"/>
              </a:rPr>
              <a:t>0</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做一阶</a:t>
            </a:r>
            <a:r>
              <a:rPr lang="en-US" altLang="zh-CN" sz="1800" dirty="0">
                <a:latin typeface="Times New Roman" panose="02020603050405020304" pitchFamily="18" charset="0"/>
                <a:ea typeface="宋体" panose="02010600030101010101" pitchFamily="2" charset="-122"/>
              </a:rPr>
              <a:t>Taylor</a:t>
            </a:r>
            <a:r>
              <a:rPr lang="zh-CN" altLang="en-US" sz="1800" dirty="0">
                <a:latin typeface="Times New Roman" panose="02020603050405020304" pitchFamily="18" charset="0"/>
                <a:ea typeface="宋体" panose="02010600030101010101" pitchFamily="2" charset="-122"/>
              </a:rPr>
              <a:t>展开</a:t>
            </a:r>
            <a:r>
              <a:rPr lang="en-US" altLang="zh-CN" sz="1800" dirty="0">
                <a:latin typeface="Times New Roman" panose="02020603050405020304" pitchFamily="18" charset="0"/>
                <a:ea typeface="宋体" panose="02010600030101010101" pitchFamily="2" charset="-122"/>
              </a:rPr>
              <a:t>:</a:t>
            </a:r>
          </a:p>
        </p:txBody>
      </p:sp>
      <p:grpSp>
        <p:nvGrpSpPr>
          <p:cNvPr id="492559" name="Group 15"/>
          <p:cNvGrpSpPr/>
          <p:nvPr/>
        </p:nvGrpSpPr>
        <p:grpSpPr>
          <a:xfrm>
            <a:off x="1601788" y="2074863"/>
            <a:ext cx="6386512" cy="571500"/>
            <a:chOff x="396" y="1536"/>
            <a:chExt cx="5364" cy="480"/>
          </a:xfrm>
        </p:grpSpPr>
        <p:graphicFrame>
          <p:nvGraphicFramePr>
            <p:cNvPr id="205829" name="Object 16"/>
            <p:cNvGraphicFramePr>
              <a:graphicFrameLocks noChangeAspect="1"/>
            </p:cNvGraphicFramePr>
            <p:nvPr/>
          </p:nvGraphicFramePr>
          <p:xfrm>
            <a:off x="396" y="1536"/>
            <a:ext cx="3481" cy="480"/>
          </p:xfrm>
          <a:graphic>
            <a:graphicData uri="http://schemas.openxmlformats.org/presentationml/2006/ole">
              <mc:AlternateContent xmlns:mc="http://schemas.openxmlformats.org/markup-compatibility/2006">
                <mc:Choice xmlns:v="urn:schemas-microsoft-com:vml" Requires="v">
                  <p:oleObj spid="_x0000_s13325" r:id="rId6" imgW="3035300" imgH="393700" progId="Equation.3">
                    <p:embed/>
                  </p:oleObj>
                </mc:Choice>
                <mc:Fallback>
                  <p:oleObj r:id="rId6" imgW="3035300" imgH="393700" progId="Equation.3">
                    <p:embed/>
                    <p:pic>
                      <p:nvPicPr>
                        <p:cNvPr id="0" name="图片 3463"/>
                        <p:cNvPicPr/>
                        <p:nvPr/>
                      </p:nvPicPr>
                      <p:blipFill>
                        <a:blip r:embed="rId7"/>
                        <a:stretch>
                          <a:fillRect/>
                        </a:stretch>
                      </p:blipFill>
                      <p:spPr>
                        <a:xfrm>
                          <a:off x="396" y="1536"/>
                          <a:ext cx="3481" cy="480"/>
                        </a:xfrm>
                        <a:prstGeom prst="rect">
                          <a:avLst/>
                        </a:prstGeom>
                        <a:noFill/>
                        <a:ln w="38100">
                          <a:noFill/>
                          <a:miter/>
                        </a:ln>
                      </p:spPr>
                    </p:pic>
                  </p:oleObj>
                </mc:Fallback>
              </mc:AlternateContent>
            </a:graphicData>
          </a:graphic>
        </p:graphicFrame>
        <p:sp>
          <p:nvSpPr>
            <p:cNvPr id="205830" name="Text Box 17"/>
            <p:cNvSpPr txBox="1"/>
            <p:nvPr/>
          </p:nvSpPr>
          <p:spPr>
            <a:xfrm>
              <a:off x="3792" y="1632"/>
              <a:ext cx="1968" cy="309"/>
            </a:xfrm>
            <a:prstGeom prst="rect">
              <a:avLst/>
            </a:prstGeom>
            <a:noFill/>
            <a:ln w="9525">
              <a:noFill/>
            </a:ln>
          </p:spPr>
          <p:txBody>
            <a:bodyPr anchor="t">
              <a:spAutoFit/>
            </a:bodyPr>
            <a:lstStyle/>
            <a:p>
              <a:pPr marL="863600" indent="-863600">
                <a:spcBef>
                  <a:spcPct val="10000"/>
                </a:spcBef>
              </a:pPr>
              <a:r>
                <a:rPr lang="zh-CN" altLang="en-US" sz="1800" dirty="0">
                  <a:latin typeface="Times New Roman" panose="02020603050405020304" pitchFamily="18" charset="0"/>
                  <a:ea typeface="宋体" panose="02010600030101010101" pitchFamily="2" charset="-122"/>
                  <a:sym typeface="Symbol" panose="05050102010706020507" pitchFamily="18" charset="2"/>
                </a:rPr>
                <a:t>，</a:t>
              </a:r>
              <a:r>
                <a:rPr lang="zh-CN" altLang="en-US" sz="1800" i="1" dirty="0">
                  <a:latin typeface="Times New Roman" panose="02020603050405020304" pitchFamily="18" charset="0"/>
                  <a:ea typeface="宋体" panose="02010600030101010101" pitchFamily="2" charset="-122"/>
                  <a:sym typeface="Symbol" panose="05050102010706020507" pitchFamily="18" charset="2"/>
                </a:rPr>
                <a:t> </a:t>
              </a:r>
              <a:r>
                <a:rPr lang="zh-CN" altLang="en-US" sz="1800" dirty="0">
                  <a:latin typeface="Times New Roman" panose="02020603050405020304" pitchFamily="18" charset="0"/>
                  <a:ea typeface="宋体" panose="02010600030101010101" pitchFamily="2" charset="-122"/>
                </a:rPr>
                <a:t>在 </a:t>
              </a:r>
              <a:r>
                <a:rPr lang="en-US" altLang="zh-CN" sz="1800" i="1" dirty="0">
                  <a:latin typeface="Times New Roman" panose="02020603050405020304" pitchFamily="18" charset="0"/>
                  <a:ea typeface="宋体" panose="02010600030101010101" pitchFamily="2" charset="-122"/>
                </a:rPr>
                <a:t>x</a:t>
              </a:r>
              <a:r>
                <a:rPr lang="en-US" altLang="zh-CN" sz="1800" baseline="-25000" dirty="0">
                  <a:latin typeface="Times New Roman" panose="02020603050405020304" pitchFamily="18" charset="0"/>
                  <a:ea typeface="宋体" panose="02010600030101010101" pitchFamily="2" charset="-122"/>
                </a:rPr>
                <a:t>0</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和 </a:t>
              </a:r>
              <a:r>
                <a:rPr lang="en-US" altLang="zh-CN" sz="1800" i="1" dirty="0">
                  <a:latin typeface="Times New Roman" panose="02020603050405020304" pitchFamily="18" charset="0"/>
                  <a:ea typeface="宋体" panose="02010600030101010101" pitchFamily="2" charset="-122"/>
                </a:rPr>
                <a:t>x</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之间。</a:t>
              </a:r>
            </a:p>
          </p:txBody>
        </p:sp>
      </p:grpSp>
      <p:graphicFrame>
        <p:nvGraphicFramePr>
          <p:cNvPr id="492563" name="Object 19"/>
          <p:cNvGraphicFramePr>
            <a:graphicFrameLocks noChangeAspect="1"/>
          </p:cNvGraphicFramePr>
          <p:nvPr/>
        </p:nvGraphicFramePr>
        <p:xfrm>
          <a:off x="1709738" y="2735263"/>
          <a:ext cx="3213100" cy="330200"/>
        </p:xfrm>
        <a:graphic>
          <a:graphicData uri="http://schemas.openxmlformats.org/presentationml/2006/ole">
            <mc:AlternateContent xmlns:mc="http://schemas.openxmlformats.org/markup-compatibility/2006">
              <mc:Choice xmlns:v="urn:schemas-microsoft-com:vml" Requires="v">
                <p:oleObj spid="_x0000_s13326" r:id="rId8" imgW="2298700" imgH="228600" progId="Equation.3">
                  <p:embed/>
                </p:oleObj>
              </mc:Choice>
              <mc:Fallback>
                <p:oleObj r:id="rId8" imgW="2298700" imgH="228600" progId="Equation.3">
                  <p:embed/>
                  <p:pic>
                    <p:nvPicPr>
                      <p:cNvPr id="0" name="图片 3464"/>
                      <p:cNvPicPr/>
                      <p:nvPr/>
                    </p:nvPicPr>
                    <p:blipFill>
                      <a:blip r:embed="rId9"/>
                      <a:stretch>
                        <a:fillRect/>
                      </a:stretch>
                    </p:blipFill>
                    <p:spPr>
                      <a:xfrm>
                        <a:off x="1709738" y="2735263"/>
                        <a:ext cx="3213100" cy="330200"/>
                      </a:xfrm>
                      <a:prstGeom prst="rect">
                        <a:avLst/>
                      </a:prstGeom>
                      <a:noFill/>
                      <a:ln w="38100">
                        <a:noFill/>
                        <a:miter/>
                      </a:ln>
                    </p:spPr>
                  </p:pic>
                </p:oleObj>
              </mc:Fallback>
            </mc:AlternateContent>
          </a:graphicData>
        </a:graphic>
      </p:graphicFrame>
      <p:graphicFrame>
        <p:nvGraphicFramePr>
          <p:cNvPr id="492564" name="Object 20"/>
          <p:cNvGraphicFramePr>
            <a:graphicFrameLocks noChangeAspect="1"/>
          </p:cNvGraphicFramePr>
          <p:nvPr/>
        </p:nvGraphicFramePr>
        <p:xfrm>
          <a:off x="4924425" y="2598738"/>
          <a:ext cx="1901825" cy="603250"/>
        </p:xfrm>
        <a:graphic>
          <a:graphicData uri="http://schemas.openxmlformats.org/presentationml/2006/ole">
            <mc:AlternateContent xmlns:mc="http://schemas.openxmlformats.org/markup-compatibility/2006">
              <mc:Choice xmlns:v="urn:schemas-microsoft-com:vml" Requires="v">
                <p:oleObj spid="_x0000_s13327" r:id="rId10" imgW="1358265" imgH="431800" progId="Equation.3">
                  <p:embed/>
                </p:oleObj>
              </mc:Choice>
              <mc:Fallback>
                <p:oleObj r:id="rId10" imgW="1358265" imgH="431800" progId="Equation.3">
                  <p:embed/>
                  <p:pic>
                    <p:nvPicPr>
                      <p:cNvPr id="0" name="图片 3462"/>
                      <p:cNvPicPr/>
                      <p:nvPr/>
                    </p:nvPicPr>
                    <p:blipFill>
                      <a:blip r:embed="rId11"/>
                      <a:stretch>
                        <a:fillRect/>
                      </a:stretch>
                    </p:blipFill>
                    <p:spPr>
                      <a:xfrm>
                        <a:off x="4924425" y="2598738"/>
                        <a:ext cx="1901825" cy="603250"/>
                      </a:xfrm>
                      <a:prstGeom prst="rect">
                        <a:avLst/>
                      </a:prstGeom>
                      <a:noFill/>
                      <a:ln w="38100">
                        <a:noFill/>
                        <a:miter/>
                      </a:ln>
                    </p:spPr>
                  </p:pic>
                </p:oleObj>
              </mc:Fallback>
            </mc:AlternateContent>
          </a:graphicData>
        </a:graphic>
      </p:graphicFrame>
      <p:sp>
        <p:nvSpPr>
          <p:cNvPr id="492565" name="AutoShape 21"/>
          <p:cNvSpPr/>
          <p:nvPr/>
        </p:nvSpPr>
        <p:spPr>
          <a:xfrm>
            <a:off x="5003800" y="3201988"/>
            <a:ext cx="1133475" cy="379412"/>
          </a:xfrm>
          <a:prstGeom prst="wedgeEllipseCallout">
            <a:avLst>
              <a:gd name="adj1" fmla="val -90023"/>
              <a:gd name="adj2" fmla="val -80190"/>
            </a:avLst>
          </a:prstGeom>
          <a:gradFill rotWithShape="0">
            <a:gsLst>
              <a:gs pos="0">
                <a:srgbClr val="C0C0C0"/>
              </a:gs>
              <a:gs pos="100000">
                <a:schemeClr val="bg1"/>
              </a:gs>
            </a:gsLst>
            <a:lin ang="2700000" scaled="1"/>
            <a:tileRect/>
          </a:gradFill>
          <a:ln w="9525" cap="flat" cmpd="sng">
            <a:solidFill>
              <a:schemeClr val="tx1"/>
            </a:solidFill>
            <a:prstDash val="solid"/>
            <a:miter/>
            <a:headEnd type="none" w="med" len="med"/>
            <a:tailEnd type="none" w="med" len="med"/>
          </a:ln>
        </p:spPr>
        <p:txBody>
          <a:bodyPr anchor="t"/>
          <a:lstStyle/>
          <a:p>
            <a:pPr algn="ctr"/>
            <a:r>
              <a:rPr lang="zh-CN" altLang="en-US" sz="1800" dirty="0">
                <a:solidFill>
                  <a:srgbClr val="0000FF"/>
                </a:solidFill>
                <a:latin typeface="Times New Roman" panose="02020603050405020304" pitchFamily="18" charset="0"/>
                <a:ea typeface="宋体" panose="02010600030101010101" pitchFamily="2" charset="-122"/>
              </a:rPr>
              <a:t>线性</a:t>
            </a:r>
            <a:endParaRPr lang="zh-CN" altLang="en-US" sz="1500" dirty="0">
              <a:solidFill>
                <a:srgbClr val="0000FF"/>
              </a:solidFill>
              <a:latin typeface="Arial" panose="020B0604020202020204" pitchFamily="34" charset="0"/>
              <a:ea typeface="宋体" panose="02010600030101010101" pitchFamily="2" charset="-122"/>
            </a:endParaRPr>
          </a:p>
        </p:txBody>
      </p:sp>
      <p:graphicFrame>
        <p:nvGraphicFramePr>
          <p:cNvPr id="492567" name="Object 23"/>
          <p:cNvGraphicFramePr>
            <a:graphicFrameLocks noChangeAspect="1"/>
          </p:cNvGraphicFramePr>
          <p:nvPr/>
        </p:nvGraphicFramePr>
        <p:xfrm>
          <a:off x="3495675" y="3875088"/>
          <a:ext cx="1714500" cy="552450"/>
        </p:xfrm>
        <a:graphic>
          <a:graphicData uri="http://schemas.openxmlformats.org/presentationml/2006/ole">
            <mc:AlternateContent xmlns:mc="http://schemas.openxmlformats.org/markup-compatibility/2006">
              <mc:Choice xmlns:v="urn:schemas-microsoft-com:vml" Requires="v">
                <p:oleObj spid="_x0000_s13328" r:id="rId12" imgW="1206500" imgH="431800" progId="Equation.3">
                  <p:embed/>
                </p:oleObj>
              </mc:Choice>
              <mc:Fallback>
                <p:oleObj r:id="rId12" imgW="1206500" imgH="431800" progId="Equation.3">
                  <p:embed/>
                  <p:pic>
                    <p:nvPicPr>
                      <p:cNvPr id="0" name="图片 3465"/>
                      <p:cNvPicPr/>
                      <p:nvPr/>
                    </p:nvPicPr>
                    <p:blipFill>
                      <a:blip r:embed="rId13"/>
                      <a:stretch>
                        <a:fillRect/>
                      </a:stretch>
                    </p:blipFill>
                    <p:spPr>
                      <a:xfrm>
                        <a:off x="3495675" y="3875088"/>
                        <a:ext cx="1714500" cy="552450"/>
                      </a:xfrm>
                      <a:prstGeom prst="rect">
                        <a:avLst/>
                      </a:prstGeom>
                      <a:noFill/>
                      <a:ln w="38100">
                        <a:noFill/>
                        <a:miter/>
                      </a:ln>
                    </p:spPr>
                  </p:pic>
                </p:oleObj>
              </mc:Fallback>
            </mc:AlternateContent>
          </a:graphicData>
        </a:graphic>
      </p:graphicFrame>
      <p:grpSp>
        <p:nvGrpSpPr>
          <p:cNvPr id="492568" name="Group 24"/>
          <p:cNvGrpSpPr/>
          <p:nvPr/>
        </p:nvGrpSpPr>
        <p:grpSpPr>
          <a:xfrm>
            <a:off x="1804988" y="3268663"/>
            <a:ext cx="3736975" cy="606425"/>
            <a:chOff x="1837" y="2931"/>
            <a:chExt cx="3138" cy="510"/>
          </a:xfrm>
        </p:grpSpPr>
        <p:graphicFrame>
          <p:nvGraphicFramePr>
            <p:cNvPr id="205837" name="Object 25"/>
            <p:cNvGraphicFramePr>
              <a:graphicFrameLocks noChangeAspect="1"/>
            </p:cNvGraphicFramePr>
            <p:nvPr/>
          </p:nvGraphicFramePr>
          <p:xfrm>
            <a:off x="1837" y="2931"/>
            <a:ext cx="1419" cy="510"/>
          </p:xfrm>
          <a:graphic>
            <a:graphicData uri="http://schemas.openxmlformats.org/presentationml/2006/ole">
              <mc:AlternateContent xmlns:mc="http://schemas.openxmlformats.org/markup-compatibility/2006">
                <mc:Choice xmlns:v="urn:schemas-microsoft-com:vml" Requires="v">
                  <p:oleObj spid="_x0000_s13329" r:id="rId14" imgW="1054100" imgH="444500" progId="Equation.DSMT4">
                    <p:embed/>
                  </p:oleObj>
                </mc:Choice>
                <mc:Fallback>
                  <p:oleObj r:id="rId14" imgW="1054100" imgH="444500" progId="Equation.DSMT4">
                    <p:embed/>
                    <p:pic>
                      <p:nvPicPr>
                        <p:cNvPr id="0" name="图片 3466"/>
                        <p:cNvPicPr/>
                        <p:nvPr/>
                      </p:nvPicPr>
                      <p:blipFill>
                        <a:blip r:embed="rId15"/>
                        <a:stretch>
                          <a:fillRect/>
                        </a:stretch>
                      </p:blipFill>
                      <p:spPr>
                        <a:xfrm>
                          <a:off x="1837" y="2931"/>
                          <a:ext cx="1419" cy="510"/>
                        </a:xfrm>
                        <a:prstGeom prst="rect">
                          <a:avLst/>
                        </a:prstGeom>
                        <a:noFill/>
                        <a:ln w="38100">
                          <a:noFill/>
                          <a:miter/>
                        </a:ln>
                      </p:spPr>
                    </p:pic>
                  </p:oleObj>
                </mc:Fallback>
              </mc:AlternateContent>
            </a:graphicData>
          </a:graphic>
        </p:graphicFrame>
        <p:sp>
          <p:nvSpPr>
            <p:cNvPr id="205838" name="Text Box 26"/>
            <p:cNvSpPr txBox="1"/>
            <p:nvPr/>
          </p:nvSpPr>
          <p:spPr>
            <a:xfrm>
              <a:off x="3285" y="3037"/>
              <a:ext cx="1690" cy="309"/>
            </a:xfrm>
            <a:prstGeom prst="rect">
              <a:avLst/>
            </a:prstGeom>
            <a:noFill/>
            <a:ln w="9525">
              <a:noFill/>
            </a:ln>
          </p:spPr>
          <p:txBody>
            <a:bodyPr wrap="none" anchor="t">
              <a:spAutoFit/>
            </a:bodyPr>
            <a:lstStyle/>
            <a:p>
              <a:r>
                <a:rPr lang="zh-CN" altLang="en-US" sz="1800" dirty="0">
                  <a:latin typeface="楷体_GB2312" pitchFamily="49" charset="-122"/>
                  <a:ea typeface="宋体" panose="02010600030101010101" pitchFamily="2" charset="-122"/>
                </a:rPr>
                <a:t>作为第一次近似值</a:t>
              </a:r>
            </a:p>
          </p:txBody>
        </p:sp>
      </p:grpSp>
      <p:sp>
        <p:nvSpPr>
          <p:cNvPr id="492571" name="Text Box 27"/>
          <p:cNvSpPr txBox="1"/>
          <p:nvPr/>
        </p:nvSpPr>
        <p:spPr>
          <a:xfrm>
            <a:off x="1577975" y="3927475"/>
            <a:ext cx="2143125" cy="368300"/>
          </a:xfrm>
          <a:prstGeom prst="rect">
            <a:avLst/>
          </a:prstGeom>
          <a:noFill/>
          <a:ln w="9525">
            <a:noFill/>
          </a:ln>
        </p:spPr>
        <p:txBody>
          <a:bodyPr anchor="t">
            <a:spAutoFit/>
          </a:bodyPr>
          <a:lstStyle/>
          <a:p>
            <a:r>
              <a:rPr lang="zh-CN" altLang="en-US" sz="1800" dirty="0">
                <a:latin typeface="楷体_GB2312" pitchFamily="49" charset="-122"/>
                <a:ea typeface="宋体" panose="02010600030101010101" pitchFamily="2" charset="-122"/>
              </a:rPr>
              <a:t>重复上述过程 </a:t>
            </a:r>
            <a:r>
              <a:rPr lang="zh-CN" altLang="en-US" sz="1800" dirty="0">
                <a:latin typeface="楷体_GB2312" pitchFamily="49" charset="-122"/>
                <a:ea typeface="宋体" panose="02010600030101010101" pitchFamily="2" charset="-122"/>
                <a:sym typeface="Symbol" panose="05050102010706020507" pitchFamily="18" charset="2"/>
              </a:rPr>
              <a:t></a:t>
            </a:r>
            <a:endParaRPr lang="zh-CN" altLang="en-US" sz="1800" dirty="0">
              <a:latin typeface="楷体_GB2312" pitchFamily="49" charset="-122"/>
              <a:ea typeface="宋体" panose="02010600030101010101" pitchFamily="2" charset="-122"/>
            </a:endParaRPr>
          </a:p>
        </p:txBody>
      </p:sp>
      <p:sp>
        <p:nvSpPr>
          <p:cNvPr id="492572" name="AutoShape 28"/>
          <p:cNvSpPr/>
          <p:nvPr/>
        </p:nvSpPr>
        <p:spPr>
          <a:xfrm>
            <a:off x="5843588" y="3581400"/>
            <a:ext cx="1673225" cy="700088"/>
          </a:xfrm>
          <a:prstGeom prst="wedgeEllipseCallout">
            <a:avLst>
              <a:gd name="adj1" fmla="val -83074"/>
              <a:gd name="adj2" fmla="val 44398"/>
            </a:avLst>
          </a:prstGeom>
          <a:gradFill rotWithShape="0">
            <a:gsLst>
              <a:gs pos="0">
                <a:srgbClr val="C0C0C0"/>
              </a:gs>
              <a:gs pos="100000">
                <a:schemeClr val="bg1"/>
              </a:gs>
            </a:gsLst>
            <a:lin ang="2700000" scaled="1"/>
            <a:tileRect/>
          </a:gradFill>
          <a:ln w="9525" cap="flat" cmpd="sng">
            <a:solidFill>
              <a:schemeClr val="tx1"/>
            </a:solidFill>
            <a:prstDash val="solid"/>
            <a:miter/>
            <a:headEnd type="none" w="med" len="med"/>
            <a:tailEnd type="none" w="med" len="med"/>
          </a:ln>
        </p:spPr>
        <p:txBody>
          <a:bodyPr anchor="t"/>
          <a:lstStyle/>
          <a:p>
            <a:pPr algn="ctr"/>
            <a:r>
              <a:rPr lang="en-US" altLang="zh-CN" sz="1800" dirty="0">
                <a:solidFill>
                  <a:srgbClr val="FF3300"/>
                </a:solidFill>
                <a:latin typeface="Times New Roman" panose="02020603050405020304" pitchFamily="18" charset="0"/>
                <a:ea typeface="宋体" panose="02010600030101010101" pitchFamily="2" charset="-122"/>
              </a:rPr>
              <a:t>Newton</a:t>
            </a:r>
          </a:p>
          <a:p>
            <a:pPr algn="ctr"/>
            <a:r>
              <a:rPr lang="zh-CN" altLang="en-US" sz="1800" dirty="0">
                <a:solidFill>
                  <a:srgbClr val="FF3300"/>
                </a:solidFill>
                <a:latin typeface="Times New Roman" panose="02020603050405020304" pitchFamily="18" charset="0"/>
                <a:ea typeface="宋体" panose="02010600030101010101" pitchFamily="2" charset="-122"/>
              </a:rPr>
              <a:t>迭代公式</a:t>
            </a:r>
            <a:endParaRPr lang="zh-CN" altLang="en-US" sz="1500" dirty="0">
              <a:solidFill>
                <a:srgbClr val="FF3300"/>
              </a:solidFill>
              <a:latin typeface="Arial" panose="020B0604020202020204" pitchFamily="34" charset="0"/>
              <a:ea typeface="宋体" panose="02010600030101010101" pitchFamily="2" charset="-122"/>
            </a:endParaRPr>
          </a:p>
        </p:txBody>
      </p:sp>
      <p:grpSp>
        <p:nvGrpSpPr>
          <p:cNvPr id="492573" name="Group 29"/>
          <p:cNvGrpSpPr/>
          <p:nvPr/>
        </p:nvGrpSpPr>
        <p:grpSpPr>
          <a:xfrm>
            <a:off x="1579563" y="4310063"/>
            <a:ext cx="6210300" cy="646112"/>
            <a:chOff x="412" y="3438"/>
            <a:chExt cx="5216" cy="542"/>
          </a:xfrm>
        </p:grpSpPr>
        <p:sp>
          <p:nvSpPr>
            <p:cNvPr id="205842" name="Text Box 30"/>
            <p:cNvSpPr txBox="1"/>
            <p:nvPr/>
          </p:nvSpPr>
          <p:spPr>
            <a:xfrm>
              <a:off x="412" y="3438"/>
              <a:ext cx="5216" cy="542"/>
            </a:xfrm>
            <a:prstGeom prst="rect">
              <a:avLst/>
            </a:prstGeom>
            <a:noFill/>
            <a:ln w="9525">
              <a:noFill/>
            </a:ln>
          </p:spPr>
          <p:txBody>
            <a:bodyPr anchor="t">
              <a:spAutoFit/>
            </a:bodyPr>
            <a:lstStyle/>
            <a:p>
              <a:pPr defTabSz="193675">
                <a:spcBef>
                  <a:spcPct val="10000"/>
                </a:spcBef>
              </a:pPr>
              <a:r>
                <a:rPr lang="zh-CN" altLang="en-US" sz="1800" dirty="0">
                  <a:latin typeface="Times New Roman" panose="02020603050405020304" pitchFamily="18" charset="0"/>
                  <a:ea typeface="宋体" panose="02010600030101010101" pitchFamily="2" charset="-122"/>
                </a:rPr>
                <a:t>只要 </a:t>
              </a:r>
              <a:r>
                <a:rPr lang="en-US" altLang="zh-CN" sz="1800" i="1" dirty="0">
                  <a:latin typeface="Times New Roman" panose="02020603050405020304" pitchFamily="18" charset="0"/>
                  <a:ea typeface="宋体" panose="02010600030101010101" pitchFamily="2" charset="-122"/>
                </a:rPr>
                <a:t>f</a:t>
              </a:r>
              <a:r>
                <a:rPr lang="en-US" altLang="zh-CN"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sym typeface="Symbol" panose="05050102010706020507" pitchFamily="18" charset="2"/>
                </a:rPr>
                <a:t></a:t>
              </a:r>
              <a:r>
                <a:rPr lang="en-US" altLang="zh-CN" sz="1800" i="1" dirty="0">
                  <a:latin typeface="Times New Roman" panose="02020603050405020304" pitchFamily="18" charset="0"/>
                  <a:ea typeface="宋体" panose="02010600030101010101" pitchFamily="2" charset="-122"/>
                  <a:sym typeface="Symbol" panose="05050102010706020507" pitchFamily="18" charset="2"/>
                </a:rPr>
                <a:t>C</a:t>
              </a:r>
              <a:r>
                <a:rPr lang="en-US" altLang="zh-CN" sz="1800" baseline="30000" dirty="0">
                  <a:latin typeface="Times New Roman" panose="02020603050405020304" pitchFamily="18" charset="0"/>
                  <a:ea typeface="宋体" panose="02010600030101010101" pitchFamily="2" charset="-122"/>
                  <a:sym typeface="Symbol" panose="05050102010706020507" pitchFamily="18" charset="2"/>
                </a:rPr>
                <a:t>1</a:t>
              </a:r>
              <a:r>
                <a:rPr lang="zh-CN" altLang="en-US" sz="1800" dirty="0">
                  <a:latin typeface="Times New Roman" panose="02020603050405020304" pitchFamily="18" charset="0"/>
                  <a:ea typeface="宋体" panose="02010600030101010101" pitchFamily="2" charset="-122"/>
                  <a:sym typeface="Symbol" panose="05050102010706020507" pitchFamily="18" charset="2"/>
                </a:rPr>
                <a:t>，每一步迭代都有</a:t>
              </a:r>
              <a:r>
                <a:rPr lang="en-US" altLang="zh-CN" sz="1800" i="1" dirty="0">
                  <a:latin typeface="Times New Roman" panose="02020603050405020304" pitchFamily="18" charset="0"/>
                  <a:ea typeface="宋体" panose="02010600030101010101" pitchFamily="2" charset="-122"/>
                  <a:sym typeface="Symbol" panose="05050102010706020507" pitchFamily="18" charset="2"/>
                </a:rPr>
                <a:t>f ’</a:t>
              </a:r>
              <a:r>
                <a:rPr lang="en-US" altLang="zh-CN"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x</a:t>
              </a:r>
              <a:r>
                <a:rPr lang="en-US" altLang="zh-CN" sz="1800" i="1" baseline="-25000" dirty="0">
                  <a:latin typeface="Times New Roman" panose="02020603050405020304" pitchFamily="18" charset="0"/>
                  <a:ea typeface="宋体" panose="02010600030101010101" pitchFamily="2" charset="-122"/>
                </a:rPr>
                <a:t>k </a:t>
              </a:r>
              <a:r>
                <a:rPr lang="en-US" altLang="zh-CN"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sym typeface="Symbol" panose="05050102010706020507" pitchFamily="18" charset="2"/>
                </a:rPr>
                <a:t> 0</a:t>
              </a:r>
              <a:r>
                <a:rPr lang="zh-CN" altLang="en-US" sz="1800" dirty="0">
                  <a:latin typeface="Times New Roman" panose="02020603050405020304" pitchFamily="18" charset="0"/>
                  <a:ea typeface="宋体" panose="02010600030101010101" pitchFamily="2" charset="-122"/>
                  <a:sym typeface="Symbol" panose="05050102010706020507" pitchFamily="18" charset="2"/>
                </a:rPr>
                <a:t>， 而且                    ，则</a:t>
              </a:r>
              <a:r>
                <a:rPr lang="zh-CN" altLang="en-US" sz="1800" dirty="0">
                  <a:latin typeface="Times New Roman" panose="02020603050405020304" pitchFamily="18" charset="0"/>
                  <a:ea typeface="宋体" panose="02010600030101010101" pitchFamily="2" charset="-122"/>
                </a:rPr>
                <a:t> </a:t>
              </a:r>
              <a:r>
                <a:rPr lang="en-US" altLang="zh-CN" sz="1800" i="1" dirty="0">
                  <a:latin typeface="Times New Roman" panose="02020603050405020304" pitchFamily="18" charset="0"/>
                  <a:ea typeface="宋体" panose="02010600030101010101" pitchFamily="2" charset="-122"/>
                </a:rPr>
                <a:t>x</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就是 </a:t>
              </a:r>
              <a:r>
                <a:rPr lang="en-US" altLang="zh-CN" sz="1800" i="1" dirty="0">
                  <a:latin typeface="Times New Roman" panose="02020603050405020304" pitchFamily="18" charset="0"/>
                  <a:ea typeface="宋体" panose="02010600030101010101" pitchFamily="2" charset="-122"/>
                </a:rPr>
                <a:t>f</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的根。</a:t>
              </a:r>
            </a:p>
          </p:txBody>
        </p:sp>
        <p:graphicFrame>
          <p:nvGraphicFramePr>
            <p:cNvPr id="205843" name="Object 31"/>
            <p:cNvGraphicFramePr>
              <a:graphicFrameLocks noChangeAspect="1"/>
            </p:cNvGraphicFramePr>
            <p:nvPr/>
          </p:nvGraphicFramePr>
          <p:xfrm>
            <a:off x="4404" y="3479"/>
            <a:ext cx="898" cy="323"/>
          </p:xfrm>
          <a:graphic>
            <a:graphicData uri="http://schemas.openxmlformats.org/presentationml/2006/ole">
              <mc:AlternateContent xmlns:mc="http://schemas.openxmlformats.org/markup-compatibility/2006">
                <mc:Choice xmlns:v="urn:schemas-microsoft-com:vml" Requires="v">
                  <p:oleObj spid="_x0000_s13330" r:id="rId16" imgW="723900" imgH="279400" progId="Equation.3">
                    <p:embed/>
                  </p:oleObj>
                </mc:Choice>
                <mc:Fallback>
                  <p:oleObj r:id="rId16" imgW="723900" imgH="279400" progId="Equation.3">
                    <p:embed/>
                    <p:pic>
                      <p:nvPicPr>
                        <p:cNvPr id="0" name="图片 3467"/>
                        <p:cNvPicPr/>
                        <p:nvPr/>
                      </p:nvPicPr>
                      <p:blipFill>
                        <a:blip r:embed="rId17"/>
                        <a:stretch>
                          <a:fillRect/>
                        </a:stretch>
                      </p:blipFill>
                      <p:spPr>
                        <a:xfrm>
                          <a:off x="4404" y="3479"/>
                          <a:ext cx="898" cy="323"/>
                        </a:xfrm>
                        <a:prstGeom prst="rect">
                          <a:avLst/>
                        </a:prstGeom>
                        <a:noFill/>
                        <a:ln w="38100">
                          <a:noFill/>
                          <a:miter/>
                        </a:ln>
                      </p:spPr>
                    </p:pic>
                  </p:oleObj>
                </mc:Fallback>
              </mc:AlternateContent>
            </a:graphicData>
          </a:graphic>
        </p:graphicFrame>
      </p:grpSp>
      <p:sp>
        <p:nvSpPr>
          <p:cNvPr id="492576" name="AutoShape 32"/>
          <p:cNvSpPr/>
          <p:nvPr/>
        </p:nvSpPr>
        <p:spPr>
          <a:xfrm>
            <a:off x="6919913" y="2646363"/>
            <a:ext cx="971550" cy="269875"/>
          </a:xfrm>
          <a:prstGeom prst="wedgeRoundRectCallout">
            <a:avLst>
              <a:gd name="adj1" fmla="val -187620"/>
              <a:gd name="adj2" fmla="val -85681"/>
              <a:gd name="adj3" fmla="val 16667"/>
            </a:avLst>
          </a:prstGeom>
          <a:solidFill>
            <a:srgbClr val="CC99FF"/>
          </a:solidFill>
          <a:ln w="9525">
            <a:noFill/>
          </a:ln>
        </p:spPr>
        <p:txBody>
          <a:bodyPr anchor="t"/>
          <a:lstStyle/>
          <a:p>
            <a:pPr algn="ctr"/>
            <a:r>
              <a:rPr lang="zh-CN" altLang="en-US" sz="1500" dirty="0">
                <a:latin typeface="Times New Roman" panose="02020603050405020304" pitchFamily="18" charset="0"/>
                <a:ea typeface="宋体" panose="02010600030101010101" pitchFamily="2" charset="-122"/>
              </a:rPr>
              <a:t>高阶小量</a:t>
            </a:r>
          </a:p>
        </p:txBody>
      </p:sp>
      <p:cxnSp>
        <p:nvCxnSpPr>
          <p:cNvPr id="2" name="直接连接符 1"/>
          <p:cNvCxnSpPr/>
          <p:nvPr/>
        </p:nvCxnSpPr>
        <p:spPr>
          <a:xfrm flipV="1">
            <a:off x="85725" y="454025"/>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05847" name="文本框 4"/>
          <p:cNvSpPr txBox="1"/>
          <p:nvPr/>
        </p:nvSpPr>
        <p:spPr>
          <a:xfrm>
            <a:off x="3032125" y="306388"/>
            <a:ext cx="3217863" cy="337185"/>
          </a:xfrm>
          <a:prstGeom prst="rect">
            <a:avLst/>
          </a:prstGeom>
          <a:noFill/>
          <a:ln w="9525">
            <a:noFill/>
          </a:ln>
        </p:spPr>
        <p:txBody>
          <a:bodyPr wrap="square" anchor="t">
            <a:spAutoFit/>
          </a:bodyPr>
          <a:lstStyle/>
          <a:p>
            <a:r>
              <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6 </a:t>
            </a:r>
            <a:r>
              <a:rPr lang="zh-CN" altLang="en-US" sz="1600" b="1" dirty="0">
                <a:solidFill>
                  <a:schemeClr val="accent2"/>
                </a:solidFill>
                <a:latin typeface="黑体" panose="02010609060101010101" pitchFamily="49" charset="-122"/>
                <a:ea typeface="黑体" panose="02010609060101010101" pitchFamily="49" charset="-122"/>
              </a:rPr>
              <a:t>Newton迭代法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5847"/>
                                        </p:tgtEl>
                                        <p:attrNameLst>
                                          <p:attrName>style.visibility</p:attrName>
                                        </p:attrNameLst>
                                      </p:cBhvr>
                                      <p:to>
                                        <p:strVal val="visible"/>
                                      </p:to>
                                    </p:set>
                                    <p:animEffect transition="in" filter="blinds(horizontal)">
                                      <p:cBhvr>
                                        <p:cTn id="17" dur="500"/>
                                        <p:tgtEl>
                                          <p:spTgt spid="2058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2557"/>
                                        </p:tgtEl>
                                        <p:attrNameLst>
                                          <p:attrName>style.visibility</p:attrName>
                                        </p:attrNameLst>
                                      </p:cBhvr>
                                      <p:to>
                                        <p:strVal val="visible"/>
                                      </p:to>
                                    </p:set>
                                    <p:animEffect transition="in" filter="wipe(up)">
                                      <p:cBhvr>
                                        <p:cTn id="22" dur="500"/>
                                        <p:tgtEl>
                                          <p:spTgt spid="492557"/>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2558"/>
                                        </p:tgtEl>
                                        <p:attrNameLst>
                                          <p:attrName>style.visibility</p:attrName>
                                        </p:attrNameLst>
                                      </p:cBhvr>
                                      <p:to>
                                        <p:strVal val="visible"/>
                                      </p:to>
                                    </p:set>
                                    <p:animEffect transition="in" filter="wipe(left)">
                                      <p:cBhvr>
                                        <p:cTn id="27" dur="500"/>
                                        <p:tgtEl>
                                          <p:spTgt spid="492558"/>
                                        </p:tgtEl>
                                      </p:cBhvr>
                                    </p:animEffec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92559"/>
                                        </p:tgtEl>
                                        <p:attrNameLst>
                                          <p:attrName>style.visibility</p:attrName>
                                        </p:attrNameLst>
                                      </p:cBhvr>
                                      <p:to>
                                        <p:strVal val="visible"/>
                                      </p:to>
                                    </p:set>
                                    <p:animEffect transition="in" filter="wipe(up)">
                                      <p:cBhvr>
                                        <p:cTn id="32" dur="500"/>
                                        <p:tgtEl>
                                          <p:spTgt spid="49255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92576"/>
                                        </p:tgtEl>
                                        <p:attrNameLst>
                                          <p:attrName>style.visibility</p:attrName>
                                        </p:attrNameLst>
                                      </p:cBhvr>
                                      <p:to>
                                        <p:strVal val="visible"/>
                                      </p:to>
                                    </p:set>
                                    <p:animEffect transition="in" filter="wipe(up)">
                                      <p:cBhvr>
                                        <p:cTn id="37" dur="500"/>
                                        <p:tgtEl>
                                          <p:spTgt spid="49257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92563"/>
                                        </p:tgtEl>
                                        <p:attrNameLst>
                                          <p:attrName>style.visibility</p:attrName>
                                        </p:attrNameLst>
                                      </p:cBhvr>
                                      <p:to>
                                        <p:strVal val="visible"/>
                                      </p:to>
                                    </p:set>
                                    <p:animEffect transition="in" filter="wipe(up)">
                                      <p:cBhvr>
                                        <p:cTn id="42" dur="500"/>
                                        <p:tgtEl>
                                          <p:spTgt spid="492563"/>
                                        </p:tgtEl>
                                      </p:cBhvr>
                                    </p:animEffect>
                                  </p:childTnLst>
                                  <p:subTnLst>
                                    <p:audio>
                                      <p:cMediaNode>
                                        <p:cTn display="0" masterRel="sameClick">
                                          <p:stCondLst>
                                            <p:cond evt="begin" delay="0">
                                              <p:tn val="40"/>
                                            </p:cond>
                                          </p:stCondLst>
                                          <p:endCondLst>
                                            <p:cond evt="onStopAudio" delay="0">
                                              <p:tgtEl>
                                                <p:sldTgt/>
                                              </p:tgtEl>
                                            </p:cond>
                                          </p:endCondLst>
                                        </p:cTn>
                                        <p:tgtEl>
                                          <p:sndTgt r:embed="rId3" name="type.wav"/>
                                        </p:tgtEl>
                                      </p:cMediaNode>
                                    </p:audio>
                                  </p:sub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492565"/>
                                        </p:tgtEl>
                                        <p:attrNameLst>
                                          <p:attrName>style.visibility</p:attrName>
                                        </p:attrNameLst>
                                      </p:cBhvr>
                                      <p:to>
                                        <p:strVal val="visible"/>
                                      </p:to>
                                    </p:set>
                                    <p:animEffect transition="in" filter="strips(downRight)">
                                      <p:cBhvr>
                                        <p:cTn id="47" dur="500"/>
                                        <p:tgtEl>
                                          <p:spTgt spid="492565"/>
                                        </p:tgtEl>
                                      </p:cBhvr>
                                    </p:animEffect>
                                  </p:childTnLst>
                                  <p:subTnLst>
                                    <p:set>
                                      <p:cBhvr override="childStyle">
                                        <p:cTn dur="1" fill="hold" display="0" masterRel="nextClick" afterEffect="1"/>
                                        <p:tgtEl>
                                          <p:spTgt spid="492565"/>
                                        </p:tgtEl>
                                        <p:attrNameLst>
                                          <p:attrName>style.visibility</p:attrName>
                                        </p:attrNameLst>
                                      </p:cBhvr>
                                      <p:to>
                                        <p:strVal val="hidden"/>
                                      </p:to>
                                    </p:set>
                                    <p:audio>
                                      <p:cMediaNode>
                                        <p:cTn display="0" masterRel="sameClick">
                                          <p:stCondLst>
                                            <p:cond evt="begin" delay="0">
                                              <p:tn val="45"/>
                                            </p:cond>
                                          </p:stCondLst>
                                          <p:endCondLst>
                                            <p:cond evt="onStopAudio" delay="0">
                                              <p:tgtEl>
                                                <p:sldTgt/>
                                              </p:tgtEl>
                                            </p:cond>
                                          </p:endCondLst>
                                        </p:cTn>
                                        <p:tgtEl>
                                          <p:sndTgt r:embed="rId4" name="whoosh.wav"/>
                                        </p:tgtEl>
                                      </p:cMediaNode>
                                    </p:audio>
                                  </p:sub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92564"/>
                                        </p:tgtEl>
                                        <p:attrNameLst>
                                          <p:attrName>style.visibility</p:attrName>
                                        </p:attrNameLst>
                                      </p:cBhvr>
                                      <p:to>
                                        <p:strVal val="visible"/>
                                      </p:to>
                                    </p:set>
                                    <p:animEffect transition="in" filter="wipe(left)">
                                      <p:cBhvr>
                                        <p:cTn id="52" dur="500"/>
                                        <p:tgtEl>
                                          <p:spTgt spid="492564"/>
                                        </p:tgtEl>
                                      </p:cBhvr>
                                    </p:animEffect>
                                  </p:childTnLst>
                                  <p:subTnLst>
                                    <p:audio>
                                      <p:cMediaNode>
                                        <p:cTn display="0" masterRel="sameClick">
                                          <p:stCondLst>
                                            <p:cond evt="begin" delay="0">
                                              <p:tn val="50"/>
                                            </p:cond>
                                          </p:stCondLst>
                                          <p:endCondLst>
                                            <p:cond evt="onStopAudio" delay="0">
                                              <p:tgtEl>
                                                <p:sldTgt/>
                                              </p:tgtEl>
                                            </p:cond>
                                          </p:endCondLst>
                                        </p:cTn>
                                        <p:tgtEl>
                                          <p:sndTgt r:embed="rId3" name="type.wav"/>
                                        </p:tgtEl>
                                      </p:cMediaNode>
                                    </p:audio>
                                  </p:sub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92568"/>
                                        </p:tgtEl>
                                        <p:attrNameLst>
                                          <p:attrName>style.visibility</p:attrName>
                                        </p:attrNameLst>
                                      </p:cBhvr>
                                      <p:to>
                                        <p:strVal val="visible"/>
                                      </p:to>
                                    </p:set>
                                    <p:animEffect transition="in" filter="wipe(down)">
                                      <p:cBhvr>
                                        <p:cTn id="57" dur="500"/>
                                        <p:tgtEl>
                                          <p:spTgt spid="492568"/>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492571"/>
                                        </p:tgtEl>
                                        <p:attrNameLst>
                                          <p:attrName>style.visibility</p:attrName>
                                        </p:attrNameLst>
                                      </p:cBhvr>
                                      <p:to>
                                        <p:strVal val="visible"/>
                                      </p:to>
                                    </p:set>
                                    <p:anim calcmode="lin" valueType="num">
                                      <p:cBhvr>
                                        <p:cTn id="62" dur="500" fill="hold"/>
                                        <p:tgtEl>
                                          <p:spTgt spid="492571"/>
                                        </p:tgtEl>
                                        <p:attrNameLst>
                                          <p:attrName>ppt_x</p:attrName>
                                        </p:attrNameLst>
                                      </p:cBhvr>
                                      <p:tavLst>
                                        <p:tav tm="0">
                                          <p:val>
                                            <p:strVal val="0-#ppt_w/2"/>
                                          </p:val>
                                        </p:tav>
                                        <p:tav tm="100000">
                                          <p:val>
                                            <p:strVal val="#ppt_x"/>
                                          </p:val>
                                        </p:tav>
                                      </p:tavLst>
                                    </p:anim>
                                    <p:anim calcmode="lin" valueType="num">
                                      <p:cBhvr>
                                        <p:cTn id="63" dur="500" fill="hold"/>
                                        <p:tgtEl>
                                          <p:spTgt spid="492571"/>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92567"/>
                                        </p:tgtEl>
                                        <p:attrNameLst>
                                          <p:attrName>style.visibility</p:attrName>
                                        </p:attrNameLst>
                                      </p:cBhvr>
                                      <p:to>
                                        <p:strVal val="visible"/>
                                      </p:to>
                                    </p:set>
                                    <p:animEffect transition="in" filter="wipe(left)">
                                      <p:cBhvr>
                                        <p:cTn id="68" dur="500"/>
                                        <p:tgtEl>
                                          <p:spTgt spid="492567"/>
                                        </p:tgtEl>
                                      </p:cBhvr>
                                    </p:animEffect>
                                  </p:childTnLst>
                                  <p:subTnLst>
                                    <p:audio>
                                      <p:cMediaNode>
                                        <p:cTn display="0" masterRel="sameClick">
                                          <p:stCondLst>
                                            <p:cond evt="begin" delay="0">
                                              <p:tn val="66"/>
                                            </p:cond>
                                          </p:stCondLst>
                                          <p:endCondLst>
                                            <p:cond evt="onStopAudio" delay="0">
                                              <p:tgtEl>
                                                <p:sldTgt/>
                                              </p:tgtEl>
                                            </p:cond>
                                          </p:endCondLst>
                                        </p:cTn>
                                        <p:tgtEl>
                                          <p:sndTgt r:embed="rId5" name="chimes.wav"/>
                                        </p:tgtEl>
                                      </p:cMediaNode>
                                    </p:audio>
                                  </p:sub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492572"/>
                                        </p:tgtEl>
                                        <p:attrNameLst>
                                          <p:attrName>style.visibility</p:attrName>
                                        </p:attrNameLst>
                                      </p:cBhvr>
                                      <p:to>
                                        <p:strVal val="visible"/>
                                      </p:to>
                                    </p:set>
                                    <p:animEffect transition="in" filter="strips(downRight)">
                                      <p:cBhvr>
                                        <p:cTn id="73" dur="500"/>
                                        <p:tgtEl>
                                          <p:spTgt spid="492572"/>
                                        </p:tgtEl>
                                      </p:cBhvr>
                                    </p:animEffect>
                                  </p:childTnLst>
                                  <p:subTnLst>
                                    <p:audio>
                                      <p:cMediaNode>
                                        <p:cTn display="0" masterRel="sameClick">
                                          <p:stCondLst>
                                            <p:cond evt="begin" delay="0">
                                              <p:tn val="71"/>
                                            </p:cond>
                                          </p:stCondLst>
                                          <p:endCondLst>
                                            <p:cond evt="onStopAudio" delay="0">
                                              <p:tgtEl>
                                                <p:sldTgt/>
                                              </p:tgtEl>
                                            </p:cond>
                                          </p:endCondLst>
                                        </p:cTn>
                                        <p:tgtEl>
                                          <p:sndTgt r:embed="rId3" name="type.wav"/>
                                        </p:tgtEl>
                                      </p:cMediaNode>
                                    </p:audio>
                                  </p:sub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492573"/>
                                        </p:tgtEl>
                                        <p:attrNameLst>
                                          <p:attrName>style.visibility</p:attrName>
                                        </p:attrNameLst>
                                      </p:cBhvr>
                                      <p:to>
                                        <p:strVal val="visible"/>
                                      </p:to>
                                    </p:set>
                                    <p:animEffect transition="in" filter="wipe(left)">
                                      <p:cBhvr>
                                        <p:cTn id="78" dur="500"/>
                                        <p:tgtEl>
                                          <p:spTgt spid="492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57" grpId="0"/>
      <p:bldP spid="492558" grpId="0"/>
      <p:bldP spid="492565" grpId="0" bldLvl="0" animBg="1"/>
      <p:bldP spid="492571" grpId="0"/>
      <p:bldP spid="492572" grpId="0" bldLvl="0" animBg="1"/>
      <p:bldP spid="492576" grpId="0" bldLvl="0" animBg="1"/>
      <p:bldP spid="2058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内容占位符 2"/>
          <p:cNvSpPr>
            <a:spLocks noGrp="1"/>
          </p:cNvSpPr>
          <p:nvPr>
            <p:ph idx="1"/>
          </p:nvPr>
        </p:nvSpPr>
        <p:spPr>
          <a:xfrm>
            <a:off x="1533525" y="795338"/>
            <a:ext cx="5951538" cy="3414712"/>
          </a:xfrm>
        </p:spPr>
        <p:txBody>
          <a:bodyPr vert="horz" wrap="square" lIns="68580" tIns="34290" rIns="68580" bIns="34290" anchor="t"/>
          <a:lstStyle/>
          <a:p>
            <a:pPr eaLnBrk="1" hangingPunct="1"/>
            <a:r>
              <a:rPr lang="zh-CN" altLang="en-US" sz="1800" dirty="0">
                <a:solidFill>
                  <a:srgbClr val="0000FF"/>
                </a:solidFill>
                <a:latin typeface="楷体_GB2312"/>
                <a:ea typeface="楷体_GB2312"/>
              </a:rPr>
              <a:t>有人可能会这样算</a:t>
            </a:r>
          </a:p>
          <a:p>
            <a:pPr eaLnBrk="1" hangingPunct="1">
              <a:buNone/>
            </a:pPr>
            <a:r>
              <a:rPr lang="zh-CN" altLang="en-US" sz="1800" dirty="0">
                <a:solidFill>
                  <a:srgbClr val="0000FF"/>
                </a:solidFill>
                <a:latin typeface="楷体_GB2312"/>
                <a:ea typeface="楷体_GB2312"/>
              </a:rPr>
              <a:t>           年利率=76.491760/30/84=3.04%</a:t>
            </a:r>
          </a:p>
          <a:p>
            <a:pPr eaLnBrk="1" hangingPunct="1">
              <a:buFont typeface="Wingdings" panose="05000000000000000000" pitchFamily="2" charset="2"/>
              <a:buNone/>
            </a:pPr>
            <a:r>
              <a:rPr lang="zh-CN" altLang="en-US" sz="1800" dirty="0">
                <a:solidFill>
                  <a:srgbClr val="0000FF"/>
                </a:solidFill>
                <a:latin typeface="楷体_GB2312"/>
                <a:ea typeface="楷体_GB2312"/>
              </a:rPr>
              <a:t>   错，因为你并不是等到30年后一次性还款。</a:t>
            </a:r>
          </a:p>
          <a:p>
            <a:pPr eaLnBrk="1" hangingPunct="1">
              <a:buFont typeface="Wingdings" panose="05000000000000000000" pitchFamily="2" charset="2"/>
              <a:buNone/>
            </a:pPr>
            <a:endParaRPr lang="zh-CN" altLang="en-US" sz="1800" dirty="0">
              <a:solidFill>
                <a:srgbClr val="0000FF"/>
              </a:solidFill>
              <a:latin typeface="楷体_GB2312"/>
              <a:ea typeface="楷体_GB2312"/>
            </a:endParaRPr>
          </a:p>
          <a:p>
            <a:pPr eaLnBrk="1" hangingPunct="1"/>
            <a:r>
              <a:rPr lang="zh-CN" altLang="en-US" sz="1800" dirty="0">
                <a:solidFill>
                  <a:srgbClr val="0000FF"/>
                </a:solidFill>
                <a:latin typeface="楷体_GB2312"/>
                <a:ea typeface="楷体_GB2312"/>
              </a:rPr>
              <a:t>等额本息又称为定期付息，即借款人每月按相等的金额偿还贷款本息，其中每月贷款利息按月初剩余贷款本金计算并逐月结清。</a:t>
            </a:r>
          </a:p>
          <a:p>
            <a:pPr eaLnBrk="1" hangingPunct="1"/>
            <a:endParaRPr lang="zh-CN" altLang="en-US" dirty="0"/>
          </a:p>
        </p:txBody>
      </p:sp>
      <p:cxnSp>
        <p:nvCxnSpPr>
          <p:cNvPr id="7" name="直接连接符 6"/>
          <p:cNvCxnSpPr/>
          <p:nvPr/>
        </p:nvCxnSpPr>
        <p:spPr>
          <a:xfrm flipV="1">
            <a:off x="50800" y="450850"/>
            <a:ext cx="2765425" cy="222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5870575" y="454025"/>
            <a:ext cx="3228975"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76132" name="文本框 3077"/>
          <p:cNvSpPr txBox="1"/>
          <p:nvPr/>
        </p:nvSpPr>
        <p:spPr>
          <a:xfrm>
            <a:off x="1406525" y="276225"/>
            <a:ext cx="5727700" cy="706438"/>
          </a:xfrm>
          <a:prstGeom prst="rect">
            <a:avLst/>
          </a:prstGeom>
          <a:noFill/>
          <a:ln w="9525">
            <a:noFill/>
          </a:ln>
        </p:spPr>
        <p:txBody>
          <a:bodyPr>
            <a:spAutoFit/>
          </a:bodyPr>
          <a:lstStyle/>
          <a:p>
            <a:pPr algn="ctr">
              <a:spcBef>
                <a:spcPct val="50000"/>
              </a:spcBef>
            </a:pPr>
            <a:r>
              <a:rPr lang="zh-CN" altLang="en-US" sz="1600" b="1" dirty="0">
                <a:solidFill>
                  <a:schemeClr val="accent2"/>
                </a:solidFill>
                <a:latin typeface="黑体" panose="02010609060101010101" pitchFamily="49" charset="-122"/>
                <a:ea typeface="黑体" panose="02010609060101010101" pitchFamily="49" charset="-122"/>
              </a:rPr>
              <a:t>知识点1  </a:t>
            </a:r>
            <a:r>
              <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rPr>
              <a:t>非线性方程简介</a:t>
            </a:r>
            <a:endParaRPr lang="zh-CN" altLang="en-US" sz="1600" b="1" dirty="0">
              <a:latin typeface="Arial" panose="020B0604020202020204" pitchFamily="34" charset="0"/>
            </a:endParaRPr>
          </a:p>
          <a:p>
            <a:pPr algn="ctr">
              <a:spcBef>
                <a:spcPct val="50000"/>
              </a:spcBef>
            </a:pPr>
            <a:endParaRPr lang="zh-CN" altLang="en-US" sz="1600" b="1" dirty="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0-#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1+#ppt_w/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6132"/>
                                        </p:tgtEl>
                                        <p:attrNameLst>
                                          <p:attrName>style.visibility</p:attrName>
                                        </p:attrNameLst>
                                      </p:cBhvr>
                                      <p:to>
                                        <p:strVal val="visible"/>
                                      </p:to>
                                    </p:set>
                                    <p:animEffect transition="in" filter="blinds(horizontal)">
                                      <p:cBhvr>
                                        <p:cTn id="17" dur="500"/>
                                        <p:tgtEl>
                                          <p:spTgt spid="1761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6129">
                                            <p:txEl>
                                              <p:pRg st="0" end="0"/>
                                            </p:txEl>
                                          </p:spTgt>
                                        </p:tgtEl>
                                        <p:attrNameLst>
                                          <p:attrName>style.visibility</p:attrName>
                                        </p:attrNameLst>
                                      </p:cBhvr>
                                      <p:to>
                                        <p:strVal val="visible"/>
                                      </p:to>
                                    </p:set>
                                    <p:animEffect transition="in" filter="blinds(horizontal)">
                                      <p:cBhvr>
                                        <p:cTn id="22" dur="500"/>
                                        <p:tgtEl>
                                          <p:spTgt spid="17612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6129">
                                            <p:txEl>
                                              <p:pRg st="1" end="1"/>
                                            </p:txEl>
                                          </p:spTgt>
                                        </p:tgtEl>
                                        <p:attrNameLst>
                                          <p:attrName>style.visibility</p:attrName>
                                        </p:attrNameLst>
                                      </p:cBhvr>
                                      <p:to>
                                        <p:strVal val="visible"/>
                                      </p:to>
                                    </p:set>
                                    <p:animEffect transition="in" filter="blinds(horizontal)">
                                      <p:cBhvr>
                                        <p:cTn id="27" dur="500"/>
                                        <p:tgtEl>
                                          <p:spTgt spid="17612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6129">
                                            <p:txEl>
                                              <p:pRg st="2" end="2"/>
                                            </p:txEl>
                                          </p:spTgt>
                                        </p:tgtEl>
                                        <p:attrNameLst>
                                          <p:attrName>style.visibility</p:attrName>
                                        </p:attrNameLst>
                                      </p:cBhvr>
                                      <p:to>
                                        <p:strVal val="visible"/>
                                      </p:to>
                                    </p:set>
                                    <p:animEffect transition="in" filter="blinds(horizontal)">
                                      <p:cBhvr>
                                        <p:cTn id="32" dur="500"/>
                                        <p:tgtEl>
                                          <p:spTgt spid="17612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6129">
                                            <p:txEl>
                                              <p:pRg st="4" end="4"/>
                                            </p:txEl>
                                          </p:spTgt>
                                        </p:tgtEl>
                                        <p:attrNameLst>
                                          <p:attrName>style.visibility</p:attrName>
                                        </p:attrNameLst>
                                      </p:cBhvr>
                                      <p:to>
                                        <p:strVal val="visible"/>
                                      </p:to>
                                    </p:set>
                                    <p:animEffect transition="in" filter="blinds(horizontal)">
                                      <p:cBhvr>
                                        <p:cTn id="37" dur="500"/>
                                        <p:tgtEl>
                                          <p:spTgt spid="1761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29" grpId="0" build="p"/>
      <p:bldP spid="17613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p:cNvSpPr>
            <a:spLocks noGrp="1"/>
          </p:cNvSpPr>
          <p:nvPr>
            <p:ph type="sldNum" sz="quarter" idx="4294967295"/>
          </p:nvPr>
        </p:nvSpPr>
        <p:spPr bwMode="auto">
          <a:xfrm rot="16200000">
            <a:off x="8391525" y="4368800"/>
            <a:ext cx="98742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b" anchorCtr="1" compatLnSpc="1">
            <a:prstTxWarp prst="textNoShape">
              <a:avLst/>
            </a:prstTxWarp>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fld id="{FF347B9C-D33F-4EAE-9AEE-B8EE8C610ED4}" type="slidenum">
              <a:rPr altLang="en-US" sz="1200" smtClean="0">
                <a:solidFill>
                  <a:srgbClr val="640000"/>
                </a:solidFill>
              </a:rPr>
              <a:pPr eaLnBrk="1" hangingPunct="1"/>
              <a:t>30</a:t>
            </a:fld>
            <a:endParaRPr lang="zh-CN" altLang="en-US" sz="1200" smtClean="0">
              <a:solidFill>
                <a:srgbClr val="640000"/>
              </a:solidFill>
            </a:endParaRPr>
          </a:p>
        </p:txBody>
      </p:sp>
      <p:sp>
        <p:nvSpPr>
          <p:cNvPr id="494619" name="Text Box 27"/>
          <p:cNvSpPr txBox="1">
            <a:spLocks noChangeArrowheads="1"/>
          </p:cNvSpPr>
          <p:nvPr/>
        </p:nvSpPr>
        <p:spPr bwMode="auto">
          <a:xfrm>
            <a:off x="1547813" y="896938"/>
            <a:ext cx="6275387" cy="614362"/>
          </a:xfrm>
          <a:prstGeom prst="rect">
            <a:avLst/>
          </a:prstGeom>
          <a:gradFill rotWithShape="0">
            <a:gsLst>
              <a:gs pos="0">
                <a:srgbClr val="FECF40"/>
              </a:gs>
              <a:gs pos="100000">
                <a:srgbClr val="846C21"/>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1500">
                <a:latin typeface="Times New Roman" pitchFamily="18" charset="0"/>
              </a:rPr>
              <a:t>　</a:t>
            </a:r>
            <a:r>
              <a:rPr lang="zh-CN" altLang="en-US" sz="1800">
                <a:latin typeface="Times New Roman" pitchFamily="18" charset="0"/>
              </a:rPr>
              <a:t>　</a:t>
            </a:r>
            <a:r>
              <a:rPr lang="zh-CN" altLang="en-US" sz="1600">
                <a:latin typeface="Times New Roman" pitchFamily="18" charset="0"/>
              </a:rPr>
              <a:t>设</a:t>
            </a:r>
            <a:r>
              <a:rPr lang="en-US" altLang="zh-CN" sz="1600" i="1">
                <a:solidFill>
                  <a:srgbClr val="0000FF"/>
                </a:solidFill>
                <a:latin typeface="Times New Roman" pitchFamily="18" charset="0"/>
              </a:rPr>
              <a:t>x</a:t>
            </a:r>
            <a:r>
              <a:rPr lang="en-US" altLang="zh-CN" sz="1600" i="1" baseline="-25000">
                <a:solidFill>
                  <a:srgbClr val="0000FF"/>
                </a:solidFill>
                <a:latin typeface="Times New Roman" pitchFamily="18" charset="0"/>
              </a:rPr>
              <a:t>k</a:t>
            </a:r>
            <a:r>
              <a:rPr lang="zh-CN" altLang="en-US" sz="1600">
                <a:latin typeface="Times New Roman" pitchFamily="18" charset="0"/>
              </a:rPr>
              <a:t>是根</a:t>
            </a:r>
            <a:r>
              <a:rPr lang="en-US" altLang="zh-CN" sz="1600" i="1">
                <a:solidFill>
                  <a:srgbClr val="0000FF"/>
                </a:solidFill>
                <a:latin typeface="Times New Roman" pitchFamily="18" charset="0"/>
              </a:rPr>
              <a:t>x</a:t>
            </a:r>
            <a:r>
              <a:rPr lang="en-US" altLang="zh-CN" sz="1600" i="1" baseline="25000">
                <a:solidFill>
                  <a:srgbClr val="0000FF"/>
                </a:solidFill>
                <a:latin typeface="Times New Roman" pitchFamily="18" charset="0"/>
              </a:rPr>
              <a:t>*</a:t>
            </a:r>
            <a:r>
              <a:rPr lang="zh-CN" altLang="en-US" sz="1600">
                <a:latin typeface="Times New Roman" pitchFamily="18" charset="0"/>
              </a:rPr>
              <a:t>的某个近似值，过曲线</a:t>
            </a:r>
            <a:r>
              <a:rPr lang="en-US" altLang="zh-CN" sz="1600" i="1">
                <a:solidFill>
                  <a:srgbClr val="0000FF"/>
                </a:solidFill>
                <a:latin typeface="Times New Roman" pitchFamily="18" charset="0"/>
              </a:rPr>
              <a:t>y</a:t>
            </a:r>
            <a:r>
              <a:rPr lang="en-US" altLang="zh-CN" sz="1600">
                <a:solidFill>
                  <a:srgbClr val="0000FF"/>
                </a:solidFill>
                <a:latin typeface="Times New Roman" pitchFamily="18" charset="0"/>
              </a:rPr>
              <a:t>=</a:t>
            </a:r>
            <a:r>
              <a:rPr lang="en-US" altLang="zh-CN" sz="1600" i="1">
                <a:solidFill>
                  <a:srgbClr val="0000FF"/>
                </a:solidFill>
                <a:latin typeface="Times New Roman" pitchFamily="18" charset="0"/>
              </a:rPr>
              <a:t>f</a:t>
            </a:r>
            <a:r>
              <a:rPr lang="en-US" altLang="zh-CN" sz="1600">
                <a:solidFill>
                  <a:srgbClr val="0000FF"/>
                </a:solidFill>
                <a:latin typeface="Times New Roman" pitchFamily="18" charset="0"/>
              </a:rPr>
              <a:t>(</a:t>
            </a:r>
            <a:r>
              <a:rPr lang="en-US" altLang="zh-CN" sz="1600" i="1">
                <a:solidFill>
                  <a:srgbClr val="0000FF"/>
                </a:solidFill>
                <a:latin typeface="Times New Roman" pitchFamily="18" charset="0"/>
              </a:rPr>
              <a:t>x</a:t>
            </a:r>
            <a:r>
              <a:rPr lang="en-US" altLang="zh-CN" sz="1600">
                <a:solidFill>
                  <a:srgbClr val="0000FF"/>
                </a:solidFill>
                <a:latin typeface="Times New Roman" pitchFamily="18" charset="0"/>
              </a:rPr>
              <a:t>)</a:t>
            </a:r>
            <a:r>
              <a:rPr lang="zh-CN" altLang="en-US" sz="1600">
                <a:latin typeface="Times New Roman" pitchFamily="18" charset="0"/>
              </a:rPr>
              <a:t>上横坐标为</a:t>
            </a:r>
            <a:r>
              <a:rPr lang="en-US" altLang="zh-CN" sz="1600" i="1">
                <a:solidFill>
                  <a:srgbClr val="0000FF"/>
                </a:solidFill>
                <a:latin typeface="Times New Roman" pitchFamily="18" charset="0"/>
              </a:rPr>
              <a:t>x</a:t>
            </a:r>
            <a:r>
              <a:rPr lang="en-US" altLang="zh-CN" sz="1600" i="1" baseline="-25000">
                <a:solidFill>
                  <a:srgbClr val="0000FF"/>
                </a:solidFill>
                <a:latin typeface="Times New Roman" pitchFamily="18" charset="0"/>
              </a:rPr>
              <a:t>k</a:t>
            </a:r>
            <a:r>
              <a:rPr lang="zh-CN" altLang="en-US" sz="1600">
                <a:latin typeface="Times New Roman" pitchFamily="18" charset="0"/>
              </a:rPr>
              <a:t>的点</a:t>
            </a:r>
            <a:r>
              <a:rPr lang="en-US" altLang="zh-CN" sz="1600" i="1">
                <a:solidFill>
                  <a:srgbClr val="0000FF"/>
                </a:solidFill>
                <a:latin typeface="Times New Roman" pitchFamily="18" charset="0"/>
              </a:rPr>
              <a:t>P</a:t>
            </a:r>
            <a:r>
              <a:rPr lang="en-US" altLang="zh-CN" sz="1600" i="1" baseline="-25000">
                <a:solidFill>
                  <a:srgbClr val="0000FF"/>
                </a:solidFill>
                <a:latin typeface="Times New Roman" pitchFamily="18" charset="0"/>
              </a:rPr>
              <a:t>k</a:t>
            </a:r>
            <a:r>
              <a:rPr lang="zh-CN" altLang="en-US" sz="1600">
                <a:latin typeface="Times New Roman" pitchFamily="18" charset="0"/>
              </a:rPr>
              <a:t>引切线，并将该切线与</a:t>
            </a:r>
            <a:r>
              <a:rPr lang="en-US" altLang="zh-CN" sz="1600" i="1">
                <a:solidFill>
                  <a:srgbClr val="0000FF"/>
                </a:solidFill>
                <a:latin typeface="Times New Roman" pitchFamily="18" charset="0"/>
              </a:rPr>
              <a:t>x</a:t>
            </a:r>
            <a:r>
              <a:rPr lang="zh-CN" altLang="en-US" sz="1600">
                <a:latin typeface="Times New Roman" pitchFamily="18" charset="0"/>
              </a:rPr>
              <a:t>轴交点的横坐标</a:t>
            </a:r>
            <a:r>
              <a:rPr lang="en-US" altLang="zh-CN" sz="1600" i="1">
                <a:solidFill>
                  <a:srgbClr val="0000FF"/>
                </a:solidFill>
                <a:latin typeface="Times New Roman" pitchFamily="18" charset="0"/>
              </a:rPr>
              <a:t>x</a:t>
            </a:r>
            <a:r>
              <a:rPr lang="en-US" altLang="zh-CN" sz="1600" i="1" baseline="-25000">
                <a:solidFill>
                  <a:srgbClr val="0000FF"/>
                </a:solidFill>
                <a:latin typeface="Times New Roman" pitchFamily="18" charset="0"/>
              </a:rPr>
              <a:t>k</a:t>
            </a:r>
            <a:r>
              <a:rPr lang="en-US" altLang="zh-CN" sz="1600" baseline="-25000">
                <a:solidFill>
                  <a:srgbClr val="0000FF"/>
                </a:solidFill>
                <a:latin typeface="Times New Roman" pitchFamily="18" charset="0"/>
              </a:rPr>
              <a:t>+1</a:t>
            </a:r>
            <a:r>
              <a:rPr lang="zh-CN" altLang="en-US" sz="1600">
                <a:latin typeface="Times New Roman" pitchFamily="18" charset="0"/>
              </a:rPr>
              <a:t>作为</a:t>
            </a:r>
            <a:r>
              <a:rPr lang="en-US" altLang="zh-CN" sz="1600" i="1">
                <a:solidFill>
                  <a:srgbClr val="0000FF"/>
                </a:solidFill>
                <a:latin typeface="Times New Roman" pitchFamily="18" charset="0"/>
              </a:rPr>
              <a:t>x</a:t>
            </a:r>
            <a:r>
              <a:rPr lang="en-US" altLang="zh-CN" sz="1600" i="1" baseline="25000">
                <a:solidFill>
                  <a:srgbClr val="0000FF"/>
                </a:solidFill>
                <a:latin typeface="Times New Roman" pitchFamily="18" charset="0"/>
              </a:rPr>
              <a:t>*</a:t>
            </a:r>
            <a:r>
              <a:rPr lang="zh-CN" altLang="en-US" sz="1600">
                <a:latin typeface="Times New Roman" pitchFamily="18" charset="0"/>
              </a:rPr>
              <a:t>的新的近似值</a:t>
            </a:r>
            <a:r>
              <a:rPr lang="en-US" altLang="zh-CN" sz="1600">
                <a:latin typeface="Times New Roman" pitchFamily="18" charset="0"/>
              </a:rPr>
              <a:t>.  </a:t>
            </a:r>
            <a:endParaRPr lang="zh-CN" altLang="en-US" sz="1600">
              <a:latin typeface="Times New Roman" pitchFamily="18" charset="0"/>
            </a:endParaRPr>
          </a:p>
        </p:txBody>
      </p:sp>
      <p:sp>
        <p:nvSpPr>
          <p:cNvPr id="45060" name="Text Box 2"/>
          <p:cNvSpPr txBox="1">
            <a:spLocks noChangeArrowheads="1"/>
          </p:cNvSpPr>
          <p:nvPr/>
        </p:nvSpPr>
        <p:spPr bwMode="auto">
          <a:xfrm>
            <a:off x="1547813" y="598488"/>
            <a:ext cx="3429000" cy="368300"/>
          </a:xfrm>
          <a:prstGeom prst="rect">
            <a:avLst/>
          </a:prstGeom>
          <a:gradFill rotWithShape="0">
            <a:gsLst>
              <a:gs pos="0">
                <a:srgbClr val="FBFB11"/>
              </a:gs>
              <a:gs pos="100000">
                <a:srgbClr val="838309"/>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1800">
                <a:latin typeface="Times New Roman" pitchFamily="18" charset="0"/>
              </a:rPr>
              <a:t>牛顿法的几何意义</a:t>
            </a:r>
          </a:p>
        </p:txBody>
      </p:sp>
      <p:grpSp>
        <p:nvGrpSpPr>
          <p:cNvPr id="4" name="Group 3"/>
          <p:cNvGrpSpPr>
            <a:grpSpLocks/>
          </p:cNvGrpSpPr>
          <p:nvPr/>
        </p:nvGrpSpPr>
        <p:grpSpPr bwMode="auto">
          <a:xfrm>
            <a:off x="1925638" y="2046288"/>
            <a:ext cx="4229100" cy="2514600"/>
            <a:chOff x="528" y="2640"/>
            <a:chExt cx="2064" cy="1344"/>
          </a:xfrm>
        </p:grpSpPr>
        <p:sp>
          <p:nvSpPr>
            <p:cNvPr id="45085" name="Line 4"/>
            <p:cNvSpPr>
              <a:spLocks noChangeShapeType="1"/>
            </p:cNvSpPr>
            <p:nvPr/>
          </p:nvSpPr>
          <p:spPr bwMode="auto">
            <a:xfrm>
              <a:off x="528" y="3696"/>
              <a:ext cx="2016" cy="0"/>
            </a:xfrm>
            <a:prstGeom prst="line">
              <a:avLst/>
            </a:prstGeom>
            <a:noFill/>
            <a:ln w="127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5086" name="Line 5"/>
            <p:cNvSpPr>
              <a:spLocks noChangeShapeType="1"/>
            </p:cNvSpPr>
            <p:nvPr/>
          </p:nvSpPr>
          <p:spPr bwMode="auto">
            <a:xfrm flipV="1">
              <a:off x="624" y="2736"/>
              <a:ext cx="0" cy="1248"/>
            </a:xfrm>
            <a:prstGeom prst="line">
              <a:avLst/>
            </a:prstGeom>
            <a:noFill/>
            <a:ln w="127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5087" name="Text Box 6"/>
            <p:cNvSpPr txBox="1">
              <a:spLocks noChangeArrowheads="1"/>
            </p:cNvSpPr>
            <p:nvPr/>
          </p:nvSpPr>
          <p:spPr bwMode="auto">
            <a:xfrm>
              <a:off x="2352" y="3408"/>
              <a:ext cx="24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algn="ctr" eaLnBrk="1" hangingPunct="1"/>
              <a:r>
                <a:rPr lang="en-US" altLang="zh-CN" sz="900" i="1" noProof="1">
                  <a:latin typeface="Times New Roman" pitchFamily="18" charset="0"/>
                </a:rPr>
                <a:t>x</a:t>
              </a:r>
            </a:p>
          </p:txBody>
        </p:sp>
        <p:sp>
          <p:nvSpPr>
            <p:cNvPr id="45088" name="Rectangle 7"/>
            <p:cNvSpPr>
              <a:spLocks noChangeArrowheads="1"/>
            </p:cNvSpPr>
            <p:nvPr/>
          </p:nvSpPr>
          <p:spPr bwMode="auto">
            <a:xfrm>
              <a:off x="672" y="2640"/>
              <a:ext cx="20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900" i="1" noProof="1">
                  <a:latin typeface="Times New Roman" pitchFamily="18" charset="0"/>
                </a:rPr>
                <a:t>y</a:t>
              </a:r>
            </a:p>
          </p:txBody>
        </p:sp>
      </p:grpSp>
      <p:grpSp>
        <p:nvGrpSpPr>
          <p:cNvPr id="5" name="Group 8"/>
          <p:cNvGrpSpPr>
            <a:grpSpLocks/>
          </p:cNvGrpSpPr>
          <p:nvPr/>
        </p:nvGrpSpPr>
        <p:grpSpPr bwMode="auto">
          <a:xfrm>
            <a:off x="2628900" y="2516188"/>
            <a:ext cx="1828800" cy="1885950"/>
            <a:chOff x="720" y="2736"/>
            <a:chExt cx="1008" cy="1152"/>
          </a:xfrm>
        </p:grpSpPr>
        <p:sp>
          <p:nvSpPr>
            <p:cNvPr id="8216" name="Freeform 9"/>
            <p:cNvSpPr/>
            <p:nvPr/>
          </p:nvSpPr>
          <p:spPr>
            <a:xfrm>
              <a:off x="720" y="2736"/>
              <a:ext cx="1008" cy="1152"/>
            </a:xfrm>
            <a:custGeom>
              <a:avLst/>
              <a:gdLst/>
              <a:ahLst/>
              <a:cxnLst>
                <a:cxn ang="0">
                  <a:pos x="0" y="1152"/>
                </a:cxn>
                <a:cxn ang="0">
                  <a:pos x="240" y="1104"/>
                </a:cxn>
                <a:cxn ang="0">
                  <a:pos x="576" y="864"/>
                </a:cxn>
                <a:cxn ang="0">
                  <a:pos x="816" y="480"/>
                </a:cxn>
                <a:cxn ang="0">
                  <a:pos x="1008" y="0"/>
                </a:cxn>
              </a:cxnLst>
              <a:rect l="0" t="0" r="0" b="0"/>
              <a:pathLst>
                <a:path w="1008" h="1152">
                  <a:moveTo>
                    <a:pt x="0" y="1152"/>
                  </a:moveTo>
                  <a:cubicBezTo>
                    <a:pt x="72" y="1152"/>
                    <a:pt x="144" y="1152"/>
                    <a:pt x="240" y="1104"/>
                  </a:cubicBezTo>
                  <a:cubicBezTo>
                    <a:pt x="336" y="1056"/>
                    <a:pt x="480" y="968"/>
                    <a:pt x="576" y="864"/>
                  </a:cubicBezTo>
                  <a:cubicBezTo>
                    <a:pt x="672" y="760"/>
                    <a:pt x="744" y="624"/>
                    <a:pt x="816" y="480"/>
                  </a:cubicBezTo>
                  <a:cubicBezTo>
                    <a:pt x="888" y="336"/>
                    <a:pt x="948" y="168"/>
                    <a:pt x="1008" y="0"/>
                  </a:cubicBezTo>
                </a:path>
              </a:pathLst>
            </a:custGeom>
            <a:noFill/>
            <a:ln w="19050" cap="flat" cmpd="sng">
              <a:solidFill>
                <a:srgbClr val="0000FF">
                  <a:alpha val="100000"/>
                </a:srgbClr>
              </a:solidFill>
              <a:prstDash val="solid"/>
              <a:round/>
              <a:headEnd type="none" w="med" len="med"/>
              <a:tailEnd type="none" w="med" len="med"/>
            </a:ln>
          </p:spPr>
          <p:txBody>
            <a:bodyPr/>
            <a:lstStyle/>
            <a:p>
              <a:pPr>
                <a:defRPr/>
              </a:pPr>
              <a:endParaRPr lang="zh-CN" altLang="en-US" sz="975" noProof="1"/>
            </a:p>
          </p:txBody>
        </p:sp>
        <p:sp>
          <p:nvSpPr>
            <p:cNvPr id="8217" name="Text Box 10"/>
            <p:cNvSpPr txBox="1"/>
            <p:nvPr/>
          </p:nvSpPr>
          <p:spPr>
            <a:xfrm>
              <a:off x="1008" y="3456"/>
              <a:ext cx="384" cy="145"/>
            </a:xfrm>
            <a:prstGeom prst="rect">
              <a:avLst/>
            </a:prstGeom>
            <a:noFill/>
            <a:ln w="9525">
              <a:noFill/>
            </a:ln>
          </p:spPr>
          <p:txBody>
            <a:bodyPr>
              <a:spAutoFit/>
            </a:bodyPr>
            <a:lstStyle/>
            <a:p>
              <a:pPr algn="ctr">
                <a:defRPr/>
              </a:pPr>
              <a:r>
                <a:rPr lang="en-US" altLang="zh-CN" sz="975" i="1" noProof="1">
                  <a:solidFill>
                    <a:srgbClr val="FF3300"/>
                  </a:solidFill>
                  <a:latin typeface="Times New Roman" panose="02020603050405020304" pitchFamily="18" charset="0"/>
                </a:rPr>
                <a:t>x*</a:t>
              </a:r>
            </a:p>
          </p:txBody>
        </p:sp>
      </p:grpSp>
      <p:grpSp>
        <p:nvGrpSpPr>
          <p:cNvPr id="6" name="Group 11"/>
          <p:cNvGrpSpPr>
            <a:grpSpLocks/>
          </p:cNvGrpSpPr>
          <p:nvPr/>
        </p:nvGrpSpPr>
        <p:grpSpPr bwMode="auto">
          <a:xfrm>
            <a:off x="4286250" y="2401888"/>
            <a:ext cx="400050" cy="2046287"/>
            <a:chOff x="1584" y="2736"/>
            <a:chExt cx="336" cy="1112"/>
          </a:xfrm>
        </p:grpSpPr>
        <p:sp>
          <p:nvSpPr>
            <p:cNvPr id="45081" name="Line 12"/>
            <p:cNvSpPr>
              <a:spLocks noChangeShapeType="1"/>
            </p:cNvSpPr>
            <p:nvPr/>
          </p:nvSpPr>
          <p:spPr bwMode="auto">
            <a:xfrm flipV="1">
              <a:off x="1728" y="2736"/>
              <a:ext cx="0" cy="96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2" name="Text Box 13"/>
            <p:cNvSpPr txBox="1">
              <a:spLocks noChangeArrowheads="1"/>
            </p:cNvSpPr>
            <p:nvPr/>
          </p:nvSpPr>
          <p:spPr bwMode="auto">
            <a:xfrm>
              <a:off x="1584" y="3648"/>
              <a:ext cx="33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algn="ctr" eaLnBrk="1" hangingPunct="1"/>
              <a:r>
                <a:rPr lang="en-US" altLang="zh-CN" sz="1800" i="1">
                  <a:latin typeface="Times New Roman" pitchFamily="18" charset="0"/>
                </a:rPr>
                <a:t>x</a:t>
              </a:r>
              <a:r>
                <a:rPr lang="en-US" altLang="zh-CN" sz="1800" baseline="-25000">
                  <a:latin typeface="Times New Roman" pitchFamily="18" charset="0"/>
                </a:rPr>
                <a:t>0</a:t>
              </a:r>
              <a:endParaRPr lang="en-US" altLang="zh-CN" sz="1800" i="1">
                <a:latin typeface="Times New Roman" pitchFamily="18" charset="0"/>
              </a:endParaRPr>
            </a:p>
          </p:txBody>
        </p:sp>
      </p:grpSp>
      <p:sp>
        <p:nvSpPr>
          <p:cNvPr id="494606" name="Line 14"/>
          <p:cNvSpPr>
            <a:spLocks noChangeShapeType="1"/>
          </p:cNvSpPr>
          <p:nvPr/>
        </p:nvSpPr>
        <p:spPr bwMode="auto">
          <a:xfrm flipH="1">
            <a:off x="3943350" y="2116138"/>
            <a:ext cx="628650" cy="245745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07" name="Oval 15"/>
          <p:cNvSpPr/>
          <p:nvPr/>
        </p:nvSpPr>
        <p:spPr>
          <a:xfrm>
            <a:off x="5975350" y="2409825"/>
            <a:ext cx="1662113" cy="800100"/>
          </a:xfrm>
          <a:prstGeom prst="ellipse">
            <a:avLst/>
          </a:prstGeom>
          <a:noFill/>
          <a:ln w="15875" cap="flat" cmpd="sng">
            <a:solidFill>
              <a:schemeClr val="accent2"/>
            </a:solidFill>
            <a:prstDash val="solid"/>
            <a:headEnd type="none" w="med" len="med"/>
            <a:tailEnd type="none" w="med" len="med"/>
          </a:ln>
        </p:spPr>
        <p:txBody>
          <a:bodyPr wrap="none" anchor="ctr"/>
          <a:lstStyle/>
          <a:p>
            <a:pPr>
              <a:defRPr/>
            </a:pPr>
            <a:endParaRPr lang="zh-CN" altLang="en-US" sz="975" noProof="1">
              <a:latin typeface="Times New Roman" panose="02020603050405020304" pitchFamily="18" charset="0"/>
            </a:endParaRPr>
          </a:p>
        </p:txBody>
      </p:sp>
      <p:sp>
        <p:nvSpPr>
          <p:cNvPr id="494608" name="Line 16"/>
          <p:cNvSpPr>
            <a:spLocks noChangeShapeType="1"/>
          </p:cNvSpPr>
          <p:nvPr/>
        </p:nvSpPr>
        <p:spPr bwMode="auto">
          <a:xfrm flipH="1">
            <a:off x="4057650" y="3057525"/>
            <a:ext cx="2027238" cy="1001713"/>
          </a:xfrm>
          <a:prstGeom prst="line">
            <a:avLst/>
          </a:prstGeom>
          <a:noFill/>
          <a:ln w="15875">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94609" name="Line 17"/>
          <p:cNvSpPr>
            <a:spLocks noChangeShapeType="1"/>
          </p:cNvSpPr>
          <p:nvPr/>
        </p:nvSpPr>
        <p:spPr bwMode="auto">
          <a:xfrm flipV="1">
            <a:off x="4057650" y="3373438"/>
            <a:ext cx="0" cy="685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10" name="Line 18"/>
          <p:cNvSpPr>
            <a:spLocks noChangeShapeType="1"/>
          </p:cNvSpPr>
          <p:nvPr/>
        </p:nvSpPr>
        <p:spPr bwMode="auto">
          <a:xfrm flipH="1">
            <a:off x="3829050" y="3373438"/>
            <a:ext cx="228600" cy="68580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94611" name="Object 3" descr="image67"/>
          <p:cNvGraphicFramePr>
            <a:graphicFrameLocks/>
          </p:cNvGraphicFramePr>
          <p:nvPr/>
        </p:nvGraphicFramePr>
        <p:xfrm>
          <a:off x="5437188" y="2409825"/>
          <a:ext cx="2022475" cy="658813"/>
        </p:xfrm>
        <a:graphic>
          <a:graphicData uri="http://schemas.openxmlformats.org/presentationml/2006/ole">
            <mc:AlternateContent xmlns:mc="http://schemas.openxmlformats.org/markup-compatibility/2006">
              <mc:Choice xmlns:v="urn:schemas-microsoft-com:vml" Requires="v">
                <p:oleObj spid="_x0000_s27653" r:id="rId5" imgW="1054100" imgH="444500" progId="">
                  <p:embed/>
                </p:oleObj>
              </mc:Choice>
              <mc:Fallback>
                <p:oleObj r:id="rId5" imgW="1054100" imgH="444500" progId="">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7188" y="2409825"/>
                        <a:ext cx="20224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4612" name="Text Box 20"/>
          <p:cNvSpPr txBox="1">
            <a:spLocks noChangeArrowheads="1"/>
          </p:cNvSpPr>
          <p:nvPr/>
        </p:nvSpPr>
        <p:spPr bwMode="auto">
          <a:xfrm>
            <a:off x="4057650" y="3830638"/>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800" i="1">
                <a:latin typeface="Times New Roman" pitchFamily="18" charset="0"/>
              </a:rPr>
              <a:t>x</a:t>
            </a:r>
            <a:r>
              <a:rPr lang="en-US" altLang="zh-CN" sz="1800">
                <a:latin typeface="Times New Roman" pitchFamily="18" charset="0"/>
              </a:rPr>
              <a:t> </a:t>
            </a:r>
            <a:r>
              <a:rPr lang="en-US" altLang="zh-CN" sz="1800" baseline="-25000">
                <a:latin typeface="Times New Roman" pitchFamily="18" charset="0"/>
              </a:rPr>
              <a:t>1</a:t>
            </a:r>
          </a:p>
        </p:txBody>
      </p:sp>
      <p:sp>
        <p:nvSpPr>
          <p:cNvPr id="494613" name="Text Box 21"/>
          <p:cNvSpPr txBox="1">
            <a:spLocks noChangeArrowheads="1"/>
          </p:cNvSpPr>
          <p:nvPr/>
        </p:nvSpPr>
        <p:spPr bwMode="auto">
          <a:xfrm>
            <a:off x="3657600" y="4002088"/>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800" i="1">
                <a:latin typeface="Times New Roman" pitchFamily="18" charset="0"/>
              </a:rPr>
              <a:t>x</a:t>
            </a:r>
            <a:r>
              <a:rPr lang="en-US" altLang="zh-CN" sz="1800">
                <a:latin typeface="Times New Roman" pitchFamily="18" charset="0"/>
              </a:rPr>
              <a:t> </a:t>
            </a:r>
            <a:r>
              <a:rPr lang="en-US" altLang="zh-CN" sz="1800" baseline="-25000">
                <a:latin typeface="Times New Roman" pitchFamily="18" charset="0"/>
              </a:rPr>
              <a:t>2</a:t>
            </a:r>
          </a:p>
        </p:txBody>
      </p:sp>
      <p:sp>
        <p:nvSpPr>
          <p:cNvPr id="494614" name="Line 22"/>
          <p:cNvSpPr>
            <a:spLocks noChangeShapeType="1"/>
          </p:cNvSpPr>
          <p:nvPr/>
        </p:nvSpPr>
        <p:spPr bwMode="auto">
          <a:xfrm flipH="1">
            <a:off x="4356100" y="1868488"/>
            <a:ext cx="919163" cy="1060450"/>
          </a:xfrm>
          <a:prstGeom prst="line">
            <a:avLst/>
          </a:prstGeom>
          <a:noFill/>
          <a:ln w="15875">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94615" name="Object 2" descr="image68"/>
          <p:cNvGraphicFramePr>
            <a:graphicFrameLocks/>
          </p:cNvGraphicFramePr>
          <p:nvPr/>
        </p:nvGraphicFramePr>
        <p:xfrm>
          <a:off x="3943350" y="1552575"/>
          <a:ext cx="3024188" cy="377825"/>
        </p:xfrm>
        <a:graphic>
          <a:graphicData uri="http://schemas.openxmlformats.org/presentationml/2006/ole">
            <mc:AlternateContent xmlns:mc="http://schemas.openxmlformats.org/markup-compatibility/2006">
              <mc:Choice xmlns:v="urn:schemas-microsoft-com:vml" Requires="v">
                <p:oleObj spid="_x0000_s27654" r:id="rId7" imgW="2260600" imgH="279400" progId="">
                  <p:embed/>
                </p:oleObj>
              </mc:Choice>
              <mc:Fallback>
                <p:oleObj r:id="rId7" imgW="2260600" imgH="279400" progId="">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3350" y="1552575"/>
                        <a:ext cx="30241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4616" name="Line 24"/>
          <p:cNvSpPr>
            <a:spLocks noChangeShapeType="1"/>
          </p:cNvSpPr>
          <p:nvPr/>
        </p:nvSpPr>
        <p:spPr bwMode="auto">
          <a:xfrm flipH="1" flipV="1">
            <a:off x="3829050" y="4002088"/>
            <a:ext cx="1428750" cy="571500"/>
          </a:xfrm>
          <a:prstGeom prst="line">
            <a:avLst/>
          </a:prstGeom>
          <a:noFill/>
          <a:ln w="15875">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94617" name="Object 1" descr="image69"/>
          <p:cNvGraphicFramePr>
            <a:graphicFrameLocks/>
          </p:cNvGraphicFramePr>
          <p:nvPr/>
        </p:nvGraphicFramePr>
        <p:xfrm>
          <a:off x="5213350" y="4175125"/>
          <a:ext cx="1982788" cy="646113"/>
        </p:xfrm>
        <a:graphic>
          <a:graphicData uri="http://schemas.openxmlformats.org/presentationml/2006/ole">
            <mc:AlternateContent xmlns:mc="http://schemas.openxmlformats.org/markup-compatibility/2006">
              <mc:Choice xmlns:v="urn:schemas-microsoft-com:vml" Requires="v">
                <p:oleObj spid="_x0000_s27655" r:id="rId9" imgW="1054100" imgH="444500" progId="">
                  <p:embed/>
                </p:oleObj>
              </mc:Choice>
              <mc:Fallback>
                <p:oleObj r:id="rId9" imgW="1054100" imgH="444500" progId="">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3350" y="4175125"/>
                        <a:ext cx="19827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4618" name="Rectangle 26"/>
          <p:cNvSpPr>
            <a:spLocks noChangeArrowheads="1"/>
          </p:cNvSpPr>
          <p:nvPr/>
        </p:nvSpPr>
        <p:spPr bwMode="auto">
          <a:xfrm>
            <a:off x="1601788" y="4448175"/>
            <a:ext cx="34290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30000"/>
              </a:lnSpc>
            </a:pPr>
            <a:r>
              <a:rPr lang="zh-CN" altLang="en-US" sz="1800">
                <a:latin typeface="Times New Roman" pitchFamily="18" charset="0"/>
              </a:rPr>
              <a:t>牛顿法也称为</a:t>
            </a:r>
            <a:r>
              <a:rPr lang="zh-CN" altLang="en-US" sz="1800">
                <a:solidFill>
                  <a:srgbClr val="FF3300"/>
                </a:solidFill>
                <a:latin typeface="Times New Roman" pitchFamily="18" charset="0"/>
              </a:rPr>
              <a:t>切线法。</a:t>
            </a:r>
          </a:p>
        </p:txBody>
      </p:sp>
      <p:sp>
        <p:nvSpPr>
          <p:cNvPr id="494620" name="Rectangle 28"/>
          <p:cNvSpPr>
            <a:spLocks noChangeArrowheads="1"/>
          </p:cNvSpPr>
          <p:nvPr/>
        </p:nvSpPr>
        <p:spPr bwMode="auto">
          <a:xfrm>
            <a:off x="1601788" y="2247900"/>
            <a:ext cx="377825" cy="1530350"/>
          </a:xfrm>
          <a:prstGeom prst="rect">
            <a:avLst/>
          </a:prstGeom>
          <a:solidFill>
            <a:srgbClr val="FFFF99"/>
          </a:solidFill>
          <a:ln w="19050">
            <a:solidFill>
              <a:srgbClr val="FF0000"/>
            </a:solidFill>
            <a:miter lim="800000"/>
            <a:headEnd/>
            <a:tailEnd/>
          </a:ln>
        </p:spPr>
        <p:txBody>
          <a:bodyPr>
            <a:spAutoFit/>
          </a:bodyPr>
          <a:lstStyle/>
          <a:p>
            <a:pPr algn="ctr" eaLnBrk="0" hangingPunct="0">
              <a:lnSpc>
                <a:spcPct val="130000"/>
              </a:lnSpc>
            </a:pPr>
            <a:r>
              <a:rPr lang="zh-CN" altLang="en-US" sz="1800">
                <a:solidFill>
                  <a:srgbClr val="FF3300"/>
                </a:solidFill>
                <a:latin typeface="Times New Roman" pitchFamily="18" charset="0"/>
              </a:rPr>
              <a:t>以直代曲</a:t>
            </a:r>
            <a:endParaRPr lang="en-US" altLang="zh-CN" sz="1800">
              <a:solidFill>
                <a:srgbClr val="FF3300"/>
              </a:solidFill>
              <a:latin typeface="Times New Roman" pitchFamily="18" charset="0"/>
            </a:endParaRPr>
          </a:p>
        </p:txBody>
      </p:sp>
      <p:cxnSp>
        <p:nvCxnSpPr>
          <p:cNvPr id="2" name="直接连接符 1"/>
          <p:cNvCxnSpPr/>
          <p:nvPr/>
        </p:nvCxnSpPr>
        <p:spPr>
          <a:xfrm flipV="1">
            <a:off x="85725" y="454025"/>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957888" y="450850"/>
            <a:ext cx="3141662"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06879" name="文本框 4"/>
          <p:cNvSpPr txBox="1">
            <a:spLocks noChangeArrowheads="1"/>
          </p:cNvSpPr>
          <p:nvPr/>
        </p:nvSpPr>
        <p:spPr bwMode="auto">
          <a:xfrm>
            <a:off x="3032125" y="306388"/>
            <a:ext cx="3217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1600" b="1">
                <a:solidFill>
                  <a:schemeClr val="accent2"/>
                </a:solidFill>
                <a:latin typeface="黑体" pitchFamily="49" charset="-122"/>
                <a:ea typeface="黑体" pitchFamily="49" charset="-122"/>
                <a:sym typeface="黑体" pitchFamily="49" charset="-122"/>
              </a:rPr>
              <a:t>知识点</a:t>
            </a:r>
            <a:r>
              <a:rPr lang="en-US" altLang="zh-CN" sz="1600" b="1">
                <a:solidFill>
                  <a:schemeClr val="accent2"/>
                </a:solidFill>
                <a:latin typeface="黑体" pitchFamily="49" charset="-122"/>
                <a:ea typeface="黑体" pitchFamily="49" charset="-122"/>
              </a:rPr>
              <a:t>6 </a:t>
            </a:r>
            <a:r>
              <a:rPr lang="zh-CN" altLang="en-US" sz="1600" b="1">
                <a:solidFill>
                  <a:schemeClr val="accent2"/>
                </a:solidFill>
                <a:latin typeface="黑体" pitchFamily="49" charset="-122"/>
                <a:ea typeface="黑体" pitchFamily="49" charset="-122"/>
                <a:sym typeface="黑体" pitchFamily="49" charset="-122"/>
              </a:rPr>
              <a:t>Newton迭代法</a:t>
            </a:r>
            <a:endParaRPr lang="zh-CN" altLang="en-US" sz="1600" b="1">
              <a:solidFill>
                <a:schemeClr val="accent2"/>
              </a:solidFill>
              <a:latin typeface="黑体" pitchFamily="49" charset="-122"/>
              <a:ea typeface="黑体" pitchFamily="49" charset="-122"/>
            </a:endParaRPr>
          </a:p>
        </p:txBody>
      </p:sp>
    </p:spTree>
    <p:extLst>
      <p:ext uri="{BB962C8B-B14F-4D97-AF65-F5344CB8AC3E}">
        <p14:creationId xmlns:p14="http://schemas.microsoft.com/office/powerpoint/2010/main" val="453328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6879"/>
                                        </p:tgtEl>
                                        <p:attrNameLst>
                                          <p:attrName>style.visibility</p:attrName>
                                        </p:attrNameLst>
                                      </p:cBhvr>
                                      <p:to>
                                        <p:strVal val="visible"/>
                                      </p:to>
                                    </p:set>
                                    <p:animEffect transition="in" filter="blinds(horizontal)">
                                      <p:cBhvr>
                                        <p:cTn id="17" dur="500"/>
                                        <p:tgtEl>
                                          <p:spTgt spid="2068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4619"/>
                                        </p:tgtEl>
                                        <p:attrNameLst>
                                          <p:attrName>style.visibility</p:attrName>
                                        </p:attrNameLst>
                                      </p:cBhvr>
                                      <p:to>
                                        <p:strVal val="visible"/>
                                      </p:to>
                                    </p:set>
                                    <p:animEffect transition="in" filter="wipe(up)">
                                      <p:cBhvr>
                                        <p:cTn id="22" dur="500"/>
                                        <p:tgtEl>
                                          <p:spTgt spid="4946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trips(upRigh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strips(upRight)">
                                      <p:cBhvr>
                                        <p:cTn id="32" dur="500"/>
                                        <p:tgtEl>
                                          <p:spTgt spid="5"/>
                                        </p:tgtEl>
                                      </p:cBhvr>
                                    </p:animEffect>
                                  </p:childTnLst>
                                  <p:subTnLst>
                                    <p:audio>
                                      <p:cMediaNode>
                                        <p:cTn display="0" masterRel="sameClick">
                                          <p:stCondLst>
                                            <p:cond evt="begin" delay="0">
                                              <p:tn val="30"/>
                                            </p:cond>
                                          </p:stCondLst>
                                          <p:endCondLst>
                                            <p:cond evt="onStopAudio" delay="0">
                                              <p:tgtEl>
                                                <p:sldTgt/>
                                              </p:tgtEl>
                                            </p:cond>
                                          </p:endCondLst>
                                        </p:cTn>
                                        <p:tgtEl>
                                          <p:sndTgt r:embed="rId3"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subTnLst>
                                    <p:audio>
                                      <p:cMediaNode>
                                        <p:cTn display="0" masterRel="sameClick">
                                          <p:stCondLst>
                                            <p:cond evt="begin" delay="0">
                                              <p:tn val="35"/>
                                            </p:cond>
                                          </p:stCondLst>
                                          <p:endCondLst>
                                            <p:cond evt="onStopAudio" delay="0">
                                              <p:tgtEl>
                                                <p:sldTgt/>
                                              </p:tgtEl>
                                            </p:cond>
                                          </p:endCondLst>
                                        </p:cTn>
                                        <p:tgtEl>
                                          <p:sndTgt r:embed="rId4" name="whoosh.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94606"/>
                                        </p:tgtEl>
                                        <p:attrNameLst>
                                          <p:attrName>style.visibility</p:attrName>
                                        </p:attrNameLst>
                                      </p:cBhvr>
                                      <p:to>
                                        <p:strVal val="visible"/>
                                      </p:to>
                                    </p:set>
                                    <p:animEffect transition="in" filter="wipe(up)">
                                      <p:cBhvr>
                                        <p:cTn id="42" dur="500"/>
                                        <p:tgtEl>
                                          <p:spTgt spid="494606"/>
                                        </p:tgtEl>
                                      </p:cBhvr>
                                    </p:animEffect>
                                  </p:childTnLst>
                                  <p:subTnLst>
                                    <p:audio>
                                      <p:cMediaNode>
                                        <p:cTn display="0" masterRel="sameClick">
                                          <p:stCondLst>
                                            <p:cond evt="begin" delay="0">
                                              <p:tn val="40"/>
                                            </p:cond>
                                          </p:stCondLst>
                                          <p:endCondLst>
                                            <p:cond evt="onStopAudio" delay="0">
                                              <p:tgtEl>
                                                <p:sldTgt/>
                                              </p:tgtEl>
                                            </p:cond>
                                          </p:endCondLst>
                                        </p:cTn>
                                        <p:tgtEl>
                                          <p:sndTgt r:embed="rId4" name="whoosh.wav"/>
                                        </p:tgtEl>
                                      </p:cMediaNode>
                                    </p:audio>
                                  </p:subTnLst>
                                </p:cTn>
                              </p:par>
                            </p:childTnLst>
                          </p:cTn>
                        </p:par>
                        <p:par>
                          <p:cTn id="43" fill="hold" nodeType="afterGroup">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494614"/>
                                        </p:tgtEl>
                                        <p:attrNameLst>
                                          <p:attrName>style.visibility</p:attrName>
                                        </p:attrNameLst>
                                      </p:cBhvr>
                                      <p:to>
                                        <p:strVal val="visible"/>
                                      </p:to>
                                    </p:set>
                                    <p:animEffect transition="in" filter="wipe(up)">
                                      <p:cBhvr>
                                        <p:cTn id="46" dur="500"/>
                                        <p:tgtEl>
                                          <p:spTgt spid="494614"/>
                                        </p:tgtEl>
                                      </p:cBhvr>
                                    </p:animEffect>
                                  </p:childTnLst>
                                  <p:subTnLst>
                                    <p:audio>
                                      <p:cMediaNode>
                                        <p:cTn display="0" masterRel="sameClick">
                                          <p:stCondLst>
                                            <p:cond evt="begin" delay="0">
                                              <p:tn val="44"/>
                                            </p:cond>
                                          </p:stCondLst>
                                          <p:endCondLst>
                                            <p:cond evt="onStopAudio" delay="0">
                                              <p:tgtEl>
                                                <p:sldTgt/>
                                              </p:tgtEl>
                                            </p:cond>
                                          </p:endCondLst>
                                        </p:cTn>
                                        <p:tgtEl>
                                          <p:sndTgt r:embed="rId3" name="type.wav"/>
                                        </p:tgtEl>
                                      </p:cMediaNode>
                                    </p:audio>
                                  </p:subTnLst>
                                </p:cTn>
                              </p:par>
                            </p:childTnLst>
                          </p:cTn>
                        </p:par>
                        <p:par>
                          <p:cTn id="47" fill="hold" nodeType="afterGroup">
                            <p:stCondLst>
                              <p:cond delay="1000"/>
                            </p:stCondLst>
                            <p:childTnLst>
                              <p:par>
                                <p:cTn id="48" presetID="22" presetClass="entr" presetSubtype="1" fill="hold" nodeType="afterEffect">
                                  <p:stCondLst>
                                    <p:cond delay="0"/>
                                  </p:stCondLst>
                                  <p:childTnLst>
                                    <p:set>
                                      <p:cBhvr>
                                        <p:cTn id="49" dur="1" fill="hold">
                                          <p:stCondLst>
                                            <p:cond delay="0"/>
                                          </p:stCondLst>
                                        </p:cTn>
                                        <p:tgtEl>
                                          <p:spTgt spid="494615"/>
                                        </p:tgtEl>
                                        <p:attrNameLst>
                                          <p:attrName>style.visibility</p:attrName>
                                        </p:attrNameLst>
                                      </p:cBhvr>
                                      <p:to>
                                        <p:strVal val="visible"/>
                                      </p:to>
                                    </p:set>
                                    <p:animEffect transition="in" filter="wipe(up)">
                                      <p:cBhvr>
                                        <p:cTn id="50" dur="500"/>
                                        <p:tgtEl>
                                          <p:spTgt spid="494615"/>
                                        </p:tgtEl>
                                      </p:cBhvr>
                                    </p:animEffect>
                                  </p:childTnLst>
                                  <p:subTnLst>
                                    <p:audio>
                                      <p:cMediaNode>
                                        <p:cTn display="0" masterRel="sameClick">
                                          <p:stCondLst>
                                            <p:cond evt="begin" delay="0">
                                              <p:tn val="48"/>
                                            </p:cond>
                                          </p:stCondLst>
                                          <p:endCondLst>
                                            <p:cond evt="onStopAudio" delay="0">
                                              <p:tgtEl>
                                                <p:sldTgt/>
                                              </p:tgtEl>
                                            </p:cond>
                                          </p:endCondLst>
                                        </p:cTn>
                                        <p:tgtEl>
                                          <p:sndTgt r:embed="rId3" name="type.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494611"/>
                                        </p:tgtEl>
                                        <p:attrNameLst>
                                          <p:attrName>style.visibility</p:attrName>
                                        </p:attrNameLst>
                                      </p:cBhvr>
                                      <p:to>
                                        <p:strVal val="visible"/>
                                      </p:to>
                                    </p:set>
                                    <p:anim calcmode="lin" valueType="num">
                                      <p:cBhvr>
                                        <p:cTn id="55" dur="500" fill="hold"/>
                                        <p:tgtEl>
                                          <p:spTgt spid="494611"/>
                                        </p:tgtEl>
                                        <p:attrNameLst>
                                          <p:attrName>ppt_x</p:attrName>
                                        </p:attrNameLst>
                                      </p:cBhvr>
                                      <p:tavLst>
                                        <p:tav tm="0">
                                          <p:val>
                                            <p:strVal val="0-#ppt_w/2"/>
                                          </p:val>
                                        </p:tav>
                                        <p:tav tm="100000">
                                          <p:val>
                                            <p:strVal val="#ppt_x"/>
                                          </p:val>
                                        </p:tav>
                                      </p:tavLst>
                                    </p:anim>
                                    <p:anim calcmode="lin" valueType="num">
                                      <p:cBhvr>
                                        <p:cTn id="56" dur="500" fill="hold"/>
                                        <p:tgtEl>
                                          <p:spTgt spid="494611"/>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494607"/>
                                        </p:tgtEl>
                                        <p:attrNameLst>
                                          <p:attrName>style.visibility</p:attrName>
                                        </p:attrNameLst>
                                      </p:cBhvr>
                                      <p:to>
                                        <p:strVal val="visible"/>
                                      </p:to>
                                    </p:set>
                                    <p:anim calcmode="lin" valueType="num">
                                      <p:cBhvr>
                                        <p:cTn id="61" dur="500" fill="hold"/>
                                        <p:tgtEl>
                                          <p:spTgt spid="494607"/>
                                        </p:tgtEl>
                                        <p:attrNameLst>
                                          <p:attrName>ppt_w</p:attrName>
                                        </p:attrNameLst>
                                      </p:cBhvr>
                                      <p:tavLst>
                                        <p:tav tm="0">
                                          <p:val>
                                            <p:fltVal val="0"/>
                                          </p:val>
                                        </p:tav>
                                        <p:tav tm="100000">
                                          <p:val>
                                            <p:strVal val="#ppt_w"/>
                                          </p:val>
                                        </p:tav>
                                      </p:tavLst>
                                    </p:anim>
                                    <p:anim calcmode="lin" valueType="num">
                                      <p:cBhvr>
                                        <p:cTn id="62" dur="500" fill="hold"/>
                                        <p:tgtEl>
                                          <p:spTgt spid="494607"/>
                                        </p:tgtEl>
                                        <p:attrNameLst>
                                          <p:attrName>ppt_h</p:attrName>
                                        </p:attrNameLst>
                                      </p:cBhvr>
                                      <p:tavLst>
                                        <p:tav tm="0">
                                          <p:val>
                                            <p:fltVal val="0"/>
                                          </p:val>
                                        </p:tav>
                                        <p:tav tm="100000">
                                          <p:val>
                                            <p:strVal val="#ppt_h"/>
                                          </p:val>
                                        </p:tav>
                                      </p:tavLst>
                                    </p:anim>
                                  </p:childTnLst>
                                </p:cTn>
                              </p:par>
                            </p:childTnLst>
                          </p:cTn>
                        </p:par>
                        <p:par>
                          <p:cTn id="63" fill="hold" nodeType="afterGroup">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494608"/>
                                        </p:tgtEl>
                                        <p:attrNameLst>
                                          <p:attrName>style.visibility</p:attrName>
                                        </p:attrNameLst>
                                      </p:cBhvr>
                                      <p:to>
                                        <p:strVal val="visible"/>
                                      </p:to>
                                    </p:set>
                                    <p:animEffect transition="in" filter="wipe(up)">
                                      <p:cBhvr>
                                        <p:cTn id="66" dur="500"/>
                                        <p:tgtEl>
                                          <p:spTgt spid="494608"/>
                                        </p:tgtEl>
                                      </p:cBhvr>
                                    </p:animEffect>
                                  </p:childTnLst>
                                  <p:subTnLst>
                                    <p:audio>
                                      <p:cMediaNode>
                                        <p:cTn display="0" masterRel="sameClick">
                                          <p:stCondLst>
                                            <p:cond evt="begin" delay="0">
                                              <p:tn val="64"/>
                                            </p:cond>
                                          </p:stCondLst>
                                          <p:endCondLst>
                                            <p:cond evt="onStopAudio" delay="0">
                                              <p:tgtEl>
                                                <p:sldTgt/>
                                              </p:tgtEl>
                                            </p:cond>
                                          </p:endCondLst>
                                        </p:cTn>
                                        <p:tgtEl>
                                          <p:sndTgt r:embed="rId3" name="type.wav"/>
                                        </p:tgtEl>
                                      </p:cMediaNode>
                                    </p:audio>
                                  </p:subTnLst>
                                </p:cTn>
                              </p:par>
                            </p:childTnLst>
                          </p:cTn>
                        </p:par>
                        <p:par>
                          <p:cTn id="67" fill="hold" nodeType="afterGroup">
                            <p:stCondLst>
                              <p:cond delay="1000"/>
                            </p:stCondLst>
                            <p:childTnLst>
                              <p:par>
                                <p:cTn id="68" presetID="2" presetClass="entr" presetSubtype="8" fill="hold" grpId="0" nodeType="afterEffect">
                                  <p:stCondLst>
                                    <p:cond delay="0"/>
                                  </p:stCondLst>
                                  <p:childTnLst>
                                    <p:set>
                                      <p:cBhvr>
                                        <p:cTn id="69" dur="1" fill="hold">
                                          <p:stCondLst>
                                            <p:cond delay="0"/>
                                          </p:stCondLst>
                                        </p:cTn>
                                        <p:tgtEl>
                                          <p:spTgt spid="494612"/>
                                        </p:tgtEl>
                                        <p:attrNameLst>
                                          <p:attrName>style.visibility</p:attrName>
                                        </p:attrNameLst>
                                      </p:cBhvr>
                                      <p:to>
                                        <p:strVal val="visible"/>
                                      </p:to>
                                    </p:set>
                                    <p:anim calcmode="lin" valueType="num">
                                      <p:cBhvr>
                                        <p:cTn id="70" dur="500" fill="hold"/>
                                        <p:tgtEl>
                                          <p:spTgt spid="494612"/>
                                        </p:tgtEl>
                                        <p:attrNameLst>
                                          <p:attrName>ppt_x</p:attrName>
                                        </p:attrNameLst>
                                      </p:cBhvr>
                                      <p:tavLst>
                                        <p:tav tm="0">
                                          <p:val>
                                            <p:strVal val="0-#ppt_w/2"/>
                                          </p:val>
                                        </p:tav>
                                        <p:tav tm="100000">
                                          <p:val>
                                            <p:strVal val="#ppt_x"/>
                                          </p:val>
                                        </p:tav>
                                      </p:tavLst>
                                    </p:anim>
                                    <p:anim calcmode="lin" valueType="num">
                                      <p:cBhvr>
                                        <p:cTn id="71" dur="500" fill="hold"/>
                                        <p:tgtEl>
                                          <p:spTgt spid="494612"/>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494609"/>
                                        </p:tgtEl>
                                        <p:attrNameLst>
                                          <p:attrName>style.visibility</p:attrName>
                                        </p:attrNameLst>
                                      </p:cBhvr>
                                      <p:to>
                                        <p:strVal val="visible"/>
                                      </p:to>
                                    </p:set>
                                    <p:animEffect transition="in" filter="wipe(down)">
                                      <p:cBhvr>
                                        <p:cTn id="76" dur="500"/>
                                        <p:tgtEl>
                                          <p:spTgt spid="494609"/>
                                        </p:tgtEl>
                                      </p:cBhvr>
                                    </p:animEffect>
                                  </p:childTnLst>
                                </p:cTn>
                              </p:par>
                            </p:childTnLst>
                          </p:cTn>
                        </p:par>
                        <p:par>
                          <p:cTn id="77" fill="hold" nodeType="afterGroup">
                            <p:stCondLst>
                              <p:cond delay="500"/>
                            </p:stCondLst>
                            <p:childTnLst>
                              <p:par>
                                <p:cTn id="78" presetID="22" presetClass="entr" presetSubtype="1" fill="hold" grpId="0" nodeType="afterEffect">
                                  <p:stCondLst>
                                    <p:cond delay="0"/>
                                  </p:stCondLst>
                                  <p:childTnLst>
                                    <p:set>
                                      <p:cBhvr>
                                        <p:cTn id="79" dur="1" fill="hold">
                                          <p:stCondLst>
                                            <p:cond delay="0"/>
                                          </p:stCondLst>
                                        </p:cTn>
                                        <p:tgtEl>
                                          <p:spTgt spid="494610"/>
                                        </p:tgtEl>
                                        <p:attrNameLst>
                                          <p:attrName>style.visibility</p:attrName>
                                        </p:attrNameLst>
                                      </p:cBhvr>
                                      <p:to>
                                        <p:strVal val="visible"/>
                                      </p:to>
                                    </p:set>
                                    <p:animEffect transition="in" filter="wipe(up)">
                                      <p:cBhvr>
                                        <p:cTn id="80" dur="500"/>
                                        <p:tgtEl>
                                          <p:spTgt spid="494610"/>
                                        </p:tgtEl>
                                      </p:cBhvr>
                                    </p:animEffect>
                                  </p:childTnLst>
                                  <p:subTnLst>
                                    <p:audio>
                                      <p:cMediaNode>
                                        <p:cTn display="0" masterRel="sameClick">
                                          <p:stCondLst>
                                            <p:cond evt="begin" delay="0">
                                              <p:tn val="78"/>
                                            </p:cond>
                                          </p:stCondLst>
                                          <p:endCondLst>
                                            <p:cond evt="onStopAudio" delay="0">
                                              <p:tgtEl>
                                                <p:sldTgt/>
                                              </p:tgtEl>
                                            </p:cond>
                                          </p:endCondLst>
                                        </p:cTn>
                                        <p:tgtEl>
                                          <p:sndTgt r:embed="rId4" name="whoosh.wav"/>
                                        </p:tgtEl>
                                      </p:cMediaNode>
                                    </p:audio>
                                  </p:sub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494617"/>
                                        </p:tgtEl>
                                        <p:attrNameLst>
                                          <p:attrName>style.visibility</p:attrName>
                                        </p:attrNameLst>
                                      </p:cBhvr>
                                      <p:to>
                                        <p:strVal val="visible"/>
                                      </p:to>
                                    </p:set>
                                    <p:anim calcmode="lin" valueType="num">
                                      <p:cBhvr>
                                        <p:cTn id="85" dur="500" fill="hold"/>
                                        <p:tgtEl>
                                          <p:spTgt spid="494617"/>
                                        </p:tgtEl>
                                        <p:attrNameLst>
                                          <p:attrName>ppt_x</p:attrName>
                                        </p:attrNameLst>
                                      </p:cBhvr>
                                      <p:tavLst>
                                        <p:tav tm="0">
                                          <p:val>
                                            <p:strVal val="0-#ppt_w/2"/>
                                          </p:val>
                                        </p:tav>
                                        <p:tav tm="100000">
                                          <p:val>
                                            <p:strVal val="#ppt_x"/>
                                          </p:val>
                                        </p:tav>
                                      </p:tavLst>
                                    </p:anim>
                                    <p:anim calcmode="lin" valueType="num">
                                      <p:cBhvr>
                                        <p:cTn id="86" dur="500" fill="hold"/>
                                        <p:tgtEl>
                                          <p:spTgt spid="494617"/>
                                        </p:tgtEl>
                                        <p:attrNameLst>
                                          <p:attrName>ppt_y</p:attrName>
                                        </p:attrNameLst>
                                      </p:cBhvr>
                                      <p:tavLst>
                                        <p:tav tm="0">
                                          <p:val>
                                            <p:strVal val="#ppt_y"/>
                                          </p:val>
                                        </p:tav>
                                        <p:tav tm="100000">
                                          <p:val>
                                            <p:strVal val="#ppt_y"/>
                                          </p:val>
                                        </p:tav>
                                      </p:tavLst>
                                    </p:anim>
                                  </p:childTnLst>
                                </p:cTn>
                              </p:par>
                            </p:childTnLst>
                          </p:cTn>
                        </p:par>
                        <p:par>
                          <p:cTn id="87" fill="hold" nodeType="afterGroup">
                            <p:stCondLst>
                              <p:cond delay="500"/>
                            </p:stCondLst>
                            <p:childTnLst>
                              <p:par>
                                <p:cTn id="88" presetID="22" presetClass="entr" presetSubtype="1" fill="hold" grpId="0" nodeType="afterEffect">
                                  <p:stCondLst>
                                    <p:cond delay="0"/>
                                  </p:stCondLst>
                                  <p:childTnLst>
                                    <p:set>
                                      <p:cBhvr>
                                        <p:cTn id="89" dur="1" fill="hold">
                                          <p:stCondLst>
                                            <p:cond delay="0"/>
                                          </p:stCondLst>
                                        </p:cTn>
                                        <p:tgtEl>
                                          <p:spTgt spid="494616"/>
                                        </p:tgtEl>
                                        <p:attrNameLst>
                                          <p:attrName>style.visibility</p:attrName>
                                        </p:attrNameLst>
                                      </p:cBhvr>
                                      <p:to>
                                        <p:strVal val="visible"/>
                                      </p:to>
                                    </p:set>
                                    <p:animEffect transition="in" filter="wipe(up)">
                                      <p:cBhvr>
                                        <p:cTn id="90" dur="500"/>
                                        <p:tgtEl>
                                          <p:spTgt spid="494616"/>
                                        </p:tgtEl>
                                      </p:cBhvr>
                                    </p:animEffect>
                                  </p:childTnLst>
                                  <p:subTnLst>
                                    <p:audio>
                                      <p:cMediaNode>
                                        <p:cTn display="0" masterRel="sameClick">
                                          <p:stCondLst>
                                            <p:cond evt="begin" delay="0">
                                              <p:tn val="88"/>
                                            </p:cond>
                                          </p:stCondLst>
                                          <p:endCondLst>
                                            <p:cond evt="onStopAudio" delay="0">
                                              <p:tgtEl>
                                                <p:sldTgt/>
                                              </p:tgtEl>
                                            </p:cond>
                                          </p:endCondLst>
                                        </p:cTn>
                                        <p:tgtEl>
                                          <p:sndTgt r:embed="rId3" name="type.wav"/>
                                        </p:tgtEl>
                                      </p:cMediaNode>
                                    </p:audio>
                                  </p:subTnLst>
                                </p:cTn>
                              </p:par>
                            </p:childTnLst>
                          </p:cTn>
                        </p:par>
                        <p:par>
                          <p:cTn id="91" fill="hold" nodeType="afterGroup">
                            <p:stCondLst>
                              <p:cond delay="1000"/>
                            </p:stCondLst>
                            <p:childTnLst>
                              <p:par>
                                <p:cTn id="92" presetID="2" presetClass="entr" presetSubtype="8" fill="hold" grpId="0" nodeType="afterEffect">
                                  <p:stCondLst>
                                    <p:cond delay="0"/>
                                  </p:stCondLst>
                                  <p:childTnLst>
                                    <p:set>
                                      <p:cBhvr>
                                        <p:cTn id="93" dur="1" fill="hold">
                                          <p:stCondLst>
                                            <p:cond delay="0"/>
                                          </p:stCondLst>
                                        </p:cTn>
                                        <p:tgtEl>
                                          <p:spTgt spid="494613"/>
                                        </p:tgtEl>
                                        <p:attrNameLst>
                                          <p:attrName>style.visibility</p:attrName>
                                        </p:attrNameLst>
                                      </p:cBhvr>
                                      <p:to>
                                        <p:strVal val="visible"/>
                                      </p:to>
                                    </p:set>
                                    <p:anim calcmode="lin" valueType="num">
                                      <p:cBhvr>
                                        <p:cTn id="94" dur="500" fill="hold"/>
                                        <p:tgtEl>
                                          <p:spTgt spid="494613"/>
                                        </p:tgtEl>
                                        <p:attrNameLst>
                                          <p:attrName>ppt_x</p:attrName>
                                        </p:attrNameLst>
                                      </p:cBhvr>
                                      <p:tavLst>
                                        <p:tav tm="0">
                                          <p:val>
                                            <p:strVal val="0-#ppt_w/2"/>
                                          </p:val>
                                        </p:tav>
                                        <p:tav tm="100000">
                                          <p:val>
                                            <p:strVal val="#ppt_x"/>
                                          </p:val>
                                        </p:tav>
                                      </p:tavLst>
                                    </p:anim>
                                    <p:anim calcmode="lin" valueType="num">
                                      <p:cBhvr>
                                        <p:cTn id="95" dur="500" fill="hold"/>
                                        <p:tgtEl>
                                          <p:spTgt spid="49461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2"/>
                                            </p:cond>
                                          </p:stCondLst>
                                          <p:endCondLst>
                                            <p:cond evt="onStopAudio" delay="0">
                                              <p:tgtEl>
                                                <p:sldTgt/>
                                              </p:tgtEl>
                                            </p:cond>
                                          </p:endCondLst>
                                        </p:cTn>
                                        <p:tgtEl>
                                          <p:sndTgt r:embed="rId4" name="whoosh.wav"/>
                                        </p:tgtEl>
                                      </p:cMediaNode>
                                    </p:audio>
                                  </p:subTnLst>
                                </p:cTn>
                              </p:par>
                            </p:childTnLst>
                          </p:cTn>
                        </p:par>
                      </p:childTnLst>
                    </p:cTn>
                  </p:par>
                  <p:par>
                    <p:cTn id="96" fill="hold" nodeType="clickPar">
                      <p:stCondLst>
                        <p:cond delay="indefinite"/>
                      </p:stCondLst>
                      <p:childTnLst>
                        <p:par>
                          <p:cTn id="97" fill="hold" nodeType="withGroup">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494620"/>
                                        </p:tgtEl>
                                        <p:attrNameLst>
                                          <p:attrName>style.visibility</p:attrName>
                                        </p:attrNameLst>
                                      </p:cBhvr>
                                      <p:to>
                                        <p:strVal val="visible"/>
                                      </p:to>
                                    </p:set>
                                    <p:anim calcmode="lin" valueType="num">
                                      <p:cBhvr>
                                        <p:cTn id="100" dur="500" fill="hold"/>
                                        <p:tgtEl>
                                          <p:spTgt spid="494620"/>
                                        </p:tgtEl>
                                        <p:attrNameLst>
                                          <p:attrName>ppt_x</p:attrName>
                                        </p:attrNameLst>
                                      </p:cBhvr>
                                      <p:tavLst>
                                        <p:tav tm="0">
                                          <p:val>
                                            <p:strVal val="#ppt_x"/>
                                          </p:val>
                                        </p:tav>
                                        <p:tav tm="100000">
                                          <p:val>
                                            <p:strVal val="#ppt_x"/>
                                          </p:val>
                                        </p:tav>
                                      </p:tavLst>
                                    </p:anim>
                                    <p:anim calcmode="lin" valueType="num">
                                      <p:cBhvr>
                                        <p:cTn id="101" dur="500" fill="hold"/>
                                        <p:tgtEl>
                                          <p:spTgt spid="494620"/>
                                        </p:tgtEl>
                                        <p:attrNameLst>
                                          <p:attrName>ppt_y</p:attrName>
                                        </p:attrNameLst>
                                      </p:cBhvr>
                                      <p:tavLst>
                                        <p:tav tm="0">
                                          <p:val>
                                            <p:strVal val="1+#ppt_h/2"/>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494618"/>
                                        </p:tgtEl>
                                        <p:attrNameLst>
                                          <p:attrName>style.visibility</p:attrName>
                                        </p:attrNameLst>
                                      </p:cBhvr>
                                      <p:to>
                                        <p:strVal val="visible"/>
                                      </p:to>
                                    </p:set>
                                    <p:anim calcmode="lin" valueType="num">
                                      <p:cBhvr>
                                        <p:cTn id="106" dur="500" fill="hold"/>
                                        <p:tgtEl>
                                          <p:spTgt spid="494618"/>
                                        </p:tgtEl>
                                        <p:attrNameLst>
                                          <p:attrName>ppt_x</p:attrName>
                                        </p:attrNameLst>
                                      </p:cBhvr>
                                      <p:tavLst>
                                        <p:tav tm="0">
                                          <p:val>
                                            <p:strVal val="#ppt_x"/>
                                          </p:val>
                                        </p:tav>
                                        <p:tav tm="100000">
                                          <p:val>
                                            <p:strVal val="#ppt_x"/>
                                          </p:val>
                                        </p:tav>
                                      </p:tavLst>
                                    </p:anim>
                                    <p:anim calcmode="lin" valueType="num">
                                      <p:cBhvr>
                                        <p:cTn id="107" dur="500" fill="hold"/>
                                        <p:tgtEl>
                                          <p:spTgt spid="4946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19" grpId="0" bldLvl="0" animBg="1"/>
      <p:bldP spid="494606" grpId="0" animBg="1"/>
      <p:bldP spid="494607" grpId="0" bldLvl="0" animBg="1"/>
      <p:bldP spid="494608" grpId="0" animBg="1"/>
      <p:bldP spid="494609" grpId="0" animBg="1"/>
      <p:bldP spid="494610" grpId="0" animBg="1"/>
      <p:bldP spid="494612" grpId="0"/>
      <p:bldP spid="494613" grpId="0"/>
      <p:bldP spid="494614" grpId="0" animBg="1"/>
      <p:bldP spid="494616" grpId="0" animBg="1"/>
      <p:bldP spid="494618" grpId="0"/>
      <p:bldP spid="494620" grpId="0" bldLvl="0" animBg="1"/>
      <p:bldP spid="20687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灯片编号占位符 1"/>
          <p:cNvSpPr>
            <a:spLocks noGrp="1"/>
          </p:cNvSpPr>
          <p:nvPr>
            <p:ph type="sldNum" sz="quarter" idx="4"/>
          </p:nvPr>
        </p:nvSpPr>
        <p:spPr>
          <a:xfrm rot="-5400000">
            <a:off x="8391525" y="4368800"/>
            <a:ext cx="987425" cy="365125"/>
          </a:xfrm>
          <a:noFill/>
          <a:ln>
            <a:noFill/>
          </a:ln>
        </p:spPr>
        <p:txBody>
          <a:bodyPr wrap="square" lIns="68580" tIns="34290" rIns="68580" bIns="34290" anchor="b" anchorCtr="1"/>
          <a:lstStyle>
            <a:lvl1pPr marL="0" lvl="0" indent="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200" b="1" dirty="0">
                <a:solidFill>
                  <a:srgbClr val="640000"/>
                </a:solidFill>
                <a:latin typeface="Arial" panose="020B0604020202020204" pitchFamily="34" charset="0"/>
                <a:ea typeface="宋体" panose="02010600030101010101" pitchFamily="2" charset="-122"/>
              </a:rPr>
              <a:t>31</a:t>
            </a:fld>
            <a:endParaRPr lang="zh-CN" altLang="en-US" sz="1200" b="1" dirty="0">
              <a:solidFill>
                <a:srgbClr val="640000"/>
              </a:solidFill>
              <a:latin typeface="Arial" panose="020B0604020202020204" pitchFamily="34" charset="0"/>
              <a:ea typeface="宋体" panose="02010600030101010101" pitchFamily="2" charset="-122"/>
            </a:endParaRPr>
          </a:p>
        </p:txBody>
      </p:sp>
      <p:sp>
        <p:nvSpPr>
          <p:cNvPr id="435202" name="Text Box 2"/>
          <p:cNvSpPr txBox="1"/>
          <p:nvPr/>
        </p:nvSpPr>
        <p:spPr>
          <a:xfrm>
            <a:off x="1655763" y="987425"/>
            <a:ext cx="6219825" cy="368300"/>
          </a:xfrm>
          <a:prstGeom prst="rect">
            <a:avLst/>
          </a:prstGeom>
          <a:noFill/>
          <a:ln w="9525">
            <a:noFill/>
          </a:ln>
        </p:spPr>
        <p:txBody>
          <a:bodyPr anchor="t">
            <a:spAutoFit/>
          </a:bodyPr>
          <a:lstStyle/>
          <a:p>
            <a:r>
              <a:rPr lang="zh-CN" altLang="en-US" sz="1800" dirty="0">
                <a:solidFill>
                  <a:srgbClr val="FF0000"/>
                </a:solidFill>
                <a:latin typeface="Times New Roman" panose="02020603050405020304" pitchFamily="18" charset="0"/>
                <a:ea typeface="宋体" panose="02010600030101010101" pitchFamily="2" charset="-122"/>
              </a:rPr>
              <a:t>解</a:t>
            </a:r>
            <a:r>
              <a:rPr lang="zh-CN" altLang="en-US" sz="1800" dirty="0">
                <a:latin typeface="Times New Roman" panose="02020603050405020304" pitchFamily="18" charset="0"/>
                <a:ea typeface="宋体" panose="02010600030101010101" pitchFamily="2" charset="-122"/>
              </a:rPr>
              <a:t>  令</a:t>
            </a:r>
            <a:r>
              <a:rPr lang="en-US" altLang="zh-CN" sz="1800" i="1" dirty="0">
                <a:solidFill>
                  <a:srgbClr val="0000FF"/>
                </a:solidFill>
                <a:latin typeface="Times New Roman" panose="02020603050405020304" pitchFamily="18" charset="0"/>
                <a:ea typeface="宋体" panose="02010600030101010101" pitchFamily="2" charset="-122"/>
              </a:rPr>
              <a:t>f</a:t>
            </a:r>
            <a:r>
              <a:rPr lang="en-US" altLang="zh-CN" sz="1800" dirty="0">
                <a:solidFill>
                  <a:srgbClr val="0000FF"/>
                </a:solidFill>
                <a:latin typeface="Times New Roman" panose="02020603050405020304" pitchFamily="18" charset="0"/>
                <a:ea typeface="宋体" panose="02010600030101010101" pitchFamily="2" charset="-122"/>
              </a:rPr>
              <a:t>(</a:t>
            </a:r>
            <a:r>
              <a:rPr lang="en-US" altLang="zh-CN" sz="1800" i="1" dirty="0">
                <a:solidFill>
                  <a:srgbClr val="0000FF"/>
                </a:solidFill>
                <a:latin typeface="Times New Roman" panose="02020603050405020304" pitchFamily="18" charset="0"/>
                <a:ea typeface="宋体" panose="02010600030101010101" pitchFamily="2" charset="-122"/>
              </a:rPr>
              <a:t>x</a:t>
            </a:r>
            <a:r>
              <a:rPr lang="en-US" altLang="zh-CN" sz="1800" dirty="0">
                <a:solidFill>
                  <a:srgbClr val="0000FF"/>
                </a:solidFill>
                <a:latin typeface="Times New Roman" panose="02020603050405020304" pitchFamily="18" charset="0"/>
                <a:ea typeface="宋体" panose="02010600030101010101" pitchFamily="2" charset="-122"/>
              </a:rPr>
              <a:t>)=</a:t>
            </a:r>
            <a:r>
              <a:rPr lang="en-US" altLang="zh-CN" sz="1800" i="1" dirty="0">
                <a:solidFill>
                  <a:srgbClr val="0000FF"/>
                </a:solidFill>
                <a:latin typeface="Times New Roman" panose="02020603050405020304" pitchFamily="18" charset="0"/>
                <a:ea typeface="宋体" panose="02010600030101010101" pitchFamily="2" charset="-122"/>
              </a:rPr>
              <a:t>xe</a:t>
            </a:r>
            <a:r>
              <a:rPr lang="en-US" altLang="zh-CN" sz="1800" i="1" baseline="30000" dirty="0">
                <a:solidFill>
                  <a:srgbClr val="0000FF"/>
                </a:solidFill>
                <a:latin typeface="Times New Roman" panose="02020603050405020304" pitchFamily="18" charset="0"/>
                <a:ea typeface="宋体" panose="02010600030101010101" pitchFamily="2" charset="-122"/>
              </a:rPr>
              <a:t>x</a:t>
            </a:r>
            <a:r>
              <a:rPr lang="en-US" altLang="zh-CN" sz="1800" dirty="0">
                <a:solidFill>
                  <a:srgbClr val="0000FF"/>
                </a:solidFill>
                <a:latin typeface="Times New Roman" panose="02020603050405020304" pitchFamily="18" charset="0"/>
                <a:ea typeface="宋体" panose="02010600030101010101" pitchFamily="2" charset="-122"/>
              </a:rPr>
              <a:t>-1</a:t>
            </a:r>
            <a:r>
              <a:rPr lang="zh-CN" altLang="en-US" sz="1800" dirty="0">
                <a:latin typeface="Times New Roman" panose="02020603050405020304" pitchFamily="18" charset="0"/>
                <a:ea typeface="宋体" panose="02010600030101010101" pitchFamily="2" charset="-122"/>
              </a:rPr>
              <a:t>，则</a:t>
            </a:r>
            <a:r>
              <a:rPr lang="en-US" altLang="zh-CN" sz="1800" i="1" dirty="0">
                <a:solidFill>
                  <a:srgbClr val="0000FF"/>
                </a:solidFill>
                <a:latin typeface="Times New Roman" panose="02020603050405020304" pitchFamily="18" charset="0"/>
                <a:ea typeface="宋体" panose="02010600030101010101" pitchFamily="2" charset="-122"/>
              </a:rPr>
              <a:t>f</a:t>
            </a:r>
            <a:r>
              <a:rPr lang="en-US" altLang="zh-CN" sz="18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800" dirty="0">
                <a:solidFill>
                  <a:srgbClr val="0000FF"/>
                </a:solidFill>
                <a:latin typeface="Times New Roman" panose="02020603050405020304" pitchFamily="18" charset="0"/>
                <a:ea typeface="宋体" panose="02010600030101010101" pitchFamily="2" charset="-122"/>
              </a:rPr>
              <a:t>(</a:t>
            </a:r>
            <a:r>
              <a:rPr lang="en-US" altLang="zh-CN" sz="1800" i="1" dirty="0">
                <a:solidFill>
                  <a:srgbClr val="0000FF"/>
                </a:solidFill>
                <a:latin typeface="Times New Roman" panose="02020603050405020304" pitchFamily="18" charset="0"/>
                <a:ea typeface="宋体" panose="02010600030101010101" pitchFamily="2" charset="-122"/>
              </a:rPr>
              <a:t>x</a:t>
            </a:r>
            <a:r>
              <a:rPr lang="en-US" altLang="zh-CN" sz="1800" dirty="0">
                <a:solidFill>
                  <a:srgbClr val="0000FF"/>
                </a:solidFill>
                <a:latin typeface="Times New Roman" panose="02020603050405020304" pitchFamily="18" charset="0"/>
                <a:ea typeface="宋体" panose="02010600030101010101" pitchFamily="2" charset="-122"/>
              </a:rPr>
              <a:t>)=</a:t>
            </a:r>
            <a:r>
              <a:rPr lang="en-US" altLang="zh-CN" sz="1800" i="1" dirty="0">
                <a:solidFill>
                  <a:srgbClr val="0000FF"/>
                </a:solidFill>
                <a:latin typeface="Times New Roman" panose="02020603050405020304" pitchFamily="18" charset="0"/>
                <a:ea typeface="宋体" panose="02010600030101010101" pitchFamily="2" charset="-122"/>
              </a:rPr>
              <a:t>e</a:t>
            </a:r>
            <a:r>
              <a:rPr lang="en-US" altLang="zh-CN" sz="1800" i="1" baseline="30000" dirty="0">
                <a:solidFill>
                  <a:srgbClr val="0000FF"/>
                </a:solidFill>
                <a:latin typeface="Times New Roman" panose="02020603050405020304" pitchFamily="18" charset="0"/>
                <a:ea typeface="宋体" panose="02010600030101010101" pitchFamily="2" charset="-122"/>
              </a:rPr>
              <a:t>x</a:t>
            </a:r>
            <a:r>
              <a:rPr lang="en-US" altLang="zh-CN" sz="1800" dirty="0">
                <a:solidFill>
                  <a:srgbClr val="0000FF"/>
                </a:solidFill>
                <a:latin typeface="Times New Roman" panose="02020603050405020304" pitchFamily="18" charset="0"/>
                <a:ea typeface="宋体" panose="02010600030101010101" pitchFamily="2" charset="-122"/>
              </a:rPr>
              <a:t>(1</a:t>
            </a:r>
            <a:r>
              <a:rPr lang="en-US" altLang="zh-CN" sz="1800" i="1" dirty="0">
                <a:solidFill>
                  <a:srgbClr val="0000FF"/>
                </a:solidFill>
                <a:latin typeface="Times New Roman" panose="02020603050405020304" pitchFamily="18" charset="0"/>
                <a:ea typeface="宋体" panose="02010600030101010101" pitchFamily="2" charset="-122"/>
              </a:rPr>
              <a:t>+x</a:t>
            </a:r>
            <a:r>
              <a:rPr lang="en-US" altLang="zh-CN" sz="1800" dirty="0">
                <a:solidFill>
                  <a:srgbClr val="0000FF"/>
                </a:solidFill>
                <a:latin typeface="Times New Roman" panose="02020603050405020304" pitchFamily="18" charset="0"/>
                <a:ea typeface="宋体" panose="02010600030101010101" pitchFamily="2" charset="-122"/>
              </a:rPr>
              <a:t>)</a:t>
            </a:r>
            <a:r>
              <a:rPr lang="en-US" altLang="zh-CN" sz="1800" i="1" dirty="0">
                <a:solidFill>
                  <a:srgbClr val="0000FF"/>
                </a:solidFill>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a:t>
            </a:r>
          </a:p>
        </p:txBody>
      </p:sp>
      <p:sp>
        <p:nvSpPr>
          <p:cNvPr id="435203" name="Rectangle 3"/>
          <p:cNvSpPr/>
          <p:nvPr/>
        </p:nvSpPr>
        <p:spPr>
          <a:xfrm>
            <a:off x="1709738" y="1363663"/>
            <a:ext cx="6229350" cy="368300"/>
          </a:xfrm>
          <a:prstGeom prst="rect">
            <a:avLst/>
          </a:prstGeom>
          <a:noFill/>
          <a:ln w="9525">
            <a:noFill/>
          </a:ln>
        </p:spPr>
        <p:txBody>
          <a:bodyPr anchor="t">
            <a:spAutoFit/>
          </a:bodyPr>
          <a:lstStyle/>
          <a:p>
            <a:r>
              <a:rPr lang="zh-CN" altLang="en-US" sz="1800" dirty="0">
                <a:latin typeface="Times New Roman" panose="02020603050405020304" pitchFamily="18" charset="0"/>
                <a:ea typeface="宋体" panose="02010600030101010101" pitchFamily="2" charset="-122"/>
              </a:rPr>
              <a:t>牛顿迭代公式为</a:t>
            </a:r>
          </a:p>
        </p:txBody>
      </p:sp>
      <p:graphicFrame>
        <p:nvGraphicFramePr>
          <p:cNvPr id="435204" name="Object 4"/>
          <p:cNvGraphicFramePr>
            <a:graphicFrameLocks noChangeAspect="1"/>
          </p:cNvGraphicFramePr>
          <p:nvPr/>
        </p:nvGraphicFramePr>
        <p:xfrm>
          <a:off x="2844800" y="1762125"/>
          <a:ext cx="2806700" cy="609600"/>
        </p:xfrm>
        <a:graphic>
          <a:graphicData uri="http://schemas.openxmlformats.org/presentationml/2006/ole">
            <mc:AlternateContent xmlns:mc="http://schemas.openxmlformats.org/markup-compatibility/2006">
              <mc:Choice xmlns:v="urn:schemas-microsoft-com:vml" Requires="v">
                <p:oleObj spid="_x0000_s15363" r:id="rId3" imgW="1863090" imgH="384810" progId="Equation.DSMT4">
                  <p:embed/>
                </p:oleObj>
              </mc:Choice>
              <mc:Fallback>
                <p:oleObj r:id="rId3" imgW="1863090" imgH="384810" progId="Equation.DSMT4">
                  <p:embed/>
                  <p:pic>
                    <p:nvPicPr>
                      <p:cNvPr id="0" name="图片 3472"/>
                      <p:cNvPicPr/>
                      <p:nvPr/>
                    </p:nvPicPr>
                    <p:blipFill>
                      <a:blip r:embed="rId4">
                        <a:clrChange>
                          <a:clrFrom>
                            <a:srgbClr val="000000"/>
                          </a:clrFrom>
                          <a:clrTo>
                            <a:srgbClr val="000000">
                              <a:alpha val="0"/>
                            </a:srgbClr>
                          </a:clrTo>
                        </a:clrChange>
                      </a:blip>
                      <a:stretch>
                        <a:fillRect/>
                      </a:stretch>
                    </p:blipFill>
                    <p:spPr>
                      <a:xfrm>
                        <a:off x="2844800" y="1762125"/>
                        <a:ext cx="2806700" cy="609600"/>
                      </a:xfrm>
                      <a:prstGeom prst="rect">
                        <a:avLst/>
                      </a:prstGeom>
                      <a:noFill/>
                      <a:ln w="38100">
                        <a:noFill/>
                        <a:miter/>
                      </a:ln>
                    </p:spPr>
                  </p:pic>
                </p:oleObj>
              </mc:Fallback>
            </mc:AlternateContent>
          </a:graphicData>
        </a:graphic>
      </p:graphicFrame>
      <p:sp>
        <p:nvSpPr>
          <p:cNvPr id="435205" name="Text Box 5"/>
          <p:cNvSpPr txBox="1"/>
          <p:nvPr/>
        </p:nvSpPr>
        <p:spPr>
          <a:xfrm>
            <a:off x="1741488" y="2390775"/>
            <a:ext cx="6115050" cy="368300"/>
          </a:xfrm>
          <a:prstGeom prst="rect">
            <a:avLst/>
          </a:prstGeom>
          <a:noFill/>
          <a:ln w="9525">
            <a:noFill/>
          </a:ln>
        </p:spPr>
        <p:txBody>
          <a:bodyPr anchor="t">
            <a:spAutoFit/>
          </a:bodyPr>
          <a:lstStyle/>
          <a:p>
            <a:r>
              <a:rPr lang="zh-CN" altLang="en-US" sz="1800" dirty="0">
                <a:latin typeface="Times New Roman" panose="02020603050405020304" pitchFamily="18" charset="0"/>
                <a:ea typeface="宋体" panose="02010600030101010101" pitchFamily="2" charset="-122"/>
              </a:rPr>
              <a:t>取 </a:t>
            </a:r>
            <a:r>
              <a:rPr lang="en-US" altLang="zh-CN" sz="1800" i="1" dirty="0">
                <a:solidFill>
                  <a:srgbClr val="0000FF"/>
                </a:solidFill>
                <a:latin typeface="Times New Roman" panose="02020603050405020304" pitchFamily="18" charset="0"/>
                <a:ea typeface="宋体" panose="02010600030101010101" pitchFamily="2" charset="-122"/>
              </a:rPr>
              <a:t>x</a:t>
            </a:r>
            <a:r>
              <a:rPr lang="en-US" altLang="zh-CN" sz="1800" baseline="-25000" dirty="0">
                <a:solidFill>
                  <a:srgbClr val="0000FF"/>
                </a:solidFill>
                <a:latin typeface="Times New Roman" panose="02020603050405020304" pitchFamily="18" charset="0"/>
                <a:ea typeface="宋体" panose="02010600030101010101" pitchFamily="2" charset="-122"/>
              </a:rPr>
              <a:t>0</a:t>
            </a:r>
            <a:r>
              <a:rPr lang="en-US" altLang="zh-CN" sz="1800" dirty="0">
                <a:solidFill>
                  <a:srgbClr val="0000FF"/>
                </a:solidFill>
                <a:latin typeface="Times New Roman" panose="02020603050405020304" pitchFamily="18" charset="0"/>
                <a:ea typeface="宋体" panose="02010600030101010101" pitchFamily="2" charset="-122"/>
              </a:rPr>
              <a:t>=0.5</a:t>
            </a:r>
            <a:r>
              <a:rPr lang="zh-CN" altLang="en-US" sz="1800" dirty="0">
                <a:latin typeface="Times New Roman" panose="02020603050405020304" pitchFamily="18" charset="0"/>
                <a:ea typeface="宋体" panose="02010600030101010101" pitchFamily="2" charset="-122"/>
              </a:rPr>
              <a:t>，迭代得</a:t>
            </a:r>
          </a:p>
        </p:txBody>
      </p:sp>
      <p:sp>
        <p:nvSpPr>
          <p:cNvPr id="435206" name="Text Box 6"/>
          <p:cNvSpPr txBox="1"/>
          <p:nvPr/>
        </p:nvSpPr>
        <p:spPr>
          <a:xfrm>
            <a:off x="2357438" y="2819400"/>
            <a:ext cx="3694112" cy="644525"/>
          </a:xfrm>
          <a:prstGeom prst="rect">
            <a:avLst/>
          </a:prstGeom>
          <a:noFill/>
          <a:ln w="9525">
            <a:noFill/>
          </a:ln>
        </p:spPr>
        <p:txBody>
          <a:bodyPr anchor="t">
            <a:spAutoFit/>
          </a:bodyPr>
          <a:lstStyle/>
          <a:p>
            <a:r>
              <a:rPr lang="en-US" altLang="zh-CN" sz="1800" i="1" dirty="0">
                <a:solidFill>
                  <a:srgbClr val="0000FF"/>
                </a:solidFill>
                <a:latin typeface="Times New Roman" panose="02020603050405020304" pitchFamily="18" charset="0"/>
                <a:ea typeface="宋体" panose="02010600030101010101" pitchFamily="2" charset="-122"/>
              </a:rPr>
              <a:t>x</a:t>
            </a:r>
            <a:r>
              <a:rPr lang="en-US" altLang="zh-CN" sz="1800" baseline="-25000" dirty="0">
                <a:solidFill>
                  <a:srgbClr val="0000FF"/>
                </a:solidFill>
                <a:latin typeface="Times New Roman" panose="02020603050405020304" pitchFamily="18" charset="0"/>
                <a:ea typeface="宋体" panose="02010600030101010101" pitchFamily="2" charset="-122"/>
              </a:rPr>
              <a:t>1</a:t>
            </a:r>
            <a:r>
              <a:rPr lang="en-US" altLang="zh-CN" sz="1800" dirty="0">
                <a:solidFill>
                  <a:srgbClr val="0000FF"/>
                </a:solidFill>
                <a:latin typeface="Times New Roman" panose="02020603050405020304" pitchFamily="18" charset="0"/>
                <a:ea typeface="宋体" panose="02010600030101010101" pitchFamily="2" charset="-122"/>
              </a:rPr>
              <a:t>=0.57102,   </a:t>
            </a:r>
            <a:r>
              <a:rPr lang="en-US" altLang="zh-CN" sz="1800" i="1" dirty="0">
                <a:solidFill>
                  <a:srgbClr val="0000FF"/>
                </a:solidFill>
                <a:latin typeface="Times New Roman" panose="02020603050405020304" pitchFamily="18" charset="0"/>
                <a:ea typeface="宋体" panose="02010600030101010101" pitchFamily="2" charset="-122"/>
              </a:rPr>
              <a:t>x</a:t>
            </a:r>
            <a:r>
              <a:rPr lang="en-US" altLang="zh-CN" sz="1800" baseline="-25000" dirty="0">
                <a:solidFill>
                  <a:srgbClr val="0000FF"/>
                </a:solidFill>
                <a:latin typeface="Times New Roman" panose="02020603050405020304" pitchFamily="18" charset="0"/>
                <a:ea typeface="宋体" panose="02010600030101010101" pitchFamily="2" charset="-122"/>
              </a:rPr>
              <a:t>2</a:t>
            </a:r>
            <a:r>
              <a:rPr lang="en-US" altLang="zh-CN" sz="1800" dirty="0">
                <a:solidFill>
                  <a:srgbClr val="0000FF"/>
                </a:solidFill>
                <a:latin typeface="Times New Roman" panose="02020603050405020304" pitchFamily="18" charset="0"/>
                <a:ea typeface="宋体" panose="02010600030101010101" pitchFamily="2" charset="-122"/>
              </a:rPr>
              <a:t>=0.56716,  </a:t>
            </a:r>
            <a:r>
              <a:rPr lang="en-US" altLang="zh-CN" sz="1800" i="1" dirty="0">
                <a:solidFill>
                  <a:srgbClr val="0000FF"/>
                </a:solidFill>
                <a:latin typeface="Times New Roman" panose="02020603050405020304" pitchFamily="18" charset="0"/>
                <a:ea typeface="宋体" panose="02010600030101010101" pitchFamily="2" charset="-122"/>
              </a:rPr>
              <a:t>x</a:t>
            </a:r>
            <a:r>
              <a:rPr lang="en-US" altLang="zh-CN" sz="1800" baseline="-25000" dirty="0">
                <a:solidFill>
                  <a:srgbClr val="0000FF"/>
                </a:solidFill>
                <a:latin typeface="Times New Roman" panose="02020603050405020304" pitchFamily="18" charset="0"/>
                <a:ea typeface="宋体" panose="02010600030101010101" pitchFamily="2" charset="-122"/>
              </a:rPr>
              <a:t>3</a:t>
            </a:r>
            <a:r>
              <a:rPr lang="en-US" altLang="zh-CN" sz="1800" dirty="0">
                <a:solidFill>
                  <a:srgbClr val="0000FF"/>
                </a:solidFill>
                <a:latin typeface="Times New Roman" panose="02020603050405020304" pitchFamily="18" charset="0"/>
                <a:ea typeface="宋体" panose="02010600030101010101" pitchFamily="2" charset="-122"/>
              </a:rPr>
              <a:t>=0.56714, </a:t>
            </a:r>
            <a:r>
              <a:rPr lang="en-US" altLang="zh-CN" sz="1800" dirty="0">
                <a:latin typeface="Times New Roman" panose="02020603050405020304" pitchFamily="18" charset="0"/>
                <a:ea typeface="宋体" panose="02010600030101010101" pitchFamily="2" charset="-122"/>
              </a:rPr>
              <a:t>…</a:t>
            </a:r>
          </a:p>
        </p:txBody>
      </p:sp>
      <p:sp>
        <p:nvSpPr>
          <p:cNvPr id="207879" name="Text Box 8"/>
          <p:cNvSpPr txBox="1"/>
          <p:nvPr/>
        </p:nvSpPr>
        <p:spPr>
          <a:xfrm>
            <a:off x="1655763" y="619125"/>
            <a:ext cx="6480175" cy="368300"/>
          </a:xfrm>
          <a:prstGeom prst="rect">
            <a:avLst/>
          </a:prstGeom>
          <a:noFill/>
          <a:ln w="9525">
            <a:noFill/>
          </a:ln>
        </p:spPr>
        <p:txBody>
          <a:bodyPr anchor="t">
            <a:spAutoFit/>
          </a:bodyPr>
          <a:lstStyle/>
          <a:p>
            <a:r>
              <a:rPr lang="zh-CN" altLang="en-US" sz="1800" dirty="0">
                <a:solidFill>
                  <a:srgbClr val="FF0000"/>
                </a:solidFill>
                <a:latin typeface="Times New Roman" panose="02020603050405020304" pitchFamily="18" charset="0"/>
                <a:ea typeface="宋体" panose="02010600030101010101" pitchFamily="2" charset="-122"/>
              </a:rPr>
              <a:t>例</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用牛顿迭代法求方程</a:t>
            </a:r>
            <a:r>
              <a:rPr lang="en-US" altLang="zh-CN" sz="1800" i="1" dirty="0">
                <a:solidFill>
                  <a:srgbClr val="0000FF"/>
                </a:solidFill>
                <a:latin typeface="Times New Roman" panose="02020603050405020304" pitchFamily="18" charset="0"/>
                <a:ea typeface="宋体" panose="02010600030101010101" pitchFamily="2" charset="-122"/>
              </a:rPr>
              <a:t>xe</a:t>
            </a:r>
            <a:r>
              <a:rPr lang="en-US" altLang="zh-CN" sz="1800" i="1" baseline="30000" dirty="0">
                <a:solidFill>
                  <a:srgbClr val="0000FF"/>
                </a:solidFill>
                <a:latin typeface="Times New Roman" panose="02020603050405020304" pitchFamily="18" charset="0"/>
                <a:ea typeface="宋体" panose="02010600030101010101" pitchFamily="2" charset="-122"/>
              </a:rPr>
              <a:t>x</a:t>
            </a:r>
            <a:r>
              <a:rPr lang="en-US" altLang="zh-CN" sz="1800" dirty="0">
                <a:solidFill>
                  <a:srgbClr val="0000FF"/>
                </a:solidFill>
                <a:latin typeface="Times New Roman" panose="02020603050405020304" pitchFamily="18" charset="0"/>
                <a:ea typeface="宋体" panose="02010600030101010101" pitchFamily="2" charset="-122"/>
              </a:rPr>
              <a:t>-1=0</a:t>
            </a:r>
            <a:r>
              <a:rPr lang="zh-CN" altLang="en-US" sz="1800" dirty="0">
                <a:latin typeface="Times New Roman" panose="02020603050405020304" pitchFamily="18" charset="0"/>
                <a:ea typeface="宋体" panose="02010600030101010101" pitchFamily="2" charset="-122"/>
              </a:rPr>
              <a:t>的近似根</a:t>
            </a:r>
            <a:r>
              <a:rPr lang="en-US" altLang="zh-CN" sz="1800" dirty="0">
                <a:latin typeface="Times New Roman" panose="02020603050405020304" pitchFamily="18" charset="0"/>
                <a:ea typeface="宋体" panose="02010600030101010101" pitchFamily="2" charset="-122"/>
              </a:rPr>
              <a:t>.</a:t>
            </a:r>
          </a:p>
        </p:txBody>
      </p:sp>
      <p:sp>
        <p:nvSpPr>
          <p:cNvPr id="435209" name="Rectangle 9"/>
          <p:cNvSpPr/>
          <p:nvPr/>
        </p:nvSpPr>
        <p:spPr>
          <a:xfrm>
            <a:off x="1684338" y="3525838"/>
            <a:ext cx="6343650" cy="368300"/>
          </a:xfrm>
          <a:prstGeom prst="rect">
            <a:avLst/>
          </a:prstGeom>
          <a:noFill/>
          <a:ln w="9525">
            <a:noFill/>
          </a:ln>
        </p:spPr>
        <p:txBody>
          <a:bodyPr anchor="t">
            <a:spAutoFit/>
          </a:bodyPr>
          <a:lstStyle/>
          <a:p>
            <a:r>
              <a:rPr lang="zh-CN" altLang="en-US" sz="1800" dirty="0">
                <a:latin typeface="Times New Roman" panose="02020603050405020304" pitchFamily="18" charset="0"/>
                <a:ea typeface="宋体" panose="02010600030101010101" pitchFamily="2" charset="-122"/>
              </a:rPr>
              <a:t>故方程的近似根为</a:t>
            </a:r>
            <a:r>
              <a:rPr lang="en-US" altLang="zh-CN" sz="1800" i="1" dirty="0">
                <a:solidFill>
                  <a:srgbClr val="0000FF"/>
                </a:solidFill>
                <a:latin typeface="Times New Roman" panose="02020603050405020304" pitchFamily="18" charset="0"/>
                <a:ea typeface="宋体" panose="02010600030101010101" pitchFamily="2" charset="-122"/>
              </a:rPr>
              <a:t>x</a:t>
            </a:r>
            <a:r>
              <a:rPr lang="en-US" altLang="zh-CN" sz="1800" dirty="0">
                <a:solidFill>
                  <a:srgbClr val="0000FF"/>
                </a:solidFill>
                <a:latin typeface="Times New Roman" panose="02020603050405020304" pitchFamily="18" charset="0"/>
                <a:ea typeface="宋体" panose="02010600030101010101" pitchFamily="2" charset="-122"/>
              </a:rPr>
              <a:t>*=0.5671</a:t>
            </a:r>
            <a:r>
              <a:rPr lang="en-US" altLang="zh-CN" sz="1800" dirty="0">
                <a:latin typeface="Times New Roman" panose="02020603050405020304" pitchFamily="18" charset="0"/>
                <a:ea typeface="宋体" panose="02010600030101010101" pitchFamily="2" charset="-122"/>
              </a:rPr>
              <a:t> </a:t>
            </a:r>
          </a:p>
        </p:txBody>
      </p:sp>
      <p:sp>
        <p:nvSpPr>
          <p:cNvPr id="435212" name="Text Box 12"/>
          <p:cNvSpPr txBox="1"/>
          <p:nvPr/>
        </p:nvSpPr>
        <p:spPr>
          <a:xfrm>
            <a:off x="1709738" y="4030663"/>
            <a:ext cx="4427537" cy="368300"/>
          </a:xfrm>
          <a:prstGeom prst="rect">
            <a:avLst/>
          </a:prstGeom>
          <a:noFill/>
          <a:ln w="9525">
            <a:noFill/>
          </a:ln>
        </p:spPr>
        <p:txBody>
          <a:bodyPr anchor="t">
            <a:spAutoFit/>
          </a:bodyPr>
          <a:lstStyle/>
          <a:p>
            <a:r>
              <a:rPr lang="zh-CN" altLang="en-US" sz="1800" dirty="0">
                <a:latin typeface="楷体_GB2312" pitchFamily="49" charset="-122"/>
                <a:ea typeface="宋体" panose="02010600030101010101" pitchFamily="2" charset="-122"/>
              </a:rPr>
              <a:t>普通迭代法</a:t>
            </a:r>
            <a:r>
              <a:rPr lang="en-US" altLang="zh-CN" sz="1800" dirty="0">
                <a:latin typeface="楷体_GB2312" pitchFamily="49" charset="-122"/>
                <a:ea typeface="宋体" panose="02010600030101010101" pitchFamily="2" charset="-122"/>
              </a:rPr>
              <a:t>18</a:t>
            </a:r>
            <a:r>
              <a:rPr lang="zh-CN" altLang="en-US" sz="1800" dirty="0">
                <a:latin typeface="楷体_GB2312" pitchFamily="49" charset="-122"/>
                <a:ea typeface="宋体" panose="02010600030101010101" pitchFamily="2" charset="-122"/>
              </a:rPr>
              <a:t>次才能得到的计算结果。</a:t>
            </a:r>
          </a:p>
        </p:txBody>
      </p:sp>
      <p:cxnSp>
        <p:nvCxnSpPr>
          <p:cNvPr id="2" name="直接连接符 1"/>
          <p:cNvCxnSpPr/>
          <p:nvPr/>
        </p:nvCxnSpPr>
        <p:spPr>
          <a:xfrm flipV="1">
            <a:off x="85725" y="454025"/>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07884" name="文本框 4"/>
          <p:cNvSpPr txBox="1"/>
          <p:nvPr/>
        </p:nvSpPr>
        <p:spPr>
          <a:xfrm>
            <a:off x="3032125" y="306388"/>
            <a:ext cx="3217863" cy="337185"/>
          </a:xfrm>
          <a:prstGeom prst="rect">
            <a:avLst/>
          </a:prstGeom>
          <a:noFill/>
          <a:ln w="9525">
            <a:noFill/>
          </a:ln>
        </p:spPr>
        <p:txBody>
          <a:bodyPr wrap="square" anchor="t">
            <a:spAutoFit/>
          </a:bodyPr>
          <a:lstStyle/>
          <a:p>
            <a:r>
              <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6 </a:t>
            </a:r>
            <a:r>
              <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rPr>
              <a:t>Newton迭代法</a:t>
            </a:r>
            <a:endParaRPr lang="zh-CN" altLang="en-US" sz="1600" b="1" dirty="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7884"/>
                                        </p:tgtEl>
                                        <p:attrNameLst>
                                          <p:attrName>style.visibility</p:attrName>
                                        </p:attrNameLst>
                                      </p:cBhvr>
                                      <p:to>
                                        <p:strVal val="visible"/>
                                      </p:to>
                                    </p:set>
                                    <p:animEffect transition="in" filter="blinds(horizontal)">
                                      <p:cBhvr>
                                        <p:cTn id="17" dur="500"/>
                                        <p:tgtEl>
                                          <p:spTgt spid="2078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7879"/>
                                        </p:tgtEl>
                                        <p:attrNameLst>
                                          <p:attrName>style.visibility</p:attrName>
                                        </p:attrNameLst>
                                      </p:cBhvr>
                                      <p:to>
                                        <p:strVal val="visible"/>
                                      </p:to>
                                    </p:set>
                                    <p:animEffect transition="in" filter="blinds(horizontal)">
                                      <p:cBhvr>
                                        <p:cTn id="22" dur="500"/>
                                        <p:tgtEl>
                                          <p:spTgt spid="2078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5202"/>
                                        </p:tgtEl>
                                        <p:attrNameLst>
                                          <p:attrName>style.visibility</p:attrName>
                                        </p:attrNameLst>
                                      </p:cBhvr>
                                      <p:to>
                                        <p:strVal val="visible"/>
                                      </p:to>
                                    </p:set>
                                    <p:animEffect transition="in" filter="wipe(left)">
                                      <p:cBhvr>
                                        <p:cTn id="27" dur="500"/>
                                        <p:tgtEl>
                                          <p:spTgt spid="4352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5203"/>
                                        </p:tgtEl>
                                        <p:attrNameLst>
                                          <p:attrName>style.visibility</p:attrName>
                                        </p:attrNameLst>
                                      </p:cBhvr>
                                      <p:to>
                                        <p:strVal val="visible"/>
                                      </p:to>
                                    </p:set>
                                    <p:animEffect transition="in" filter="wipe(left)">
                                      <p:cBhvr>
                                        <p:cTn id="32" dur="500"/>
                                        <p:tgtEl>
                                          <p:spTgt spid="43520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35204"/>
                                        </p:tgtEl>
                                        <p:attrNameLst>
                                          <p:attrName>style.visibility</p:attrName>
                                        </p:attrNameLst>
                                      </p:cBhvr>
                                      <p:to>
                                        <p:strVal val="visible"/>
                                      </p:to>
                                    </p:set>
                                    <p:animEffect transition="in" filter="wipe(left)">
                                      <p:cBhvr>
                                        <p:cTn id="37" dur="500"/>
                                        <p:tgtEl>
                                          <p:spTgt spid="43520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35205"/>
                                        </p:tgtEl>
                                        <p:attrNameLst>
                                          <p:attrName>style.visibility</p:attrName>
                                        </p:attrNameLst>
                                      </p:cBhvr>
                                      <p:to>
                                        <p:strVal val="visible"/>
                                      </p:to>
                                    </p:set>
                                    <p:animEffect transition="in" filter="wipe(left)">
                                      <p:cBhvr>
                                        <p:cTn id="42" dur="500"/>
                                        <p:tgtEl>
                                          <p:spTgt spid="43520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35206"/>
                                        </p:tgtEl>
                                        <p:attrNameLst>
                                          <p:attrName>style.visibility</p:attrName>
                                        </p:attrNameLst>
                                      </p:cBhvr>
                                      <p:to>
                                        <p:strVal val="visible"/>
                                      </p:to>
                                    </p:set>
                                    <p:animEffect transition="in" filter="wipe(left)">
                                      <p:cBhvr>
                                        <p:cTn id="47" dur="500"/>
                                        <p:tgtEl>
                                          <p:spTgt spid="43520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35209"/>
                                        </p:tgtEl>
                                        <p:attrNameLst>
                                          <p:attrName>style.visibility</p:attrName>
                                        </p:attrNameLst>
                                      </p:cBhvr>
                                      <p:to>
                                        <p:strVal val="visible"/>
                                      </p:to>
                                    </p:set>
                                    <p:animEffect transition="in" filter="wipe(left)">
                                      <p:cBhvr>
                                        <p:cTn id="52" dur="500"/>
                                        <p:tgtEl>
                                          <p:spTgt spid="43520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35212">
                                            <p:txEl>
                                              <p:pRg st="0" end="0"/>
                                            </p:txEl>
                                          </p:spTgt>
                                        </p:tgtEl>
                                        <p:attrNameLst>
                                          <p:attrName>style.visibility</p:attrName>
                                        </p:attrNameLst>
                                      </p:cBhvr>
                                      <p:to>
                                        <p:strVal val="visible"/>
                                      </p:to>
                                    </p:set>
                                    <p:animEffect transition="in" filter="wipe(left)">
                                      <p:cBhvr>
                                        <p:cTn id="57" dur="500"/>
                                        <p:tgtEl>
                                          <p:spTgt spid="4352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2" grpId="0"/>
      <p:bldP spid="435203" grpId="0"/>
      <p:bldP spid="435205" grpId="0"/>
      <p:bldP spid="435206" grpId="0"/>
      <p:bldP spid="207879" grpId="0"/>
      <p:bldP spid="435209" grpId="0"/>
      <p:bldP spid="435212" grpId="0" build="p"/>
      <p:bldP spid="20788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灯片编号占位符 1"/>
          <p:cNvSpPr>
            <a:spLocks noGrp="1"/>
          </p:cNvSpPr>
          <p:nvPr>
            <p:ph type="sldNum" sz="quarter" idx="4"/>
          </p:nvPr>
        </p:nvSpPr>
        <p:spPr>
          <a:xfrm rot="-5400000">
            <a:off x="8391525" y="4368800"/>
            <a:ext cx="987425" cy="365125"/>
          </a:xfrm>
          <a:noFill/>
          <a:ln>
            <a:noFill/>
          </a:ln>
        </p:spPr>
        <p:txBody>
          <a:bodyPr wrap="square" lIns="68580" tIns="34290" rIns="68580" bIns="34290" anchor="b" anchorCtr="1"/>
          <a:lstStyle>
            <a:lvl1pPr marL="0" lvl="0" indent="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200" b="1" dirty="0">
                <a:solidFill>
                  <a:srgbClr val="640000"/>
                </a:solidFill>
                <a:latin typeface="Arial" panose="020B0604020202020204" pitchFamily="34" charset="0"/>
                <a:ea typeface="宋体" panose="02010600030101010101" pitchFamily="2" charset="-122"/>
              </a:rPr>
              <a:t>32</a:t>
            </a:fld>
            <a:endParaRPr lang="zh-CN" altLang="en-US" sz="1200" b="1" dirty="0">
              <a:solidFill>
                <a:srgbClr val="640000"/>
              </a:solidFill>
              <a:latin typeface="Arial" panose="020B0604020202020204" pitchFamily="34" charset="0"/>
              <a:ea typeface="宋体" panose="02010600030101010101" pitchFamily="2" charset="-122"/>
            </a:endParaRPr>
          </a:p>
        </p:txBody>
      </p:sp>
      <p:sp>
        <p:nvSpPr>
          <p:cNvPr id="434180" name="Text Box 4"/>
          <p:cNvSpPr txBox="1"/>
          <p:nvPr/>
        </p:nvSpPr>
        <p:spPr>
          <a:xfrm>
            <a:off x="1468755" y="631190"/>
            <a:ext cx="6005830" cy="583565"/>
          </a:xfrm>
          <a:prstGeom prst="rect">
            <a:avLst/>
          </a:prstGeom>
          <a:gradFill>
            <a:gsLst>
              <a:gs pos="0">
                <a:srgbClr val="FECF40"/>
              </a:gs>
              <a:gs pos="100000">
                <a:srgbClr val="846C21"/>
              </a:gs>
            </a:gsLst>
            <a:lin ang="5400000" scaled="0"/>
          </a:gradFill>
          <a:ln w="9525">
            <a:noFill/>
          </a:ln>
        </p:spPr>
        <p:txBody>
          <a:bodyPr wrap="square" anchor="t">
            <a:spAutoFit/>
          </a:bodyPr>
          <a:lstStyle/>
          <a:p>
            <a:pPr algn="ctr"/>
            <a:r>
              <a:rPr lang="zh-CN" altLang="en-US" sz="1600" dirty="0">
                <a:solidFill>
                  <a:srgbClr val="FF0000"/>
                </a:solidFill>
                <a:latin typeface="Times New Roman" panose="02020603050405020304" pitchFamily="18" charset="0"/>
                <a:ea typeface="宋体" panose="02010600030101010101" pitchFamily="2" charset="-122"/>
              </a:rPr>
              <a:t>定理</a:t>
            </a:r>
            <a:r>
              <a:rPr lang="en-US" altLang="zh-CN" sz="1600" dirty="0">
                <a:solidFill>
                  <a:srgbClr val="FF0000"/>
                </a:solidFill>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设</a:t>
            </a:r>
            <a:r>
              <a:rPr lang="en-US" altLang="zh-CN" sz="1600" i="1" dirty="0">
                <a:solidFill>
                  <a:srgbClr val="0000FF"/>
                </a:solidFill>
                <a:latin typeface="Times New Roman" panose="02020603050405020304" pitchFamily="18" charset="0"/>
                <a:ea typeface="宋体" panose="02010600030101010101" pitchFamily="2" charset="-122"/>
              </a:rPr>
              <a:t>f</a:t>
            </a:r>
            <a:r>
              <a:rPr lang="en-US" altLang="zh-CN" sz="1600"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C</a:t>
            </a:r>
            <a:r>
              <a:rPr lang="en-US" altLang="zh-CN" sz="1600" baseline="30000" dirty="0">
                <a:solidFill>
                  <a:srgbClr val="0000FF"/>
                </a:solidFill>
                <a:latin typeface="Times New Roman" panose="02020603050405020304" pitchFamily="18" charset="0"/>
                <a:ea typeface="宋体" panose="02010600030101010101" pitchFamily="2" charset="-122"/>
                <a:sym typeface="Symbol" panose="05050102010706020507" pitchFamily="18" charset="2"/>
              </a:rPr>
              <a:t>2</a:t>
            </a:r>
            <a:r>
              <a:rPr lang="en-US" altLang="zh-CN" sz="1600"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a:t>
            </a:r>
            <a:r>
              <a:rPr lang="en-US" altLang="zh-CN" sz="1600" dirty="0">
                <a:solidFill>
                  <a:srgbClr val="0000FF"/>
                </a:solidFill>
                <a:latin typeface="Times New Roman" panose="02020603050405020304" pitchFamily="18" charset="0"/>
                <a:ea typeface="宋体" panose="02010600030101010101" pitchFamily="2" charset="-122"/>
                <a:sym typeface="Symbol" panose="05050102010706020507" pitchFamily="18" charset="2"/>
              </a:rPr>
              <a:t>, </a:t>
            </a:r>
            <a:r>
              <a:rPr lang="en-US" altLang="zh-CN"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b</a:t>
            </a:r>
            <a:r>
              <a:rPr lang="en-US" altLang="zh-CN" sz="1600"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latin typeface="Times New Roman" panose="02020603050405020304" pitchFamily="18" charset="0"/>
                <a:ea typeface="宋体" panose="02010600030101010101" pitchFamily="2" charset="-122"/>
                <a:sym typeface="Symbol" panose="05050102010706020507" pitchFamily="18" charset="2"/>
              </a:rPr>
              <a:t>, </a:t>
            </a:r>
            <a:r>
              <a:rPr lang="zh-CN" altLang="en-US" sz="1600" dirty="0">
                <a:latin typeface="Times New Roman" panose="02020603050405020304" pitchFamily="18" charset="0"/>
                <a:ea typeface="宋体" panose="02010600030101010101" pitchFamily="2" charset="-122"/>
                <a:sym typeface="Symbol" panose="05050102010706020507" pitchFamily="18" charset="2"/>
              </a:rPr>
              <a:t>若</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sym typeface="Symbol" panose="05050102010706020507" pitchFamily="18" charset="2"/>
              </a:rPr>
              <a:t>为</a:t>
            </a:r>
            <a:r>
              <a:rPr lang="en-US" altLang="zh-CN"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f</a:t>
            </a:r>
            <a:r>
              <a:rPr lang="en-US" altLang="zh-CN" sz="1600"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x</a:t>
            </a:r>
            <a:r>
              <a:rPr lang="en-US" altLang="zh-CN" sz="1600" dirty="0">
                <a:solidFill>
                  <a:srgbClr val="0000FF"/>
                </a:solidFill>
                <a:latin typeface="Times New Roman" panose="02020603050405020304" pitchFamily="18" charset="0"/>
                <a:ea typeface="宋体" panose="02010600030101010101" pitchFamily="2" charset="-122"/>
                <a:sym typeface="Symbol" panose="05050102010706020507" pitchFamily="18" charset="2"/>
              </a:rPr>
              <a:t>)=0</a:t>
            </a:r>
            <a:r>
              <a:rPr lang="zh-CN" altLang="en-US" sz="1600" dirty="0">
                <a:latin typeface="Times New Roman" panose="02020603050405020304" pitchFamily="18" charset="0"/>
                <a:ea typeface="宋体" panose="02010600030101010101" pitchFamily="2" charset="-122"/>
                <a:sym typeface="Symbol" panose="05050102010706020507" pitchFamily="18" charset="2"/>
              </a:rPr>
              <a:t>在</a:t>
            </a:r>
            <a:r>
              <a:rPr lang="en-US" altLang="zh-CN" sz="1600"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a:t>
            </a:r>
            <a:r>
              <a:rPr lang="en-US" altLang="zh-CN" sz="1600" dirty="0">
                <a:solidFill>
                  <a:srgbClr val="0000FF"/>
                </a:solidFill>
                <a:latin typeface="Times New Roman" panose="02020603050405020304" pitchFamily="18" charset="0"/>
                <a:ea typeface="宋体" panose="02010600030101010101" pitchFamily="2" charset="-122"/>
                <a:sym typeface="Symbol" panose="05050102010706020507" pitchFamily="18" charset="2"/>
              </a:rPr>
              <a:t>, </a:t>
            </a:r>
            <a:r>
              <a:rPr lang="en-US" altLang="zh-CN"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b</a:t>
            </a:r>
            <a:r>
              <a:rPr lang="en-US" altLang="zh-CN" sz="1600"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zh-CN" altLang="en-US" sz="1600" dirty="0">
                <a:latin typeface="Times New Roman" panose="02020603050405020304" pitchFamily="18" charset="0"/>
                <a:ea typeface="宋体" panose="02010600030101010101" pitchFamily="2" charset="-122"/>
                <a:sym typeface="Symbol" panose="05050102010706020507" pitchFamily="18" charset="2"/>
              </a:rPr>
              <a:t>上的根，且</a:t>
            </a:r>
            <a:r>
              <a:rPr lang="en-US" altLang="zh-CN" sz="1600" i="1" dirty="0">
                <a:solidFill>
                  <a:srgbClr val="FF3300"/>
                </a:solidFill>
                <a:latin typeface="Times New Roman" panose="02020603050405020304" pitchFamily="18" charset="0"/>
                <a:ea typeface="宋体" panose="02010600030101010101" pitchFamily="2" charset="-122"/>
              </a:rPr>
              <a:t>f</a:t>
            </a:r>
            <a:r>
              <a:rPr lang="en-US" altLang="zh-CN" sz="1600" i="1"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FF3300"/>
                </a:solidFill>
                <a:latin typeface="Times New Roman" panose="02020603050405020304" pitchFamily="18" charset="0"/>
                <a:ea typeface="宋体" panose="02010600030101010101" pitchFamily="2" charset="-122"/>
              </a:rPr>
              <a:t>(</a:t>
            </a:r>
            <a:r>
              <a:rPr lang="en-US" altLang="zh-CN" sz="1600" i="1" dirty="0">
                <a:solidFill>
                  <a:srgbClr val="FF3300"/>
                </a:solidFill>
                <a:latin typeface="Times New Roman" panose="02020603050405020304" pitchFamily="18" charset="0"/>
                <a:ea typeface="宋体" panose="02010600030101010101" pitchFamily="2" charset="-122"/>
              </a:rPr>
              <a:t>x</a:t>
            </a:r>
            <a:r>
              <a:rPr lang="en-US" altLang="zh-CN" sz="1600" i="1" baseline="25000" dirty="0">
                <a:solidFill>
                  <a:srgbClr val="FF3300"/>
                </a:solidFill>
                <a:latin typeface="Times New Roman" panose="02020603050405020304" pitchFamily="18" charset="0"/>
                <a:ea typeface="宋体" panose="02010600030101010101" pitchFamily="2" charset="-122"/>
              </a:rPr>
              <a:t>*</a:t>
            </a:r>
            <a:r>
              <a:rPr lang="en-US" altLang="zh-CN" sz="1600" dirty="0">
                <a:solidFill>
                  <a:srgbClr val="FF3300"/>
                </a:solidFill>
                <a:latin typeface="Times New Roman" panose="02020603050405020304" pitchFamily="18" charset="0"/>
                <a:ea typeface="宋体" panose="02010600030101010101" pitchFamily="2" charset="-122"/>
              </a:rPr>
              <a:t>)</a:t>
            </a:r>
            <a:r>
              <a:rPr lang="en-US" altLang="zh-CN" sz="1600" dirty="0">
                <a:solidFill>
                  <a:srgbClr val="FF3300"/>
                </a:solidFill>
                <a:latin typeface="Times New Roman" panose="02020603050405020304" pitchFamily="18" charset="0"/>
                <a:ea typeface="宋体" panose="02010600030101010101" pitchFamily="2" charset="-122"/>
                <a:sym typeface="Symbol" panose="05050102010706020507" pitchFamily="18" charset="2"/>
              </a:rPr>
              <a:t>0</a:t>
            </a:r>
            <a:r>
              <a:rPr lang="zh-CN" altLang="en-US" sz="1600" dirty="0">
                <a:latin typeface="Times New Roman" panose="02020603050405020304" pitchFamily="18" charset="0"/>
                <a:ea typeface="宋体" panose="02010600030101010101" pitchFamily="2" charset="-122"/>
                <a:sym typeface="Symbol" panose="05050102010706020507" pitchFamily="18" charset="2"/>
              </a:rPr>
              <a:t>，则牛顿迭代法是二阶收敛的，且</a:t>
            </a:r>
          </a:p>
        </p:txBody>
      </p:sp>
      <p:graphicFrame>
        <p:nvGraphicFramePr>
          <p:cNvPr id="434182" name="Object 6"/>
          <p:cNvGraphicFramePr>
            <a:graphicFrameLocks noChangeAspect="1"/>
          </p:cNvGraphicFramePr>
          <p:nvPr/>
        </p:nvGraphicFramePr>
        <p:xfrm>
          <a:off x="3006725" y="1274763"/>
          <a:ext cx="2430463" cy="665162"/>
        </p:xfrm>
        <a:graphic>
          <a:graphicData uri="http://schemas.openxmlformats.org/presentationml/2006/ole">
            <mc:AlternateContent xmlns:mc="http://schemas.openxmlformats.org/markup-compatibility/2006">
              <mc:Choice xmlns:v="urn:schemas-microsoft-com:vml" Requires="v">
                <p:oleObj spid="_x0000_s16391" r:id="rId4" imgW="1495425" imgH="401955" progId="Equation.DSMT4">
                  <p:embed/>
                </p:oleObj>
              </mc:Choice>
              <mc:Fallback>
                <p:oleObj r:id="rId4" imgW="1495425" imgH="401955" progId="Equation.DSMT4">
                  <p:embed/>
                  <p:pic>
                    <p:nvPicPr>
                      <p:cNvPr id="0" name="图片 3471"/>
                      <p:cNvPicPr/>
                      <p:nvPr/>
                    </p:nvPicPr>
                    <p:blipFill>
                      <a:blip r:embed="rId5">
                        <a:clrChange>
                          <a:clrFrom>
                            <a:srgbClr val="000000"/>
                          </a:clrFrom>
                          <a:clrTo>
                            <a:srgbClr val="000000">
                              <a:alpha val="0"/>
                            </a:srgbClr>
                          </a:clrTo>
                        </a:clrChange>
                      </a:blip>
                      <a:stretch>
                        <a:fillRect/>
                      </a:stretch>
                    </p:blipFill>
                    <p:spPr>
                      <a:xfrm>
                        <a:off x="3006725" y="1274763"/>
                        <a:ext cx="2430463" cy="665162"/>
                      </a:xfrm>
                      <a:prstGeom prst="rect">
                        <a:avLst/>
                      </a:prstGeom>
                      <a:solidFill>
                        <a:srgbClr val="CCFFCC"/>
                      </a:solidFill>
                      <a:ln w="38100">
                        <a:noFill/>
                        <a:miter/>
                      </a:ln>
                    </p:spPr>
                  </p:pic>
                </p:oleObj>
              </mc:Fallback>
            </mc:AlternateContent>
          </a:graphicData>
        </a:graphic>
      </p:graphicFrame>
      <p:graphicFrame>
        <p:nvGraphicFramePr>
          <p:cNvPr id="434184" name="Object 8"/>
          <p:cNvGraphicFramePr>
            <a:graphicFrameLocks noChangeAspect="1"/>
          </p:cNvGraphicFramePr>
          <p:nvPr/>
        </p:nvGraphicFramePr>
        <p:xfrm>
          <a:off x="3492500" y="2422525"/>
          <a:ext cx="1511300" cy="582613"/>
        </p:xfrm>
        <a:graphic>
          <a:graphicData uri="http://schemas.openxmlformats.org/presentationml/2006/ole">
            <mc:AlternateContent xmlns:mc="http://schemas.openxmlformats.org/markup-compatibility/2006">
              <mc:Choice xmlns:v="urn:schemas-microsoft-com:vml" Requires="v">
                <p:oleObj spid="_x0000_s16392" r:id="rId6" imgW="991235" imgH="375920" progId="Equation.3">
                  <p:embed/>
                </p:oleObj>
              </mc:Choice>
              <mc:Fallback>
                <p:oleObj r:id="rId6" imgW="991235" imgH="375920" progId="Equation.3">
                  <p:embed/>
                  <p:pic>
                    <p:nvPicPr>
                      <p:cNvPr id="0" name="图片 3475"/>
                      <p:cNvPicPr/>
                      <p:nvPr/>
                    </p:nvPicPr>
                    <p:blipFill>
                      <a:blip r:embed="rId7">
                        <a:clrChange>
                          <a:clrFrom>
                            <a:srgbClr val="000000"/>
                          </a:clrFrom>
                          <a:clrTo>
                            <a:srgbClr val="000000">
                              <a:alpha val="0"/>
                            </a:srgbClr>
                          </a:clrTo>
                        </a:clrChange>
                      </a:blip>
                      <a:stretch>
                        <a:fillRect/>
                      </a:stretch>
                    </p:blipFill>
                    <p:spPr>
                      <a:xfrm>
                        <a:off x="3492500" y="2422525"/>
                        <a:ext cx="1511300" cy="582613"/>
                      </a:xfrm>
                      <a:prstGeom prst="rect">
                        <a:avLst/>
                      </a:prstGeom>
                      <a:noFill/>
                      <a:ln w="38100">
                        <a:noFill/>
                        <a:miter/>
                      </a:ln>
                    </p:spPr>
                  </p:pic>
                </p:oleObj>
              </mc:Fallback>
            </mc:AlternateContent>
          </a:graphicData>
        </a:graphic>
      </p:graphicFrame>
      <p:sp>
        <p:nvSpPr>
          <p:cNvPr id="434185" name="Text Box 9"/>
          <p:cNvSpPr txBox="1"/>
          <p:nvPr/>
        </p:nvSpPr>
        <p:spPr>
          <a:xfrm>
            <a:off x="1468438" y="2998788"/>
            <a:ext cx="6343650" cy="337185"/>
          </a:xfrm>
          <a:prstGeom prst="rect">
            <a:avLst/>
          </a:prstGeom>
          <a:noFill/>
          <a:ln w="9525">
            <a:noFill/>
          </a:ln>
        </p:spPr>
        <p:txBody>
          <a:bodyPr anchor="t">
            <a:spAutoFit/>
          </a:bodyPr>
          <a:lstStyle/>
          <a:p>
            <a:r>
              <a:rPr lang="zh-CN" altLang="en-US" sz="1600" dirty="0">
                <a:latin typeface="Times New Roman" panose="02020603050405020304" pitchFamily="18" charset="0"/>
                <a:ea typeface="宋体" panose="02010600030101010101" pitchFamily="2" charset="-122"/>
              </a:rPr>
              <a:t>设</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i="1" baseline="250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是</a:t>
            </a:r>
            <a:r>
              <a:rPr lang="en-US" altLang="zh-CN" sz="1600" i="1" dirty="0">
                <a:solidFill>
                  <a:srgbClr val="0000FF"/>
                </a:solidFill>
                <a:latin typeface="Times New Roman" panose="02020603050405020304" pitchFamily="18" charset="0"/>
                <a:ea typeface="宋体" panose="02010600030101010101" pitchFamily="2" charset="-122"/>
              </a:rPr>
              <a:t>f</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dirty="0">
                <a:solidFill>
                  <a:srgbClr val="0000FF"/>
                </a:solidFill>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的一个单根，即</a:t>
            </a:r>
            <a:r>
              <a:rPr lang="en-US" altLang="zh-CN" sz="1600" i="1" dirty="0">
                <a:solidFill>
                  <a:srgbClr val="0000FF"/>
                </a:solidFill>
                <a:latin typeface="Times New Roman" panose="02020603050405020304" pitchFamily="18" charset="0"/>
                <a:ea typeface="宋体" panose="02010600030101010101" pitchFamily="2" charset="-122"/>
              </a:rPr>
              <a:t>f</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baseline="30000" dirty="0">
                <a:solidFill>
                  <a:srgbClr val="0000FF"/>
                </a:solidFill>
                <a:latin typeface="Times New Roman" panose="02020603050405020304" pitchFamily="18" charset="0"/>
                <a:ea typeface="宋体" panose="02010600030101010101" pitchFamily="2" charset="-122"/>
              </a:rPr>
              <a:t>*</a:t>
            </a:r>
            <a:r>
              <a:rPr lang="en-US" altLang="zh-CN" sz="1600" dirty="0">
                <a:solidFill>
                  <a:srgbClr val="0000FF"/>
                </a:solidFill>
                <a:latin typeface="Times New Roman" panose="02020603050405020304" pitchFamily="18" charset="0"/>
                <a:ea typeface="宋体" panose="02010600030101010101" pitchFamily="2" charset="-122"/>
              </a:rPr>
              <a:t>)=0</a:t>
            </a:r>
            <a:r>
              <a:rPr lang="zh-CN" altLang="en-US" sz="1600" dirty="0">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f</a:t>
            </a:r>
            <a:r>
              <a:rPr lang="en-US" altLang="zh-CN" sz="16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i="1" dirty="0">
                <a:solidFill>
                  <a:srgbClr val="0000FF"/>
                </a:solidFill>
                <a:latin typeface="Times New Roman" panose="02020603050405020304" pitchFamily="18" charset="0"/>
                <a:ea typeface="宋体" panose="02010600030101010101" pitchFamily="2" charset="-122"/>
              </a:rPr>
              <a:t>x</a:t>
            </a:r>
            <a:r>
              <a:rPr lang="en-US" altLang="zh-CN" sz="1600" baseline="30000" dirty="0">
                <a:solidFill>
                  <a:srgbClr val="0000FF"/>
                </a:solidFill>
                <a:latin typeface="Times New Roman" panose="02020603050405020304" pitchFamily="18" charset="0"/>
                <a:ea typeface="宋体" panose="02010600030101010101" pitchFamily="2" charset="-122"/>
              </a:rPr>
              <a:t>*</a:t>
            </a:r>
            <a:r>
              <a:rPr lang="en-US" altLang="zh-CN" sz="1600" dirty="0">
                <a:solidFill>
                  <a:srgbClr val="0000FF"/>
                </a:solidFill>
                <a:latin typeface="Times New Roman" panose="02020603050405020304" pitchFamily="18" charset="0"/>
                <a:ea typeface="宋体" panose="02010600030101010101" pitchFamily="2" charset="-122"/>
              </a:rPr>
              <a:t>)≠0</a:t>
            </a:r>
            <a:r>
              <a:rPr lang="en-US" altLang="zh-CN" sz="1600" dirty="0">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有</a:t>
            </a:r>
          </a:p>
        </p:txBody>
      </p:sp>
      <p:graphicFrame>
        <p:nvGraphicFramePr>
          <p:cNvPr id="434186" name="Object 10"/>
          <p:cNvGraphicFramePr>
            <a:graphicFrameLocks noChangeAspect="1"/>
          </p:cNvGraphicFramePr>
          <p:nvPr/>
        </p:nvGraphicFramePr>
        <p:xfrm>
          <a:off x="3382963" y="3556000"/>
          <a:ext cx="2052637" cy="1176338"/>
        </p:xfrm>
        <a:graphic>
          <a:graphicData uri="http://schemas.openxmlformats.org/presentationml/2006/ole">
            <mc:AlternateContent xmlns:mc="http://schemas.openxmlformats.org/markup-compatibility/2006">
              <mc:Choice xmlns:v="urn:schemas-microsoft-com:vml" Requires="v">
                <p:oleObj spid="_x0000_s16393" r:id="rId8" imgW="1537970" imgH="812165" progId="Equation.3">
                  <p:embed/>
                </p:oleObj>
              </mc:Choice>
              <mc:Fallback>
                <p:oleObj r:id="rId8" imgW="1537970" imgH="812165" progId="Equation.3">
                  <p:embed/>
                  <p:pic>
                    <p:nvPicPr>
                      <p:cNvPr id="0" name="图片 3476"/>
                      <p:cNvPicPr/>
                      <p:nvPr/>
                    </p:nvPicPr>
                    <p:blipFill>
                      <a:blip r:embed="rId9">
                        <a:clrChange>
                          <a:clrFrom>
                            <a:srgbClr val="000000"/>
                          </a:clrFrom>
                          <a:clrTo>
                            <a:srgbClr val="000000">
                              <a:alpha val="0"/>
                            </a:srgbClr>
                          </a:clrTo>
                        </a:clrChange>
                      </a:blip>
                      <a:stretch>
                        <a:fillRect/>
                      </a:stretch>
                    </p:blipFill>
                    <p:spPr>
                      <a:xfrm>
                        <a:off x="3382963" y="3556000"/>
                        <a:ext cx="2052637" cy="1176338"/>
                      </a:xfrm>
                      <a:prstGeom prst="rect">
                        <a:avLst/>
                      </a:prstGeom>
                      <a:noFill/>
                      <a:ln w="38100">
                        <a:noFill/>
                        <a:miter/>
                      </a:ln>
                    </p:spPr>
                  </p:pic>
                </p:oleObj>
              </mc:Fallback>
            </mc:AlternateContent>
          </a:graphicData>
        </a:graphic>
      </p:graphicFrame>
      <p:sp>
        <p:nvSpPr>
          <p:cNvPr id="434187" name="Rectangle 11"/>
          <p:cNvSpPr/>
          <p:nvPr/>
        </p:nvSpPr>
        <p:spPr>
          <a:xfrm>
            <a:off x="1439863" y="2044700"/>
            <a:ext cx="6397625" cy="337185"/>
          </a:xfrm>
          <a:prstGeom prst="rect">
            <a:avLst/>
          </a:prstGeom>
          <a:noFill/>
          <a:ln w="9525">
            <a:noFill/>
          </a:ln>
        </p:spPr>
        <p:txBody>
          <a:bodyPr anchor="t">
            <a:spAutoFit/>
          </a:bodyPr>
          <a:lstStyle/>
          <a:p>
            <a:r>
              <a:rPr lang="zh-CN" altLang="en-US" sz="1600" dirty="0">
                <a:solidFill>
                  <a:srgbClr val="FF3300"/>
                </a:solidFill>
                <a:latin typeface="Times New Roman" panose="02020603050405020304" pitchFamily="18" charset="0"/>
                <a:ea typeface="宋体" panose="02010600030101010101" pitchFamily="2" charset="-122"/>
              </a:rPr>
              <a:t>证明 </a:t>
            </a:r>
            <a:r>
              <a:rPr lang="zh-CN" altLang="en-US" sz="1600" dirty="0">
                <a:latin typeface="Times New Roman" panose="02020603050405020304" pitchFamily="18" charset="0"/>
                <a:ea typeface="宋体" panose="02010600030101010101" pitchFamily="2" charset="-122"/>
              </a:rPr>
              <a:t>牛顿迭代法实际上是一种特殊的不动点迭代，迭代函数为</a:t>
            </a:r>
          </a:p>
        </p:txBody>
      </p:sp>
      <p:sp>
        <p:nvSpPr>
          <p:cNvPr id="434190" name="AutoShape 14"/>
          <p:cNvSpPr/>
          <p:nvPr/>
        </p:nvSpPr>
        <p:spPr>
          <a:xfrm>
            <a:off x="5813425" y="1166813"/>
            <a:ext cx="1755775" cy="487362"/>
          </a:xfrm>
          <a:prstGeom prst="wedgeEllipseCallout">
            <a:avLst>
              <a:gd name="adj1" fmla="val -74898"/>
              <a:gd name="adj2" fmla="val 42421"/>
            </a:avLst>
          </a:prstGeom>
          <a:gradFill rotWithShape="0">
            <a:gsLst>
              <a:gs pos="0">
                <a:schemeClr val="bg1"/>
              </a:gs>
              <a:gs pos="100000">
                <a:srgbClr val="C0C0C0"/>
              </a:gs>
            </a:gsLst>
            <a:lin ang="2700000" scaled="1"/>
            <a:tileRect/>
          </a:gradFill>
          <a:ln w="9525" cap="flat" cmpd="sng">
            <a:solidFill>
              <a:schemeClr val="tx1"/>
            </a:solidFill>
            <a:prstDash val="solid"/>
            <a:miter/>
            <a:headEnd type="none" w="med" len="med"/>
            <a:tailEnd type="none" w="med" len="med"/>
          </a:ln>
        </p:spPr>
        <p:txBody>
          <a:bodyPr anchor="t"/>
          <a:lstStyle/>
          <a:p>
            <a:pPr algn="ctr"/>
            <a:r>
              <a:rPr lang="zh-CN" altLang="en-US" sz="1800" dirty="0">
                <a:solidFill>
                  <a:srgbClr val="FF0066"/>
                </a:solidFill>
                <a:latin typeface="Times New Roman" panose="02020603050405020304" pitchFamily="18" charset="0"/>
                <a:ea typeface="宋体" panose="02010600030101010101" pitchFamily="2" charset="-122"/>
              </a:rPr>
              <a:t>平方收敛</a:t>
            </a:r>
          </a:p>
        </p:txBody>
      </p:sp>
      <p:cxnSp>
        <p:nvCxnSpPr>
          <p:cNvPr id="2" name="直接连接符 1"/>
          <p:cNvCxnSpPr/>
          <p:nvPr/>
        </p:nvCxnSpPr>
        <p:spPr>
          <a:xfrm flipV="1">
            <a:off x="85725" y="454025"/>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6" name="Text Box 4"/>
          <p:cNvSpPr txBox="1"/>
          <p:nvPr/>
        </p:nvSpPr>
        <p:spPr>
          <a:xfrm>
            <a:off x="2700655" y="267970"/>
            <a:ext cx="8364855" cy="337185"/>
          </a:xfrm>
          <a:prstGeom prst="rect">
            <a:avLst/>
          </a:prstGeom>
          <a:noFill/>
          <a:ln w="9525">
            <a:noFill/>
          </a:ln>
        </p:spPr>
        <p:txBody>
          <a:bodyPr wrap="square" anchor="t">
            <a:spAutoFit/>
          </a:bodyPr>
          <a:lstStyle/>
          <a:p>
            <a:r>
              <a:rPr lang="zh-CN" altLang="en-US" sz="1600" b="1" dirty="0">
                <a:solidFill>
                  <a:schemeClr val="accent2"/>
                </a:solidFill>
                <a:latin typeface="黑体" panose="02010609060101010101" pitchFamily="49" charset="-122"/>
                <a:ea typeface="黑体" panose="02010609060101010101" pitchFamily="49" charset="-122"/>
                <a:sym typeface="+mn-ea"/>
              </a:rPr>
              <a:t>知识点7 牛顿迭代法的收敛性分析</a:t>
            </a:r>
            <a:endParaRPr lang="zh-CN" altLang="en-US" sz="1600" dirty="0">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par>
                                <p:cTn id="13" presetID="22"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34180"/>
                                        </p:tgtEl>
                                        <p:attrNameLst>
                                          <p:attrName>style.visibility</p:attrName>
                                        </p:attrNameLst>
                                      </p:cBhvr>
                                      <p:to>
                                        <p:strVal val="visible"/>
                                      </p:to>
                                    </p:set>
                                    <p:animEffect transition="in" filter="blinds(horizontal)">
                                      <p:cBhvr>
                                        <p:cTn id="20" dur="500"/>
                                        <p:tgtEl>
                                          <p:spTgt spid="43418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34182"/>
                                        </p:tgtEl>
                                        <p:attrNameLst>
                                          <p:attrName>style.visibility</p:attrName>
                                        </p:attrNameLst>
                                      </p:cBhvr>
                                      <p:to>
                                        <p:strVal val="visible"/>
                                      </p:to>
                                    </p:set>
                                    <p:animEffect transition="in" filter="wipe(left)">
                                      <p:cBhvr>
                                        <p:cTn id="25" dur="500"/>
                                        <p:tgtEl>
                                          <p:spTgt spid="43418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434190"/>
                                        </p:tgtEl>
                                        <p:attrNameLst>
                                          <p:attrName>style.visibility</p:attrName>
                                        </p:attrNameLst>
                                      </p:cBhvr>
                                      <p:to>
                                        <p:strVal val="visible"/>
                                      </p:to>
                                    </p:set>
                                    <p:anim calcmode="lin" valueType="num">
                                      <p:cBhvr>
                                        <p:cTn id="30" dur="500" fill="hold"/>
                                        <p:tgtEl>
                                          <p:spTgt spid="434190"/>
                                        </p:tgtEl>
                                        <p:attrNameLst>
                                          <p:attrName>ppt_x</p:attrName>
                                        </p:attrNameLst>
                                      </p:cBhvr>
                                      <p:tavLst>
                                        <p:tav tm="0">
                                          <p:val>
                                            <p:strVal val="0-#ppt_w/2"/>
                                          </p:val>
                                        </p:tav>
                                        <p:tav tm="100000">
                                          <p:val>
                                            <p:strVal val="#ppt_x"/>
                                          </p:val>
                                        </p:tav>
                                      </p:tavLst>
                                    </p:anim>
                                    <p:anim calcmode="lin" valueType="num">
                                      <p:cBhvr>
                                        <p:cTn id="31" dur="500" fill="hold"/>
                                        <p:tgtEl>
                                          <p:spTgt spid="4341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whoosh.wav"/>
                                        </p:tgtEl>
                                      </p:cMediaNode>
                                    </p:audio>
                                  </p:sub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34187"/>
                                        </p:tgtEl>
                                        <p:attrNameLst>
                                          <p:attrName>style.visibility</p:attrName>
                                        </p:attrNameLst>
                                      </p:cBhvr>
                                      <p:to>
                                        <p:strVal val="visible"/>
                                      </p:to>
                                    </p:set>
                                    <p:animEffect transition="in" filter="wipe(left)">
                                      <p:cBhvr>
                                        <p:cTn id="36" dur="500"/>
                                        <p:tgtEl>
                                          <p:spTgt spid="43418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34184"/>
                                        </p:tgtEl>
                                        <p:attrNameLst>
                                          <p:attrName>style.visibility</p:attrName>
                                        </p:attrNameLst>
                                      </p:cBhvr>
                                      <p:to>
                                        <p:strVal val="visible"/>
                                      </p:to>
                                    </p:set>
                                    <p:animEffect transition="in" filter="wipe(left)">
                                      <p:cBhvr>
                                        <p:cTn id="41" dur="500"/>
                                        <p:tgtEl>
                                          <p:spTgt spid="43418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34185"/>
                                        </p:tgtEl>
                                        <p:attrNameLst>
                                          <p:attrName>style.visibility</p:attrName>
                                        </p:attrNameLst>
                                      </p:cBhvr>
                                      <p:to>
                                        <p:strVal val="visible"/>
                                      </p:to>
                                    </p:set>
                                    <p:animEffect transition="in" filter="wipe(left)">
                                      <p:cBhvr>
                                        <p:cTn id="46" dur="500"/>
                                        <p:tgtEl>
                                          <p:spTgt spid="43418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434186"/>
                                        </p:tgtEl>
                                        <p:attrNameLst>
                                          <p:attrName>style.visibility</p:attrName>
                                        </p:attrNameLst>
                                      </p:cBhvr>
                                      <p:to>
                                        <p:strVal val="visible"/>
                                      </p:to>
                                    </p:set>
                                    <p:animEffect transition="in" filter="wipe(up)">
                                      <p:cBhvr>
                                        <p:cTn id="51" dur="500"/>
                                        <p:tgtEl>
                                          <p:spTgt spid="434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0" grpId="0" animBg="1"/>
      <p:bldP spid="434185" grpId="0"/>
      <p:bldP spid="434187" grpId="0"/>
      <p:bldP spid="434190" grpId="0" bldLvl="0" animBg="1"/>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灯片编号占位符 1"/>
          <p:cNvSpPr>
            <a:spLocks noGrp="1"/>
          </p:cNvSpPr>
          <p:nvPr>
            <p:ph type="sldNum" sz="quarter" idx="4"/>
          </p:nvPr>
        </p:nvSpPr>
        <p:spPr>
          <a:xfrm rot="-5400000">
            <a:off x="8391525" y="4368800"/>
            <a:ext cx="987425" cy="365125"/>
          </a:xfrm>
          <a:noFill/>
          <a:ln>
            <a:noFill/>
          </a:ln>
        </p:spPr>
        <p:txBody>
          <a:bodyPr wrap="square" lIns="68580" tIns="34290" rIns="68580" bIns="34290" anchor="b" anchorCtr="1"/>
          <a:lstStyle>
            <a:lvl1pPr marL="0" lvl="0" indent="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9A0DB2DC-4C9A-4742-B13C-FB6460FD3503}" type="slidenum">
              <a:rPr lang="zh-CN" altLang="en-US" sz="1200" b="1" dirty="0">
                <a:solidFill>
                  <a:srgbClr val="640000"/>
                </a:solidFill>
                <a:latin typeface="Arial" panose="020B0604020202020204" pitchFamily="34" charset="0"/>
                <a:ea typeface="宋体" panose="02010600030101010101" pitchFamily="2" charset="-122"/>
              </a:rPr>
              <a:t>33</a:t>
            </a:fld>
            <a:endParaRPr lang="zh-CN" altLang="en-US" sz="1200" b="1" dirty="0">
              <a:solidFill>
                <a:srgbClr val="640000"/>
              </a:solidFill>
              <a:latin typeface="Arial" panose="020B0604020202020204" pitchFamily="34" charset="0"/>
              <a:ea typeface="宋体" panose="02010600030101010101" pitchFamily="2" charset="-122"/>
            </a:endParaRPr>
          </a:p>
        </p:txBody>
      </p:sp>
      <p:grpSp>
        <p:nvGrpSpPr>
          <p:cNvPr id="7" name="组合 6"/>
          <p:cNvGrpSpPr/>
          <p:nvPr/>
        </p:nvGrpSpPr>
        <p:grpSpPr>
          <a:xfrm>
            <a:off x="2033905" y="3489325"/>
            <a:ext cx="2760345" cy="601980"/>
            <a:chOff x="3203" y="5495"/>
            <a:chExt cx="4347" cy="948"/>
          </a:xfrm>
        </p:grpSpPr>
        <p:sp>
          <p:nvSpPr>
            <p:cNvPr id="495630" name="Rectangle 14"/>
            <p:cNvSpPr/>
            <p:nvPr/>
          </p:nvSpPr>
          <p:spPr>
            <a:xfrm>
              <a:off x="7370" y="5923"/>
              <a:ext cx="180" cy="27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lstStyle/>
            <a:p>
              <a:pPr fontAlgn="base"/>
              <a:endParaRPr lang="zh-CN" altLang="en-US" sz="975" strike="noStrike" noProof="1">
                <a:latin typeface="Times New Roman" panose="02020603050405020304" pitchFamily="18" charset="0"/>
              </a:endParaRPr>
            </a:p>
          </p:txBody>
        </p:sp>
        <p:graphicFrame>
          <p:nvGraphicFramePr>
            <p:cNvPr id="495657" name="Object 41"/>
            <p:cNvGraphicFramePr>
              <a:graphicFrameLocks noChangeAspect="1"/>
            </p:cNvGraphicFramePr>
            <p:nvPr/>
          </p:nvGraphicFramePr>
          <p:xfrm>
            <a:off x="3203" y="5495"/>
            <a:ext cx="3862" cy="948"/>
          </p:xfrm>
          <a:graphic>
            <a:graphicData uri="http://schemas.openxmlformats.org/presentationml/2006/ole">
              <mc:AlternateContent xmlns:mc="http://schemas.openxmlformats.org/markup-compatibility/2006">
                <mc:Choice xmlns:v="urn:schemas-microsoft-com:vml" Requires="v">
                  <p:oleObj spid="_x0000_s17421" r:id="rId3" imgW="1666240" imgH="401955" progId="Equation.DSMT4">
                    <p:embed/>
                  </p:oleObj>
                </mc:Choice>
                <mc:Fallback>
                  <p:oleObj r:id="rId3" imgW="1666240" imgH="401955" progId="Equation.DSMT4">
                    <p:embed/>
                    <p:pic>
                      <p:nvPicPr>
                        <p:cNvPr id="0" name="图片 3473"/>
                        <p:cNvPicPr/>
                        <p:nvPr/>
                      </p:nvPicPr>
                      <p:blipFill>
                        <a:blip r:embed="rId4">
                          <a:clrChange>
                            <a:clrFrom>
                              <a:srgbClr val="000000"/>
                            </a:clrFrom>
                            <a:clrTo>
                              <a:srgbClr val="000000">
                                <a:alpha val="0"/>
                              </a:srgbClr>
                            </a:clrTo>
                          </a:clrChange>
                        </a:blip>
                        <a:stretch>
                          <a:fillRect/>
                        </a:stretch>
                      </p:blipFill>
                      <p:spPr>
                        <a:xfrm>
                          <a:off x="3203" y="5495"/>
                          <a:ext cx="3862" cy="948"/>
                        </a:xfrm>
                        <a:prstGeom prst="rect">
                          <a:avLst/>
                        </a:prstGeom>
                        <a:gradFill>
                          <a:gsLst>
                            <a:gs pos="0">
                              <a:srgbClr val="FBFB11"/>
                            </a:gs>
                            <a:gs pos="100000">
                              <a:srgbClr val="838309"/>
                            </a:gs>
                          </a:gsLst>
                          <a:lin ang="5400000" scaled="0"/>
                        </a:gradFill>
                        <a:ln w="38100">
                          <a:noFill/>
                          <a:miter/>
                        </a:ln>
                      </p:spPr>
                    </p:pic>
                  </p:oleObj>
                </mc:Fallback>
              </mc:AlternateContent>
            </a:graphicData>
          </a:graphic>
        </p:graphicFrame>
      </p:grpSp>
      <p:cxnSp>
        <p:nvCxnSpPr>
          <p:cNvPr id="2" name="直接连接符 1"/>
          <p:cNvCxnSpPr/>
          <p:nvPr/>
        </p:nvCxnSpPr>
        <p:spPr>
          <a:xfrm flipV="1">
            <a:off x="85725" y="454025"/>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07884" name="文本框 4"/>
          <p:cNvSpPr txBox="1"/>
          <p:nvPr/>
        </p:nvSpPr>
        <p:spPr>
          <a:xfrm>
            <a:off x="2583180" y="283845"/>
            <a:ext cx="3375025" cy="337185"/>
          </a:xfrm>
          <a:prstGeom prst="rect">
            <a:avLst/>
          </a:prstGeom>
          <a:noFill/>
          <a:ln w="9525">
            <a:noFill/>
          </a:ln>
        </p:spPr>
        <p:txBody>
          <a:bodyPr wrap="square" anchor="t">
            <a:spAutoFit/>
          </a:bodyPr>
          <a:lstStyle/>
          <a:p>
            <a:r>
              <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7 </a:t>
            </a:r>
            <a:r>
              <a:rPr lang="zh-CN" altLang="en-US" sz="1600" b="1" dirty="0">
                <a:solidFill>
                  <a:schemeClr val="accent2"/>
                </a:solidFill>
                <a:latin typeface="黑体" panose="02010609060101010101" pitchFamily="49" charset="-122"/>
                <a:ea typeface="黑体" panose="02010609060101010101" pitchFamily="49" charset="-122"/>
                <a:sym typeface="+mn-ea"/>
              </a:rPr>
              <a:t>牛顿迭代法的收敛性分析</a:t>
            </a:r>
            <a:endParaRPr lang="zh-CN" altLang="en-US" sz="1600" b="1" dirty="0">
              <a:solidFill>
                <a:schemeClr val="accent2"/>
              </a:solidFill>
              <a:latin typeface="黑体" panose="02010609060101010101" pitchFamily="49" charset="-122"/>
              <a:ea typeface="黑体" panose="02010609060101010101" pitchFamily="49" charset="-122"/>
            </a:endParaRPr>
          </a:p>
        </p:txBody>
      </p:sp>
      <p:grpSp>
        <p:nvGrpSpPr>
          <p:cNvPr id="6" name="组合 5"/>
          <p:cNvGrpSpPr/>
          <p:nvPr/>
        </p:nvGrpSpPr>
        <p:grpSpPr>
          <a:xfrm>
            <a:off x="1712595" y="803910"/>
            <a:ext cx="6009005" cy="2414905"/>
            <a:chOff x="2697" y="1266"/>
            <a:chExt cx="9463" cy="3803"/>
          </a:xfrm>
        </p:grpSpPr>
        <p:graphicFrame>
          <p:nvGraphicFramePr>
            <p:cNvPr id="495621" name="Object 5"/>
            <p:cNvGraphicFramePr>
              <a:graphicFrameLocks noChangeAspect="1"/>
            </p:cNvGraphicFramePr>
            <p:nvPr/>
          </p:nvGraphicFramePr>
          <p:xfrm>
            <a:off x="3221" y="2261"/>
            <a:ext cx="5454" cy="918"/>
          </p:xfrm>
          <a:graphic>
            <a:graphicData uri="http://schemas.openxmlformats.org/presentationml/2006/ole">
              <mc:AlternateContent xmlns:mc="http://schemas.openxmlformats.org/markup-compatibility/2006">
                <mc:Choice xmlns:v="urn:schemas-microsoft-com:vml" Requires="v">
                  <p:oleObj spid="_x0000_s17422" r:id="rId5" imgW="2578100" imgH="431800" progId="Equation.3">
                    <p:embed/>
                  </p:oleObj>
                </mc:Choice>
                <mc:Fallback>
                  <p:oleObj r:id="rId5" imgW="2578100" imgH="431800" progId="Equation.3">
                    <p:embed/>
                    <p:pic>
                      <p:nvPicPr>
                        <p:cNvPr id="0" name="图片 3478"/>
                        <p:cNvPicPr/>
                        <p:nvPr/>
                      </p:nvPicPr>
                      <p:blipFill>
                        <a:blip r:embed="rId6"/>
                        <a:stretch>
                          <a:fillRect/>
                        </a:stretch>
                      </p:blipFill>
                      <p:spPr>
                        <a:xfrm>
                          <a:off x="3221" y="2261"/>
                          <a:ext cx="5454" cy="918"/>
                        </a:xfrm>
                        <a:prstGeom prst="rect">
                          <a:avLst/>
                        </a:prstGeom>
                        <a:noFill/>
                        <a:ln w="38100">
                          <a:noFill/>
                          <a:miter/>
                        </a:ln>
                      </p:spPr>
                    </p:pic>
                  </p:oleObj>
                </mc:Fallback>
              </mc:AlternateContent>
            </a:graphicData>
          </a:graphic>
        </p:graphicFrame>
        <p:grpSp>
          <p:nvGrpSpPr>
            <p:cNvPr id="495622" name="Group 6"/>
            <p:cNvGrpSpPr/>
            <p:nvPr/>
          </p:nvGrpSpPr>
          <p:grpSpPr>
            <a:xfrm>
              <a:off x="4393" y="3198"/>
              <a:ext cx="1530" cy="630"/>
              <a:chOff x="1632" y="2832"/>
              <a:chExt cx="816" cy="336"/>
            </a:xfrm>
          </p:grpSpPr>
          <p:sp>
            <p:nvSpPr>
              <p:cNvPr id="8205" name="AutoShape 7"/>
              <p:cNvSpPr/>
              <p:nvPr/>
            </p:nvSpPr>
            <p:spPr>
              <a:xfrm rot="5400000">
                <a:off x="1968" y="2496"/>
                <a:ext cx="144" cy="816"/>
              </a:xfrm>
              <a:prstGeom prst="rightBrace">
                <a:avLst>
                  <a:gd name="adj1" fmla="val 47222"/>
                  <a:gd name="adj2" fmla="val 50000"/>
                </a:avLst>
              </a:prstGeom>
              <a:noFill/>
              <a:ln w="9525" cap="flat" cmpd="sng">
                <a:solidFill>
                  <a:schemeClr val="tx1"/>
                </a:solidFill>
                <a:prstDash val="solid"/>
                <a:headEnd type="none" w="med" len="med"/>
                <a:tailEnd type="none" w="med" len="med"/>
              </a:ln>
            </p:spPr>
            <p:txBody>
              <a:bodyPr wrap="none" anchor="ctr"/>
              <a:lstStyle/>
              <a:p>
                <a:pPr fontAlgn="base"/>
                <a:endParaRPr lang="zh-CN" altLang="en-US" sz="975" strike="noStrike" noProof="1">
                  <a:latin typeface="Times New Roman" panose="02020603050405020304" pitchFamily="18" charset="0"/>
                </a:endParaRPr>
              </a:p>
            </p:txBody>
          </p:sp>
          <p:graphicFrame>
            <p:nvGraphicFramePr>
              <p:cNvPr id="209928" name="Object 8"/>
              <p:cNvGraphicFramePr>
                <a:graphicFrameLocks noChangeAspect="1"/>
              </p:cNvGraphicFramePr>
              <p:nvPr/>
            </p:nvGraphicFramePr>
            <p:xfrm>
              <a:off x="1920" y="2928"/>
              <a:ext cx="308" cy="240"/>
            </p:xfrm>
            <a:graphic>
              <a:graphicData uri="http://schemas.openxmlformats.org/presentationml/2006/ole">
                <mc:AlternateContent xmlns:mc="http://schemas.openxmlformats.org/markup-compatibility/2006">
                  <mc:Choice xmlns:v="urn:schemas-microsoft-com:vml" Requires="v">
                    <p:oleObj spid="_x0000_s17423" r:id="rId7" imgW="292100" imgH="228600" progId="Equation.3">
                      <p:embed/>
                    </p:oleObj>
                  </mc:Choice>
                  <mc:Fallback>
                    <p:oleObj r:id="rId7" imgW="292100" imgH="228600" progId="Equation.3">
                      <p:embed/>
                      <p:pic>
                        <p:nvPicPr>
                          <p:cNvPr id="0" name="图片 3477"/>
                          <p:cNvPicPr/>
                          <p:nvPr/>
                        </p:nvPicPr>
                        <p:blipFill>
                          <a:blip r:embed="rId8"/>
                          <a:stretch>
                            <a:fillRect/>
                          </a:stretch>
                        </p:blipFill>
                        <p:spPr>
                          <a:xfrm>
                            <a:off x="1920" y="2928"/>
                            <a:ext cx="308" cy="240"/>
                          </a:xfrm>
                          <a:prstGeom prst="rect">
                            <a:avLst/>
                          </a:prstGeom>
                          <a:noFill/>
                          <a:ln w="38100">
                            <a:noFill/>
                            <a:miter/>
                          </a:ln>
                        </p:spPr>
                      </p:pic>
                    </p:oleObj>
                  </mc:Fallback>
                </mc:AlternateContent>
              </a:graphicData>
            </a:graphic>
          </p:graphicFrame>
        </p:grpSp>
        <p:graphicFrame>
          <p:nvGraphicFramePr>
            <p:cNvPr id="495625" name="Object 9"/>
            <p:cNvGraphicFramePr>
              <a:graphicFrameLocks noChangeAspect="1"/>
            </p:cNvGraphicFramePr>
            <p:nvPr/>
          </p:nvGraphicFramePr>
          <p:xfrm>
            <a:off x="3080" y="4075"/>
            <a:ext cx="3523" cy="995"/>
          </p:xfrm>
          <a:graphic>
            <a:graphicData uri="http://schemas.openxmlformats.org/presentationml/2006/ole">
              <mc:AlternateContent xmlns:mc="http://schemas.openxmlformats.org/markup-compatibility/2006">
                <mc:Choice xmlns:v="urn:schemas-microsoft-com:vml" Requires="v">
                  <p:oleObj spid="_x0000_s17424" r:id="rId9" imgW="1587500" imgH="431800" progId="Equation.DSMT4">
                    <p:embed/>
                  </p:oleObj>
                </mc:Choice>
                <mc:Fallback>
                  <p:oleObj r:id="rId9" imgW="1587500" imgH="431800" progId="Equation.DSMT4">
                    <p:embed/>
                    <p:pic>
                      <p:nvPicPr>
                        <p:cNvPr id="0" name="图片 3479"/>
                        <p:cNvPicPr/>
                        <p:nvPr/>
                      </p:nvPicPr>
                      <p:blipFill>
                        <a:blip r:embed="rId10"/>
                        <a:stretch>
                          <a:fillRect/>
                        </a:stretch>
                      </p:blipFill>
                      <p:spPr>
                        <a:xfrm>
                          <a:off x="3080" y="4075"/>
                          <a:ext cx="3523" cy="995"/>
                        </a:xfrm>
                        <a:prstGeom prst="rect">
                          <a:avLst/>
                        </a:prstGeom>
                        <a:noFill/>
                        <a:ln w="38100">
                          <a:noFill/>
                          <a:miter/>
                        </a:ln>
                      </p:spPr>
                    </p:pic>
                  </p:oleObj>
                </mc:Fallback>
              </mc:AlternateContent>
            </a:graphicData>
          </a:graphic>
        </p:graphicFrame>
        <p:grpSp>
          <p:nvGrpSpPr>
            <p:cNvPr id="495626" name="Group 10"/>
            <p:cNvGrpSpPr/>
            <p:nvPr/>
          </p:nvGrpSpPr>
          <p:grpSpPr>
            <a:xfrm>
              <a:off x="6908" y="4075"/>
              <a:ext cx="4590" cy="919"/>
              <a:chOff x="2976" y="3168"/>
              <a:chExt cx="2448" cy="491"/>
            </a:xfrm>
          </p:grpSpPr>
          <p:sp>
            <p:nvSpPr>
              <p:cNvPr id="209931" name="Text Box 11"/>
              <p:cNvSpPr txBox="1"/>
              <p:nvPr/>
            </p:nvSpPr>
            <p:spPr>
              <a:xfrm>
                <a:off x="2976" y="3168"/>
                <a:ext cx="2352" cy="491"/>
              </a:xfrm>
              <a:prstGeom prst="rect">
                <a:avLst/>
              </a:prstGeom>
              <a:noFill/>
              <a:ln w="9525">
                <a:noFill/>
              </a:ln>
            </p:spPr>
            <p:txBody>
              <a:bodyPr anchor="t">
                <a:spAutoFit/>
              </a:bodyPr>
              <a:lstStyle/>
              <a:p>
                <a:r>
                  <a:rPr lang="zh-CN" altLang="en-US" sz="1600" dirty="0">
                    <a:latin typeface="Times New Roman" panose="02020603050405020304" pitchFamily="18" charset="0"/>
                    <a:ea typeface="宋体" panose="02010600030101010101" pitchFamily="2" charset="-122"/>
                  </a:rPr>
                  <a:t>只要 </a:t>
                </a:r>
                <a:r>
                  <a:rPr lang="en-US" altLang="zh-CN" sz="1600" i="1" dirty="0">
                    <a:latin typeface="Times New Roman" panose="02020603050405020304" pitchFamily="18" charset="0"/>
                    <a:ea typeface="宋体" panose="02010600030101010101" pitchFamily="2" charset="-122"/>
                    <a:sym typeface="Symbol" panose="05050102010706020507" pitchFamily="18" charset="2"/>
                  </a:rPr>
                  <a:t>f </a:t>
                </a:r>
                <a:r>
                  <a:rPr lang="en-US" altLang="zh-CN" sz="1600" dirty="0">
                    <a:latin typeface="Times New Roman" panose="02020603050405020304" pitchFamily="18" charset="0"/>
                    <a:ea typeface="宋体" panose="02010600030101010101" pitchFamily="2" charset="-122"/>
                    <a:sym typeface="Symbol" panose="05050102010706020507" pitchFamily="18" charset="2"/>
                  </a:rPr>
                  <a:t>’(</a:t>
                </a:r>
                <a:r>
                  <a:rPr lang="en-US" altLang="zh-CN" sz="1600" i="1" dirty="0">
                    <a:latin typeface="Times New Roman" panose="02020603050405020304" pitchFamily="18" charset="0"/>
                    <a:ea typeface="宋体" panose="02010600030101010101" pitchFamily="2" charset="-122"/>
                    <a:sym typeface="Symbol" panose="05050102010706020507" pitchFamily="18" charset="2"/>
                  </a:rPr>
                  <a:t>x</a:t>
                </a:r>
                <a:r>
                  <a:rPr lang="en-US" altLang="zh-CN" sz="1600" dirty="0">
                    <a:latin typeface="Times New Roman" panose="02020603050405020304" pitchFamily="18" charset="0"/>
                    <a:ea typeface="宋体" panose="02010600030101010101" pitchFamily="2" charset="-122"/>
                    <a:sym typeface="Symbol" panose="05050102010706020507" pitchFamily="18" charset="2"/>
                  </a:rPr>
                  <a:t>*)  0</a:t>
                </a:r>
                <a:r>
                  <a:rPr lang="zh-CN" altLang="en-US" sz="1600" dirty="0">
                    <a:latin typeface="Times New Roman" panose="02020603050405020304" pitchFamily="18" charset="0"/>
                    <a:ea typeface="宋体" panose="02010600030101010101" pitchFamily="2" charset="-122"/>
                    <a:sym typeface="Symbol" panose="05050102010706020507" pitchFamily="18" charset="2"/>
                  </a:rPr>
                  <a:t>，则令          </a:t>
                </a:r>
              </a:p>
              <a:p>
                <a:r>
                  <a:rPr lang="zh-CN" altLang="en-US" sz="1600" dirty="0">
                    <a:latin typeface="Times New Roman" panose="02020603050405020304" pitchFamily="18" charset="0"/>
                    <a:ea typeface="宋体" panose="02010600030101010101" pitchFamily="2" charset="-122"/>
                    <a:sym typeface="Symbol" panose="05050102010706020507" pitchFamily="18" charset="2"/>
                  </a:rPr>
                  <a:t>可得结论。</a:t>
                </a:r>
              </a:p>
            </p:txBody>
          </p:sp>
          <p:graphicFrame>
            <p:nvGraphicFramePr>
              <p:cNvPr id="209932" name="Object 12"/>
              <p:cNvGraphicFramePr>
                <a:graphicFrameLocks noChangeAspect="1"/>
              </p:cNvGraphicFramePr>
              <p:nvPr/>
            </p:nvGraphicFramePr>
            <p:xfrm>
              <a:off x="4848" y="3216"/>
              <a:ext cx="576" cy="218"/>
            </p:xfrm>
            <a:graphic>
              <a:graphicData uri="http://schemas.openxmlformats.org/presentationml/2006/ole">
                <mc:AlternateContent xmlns:mc="http://schemas.openxmlformats.org/markup-compatibility/2006">
                  <mc:Choice xmlns:v="urn:schemas-microsoft-com:vml" Requires="v">
                    <p:oleObj spid="_x0000_s17425" r:id="rId11" imgW="469900" imgH="177800" progId="Equation.3">
                      <p:embed/>
                    </p:oleObj>
                  </mc:Choice>
                  <mc:Fallback>
                    <p:oleObj r:id="rId11" imgW="469900" imgH="177800" progId="Equation.3">
                      <p:embed/>
                      <p:pic>
                        <p:nvPicPr>
                          <p:cNvPr id="0" name="图片 3480"/>
                          <p:cNvPicPr/>
                          <p:nvPr/>
                        </p:nvPicPr>
                        <p:blipFill>
                          <a:blip r:embed="rId12"/>
                          <a:stretch>
                            <a:fillRect/>
                          </a:stretch>
                        </p:blipFill>
                        <p:spPr>
                          <a:xfrm>
                            <a:off x="4848" y="3216"/>
                            <a:ext cx="576" cy="218"/>
                          </a:xfrm>
                          <a:prstGeom prst="rect">
                            <a:avLst/>
                          </a:prstGeom>
                          <a:noFill/>
                          <a:ln w="38100">
                            <a:noFill/>
                            <a:miter/>
                          </a:ln>
                        </p:spPr>
                      </p:pic>
                    </p:oleObj>
                  </mc:Fallback>
                </mc:AlternateContent>
              </a:graphicData>
            </a:graphic>
          </p:graphicFrame>
        </p:grpSp>
        <p:sp>
          <p:nvSpPr>
            <p:cNvPr id="495629" name="AutoShape 13"/>
            <p:cNvSpPr/>
            <p:nvPr/>
          </p:nvSpPr>
          <p:spPr>
            <a:xfrm>
              <a:off x="7030" y="3368"/>
              <a:ext cx="5130" cy="670"/>
            </a:xfrm>
            <a:prstGeom prst="wedgeEllipseCallout">
              <a:avLst>
                <a:gd name="adj1" fmla="val -15755"/>
                <a:gd name="adj2" fmla="val 85296"/>
              </a:avLst>
            </a:prstGeom>
            <a:solidFill>
              <a:schemeClr val="accent5">
                <a:lumMod val="75000"/>
              </a:schemeClr>
            </a:solidFill>
            <a:ln w="9525" cap="flat" cmpd="sng">
              <a:solidFill>
                <a:schemeClr val="tx1"/>
              </a:solidFill>
              <a:prstDash val="solid"/>
              <a:miter/>
              <a:headEnd type="none" w="med" len="med"/>
              <a:tailEnd type="none" w="med" len="med"/>
            </a:ln>
          </p:spPr>
          <p:txBody>
            <a:bodyPr anchor="t"/>
            <a:lstStyle/>
            <a:p>
              <a:pPr algn="ctr"/>
              <a:r>
                <a:rPr lang="zh-CN" altLang="en-US" sz="1800" dirty="0">
                  <a:latin typeface="Times New Roman" panose="02020603050405020304" pitchFamily="18" charset="0"/>
                  <a:ea typeface="宋体" panose="02010600030101010101" pitchFamily="2" charset="-122"/>
                </a:rPr>
                <a:t>在</a:t>
              </a:r>
              <a:r>
                <a:rPr lang="zh-CN" altLang="en-US" sz="1800" dirty="0">
                  <a:solidFill>
                    <a:schemeClr val="accent2"/>
                  </a:solidFill>
                  <a:latin typeface="Times New Roman" panose="02020603050405020304" pitchFamily="18" charset="0"/>
                  <a:ea typeface="宋体" panose="02010600030101010101" pitchFamily="2" charset="-122"/>
                </a:rPr>
                <a:t>单根</a:t>
              </a:r>
              <a:r>
                <a:rPr lang="zh-CN" altLang="en-US" sz="1800" dirty="0">
                  <a:latin typeface="Times New Roman" panose="02020603050405020304" pitchFamily="18" charset="0"/>
                  <a:ea typeface="宋体" panose="02010600030101010101" pitchFamily="2" charset="-122"/>
                </a:rPr>
                <a:t> 附近收敛快</a:t>
              </a:r>
            </a:p>
          </p:txBody>
        </p:sp>
        <p:graphicFrame>
          <p:nvGraphicFramePr>
            <p:cNvPr id="4" name="Object 5"/>
            <p:cNvGraphicFramePr>
              <a:graphicFrameLocks noChangeAspect="1"/>
            </p:cNvGraphicFramePr>
            <p:nvPr/>
          </p:nvGraphicFramePr>
          <p:xfrm>
            <a:off x="2697" y="1266"/>
            <a:ext cx="6502" cy="838"/>
          </p:xfrm>
          <a:graphic>
            <a:graphicData uri="http://schemas.openxmlformats.org/presentationml/2006/ole">
              <mc:AlternateContent xmlns:mc="http://schemas.openxmlformats.org/markup-compatibility/2006">
                <mc:Choice xmlns:v="urn:schemas-microsoft-com:vml" Requires="v">
                  <p:oleObj spid="_x0000_s17426" r:id="rId13" imgW="3073400" imgH="393700" progId="Equation.3">
                    <p:embed/>
                  </p:oleObj>
                </mc:Choice>
                <mc:Fallback>
                  <p:oleObj r:id="rId13" imgW="3073400" imgH="393700" progId="Equation.3">
                    <p:embed/>
                    <p:pic>
                      <p:nvPicPr>
                        <p:cNvPr id="0" name="图片 3478"/>
                        <p:cNvPicPr/>
                        <p:nvPr/>
                      </p:nvPicPr>
                      <p:blipFill>
                        <a:blip r:embed="rId14"/>
                        <a:stretch>
                          <a:fillRect/>
                        </a:stretch>
                      </p:blipFill>
                      <p:spPr>
                        <a:xfrm>
                          <a:off x="2697" y="1266"/>
                          <a:ext cx="6502" cy="838"/>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7884"/>
                                        </p:tgtEl>
                                        <p:attrNameLst>
                                          <p:attrName>style.visibility</p:attrName>
                                        </p:attrNameLst>
                                      </p:cBhvr>
                                      <p:to>
                                        <p:strVal val="visible"/>
                                      </p:to>
                                    </p:set>
                                    <p:animEffect transition="in" filter="blinds(horizontal)">
                                      <p:cBhvr>
                                        <p:cTn id="17" dur="500"/>
                                        <p:tgtEl>
                                          <p:spTgt spid="2078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8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AutoShape 37">
            <a:hlinkClick r:id="" action="ppaction://hlinkshowjump?jump=lastslide"/>
          </p:cNvPr>
          <p:cNvSpPr/>
          <p:nvPr/>
        </p:nvSpPr>
        <p:spPr>
          <a:xfrm>
            <a:off x="7429500" y="114300"/>
            <a:ext cx="457200" cy="457200"/>
          </a:xfrm>
          <a:prstGeom prst="smileyFace">
            <a:avLst>
              <a:gd name="adj" fmla="val 4653"/>
            </a:avLst>
          </a:prstGeom>
          <a:solidFill>
            <a:srgbClr val="CCFFCC">
              <a:alpha val="50195"/>
            </a:srgbClr>
          </a:solidFill>
          <a:ln w="9525">
            <a:noFill/>
          </a:ln>
        </p:spPr>
        <p:txBody>
          <a:bodyPr wrap="none" anchor="ctr"/>
          <a:lstStyle/>
          <a:p>
            <a:pPr fontAlgn="base"/>
            <a:endParaRPr lang="zh-CN" altLang="en-US" sz="975" strike="noStrike" noProof="1">
              <a:latin typeface="Times New Roman" panose="02020603050405020304" pitchFamily="18" charset="0"/>
            </a:endParaRPr>
          </a:p>
        </p:txBody>
      </p:sp>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85725" y="454025"/>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07884" name="文本框 4"/>
          <p:cNvSpPr txBox="1"/>
          <p:nvPr/>
        </p:nvSpPr>
        <p:spPr>
          <a:xfrm>
            <a:off x="2583180" y="283845"/>
            <a:ext cx="3375025" cy="337185"/>
          </a:xfrm>
          <a:prstGeom prst="rect">
            <a:avLst/>
          </a:prstGeom>
          <a:noFill/>
          <a:ln w="9525">
            <a:noFill/>
          </a:ln>
        </p:spPr>
        <p:txBody>
          <a:bodyPr wrap="square" anchor="t">
            <a:spAutoFit/>
          </a:bodyPr>
          <a:lstStyle/>
          <a:p>
            <a:r>
              <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7 </a:t>
            </a:r>
            <a:r>
              <a:rPr lang="zh-CN" altLang="en-US" sz="1600" b="1" dirty="0">
                <a:solidFill>
                  <a:schemeClr val="accent2"/>
                </a:solidFill>
                <a:latin typeface="黑体" panose="02010609060101010101" pitchFamily="49" charset="-122"/>
                <a:ea typeface="黑体" panose="02010609060101010101" pitchFamily="49" charset="-122"/>
                <a:sym typeface="+mn-ea"/>
              </a:rPr>
              <a:t>牛顿迭代法的收敛性分析</a:t>
            </a:r>
            <a:endParaRPr lang="zh-CN" altLang="en-US" sz="1600" b="1" dirty="0">
              <a:solidFill>
                <a:schemeClr val="accent2"/>
              </a:solidFill>
              <a:latin typeface="黑体" panose="02010609060101010101" pitchFamily="49" charset="-122"/>
              <a:ea typeface="黑体" panose="02010609060101010101" pitchFamily="49" charset="-122"/>
            </a:endParaRPr>
          </a:p>
        </p:txBody>
      </p:sp>
      <p:grpSp>
        <p:nvGrpSpPr>
          <p:cNvPr id="20" name="组合 19"/>
          <p:cNvGrpSpPr/>
          <p:nvPr/>
        </p:nvGrpSpPr>
        <p:grpSpPr>
          <a:xfrm>
            <a:off x="390525" y="1112520"/>
            <a:ext cx="6393180" cy="2316480"/>
            <a:chOff x="615" y="1752"/>
            <a:chExt cx="10068" cy="3648"/>
          </a:xfrm>
        </p:grpSpPr>
        <p:sp>
          <p:nvSpPr>
            <p:cNvPr id="43037" name="Rectangle 29"/>
            <p:cNvSpPr/>
            <p:nvPr/>
          </p:nvSpPr>
          <p:spPr>
            <a:xfrm>
              <a:off x="615" y="1752"/>
              <a:ext cx="10069" cy="580"/>
            </a:xfrm>
            <a:prstGeom prst="rect">
              <a:avLst/>
            </a:prstGeom>
            <a:noFill/>
            <a:ln w="9525">
              <a:noFill/>
            </a:ln>
          </p:spPr>
          <p:txBody>
            <a:bodyPr wrap="square">
              <a:spAutoFit/>
            </a:bodyPr>
            <a:lstStyle/>
            <a:p>
              <a:pPr algn="l" fontAlgn="base"/>
              <a:r>
                <a:rPr lang="en-US" altLang="zh-CN" sz="975" b="0" strike="noStrike" noProof="1">
                  <a:latin typeface="Times New Roman" panose="02020603050405020304" pitchFamily="18" charset="0"/>
                  <a:ea typeface="宋体" panose="02010600030101010101" pitchFamily="2" charset="-122"/>
                  <a:cs typeface="+mn-cs"/>
                </a:rPr>
                <a:t> </a:t>
              </a:r>
              <a:r>
                <a:rPr lang="zh-CN" altLang="en-US" sz="1800" b="0" strike="noStrike" noProof="1">
                  <a:latin typeface="Times New Roman" panose="02020603050405020304" pitchFamily="18" charset="0"/>
                  <a:ea typeface="宋体" panose="02010600030101010101" pitchFamily="2" charset="-122"/>
                  <a:cs typeface="+mn-cs"/>
                </a:rPr>
                <a:t>若记 </a:t>
              </a:r>
              <a:r>
                <a:rPr lang="en-US" altLang="zh-CN" sz="975" b="1" strike="noStrike" noProof="1">
                  <a:latin typeface="Times New Roman" panose="02020603050405020304" pitchFamily="18" charset="0"/>
                  <a:ea typeface="宋体" panose="02010600030101010101" pitchFamily="2" charset="-122"/>
                  <a:cs typeface="+mn-cs"/>
                </a:rPr>
                <a:t>  </a:t>
              </a:r>
              <a:r>
                <a:rPr lang="en-US" altLang="zh-CN" sz="975" b="1" strike="noStrike" noProof="1">
                  <a:solidFill>
                    <a:srgbClr val="FF0000"/>
                  </a:solidFill>
                  <a:latin typeface="Times New Roman" panose="02020603050405020304" pitchFamily="18" charset="0"/>
                  <a:ea typeface="宋体" panose="02010600030101010101" pitchFamily="2" charset="-122"/>
                  <a:cs typeface="+mn-cs"/>
                </a:rPr>
                <a:t> </a:t>
              </a:r>
              <a:r>
                <a:rPr lang="en-US" altLang="zh-CN" sz="1400" b="1" strike="noStrike" noProof="1">
                  <a:solidFill>
                    <a:srgbClr val="FF0000"/>
                  </a:solidFill>
                  <a:latin typeface="Times New Roman" panose="02020603050405020304" pitchFamily="18" charset="0"/>
                  <a:ea typeface="宋体" panose="02010600030101010101" pitchFamily="2" charset="-122"/>
                  <a:cs typeface="+mn-cs"/>
                </a:rPr>
                <a:t>       </a:t>
              </a:r>
              <a:r>
                <a:rPr lang="zh-CN" altLang="en-US" sz="1400" b="1" strike="noStrike" noProof="1">
                  <a:solidFill>
                    <a:srgbClr val="FF0000"/>
                  </a:solidFill>
                  <a:latin typeface="Times New Roman" panose="02020603050405020304" pitchFamily="18" charset="0"/>
                  <a:ea typeface="宋体" panose="02010600030101010101" pitchFamily="2" charset="-122"/>
                  <a:cs typeface="+mn-cs"/>
                </a:rPr>
                <a:t>        </a:t>
              </a:r>
              <a:r>
                <a:rPr lang="zh-CN" altLang="en-US" sz="1400" strike="noStrike" noProof="1">
                  <a:solidFill>
                    <a:schemeClr val="tx1"/>
                  </a:solidFill>
                  <a:latin typeface="Times New Roman" panose="02020603050405020304" pitchFamily="18" charset="0"/>
                  <a:ea typeface="宋体" panose="02010600030101010101" pitchFamily="2" charset="-122"/>
                  <a:cs typeface="+mn-cs"/>
                </a:rPr>
                <a:t>，</a:t>
              </a:r>
              <a:r>
                <a:rPr lang="zh-CN" altLang="en-US" sz="1800" b="0" strike="noStrike" noProof="1">
                  <a:latin typeface="Times New Roman" panose="02020603050405020304" pitchFamily="18" charset="0"/>
                  <a:ea typeface="宋体" panose="02010600030101010101" pitchFamily="2" charset="-122"/>
                  <a:cs typeface="+mn-cs"/>
                </a:rPr>
                <a:t>其中  </a:t>
              </a:r>
              <a:r>
                <a:rPr lang="en-US" altLang="zh-CN" sz="975" b="0" strike="noStrike" noProof="1">
                  <a:latin typeface="Times New Roman" panose="02020603050405020304" pitchFamily="18" charset="0"/>
                  <a:ea typeface="宋体" panose="02010600030101010101" pitchFamily="2" charset="-122"/>
                  <a:cs typeface="+mn-cs"/>
                </a:rPr>
                <a:t>   </a:t>
              </a:r>
              <a:endParaRPr lang="en-US" altLang="zh-CN" sz="975" b="0" strike="noStrike" noProof="1">
                <a:latin typeface="Times New Roman" panose="02020603050405020304" pitchFamily="18" charset="0"/>
                <a:sym typeface="Symbol" panose="05050102010706020507" pitchFamily="18" charset="2"/>
              </a:endParaRPr>
            </a:p>
          </p:txBody>
        </p:sp>
        <p:graphicFrame>
          <p:nvGraphicFramePr>
            <p:cNvPr id="6" name="对象 5">
              <a:hlinkClick r:id="" action="ppaction://ole?verb=0"/>
            </p:cNvPr>
            <p:cNvGraphicFramePr>
              <a:graphicFrameLocks noChangeAspect="1"/>
            </p:cNvGraphicFramePr>
            <p:nvPr/>
          </p:nvGraphicFramePr>
          <p:xfrm>
            <a:off x="1707" y="1752"/>
            <a:ext cx="880" cy="680"/>
          </p:xfrm>
          <a:graphic>
            <a:graphicData uri="http://schemas.openxmlformats.org/presentationml/2006/ole">
              <mc:AlternateContent xmlns:mc="http://schemas.openxmlformats.org/markup-compatibility/2006">
                <mc:Choice xmlns:v="urn:schemas-microsoft-com:vml" Requires="v">
                  <p:oleObj spid="_x0000_s18445" r:id="rId3" imgW="558800" imgH="431800" progId="Equation.KSEE3">
                    <p:embed/>
                  </p:oleObj>
                </mc:Choice>
                <mc:Fallback>
                  <p:oleObj r:id="rId3" imgW="558800" imgH="431800" progId="Equation.KSEE3">
                    <p:embed/>
                    <p:pic>
                      <p:nvPicPr>
                        <p:cNvPr id="0" name="图片 4096"/>
                        <p:cNvPicPr/>
                        <p:nvPr/>
                      </p:nvPicPr>
                      <p:blipFill>
                        <a:blip r:embed="rId4"/>
                        <a:stretch>
                          <a:fillRect/>
                        </a:stretch>
                      </p:blipFill>
                      <p:spPr>
                        <a:xfrm>
                          <a:off x="1707" y="1752"/>
                          <a:ext cx="880" cy="68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4329" y="2739"/>
            <a:ext cx="3493" cy="434"/>
          </p:xfrm>
          <a:graphic>
            <a:graphicData uri="http://schemas.openxmlformats.org/presentationml/2006/ole">
              <mc:AlternateContent xmlns:mc="http://schemas.openxmlformats.org/markup-compatibility/2006">
                <mc:Choice xmlns:v="urn:schemas-microsoft-com:vml" Requires="v">
                  <p:oleObj spid="_x0000_s18446" r:id="rId5" imgW="2044700" imgH="254000" progId="Equation.KSEE3">
                    <p:embed/>
                  </p:oleObj>
                </mc:Choice>
                <mc:Fallback>
                  <p:oleObj r:id="rId5" imgW="2044700" imgH="254000" progId="Equation.KSEE3">
                    <p:embed/>
                    <p:pic>
                      <p:nvPicPr>
                        <p:cNvPr id="0" name="图片 4096"/>
                        <p:cNvPicPr/>
                        <p:nvPr/>
                      </p:nvPicPr>
                      <p:blipFill>
                        <a:blip r:embed="rId6"/>
                        <a:stretch>
                          <a:fillRect/>
                        </a:stretch>
                      </p:blipFill>
                      <p:spPr>
                        <a:xfrm>
                          <a:off x="4329" y="2739"/>
                          <a:ext cx="3493" cy="434"/>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4329" y="3424"/>
            <a:ext cx="3377" cy="564"/>
          </p:xfrm>
          <a:graphic>
            <a:graphicData uri="http://schemas.openxmlformats.org/presentationml/2006/ole">
              <mc:AlternateContent xmlns:mc="http://schemas.openxmlformats.org/markup-compatibility/2006">
                <mc:Choice xmlns:v="urn:schemas-microsoft-com:vml" Requires="v">
                  <p:oleObj spid="_x0000_s18447" r:id="rId7" imgW="1320165" imgH="316865" progId="Equation.KSEE3">
                    <p:embed/>
                  </p:oleObj>
                </mc:Choice>
                <mc:Fallback>
                  <p:oleObj r:id="rId7" imgW="1320165" imgH="316865" progId="Equation.KSEE3">
                    <p:embed/>
                    <p:pic>
                      <p:nvPicPr>
                        <p:cNvPr id="0" name="图片 4096"/>
                        <p:cNvPicPr/>
                        <p:nvPr/>
                      </p:nvPicPr>
                      <p:blipFill>
                        <a:blip r:embed="rId8"/>
                        <a:stretch>
                          <a:fillRect/>
                        </a:stretch>
                      </p:blipFill>
                      <p:spPr>
                        <a:xfrm>
                          <a:off x="4329" y="3424"/>
                          <a:ext cx="3377" cy="564"/>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4228" y="4224"/>
            <a:ext cx="6335" cy="1176"/>
          </p:xfrm>
          <a:graphic>
            <a:graphicData uri="http://schemas.openxmlformats.org/presentationml/2006/ole">
              <mc:AlternateContent xmlns:mc="http://schemas.openxmlformats.org/markup-compatibility/2006">
                <mc:Choice xmlns:v="urn:schemas-microsoft-com:vml" Requires="v">
                  <p:oleObj spid="_x0000_s18448" r:id="rId9" imgW="2476500" imgH="660400" progId="Equation.KSEE3">
                    <p:embed/>
                  </p:oleObj>
                </mc:Choice>
                <mc:Fallback>
                  <p:oleObj r:id="rId9" imgW="2476500" imgH="660400" progId="Equation.KSEE3">
                    <p:embed/>
                    <p:pic>
                      <p:nvPicPr>
                        <p:cNvPr id="0" name="图片 4096"/>
                        <p:cNvPicPr/>
                        <p:nvPr/>
                      </p:nvPicPr>
                      <p:blipFill>
                        <a:blip r:embed="rId10"/>
                        <a:stretch>
                          <a:fillRect/>
                        </a:stretch>
                      </p:blipFill>
                      <p:spPr>
                        <a:xfrm>
                          <a:off x="4228" y="4224"/>
                          <a:ext cx="6335" cy="1176"/>
                        </a:xfrm>
                        <a:prstGeom prst="rect">
                          <a:avLst/>
                        </a:prstGeom>
                      </p:spPr>
                    </p:pic>
                  </p:oleObj>
                </mc:Fallback>
              </mc:AlternateContent>
            </a:graphicData>
          </a:graphic>
        </p:graphicFrame>
      </p:grpSp>
      <p:grpSp>
        <p:nvGrpSpPr>
          <p:cNvPr id="21" name="组合 20"/>
          <p:cNvGrpSpPr/>
          <p:nvPr/>
        </p:nvGrpSpPr>
        <p:grpSpPr>
          <a:xfrm>
            <a:off x="1101725" y="3520440"/>
            <a:ext cx="6858000" cy="450850"/>
            <a:chOff x="1735" y="5544"/>
            <a:chExt cx="10800" cy="710"/>
          </a:xfrm>
        </p:grpSpPr>
        <p:sp>
          <p:nvSpPr>
            <p:cNvPr id="43044" name="Rectangle 36"/>
            <p:cNvSpPr/>
            <p:nvPr/>
          </p:nvSpPr>
          <p:spPr>
            <a:xfrm>
              <a:off x="1735" y="5544"/>
              <a:ext cx="10800" cy="710"/>
            </a:xfrm>
            <a:prstGeom prst="rect">
              <a:avLst/>
            </a:prstGeom>
            <a:noFill/>
            <a:ln w="9525">
              <a:noFill/>
            </a:ln>
          </p:spPr>
          <p:txBody>
            <a:bodyPr>
              <a:spAutoFit/>
            </a:bodyPr>
            <a:lstStyle/>
            <a:p>
              <a:pPr fontAlgn="base">
                <a:lnSpc>
                  <a:spcPct val="130000"/>
                </a:lnSpc>
              </a:pPr>
              <a:r>
                <a:rPr lang="zh-CN" altLang="en-US" sz="1800" b="0" strike="noStrike" noProof="1">
                  <a:latin typeface="Times New Roman" panose="02020603050405020304" pitchFamily="18" charset="0"/>
                  <a:ea typeface="宋体" panose="02010600030101010101" pitchFamily="2" charset="-122"/>
                  <a:cs typeface="+mn-cs"/>
                </a:rPr>
                <a:t>可见,当                    ，</a:t>
              </a:r>
              <a:r>
                <a:rPr lang="zh-CN" altLang="en-US" sz="1800" b="0" strike="noStrike" noProof="1">
                  <a:latin typeface="Times New Roman" panose="02020603050405020304" pitchFamily="18" charset="0"/>
                  <a:ea typeface="宋体" panose="02010600030101010101" pitchFamily="2" charset="-122"/>
                  <a:cs typeface="+mn-cs"/>
                  <a:sym typeface="Symbol" panose="05050102010706020507" pitchFamily="18" charset="2"/>
                </a:rPr>
                <a:t>即                            时, </a:t>
              </a:r>
              <a:r>
                <a:rPr lang="zh-CN" altLang="en-US" sz="1800" b="0" i="1" strike="noStrike" noProof="1">
                  <a:latin typeface="Times New Roman" panose="02020603050405020304" pitchFamily="18" charset="0"/>
                  <a:ea typeface="宋体" panose="02010600030101010101" pitchFamily="2" charset="-122"/>
                  <a:cs typeface="+mn-cs"/>
                  <a:sym typeface="Symbol" panose="05050102010706020507" pitchFamily="18" charset="2"/>
                </a:rPr>
                <a:t>Newton</a:t>
              </a:r>
              <a:r>
                <a:rPr lang="zh-CN" altLang="en-US" sz="1800" b="0" strike="noStrike" noProof="1">
                  <a:latin typeface="Times New Roman" panose="02020603050405020304" pitchFamily="18" charset="0"/>
                  <a:ea typeface="宋体" panose="02010600030101010101" pitchFamily="2" charset="-122"/>
                  <a:cs typeface="+mn-cs"/>
                  <a:sym typeface="Symbol" panose="05050102010706020507" pitchFamily="18" charset="2"/>
                </a:rPr>
                <a:t>迭代法是收敛的.</a:t>
              </a:r>
              <a:endParaRPr lang="zh-CN" altLang="en-US" sz="1800" b="0" strike="noStrike" noProof="1">
                <a:latin typeface="Times New Roman" panose="02020603050405020304" pitchFamily="18" charset="0"/>
                <a:sym typeface="Symbol" panose="05050102010706020507" pitchFamily="18" charset="2"/>
              </a:endParaRPr>
            </a:p>
          </p:txBody>
        </p:sp>
        <p:graphicFrame>
          <p:nvGraphicFramePr>
            <p:cNvPr id="14" name="对象 13">
              <a:hlinkClick r:id="" action="ppaction://ole?verb=0"/>
            </p:cNvPr>
            <p:cNvGraphicFramePr>
              <a:graphicFrameLocks noChangeAspect="1"/>
            </p:cNvGraphicFramePr>
            <p:nvPr/>
          </p:nvGraphicFramePr>
          <p:xfrm>
            <a:off x="3096" y="5678"/>
            <a:ext cx="1716" cy="498"/>
          </p:xfrm>
          <a:graphic>
            <a:graphicData uri="http://schemas.openxmlformats.org/presentationml/2006/ole">
              <mc:AlternateContent xmlns:mc="http://schemas.openxmlformats.org/markup-compatibility/2006">
                <mc:Choice xmlns:v="urn:schemas-microsoft-com:vml" Requires="v">
                  <p:oleObj spid="_x0000_s18449" r:id="rId11" imgW="800100" imgH="279400" progId="Equation.KSEE3">
                    <p:embed/>
                  </p:oleObj>
                </mc:Choice>
                <mc:Fallback>
                  <p:oleObj r:id="rId11" imgW="800100" imgH="279400" progId="Equation.KSEE3">
                    <p:embed/>
                    <p:pic>
                      <p:nvPicPr>
                        <p:cNvPr id="0" name="图片 4096"/>
                        <p:cNvPicPr/>
                        <p:nvPr/>
                      </p:nvPicPr>
                      <p:blipFill>
                        <a:blip r:embed="rId12"/>
                        <a:stretch>
                          <a:fillRect/>
                        </a:stretch>
                      </p:blipFill>
                      <p:spPr>
                        <a:xfrm>
                          <a:off x="3096" y="5678"/>
                          <a:ext cx="1716" cy="498"/>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5710" y="5678"/>
            <a:ext cx="2393" cy="575"/>
          </p:xfrm>
          <a:graphic>
            <a:graphicData uri="http://schemas.openxmlformats.org/presentationml/2006/ole">
              <mc:AlternateContent xmlns:mc="http://schemas.openxmlformats.org/markup-compatibility/2006">
                <mc:Choice xmlns:v="urn:schemas-microsoft-com:vml" Requires="v">
                  <p:oleObj spid="_x0000_s18450" r:id="rId13" imgW="1168400" imgH="279400" progId="Equation.KSEE3">
                    <p:embed/>
                  </p:oleObj>
                </mc:Choice>
                <mc:Fallback>
                  <p:oleObj r:id="rId13" imgW="1168400" imgH="279400" progId="Equation.KSEE3">
                    <p:embed/>
                    <p:pic>
                      <p:nvPicPr>
                        <p:cNvPr id="0" name="图片 4096"/>
                        <p:cNvPicPr/>
                        <p:nvPr/>
                      </p:nvPicPr>
                      <p:blipFill>
                        <a:blip r:embed="rId14"/>
                        <a:stretch>
                          <a:fillRect/>
                        </a:stretch>
                      </p:blipFill>
                      <p:spPr>
                        <a:xfrm>
                          <a:off x="5710" y="5678"/>
                          <a:ext cx="2393" cy="575"/>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1+#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0-#ppt_w/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7884"/>
                                        </p:tgtEl>
                                        <p:attrNameLst>
                                          <p:attrName>style.visibility</p:attrName>
                                        </p:attrNameLst>
                                      </p:cBhvr>
                                      <p:to>
                                        <p:strVal val="visible"/>
                                      </p:to>
                                    </p:set>
                                    <p:animEffect transition="in" filter="blinds(horizontal)">
                                      <p:cBhvr>
                                        <p:cTn id="17" dur="500"/>
                                        <p:tgtEl>
                                          <p:spTgt spid="2078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8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AutoShape 37">
            <a:hlinkClick r:id="" action="ppaction://hlinkshowjump?jump=lastslide"/>
          </p:cNvPr>
          <p:cNvSpPr/>
          <p:nvPr/>
        </p:nvSpPr>
        <p:spPr>
          <a:xfrm>
            <a:off x="7429500" y="114300"/>
            <a:ext cx="457200" cy="457200"/>
          </a:xfrm>
          <a:prstGeom prst="smileyFace">
            <a:avLst>
              <a:gd name="adj" fmla="val 4653"/>
            </a:avLst>
          </a:prstGeom>
          <a:solidFill>
            <a:srgbClr val="CCFFCC">
              <a:alpha val="50195"/>
            </a:srgbClr>
          </a:solidFill>
          <a:ln w="9525">
            <a:noFill/>
          </a:ln>
        </p:spPr>
        <p:txBody>
          <a:bodyPr wrap="none" anchor="ctr"/>
          <a:lstStyle/>
          <a:p>
            <a:pPr fontAlgn="base"/>
            <a:endParaRPr lang="zh-CN" altLang="en-US" sz="975" strike="noStrike" noProof="1">
              <a:latin typeface="Times New Roman" panose="02020603050405020304" pitchFamily="18" charset="0"/>
            </a:endParaRPr>
          </a:p>
        </p:txBody>
      </p:sp>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85725" y="454025"/>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07884" name="文本框 4"/>
          <p:cNvSpPr txBox="1"/>
          <p:nvPr/>
        </p:nvSpPr>
        <p:spPr>
          <a:xfrm>
            <a:off x="2583180" y="283845"/>
            <a:ext cx="3375025" cy="337185"/>
          </a:xfrm>
          <a:prstGeom prst="rect">
            <a:avLst/>
          </a:prstGeom>
          <a:noFill/>
          <a:ln w="9525">
            <a:noFill/>
          </a:ln>
        </p:spPr>
        <p:txBody>
          <a:bodyPr wrap="square" anchor="t">
            <a:spAutoFit/>
          </a:bodyPr>
          <a:lstStyle/>
          <a:p>
            <a:r>
              <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7 </a:t>
            </a:r>
            <a:r>
              <a:rPr lang="zh-CN" altLang="en-US" sz="1600" b="1" dirty="0">
                <a:solidFill>
                  <a:schemeClr val="accent2"/>
                </a:solidFill>
                <a:latin typeface="黑体" panose="02010609060101010101" pitchFamily="49" charset="-122"/>
                <a:ea typeface="黑体" panose="02010609060101010101" pitchFamily="49" charset="-122"/>
                <a:sym typeface="+mn-ea"/>
              </a:rPr>
              <a:t>牛顿迭代法的收敛性分析</a:t>
            </a:r>
            <a:endParaRPr lang="zh-CN" altLang="en-US" sz="1600" b="1" dirty="0">
              <a:solidFill>
                <a:schemeClr val="accent2"/>
              </a:solidFill>
              <a:latin typeface="黑体" panose="02010609060101010101" pitchFamily="49" charset="-122"/>
              <a:ea typeface="黑体" panose="02010609060101010101" pitchFamily="49" charset="-122"/>
            </a:endParaRPr>
          </a:p>
        </p:txBody>
      </p:sp>
      <p:graphicFrame>
        <p:nvGraphicFramePr>
          <p:cNvPr id="211969" name="Object 2"/>
          <p:cNvGraphicFramePr>
            <a:graphicFrameLocks noGrp="1" noChangeAspect="1"/>
          </p:cNvGraphicFramePr>
          <p:nvPr/>
        </p:nvGraphicFramePr>
        <p:xfrm>
          <a:off x="1272540" y="687070"/>
          <a:ext cx="6416675" cy="1146810"/>
        </p:xfrm>
        <a:graphic>
          <a:graphicData uri="http://schemas.openxmlformats.org/presentationml/2006/ole">
            <mc:AlternateContent xmlns:mc="http://schemas.openxmlformats.org/markup-compatibility/2006">
              <mc:Choice xmlns:v="urn:schemas-microsoft-com:vml" Requires="v">
                <p:oleObj spid="_x0000_s19465" r:id="rId3" imgW="3886200" imgH="691515" progId="Word.Picture.8">
                  <p:embed/>
                </p:oleObj>
              </mc:Choice>
              <mc:Fallback>
                <p:oleObj r:id="rId3" imgW="3886200" imgH="691515" progId="Word.Picture.8">
                  <p:embed/>
                  <p:pic>
                    <p:nvPicPr>
                      <p:cNvPr id="0" name="图片 3484"/>
                      <p:cNvPicPr/>
                      <p:nvPr/>
                    </p:nvPicPr>
                    <p:blipFill>
                      <a:blip r:embed="rId4"/>
                      <a:stretch>
                        <a:fillRect/>
                      </a:stretch>
                    </p:blipFill>
                    <p:spPr>
                      <a:xfrm>
                        <a:off x="1272540" y="687070"/>
                        <a:ext cx="6416675" cy="1146810"/>
                      </a:xfrm>
                      <a:prstGeom prst="rect">
                        <a:avLst/>
                      </a:prstGeom>
                      <a:solidFill>
                        <a:schemeClr val="bg2">
                          <a:lumMod val="75000"/>
                        </a:schemeClr>
                      </a:solidFill>
                      <a:ln w="38100">
                        <a:solidFill>
                          <a:srgbClr val="C00000"/>
                        </a:solidFill>
                        <a:miter/>
                      </a:ln>
                    </p:spPr>
                  </p:pic>
                </p:oleObj>
              </mc:Fallback>
            </mc:AlternateContent>
          </a:graphicData>
        </a:graphic>
      </p:graphicFrame>
      <p:graphicFrame>
        <p:nvGraphicFramePr>
          <p:cNvPr id="496644" name="Object 4"/>
          <p:cNvGraphicFramePr>
            <a:graphicFrameLocks noGrp="1" noChangeAspect="1"/>
          </p:cNvGraphicFramePr>
          <p:nvPr/>
        </p:nvGraphicFramePr>
        <p:xfrm>
          <a:off x="1272540" y="1954848"/>
          <a:ext cx="5192395" cy="2303145"/>
        </p:xfrm>
        <a:graphic>
          <a:graphicData uri="http://schemas.openxmlformats.org/presentationml/2006/ole">
            <mc:AlternateContent xmlns:mc="http://schemas.openxmlformats.org/markup-compatibility/2006">
              <mc:Choice xmlns:v="urn:schemas-microsoft-com:vml" Requires="v">
                <p:oleObj spid="_x0000_s19466" r:id="rId5" imgW="4000500" imgH="1778635" progId="Word.Picture.8">
                  <p:embed/>
                </p:oleObj>
              </mc:Choice>
              <mc:Fallback>
                <p:oleObj r:id="rId5" imgW="4000500" imgH="1778635" progId="Word.Picture.8">
                  <p:embed/>
                  <p:pic>
                    <p:nvPicPr>
                      <p:cNvPr id="0" name="图片 3483"/>
                      <p:cNvPicPr/>
                      <p:nvPr/>
                    </p:nvPicPr>
                    <p:blipFill>
                      <a:blip r:embed="rId6"/>
                      <a:stretch>
                        <a:fillRect/>
                      </a:stretch>
                    </p:blipFill>
                    <p:spPr>
                      <a:xfrm>
                        <a:off x="1272540" y="1954848"/>
                        <a:ext cx="5192395" cy="2303145"/>
                      </a:xfrm>
                      <a:prstGeom prst="rect">
                        <a:avLst/>
                      </a:prstGeom>
                      <a:noFill/>
                      <a:ln w="38100">
                        <a:miter/>
                      </a:ln>
                    </p:spPr>
                  </p:pic>
                </p:oleObj>
              </mc:Fallback>
            </mc:AlternateContent>
          </a:graphicData>
        </a:graphic>
      </p:graphicFrame>
      <p:sp>
        <p:nvSpPr>
          <p:cNvPr id="10245" name="TextBox 1"/>
          <p:cNvSpPr txBox="1"/>
          <p:nvPr/>
        </p:nvSpPr>
        <p:spPr>
          <a:xfrm>
            <a:off x="1272223" y="4056698"/>
            <a:ext cx="5724525" cy="829945"/>
          </a:xfrm>
          <a:prstGeom prst="rect">
            <a:avLst/>
          </a:prstGeom>
          <a:noFill/>
          <a:ln w="9525">
            <a:noFill/>
          </a:ln>
        </p:spPr>
        <p:txBody>
          <a:bodyPr>
            <a:spAutoFit/>
          </a:bodyPr>
          <a:lstStyle/>
          <a:p>
            <a:r>
              <a:rPr lang="zh-CN" altLang="en-US" sz="1600" b="1" noProof="1">
                <a:solidFill>
                  <a:schemeClr val="tx1"/>
                </a:solidFill>
                <a:latin typeface="宋体" panose="02010600030101010101" pitchFamily="2" charset="-122"/>
                <a:cs typeface="+mn-cs"/>
              </a:rPr>
              <a:t>由收敛阶的定义，</a:t>
            </a:r>
            <a:r>
              <a:rPr lang="en-US" altLang="zh-CN" sz="1600" b="1" noProof="1">
                <a:solidFill>
                  <a:schemeClr val="tx1"/>
                </a:solidFill>
                <a:latin typeface="宋体" panose="02010600030101010101" pitchFamily="2" charset="-122"/>
                <a:cs typeface="+mn-cs"/>
              </a:rPr>
              <a:t>    </a:t>
            </a:r>
            <a:r>
              <a:rPr lang="zh-CN" altLang="en-US" sz="1600" b="1" noProof="1">
                <a:solidFill>
                  <a:schemeClr val="tx1"/>
                </a:solidFill>
                <a:latin typeface="宋体" panose="02010600030101010101" pitchFamily="2" charset="-122"/>
                <a:cs typeface="+mn-cs"/>
              </a:rPr>
              <a:t>在根</a:t>
            </a:r>
            <a:r>
              <a:rPr lang="en-US" altLang="zh-CN" sz="1600" b="1" i="1" noProof="1">
                <a:solidFill>
                  <a:schemeClr val="tx1"/>
                </a:solidFill>
                <a:latin typeface="宋体" panose="02010600030101010101" pitchFamily="2" charset="-122"/>
                <a:cs typeface="+mn-cs"/>
              </a:rPr>
              <a:t>  </a:t>
            </a:r>
            <a:r>
              <a:rPr lang="zh-CN" altLang="en-US" sz="1600" b="1" noProof="1">
                <a:solidFill>
                  <a:schemeClr val="tx1"/>
                </a:solidFill>
                <a:latin typeface="宋体" panose="02010600030101010101" pitchFamily="2" charset="-122"/>
                <a:cs typeface="+mn-cs"/>
              </a:rPr>
              <a:t>处的一阶导数值为零，二阶导数</a:t>
            </a:r>
          </a:p>
          <a:p>
            <a:endParaRPr lang="zh-CN" altLang="en-US" sz="1600" b="1" noProof="1">
              <a:solidFill>
                <a:schemeClr val="tx1"/>
              </a:solidFill>
              <a:latin typeface="宋体" panose="02010600030101010101" pitchFamily="2" charset="-122"/>
              <a:cs typeface="+mn-cs"/>
            </a:endParaRPr>
          </a:p>
          <a:p>
            <a:r>
              <a:rPr lang="zh-CN" altLang="en-US" sz="1600" b="1" noProof="1">
                <a:solidFill>
                  <a:schemeClr val="tx1"/>
                </a:solidFill>
                <a:latin typeface="宋体" panose="02010600030101010101" pitchFamily="2" charset="-122"/>
                <a:cs typeface="+mn-cs"/>
              </a:rPr>
              <a:t>值不为零，所以牛顿迭代格式为二阶收敛。</a:t>
            </a:r>
          </a:p>
        </p:txBody>
      </p:sp>
      <p:grpSp>
        <p:nvGrpSpPr>
          <p:cNvPr id="6" name="组合 5"/>
          <p:cNvGrpSpPr/>
          <p:nvPr/>
        </p:nvGrpSpPr>
        <p:grpSpPr>
          <a:xfrm>
            <a:off x="2918460" y="4057015"/>
            <a:ext cx="1161415" cy="322580"/>
            <a:chOff x="4596" y="6389"/>
            <a:chExt cx="1829" cy="508"/>
          </a:xfrm>
        </p:grpSpPr>
        <p:graphicFrame>
          <p:nvGraphicFramePr>
            <p:cNvPr id="12" name="对象 11">
              <a:hlinkClick r:id="" action="ppaction://ole?verb=0"/>
            </p:cNvPr>
            <p:cNvGraphicFramePr>
              <a:graphicFrameLocks noChangeAspect="1"/>
            </p:cNvGraphicFramePr>
            <p:nvPr/>
          </p:nvGraphicFramePr>
          <p:xfrm>
            <a:off x="4596" y="6469"/>
            <a:ext cx="697" cy="429"/>
          </p:xfrm>
          <a:graphic>
            <a:graphicData uri="http://schemas.openxmlformats.org/presentationml/2006/ole">
              <mc:AlternateContent xmlns:mc="http://schemas.openxmlformats.org/markup-compatibility/2006">
                <mc:Choice xmlns:v="urn:schemas-microsoft-com:vml" Requires="v">
                  <p:oleObj spid="_x0000_s19467" r:id="rId7" imgW="330200" imgH="203200" progId="Equation.KSEE3">
                    <p:embed/>
                  </p:oleObj>
                </mc:Choice>
                <mc:Fallback>
                  <p:oleObj r:id="rId7" imgW="330200" imgH="203200" progId="Equation.KSEE3">
                    <p:embed/>
                    <p:pic>
                      <p:nvPicPr>
                        <p:cNvPr id="0" name="图片 3072"/>
                        <p:cNvPicPr/>
                        <p:nvPr/>
                      </p:nvPicPr>
                      <p:blipFill>
                        <a:blip r:embed="rId8"/>
                        <a:stretch>
                          <a:fillRect/>
                        </a:stretch>
                      </p:blipFill>
                      <p:spPr>
                        <a:xfrm>
                          <a:off x="4596" y="6469"/>
                          <a:ext cx="697" cy="429"/>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6051" y="6389"/>
            <a:ext cx="374" cy="429"/>
          </p:xfrm>
          <a:graphic>
            <a:graphicData uri="http://schemas.openxmlformats.org/presentationml/2006/ole">
              <mc:AlternateContent xmlns:mc="http://schemas.openxmlformats.org/markup-compatibility/2006">
                <mc:Choice xmlns:v="urn:schemas-microsoft-com:vml" Requires="v">
                  <p:oleObj spid="_x0000_s19468" r:id="rId9" imgW="177165" imgH="203200" progId="Equation.KSEE3">
                    <p:embed/>
                  </p:oleObj>
                </mc:Choice>
                <mc:Fallback>
                  <p:oleObj r:id="rId9" imgW="177165" imgH="203200" progId="Equation.KSEE3">
                    <p:embed/>
                    <p:pic>
                      <p:nvPicPr>
                        <p:cNvPr id="0" name="图片 3072"/>
                        <p:cNvPicPr/>
                        <p:nvPr/>
                      </p:nvPicPr>
                      <p:blipFill>
                        <a:blip r:embed="rId10"/>
                        <a:stretch>
                          <a:fillRect/>
                        </a:stretch>
                      </p:blipFill>
                      <p:spPr>
                        <a:xfrm>
                          <a:off x="6051" y="6389"/>
                          <a:ext cx="374" cy="429"/>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1+#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0-#ppt_w/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7884"/>
                                        </p:tgtEl>
                                        <p:attrNameLst>
                                          <p:attrName>style.visibility</p:attrName>
                                        </p:attrNameLst>
                                      </p:cBhvr>
                                      <p:to>
                                        <p:strVal val="visible"/>
                                      </p:to>
                                    </p:set>
                                    <p:animEffect transition="in" filter="blinds(horizontal)">
                                      <p:cBhvr>
                                        <p:cTn id="17" dur="500"/>
                                        <p:tgtEl>
                                          <p:spTgt spid="20788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11969"/>
                                        </p:tgtEl>
                                        <p:attrNameLst>
                                          <p:attrName>style.visibility</p:attrName>
                                        </p:attrNameLst>
                                      </p:cBhvr>
                                      <p:to>
                                        <p:strVal val="visible"/>
                                      </p:to>
                                    </p:set>
                                    <p:animEffect transition="in" filter="checkerboard(across)">
                                      <p:cBhvr>
                                        <p:cTn id="22" dur="500"/>
                                        <p:tgtEl>
                                          <p:spTgt spid="2119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96644"/>
                                        </p:tgtEl>
                                        <p:attrNameLst>
                                          <p:attrName>style.visibility</p:attrName>
                                        </p:attrNameLst>
                                      </p:cBhvr>
                                      <p:to>
                                        <p:strVal val="visible"/>
                                      </p:to>
                                    </p:set>
                                    <p:animEffect transition="in" filter="wipe(up)">
                                      <p:cBhvr>
                                        <p:cTn id="27" dur="500"/>
                                        <p:tgtEl>
                                          <p:spTgt spid="49664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0245"/>
                                        </p:tgtEl>
                                        <p:attrNameLst>
                                          <p:attrName>style.visibility</p:attrName>
                                        </p:attrNameLst>
                                      </p:cBhvr>
                                      <p:to>
                                        <p:strVal val="visible"/>
                                      </p:to>
                                    </p:set>
                                    <p:anim calcmode="lin" valueType="num">
                                      <p:cBhvr additive="base">
                                        <p:cTn id="32" dur="500" fill="hold"/>
                                        <p:tgtEl>
                                          <p:spTgt spid="10245"/>
                                        </p:tgtEl>
                                        <p:attrNameLst>
                                          <p:attrName>ppt_x</p:attrName>
                                        </p:attrNameLst>
                                      </p:cBhvr>
                                      <p:tavLst>
                                        <p:tav tm="0">
                                          <p:val>
                                            <p:strVal val="#ppt_x"/>
                                          </p:val>
                                        </p:tav>
                                        <p:tav tm="100000">
                                          <p:val>
                                            <p:strVal val="#ppt_x"/>
                                          </p:val>
                                        </p:tav>
                                      </p:tavLst>
                                    </p:anim>
                                    <p:anim calcmode="lin" valueType="num">
                                      <p:cBhvr additive="base">
                                        <p:cTn id="33" dur="500" fill="hold"/>
                                        <p:tgtEl>
                                          <p:spTgt spid="102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84" grpId="0"/>
      <p:bldP spid="1024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p:nvPr/>
        </p:nvSpPr>
        <p:spPr>
          <a:xfrm>
            <a:off x="1125538" y="925513"/>
            <a:ext cx="3825875" cy="410845"/>
          </a:xfrm>
          <a:prstGeom prst="rect">
            <a:avLst/>
          </a:prstGeom>
          <a:gradFill>
            <a:gsLst>
              <a:gs pos="0">
                <a:srgbClr val="FECF40"/>
              </a:gs>
              <a:gs pos="100000">
                <a:srgbClr val="846C21"/>
              </a:gs>
            </a:gsLst>
            <a:lin ang="5400000" scaled="0"/>
          </a:gradFill>
          <a:ln w="9525">
            <a:noFill/>
          </a:ln>
        </p:spPr>
        <p:txBody>
          <a:bodyPr>
            <a:spAutoFit/>
          </a:bodyPr>
          <a:lstStyle/>
          <a:p>
            <a:pPr fontAlgn="base">
              <a:lnSpc>
                <a:spcPct val="130000"/>
              </a:lnSpc>
            </a:pPr>
            <a:r>
              <a:rPr lang="en-US" altLang="zh-CN" sz="975" b="0" strike="noStrike" noProof="1">
                <a:latin typeface="Times New Roman" panose="02020603050405020304" pitchFamily="18" charset="0"/>
                <a:ea typeface="宋体" panose="02010600030101010101" pitchFamily="2" charset="-122"/>
                <a:cs typeface="+mn-cs"/>
              </a:rPr>
              <a:t>   </a:t>
            </a:r>
            <a:r>
              <a:rPr lang="zh-CN" altLang="en-US"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迭代格式</a:t>
            </a:r>
            <a:endParaRPr lang="zh-CN" altLang="en-US" sz="1600" b="0" strike="noStrike" noProof="1">
              <a:latin typeface="Times New Roman" panose="02020603050405020304" pitchFamily="18" charset="0"/>
            </a:endParaRPr>
          </a:p>
        </p:txBody>
      </p:sp>
      <p:graphicFrame>
        <p:nvGraphicFramePr>
          <p:cNvPr id="72707" name="Object 3"/>
          <p:cNvGraphicFramePr>
            <a:graphicFrameLocks noChangeAspect="1"/>
          </p:cNvGraphicFramePr>
          <p:nvPr/>
        </p:nvGraphicFramePr>
        <p:xfrm>
          <a:off x="1888808" y="1396048"/>
          <a:ext cx="2552700" cy="514350"/>
        </p:xfrm>
        <a:graphic>
          <a:graphicData uri="http://schemas.openxmlformats.org/presentationml/2006/ole">
            <mc:AlternateContent xmlns:mc="http://schemas.openxmlformats.org/markup-compatibility/2006">
              <mc:Choice xmlns:v="urn:schemas-microsoft-com:vml" Requires="v">
                <p:oleObj spid="_x0000_s20483" r:id="rId3" imgW="3403600" imgH="685800" progId="Equation.3">
                  <p:embed/>
                </p:oleObj>
              </mc:Choice>
              <mc:Fallback>
                <p:oleObj r:id="rId3" imgW="3403600" imgH="685800" progId="Equation.3">
                  <p:embed/>
                  <p:pic>
                    <p:nvPicPr>
                      <p:cNvPr id="0" name="图片 3485"/>
                      <p:cNvPicPr/>
                      <p:nvPr/>
                    </p:nvPicPr>
                    <p:blipFill>
                      <a:blip r:embed="rId4"/>
                      <a:stretch>
                        <a:fillRect/>
                      </a:stretch>
                    </p:blipFill>
                    <p:spPr>
                      <a:xfrm>
                        <a:off x="1888808" y="1396048"/>
                        <a:ext cx="2552700" cy="514350"/>
                      </a:xfrm>
                      <a:prstGeom prst="rect">
                        <a:avLst/>
                      </a:prstGeom>
                      <a:gradFill>
                        <a:gsLst>
                          <a:gs pos="0">
                            <a:srgbClr val="FECF40"/>
                          </a:gs>
                          <a:gs pos="100000">
                            <a:srgbClr val="846C21"/>
                          </a:gs>
                        </a:gsLst>
                        <a:lin ang="5400000" scaled="0"/>
                      </a:gradFill>
                      <a:ln w="38100">
                        <a:noFill/>
                        <a:miter/>
                      </a:ln>
                    </p:spPr>
                  </p:pic>
                </p:oleObj>
              </mc:Fallback>
            </mc:AlternateContent>
          </a:graphicData>
        </a:graphic>
      </p:graphicFrame>
      <p:sp>
        <p:nvSpPr>
          <p:cNvPr id="72708" name="Rectangle 4"/>
          <p:cNvSpPr/>
          <p:nvPr/>
        </p:nvSpPr>
        <p:spPr>
          <a:xfrm>
            <a:off x="1294130" y="1996440"/>
            <a:ext cx="3657600" cy="410845"/>
          </a:xfrm>
          <a:prstGeom prst="rect">
            <a:avLst/>
          </a:prstGeom>
          <a:gradFill>
            <a:gsLst>
              <a:gs pos="0">
                <a:srgbClr val="FECF40"/>
              </a:gs>
              <a:gs pos="100000">
                <a:srgbClr val="846C21"/>
              </a:gs>
            </a:gsLst>
            <a:lin ang="5400000" scaled="0"/>
          </a:gradFill>
          <a:ln w="9525">
            <a:noFill/>
          </a:ln>
        </p:spPr>
        <p:txBody>
          <a:bodyPr>
            <a:spAutoFit/>
          </a:bodyPr>
          <a:lstStyle/>
          <a:p>
            <a:pPr fontAlgn="base">
              <a:lnSpc>
                <a:spcPct val="130000"/>
              </a:lnSpc>
            </a:pPr>
            <a:r>
              <a:rPr lang="zh-CN" altLang="en-US" sz="1600" b="0" strike="noStrike" noProof="1">
                <a:latin typeface="Times New Roman" panose="02020603050405020304" pitchFamily="18" charset="0"/>
                <a:ea typeface="宋体" panose="02010600030101010101" pitchFamily="2" charset="-122"/>
                <a:cs typeface="+mn-cs"/>
              </a:rPr>
              <a:t>称为</a:t>
            </a:r>
            <a:r>
              <a:rPr lang="zh-CN" altLang="en-US" sz="1600" strike="noStrike" noProof="1">
                <a:solidFill>
                  <a:srgbClr val="FF0000"/>
                </a:solidFill>
                <a:latin typeface="Times New Roman" panose="02020603050405020304" pitchFamily="18" charset="0"/>
                <a:ea typeface="宋体" panose="02010600030101010101" pitchFamily="2" charset="-122"/>
                <a:cs typeface="+mn-cs"/>
              </a:rPr>
              <a:t>简化</a:t>
            </a:r>
            <a:r>
              <a:rPr lang="en-US" altLang="zh-CN" sz="1600" strike="noStrike" noProof="1">
                <a:solidFill>
                  <a:srgbClr val="FF0000"/>
                </a:solidFill>
                <a:latin typeface="Times New Roman" panose="02020603050405020304" pitchFamily="18" charset="0"/>
                <a:ea typeface="宋体" panose="02010600030101010101" pitchFamily="2" charset="-122"/>
                <a:cs typeface="+mn-cs"/>
              </a:rPr>
              <a:t>Newton</a:t>
            </a:r>
            <a:r>
              <a:rPr lang="zh-CN" altLang="en-US" sz="1600" strike="noStrike" noProof="1">
                <a:solidFill>
                  <a:srgbClr val="FF0000"/>
                </a:solidFill>
                <a:latin typeface="Times New Roman" panose="02020603050405020304" pitchFamily="18" charset="0"/>
                <a:ea typeface="宋体" panose="02010600030101010101" pitchFamily="2" charset="-122"/>
                <a:cs typeface="+mn-cs"/>
                <a:sym typeface="Symbol" panose="05050102010706020507" pitchFamily="18" charset="2"/>
              </a:rPr>
              <a:t>迭代法</a:t>
            </a:r>
            <a:r>
              <a:rPr lang="en-US" altLang="zh-CN" sz="1600" strike="noStrike" noProof="1">
                <a:solidFill>
                  <a:srgbClr val="FF0000"/>
                </a:solidFill>
                <a:latin typeface="Times New Roman" panose="02020603050405020304" pitchFamily="18" charset="0"/>
                <a:ea typeface="宋体" panose="02010600030101010101" pitchFamily="2" charset="-122"/>
                <a:cs typeface="+mn-cs"/>
                <a:sym typeface="Symbol" panose="05050102010706020507" pitchFamily="18" charset="2"/>
              </a:rPr>
              <a:t>.</a:t>
            </a:r>
            <a:endParaRPr lang="en-US" altLang="zh-CN" sz="1600" strike="noStrike" noProof="1">
              <a:solidFill>
                <a:srgbClr val="FF0000"/>
              </a:solidFill>
              <a:latin typeface="Times New Roman" panose="02020603050405020304" pitchFamily="18" charset="0"/>
            </a:endParaRPr>
          </a:p>
        </p:txBody>
      </p:sp>
      <p:sp>
        <p:nvSpPr>
          <p:cNvPr id="72727" name="Rectangle 23"/>
          <p:cNvSpPr/>
          <p:nvPr/>
        </p:nvSpPr>
        <p:spPr>
          <a:xfrm>
            <a:off x="1113155" y="2602230"/>
            <a:ext cx="5919470" cy="410845"/>
          </a:xfrm>
          <a:prstGeom prst="rect">
            <a:avLst/>
          </a:prstGeom>
          <a:noFill/>
          <a:ln w="9525">
            <a:noFill/>
          </a:ln>
        </p:spPr>
        <p:txBody>
          <a:bodyPr wrap="square">
            <a:spAutoFit/>
          </a:bodyPr>
          <a:lstStyle/>
          <a:p>
            <a:pPr fontAlgn="base">
              <a:lnSpc>
                <a:spcPct val="130000"/>
              </a:lnSpc>
            </a:pPr>
            <a:r>
              <a:rPr lang="en-US" altLang="zh-CN" sz="975" b="0" strike="noStrike" noProof="1">
                <a:latin typeface="Times New Roman" panose="02020603050405020304" pitchFamily="18" charset="0"/>
                <a:ea typeface="宋体" panose="02010600030101010101" pitchFamily="2" charset="-122"/>
                <a:cs typeface="+mn-cs"/>
              </a:rPr>
              <a:t>    </a:t>
            </a:r>
            <a:r>
              <a:rPr lang="zh-CN" altLang="en-US" sz="1600" b="0" strike="noStrike" noProof="1">
                <a:latin typeface="Times New Roman" panose="02020603050405020304" pitchFamily="18" charset="0"/>
                <a:ea typeface="宋体" panose="02010600030101010101" pitchFamily="2" charset="-122"/>
                <a:cs typeface="+mn-cs"/>
              </a:rPr>
              <a:t>在区间</a:t>
            </a:r>
            <a:r>
              <a:rPr lang="en-US" altLang="zh-CN" sz="1600" b="0" strike="noStrike" noProof="1">
                <a:latin typeface="Times New Roman" panose="02020603050405020304" pitchFamily="18" charset="0"/>
                <a:ea typeface="宋体" panose="02010600030101010101" pitchFamily="2" charset="-122"/>
                <a:cs typeface="+mn-cs"/>
              </a:rPr>
              <a:t>I=[</a:t>
            </a:r>
            <a:r>
              <a:rPr lang="en-US" altLang="zh-CN" sz="1600" b="0" strike="noStrike" noProof="1">
                <a:solidFill>
                  <a:srgbClr val="003300"/>
                </a:solidFill>
                <a:latin typeface="Times New Roman" panose="02020603050405020304" pitchFamily="18" charset="0"/>
                <a:ea typeface="宋体" panose="02010600030101010101" pitchFamily="2" charset="-122"/>
                <a:cs typeface="+mn-cs"/>
              </a:rPr>
              <a:t>x</a:t>
            </a:r>
            <a:r>
              <a:rPr lang="en-US" altLang="zh-CN" sz="1600" i="1" strike="noStrike" baseline="25000" noProof="1">
                <a:solidFill>
                  <a:srgbClr val="003300"/>
                </a:solidFill>
                <a:latin typeface="Times New Roman" panose="02020603050405020304" pitchFamily="18" charset="0"/>
                <a:ea typeface="宋体" panose="02010600030101010101" pitchFamily="2" charset="-122"/>
                <a:cs typeface="+mn-cs"/>
              </a:rPr>
              <a:t>*</a:t>
            </a:r>
            <a:r>
              <a:rPr lang="en-US" altLang="zh-CN"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a:t>
            </a:r>
            <a:r>
              <a:rPr lang="en-US" altLang="zh-CN" sz="1600" b="0" strike="noStrike" noProof="1">
                <a:solidFill>
                  <a:srgbClr val="003300"/>
                </a:solidFill>
                <a:latin typeface="Times New Roman" panose="02020603050405020304" pitchFamily="18" charset="0"/>
                <a:ea typeface="宋体" panose="02010600030101010101" pitchFamily="2" charset="-122"/>
                <a:cs typeface="+mn-cs"/>
              </a:rPr>
              <a:t> x</a:t>
            </a:r>
            <a:r>
              <a:rPr lang="en-US" altLang="zh-CN" sz="1600" i="1" strike="noStrike" baseline="25000" noProof="1">
                <a:solidFill>
                  <a:srgbClr val="003300"/>
                </a:solidFill>
                <a:latin typeface="Times New Roman" panose="02020603050405020304" pitchFamily="18" charset="0"/>
                <a:ea typeface="宋体" panose="02010600030101010101" pitchFamily="2" charset="-122"/>
                <a:cs typeface="+mn-cs"/>
              </a:rPr>
              <a:t>*</a:t>
            </a:r>
            <a:r>
              <a:rPr lang="en-US" altLang="zh-CN"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a:t>
            </a:r>
            <a:r>
              <a:rPr lang="zh-CN" altLang="en-US"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上</a:t>
            </a:r>
            <a:r>
              <a:rPr lang="en-US" altLang="zh-CN"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a:t>
            </a:r>
            <a:r>
              <a:rPr lang="zh-CN" altLang="en-US"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取</a:t>
            </a:r>
            <a:r>
              <a:rPr lang="en-US" altLang="zh-CN"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M</a:t>
            </a:r>
            <a:r>
              <a:rPr lang="zh-CN" altLang="en-US"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与</a:t>
            </a:r>
            <a:r>
              <a:rPr lang="en-US" altLang="zh-CN"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(x)</a:t>
            </a:r>
            <a:r>
              <a:rPr lang="zh-CN" altLang="en-US"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同号</a:t>
            </a:r>
            <a:r>
              <a:rPr lang="en-US" altLang="zh-CN"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a:t>
            </a:r>
            <a:r>
              <a:rPr lang="zh-CN" altLang="en-US"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且</a:t>
            </a:r>
            <a:r>
              <a:rPr lang="en-US" altLang="zh-CN"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M&gt;1/2max|(x)|</a:t>
            </a:r>
            <a:endParaRPr lang="en-US" altLang="zh-CN" sz="1600" b="0" strike="noStrike" noProof="1">
              <a:latin typeface="Times New Roman" panose="02020603050405020304" pitchFamily="18" charset="0"/>
            </a:endParaRPr>
          </a:p>
        </p:txBody>
      </p:sp>
      <p:sp>
        <p:nvSpPr>
          <p:cNvPr id="72728" name="Rectangle 24"/>
          <p:cNvSpPr/>
          <p:nvPr/>
        </p:nvSpPr>
        <p:spPr>
          <a:xfrm>
            <a:off x="1293813" y="3289618"/>
            <a:ext cx="6858000" cy="337185"/>
          </a:xfrm>
          <a:prstGeom prst="rect">
            <a:avLst/>
          </a:prstGeom>
          <a:noFill/>
          <a:ln w="9525">
            <a:noFill/>
          </a:ln>
        </p:spPr>
        <p:txBody>
          <a:bodyPr>
            <a:spAutoFit/>
          </a:bodyPr>
          <a:lstStyle/>
          <a:p>
            <a:pPr fontAlgn="base"/>
            <a:r>
              <a:rPr lang="zh-CN" altLang="en-US"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时</a:t>
            </a:r>
            <a:r>
              <a:rPr lang="en-US" altLang="zh-CN"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a:t>
            </a:r>
            <a:r>
              <a:rPr lang="zh-CN" altLang="en-US"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简化</a:t>
            </a:r>
            <a:r>
              <a:rPr lang="en-US" altLang="zh-CN"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Newton</a:t>
            </a:r>
            <a:r>
              <a:rPr lang="zh-CN" altLang="en-US"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迭代法对</a:t>
            </a:r>
            <a:r>
              <a:rPr lang="en-US" altLang="zh-CN"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x</a:t>
            </a:r>
            <a:r>
              <a:rPr lang="en-US" altLang="zh-CN" sz="1600" b="0" strike="noStrike" baseline="-25000" noProof="1">
                <a:latin typeface="Times New Roman" panose="02020603050405020304" pitchFamily="18" charset="0"/>
                <a:ea typeface="宋体" panose="02010600030101010101" pitchFamily="2" charset="-122"/>
                <a:cs typeface="+mn-cs"/>
                <a:sym typeface="Symbol" panose="05050102010706020507" pitchFamily="18" charset="2"/>
              </a:rPr>
              <a:t>0</a:t>
            </a:r>
            <a:r>
              <a:rPr lang="en-US" altLang="zh-CN"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I</a:t>
            </a:r>
            <a:r>
              <a:rPr lang="zh-CN" altLang="en-US"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收敛</a:t>
            </a:r>
            <a:r>
              <a:rPr lang="en-US" altLang="zh-CN"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a:t>
            </a:r>
            <a:r>
              <a:rPr lang="zh-CN" altLang="en-US"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通常取</a:t>
            </a:r>
            <a:r>
              <a:rPr lang="en-US" altLang="zh-CN"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M=(x</a:t>
            </a:r>
            <a:r>
              <a:rPr lang="en-US" altLang="zh-CN" sz="1600" b="0" strike="noStrike" baseline="-25000" noProof="1">
                <a:latin typeface="Times New Roman" panose="02020603050405020304" pitchFamily="18" charset="0"/>
                <a:ea typeface="宋体" panose="02010600030101010101" pitchFamily="2" charset="-122"/>
                <a:cs typeface="+mn-cs"/>
                <a:sym typeface="Symbol" panose="05050102010706020507" pitchFamily="18" charset="2"/>
              </a:rPr>
              <a:t>0</a:t>
            </a:r>
            <a:r>
              <a:rPr lang="en-US" altLang="zh-CN"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a:t>
            </a:r>
            <a:endParaRPr lang="en-US" altLang="zh-CN" sz="1600" b="0" strike="noStrike" noProof="1">
              <a:latin typeface="Times New Roman" panose="02020603050405020304" pitchFamily="18" charset="0"/>
              <a:sym typeface="Symbol" panose="05050102010706020507" pitchFamily="18" charset="2"/>
            </a:endParaRPr>
          </a:p>
        </p:txBody>
      </p:sp>
      <p:sp>
        <p:nvSpPr>
          <p:cNvPr id="72729" name="Rectangle 25"/>
          <p:cNvSpPr/>
          <p:nvPr/>
        </p:nvSpPr>
        <p:spPr>
          <a:xfrm>
            <a:off x="1143000" y="3973513"/>
            <a:ext cx="6858000" cy="337185"/>
          </a:xfrm>
          <a:prstGeom prst="rect">
            <a:avLst/>
          </a:prstGeom>
          <a:noFill/>
          <a:ln w="9525">
            <a:noFill/>
          </a:ln>
        </p:spPr>
        <p:txBody>
          <a:bodyPr>
            <a:spAutoFit/>
          </a:bodyPr>
          <a:lstStyle/>
          <a:p>
            <a:pPr fontAlgn="base"/>
            <a:r>
              <a:rPr lang="en-US" altLang="zh-CN" sz="975" b="0" strike="noStrike" noProof="1">
                <a:latin typeface="Times New Roman" panose="02020603050405020304" pitchFamily="18" charset="0"/>
                <a:ea typeface="宋体" panose="02010600030101010101" pitchFamily="2" charset="-122"/>
                <a:cs typeface="+mn-cs"/>
                <a:sym typeface="Symbol" panose="05050102010706020507" pitchFamily="18" charset="2"/>
              </a:rPr>
              <a:t>    </a:t>
            </a:r>
            <a:r>
              <a:rPr lang="zh-CN" altLang="en-US"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简化</a:t>
            </a:r>
            <a:r>
              <a:rPr lang="en-US" altLang="zh-CN"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Newton</a:t>
            </a:r>
            <a:r>
              <a:rPr lang="zh-CN" altLang="en-US"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迭代法一般只具有线性收敛</a:t>
            </a:r>
            <a:r>
              <a:rPr lang="en-US" altLang="zh-CN" sz="1600" b="0" strike="noStrike" noProof="1">
                <a:latin typeface="Times New Roman" panose="02020603050405020304" pitchFamily="18" charset="0"/>
                <a:ea typeface="宋体" panose="02010600030101010101" pitchFamily="2" charset="-122"/>
                <a:cs typeface="+mn-cs"/>
                <a:sym typeface="Symbol" panose="05050102010706020507" pitchFamily="18" charset="2"/>
              </a:rPr>
              <a:t>.</a:t>
            </a:r>
            <a:endParaRPr lang="en-US" altLang="zh-CN" sz="1600" b="0" strike="noStrike" noProof="1">
              <a:latin typeface="Times New Roman" panose="02020603050405020304" pitchFamily="18" charset="0"/>
              <a:sym typeface="Symbol" panose="05050102010706020507" pitchFamily="18" charset="2"/>
            </a:endParaRPr>
          </a:p>
        </p:txBody>
      </p:sp>
      <p:sp>
        <p:nvSpPr>
          <p:cNvPr id="32" name="Rectangle 21"/>
          <p:cNvSpPr/>
          <p:nvPr/>
        </p:nvSpPr>
        <p:spPr>
          <a:xfrm>
            <a:off x="2419350" y="267970"/>
            <a:ext cx="3657600" cy="400050"/>
          </a:xfrm>
          <a:prstGeom prst="rect">
            <a:avLst/>
          </a:prstGeom>
          <a:noFill/>
          <a:ln w="9525">
            <a:noFill/>
          </a:ln>
        </p:spPr>
        <p:txBody>
          <a:bodyPr anchor="ctr"/>
          <a:lstStyle/>
          <a:p>
            <a:pPr algn="ctr" fontAlgn="base">
              <a:spcBef>
                <a:spcPct val="0"/>
              </a:spcBef>
            </a:pPr>
            <a:r>
              <a:rPr lang="zh-CN" altLang="en-US" sz="1600" b="1" strike="noStrike" noProof="1">
                <a:solidFill>
                  <a:schemeClr val="accent2"/>
                </a:solidFill>
                <a:latin typeface="黑体" panose="02010609060101010101" pitchFamily="49" charset="-122"/>
                <a:ea typeface="黑体" panose="02010609060101010101" pitchFamily="49" charset="-122"/>
                <a:cs typeface="+mn-cs"/>
              </a:rPr>
              <a:t>知识点</a:t>
            </a:r>
            <a:r>
              <a:rPr lang="en-US" altLang="zh-CN" sz="1600" b="1" strike="noStrike" noProof="1">
                <a:solidFill>
                  <a:schemeClr val="accent2"/>
                </a:solidFill>
                <a:latin typeface="黑体" panose="02010609060101010101" pitchFamily="49" charset="-122"/>
                <a:ea typeface="黑体" panose="02010609060101010101" pitchFamily="49" charset="-122"/>
                <a:cs typeface="+mn-cs"/>
              </a:rPr>
              <a:t>8</a:t>
            </a:r>
            <a:r>
              <a:rPr lang="zh-CN" altLang="en-US" sz="1600" b="1" strike="noStrike" noProof="1">
                <a:solidFill>
                  <a:schemeClr val="accent2"/>
                </a:solidFill>
                <a:latin typeface="黑体" panose="02010609060101010101" pitchFamily="49" charset="-122"/>
                <a:ea typeface="黑体" panose="02010609060101010101" pitchFamily="49" charset="-122"/>
                <a:cs typeface="+mn-cs"/>
              </a:rPr>
              <a:t> </a:t>
            </a:r>
            <a:r>
              <a:rPr lang="zh-CN" altLang="en-US" sz="1600" b="1" strike="noStrike" noProof="1">
                <a:solidFill>
                  <a:schemeClr val="accent2"/>
                </a:solidFill>
                <a:latin typeface="黑体" panose="02010609060101010101" pitchFamily="49" charset="-122"/>
                <a:ea typeface="黑体" panose="02010609060101010101" pitchFamily="49" charset="-122"/>
              </a:rPr>
              <a:t>Newton</a:t>
            </a:r>
            <a:r>
              <a:rPr lang="zh-CN" altLang="en-US" sz="1600" b="1" strike="noStrike" noProof="1">
                <a:solidFill>
                  <a:schemeClr val="accent2"/>
                </a:solidFill>
                <a:latin typeface="黑体" panose="02010609060101010101" pitchFamily="49" charset="-122"/>
                <a:ea typeface="黑体" panose="02010609060101010101" pitchFamily="49" charset="-122"/>
                <a:cs typeface="+mn-cs"/>
              </a:rPr>
              <a:t>迭代法的变形</a:t>
            </a:r>
            <a:endParaRPr lang="zh-CN" altLang="en-US" sz="1600" b="1" strike="noStrike" noProof="1">
              <a:solidFill>
                <a:schemeClr val="accent2"/>
              </a:solidFill>
              <a:latin typeface="黑体" panose="02010609060101010101" pitchFamily="49" charset="-122"/>
              <a:ea typeface="黑体" panose="02010609060101010101" pitchFamily="49" charset="-122"/>
            </a:endParaRPr>
          </a:p>
        </p:txBody>
      </p:sp>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11125" y="454025"/>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1+#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0-#ppt_w/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32"/>
                                        </p:tgtEl>
                                        <p:attrNameLst>
                                          <p:attrName>style.visibility</p:attrName>
                                        </p:attrNameLst>
                                      </p:cBhvr>
                                      <p:to>
                                        <p:strVal val="visible"/>
                                      </p:to>
                                    </p:set>
                                    <p:animEffect transition="in" filter="dissolve">
                                      <p:cBhvr>
                                        <p:cTn id="17" dur="3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wd">
                                    <p:tmPct val="100000"/>
                                  </p:iterate>
                                  <p:childTnLst>
                                    <p:set>
                                      <p:cBhvr>
                                        <p:cTn id="21" dur="1" fill="hold">
                                          <p:stCondLst>
                                            <p:cond delay="0"/>
                                          </p:stCondLst>
                                        </p:cTn>
                                        <p:tgtEl>
                                          <p:spTgt spid="72706"/>
                                        </p:tgtEl>
                                        <p:attrNameLst>
                                          <p:attrName>style.visibility</p:attrName>
                                        </p:attrNameLst>
                                      </p:cBhvr>
                                      <p:to>
                                        <p:strVal val="visible"/>
                                      </p:to>
                                    </p:set>
                                    <p:animEffect transition="in" filter="dissolve">
                                      <p:cBhvr>
                                        <p:cTn id="22" dur="300"/>
                                        <p:tgtEl>
                                          <p:spTgt spid="727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2707"/>
                                        </p:tgtEl>
                                        <p:attrNameLst>
                                          <p:attrName>style.visibility</p:attrName>
                                        </p:attrNameLst>
                                      </p:cBhvr>
                                      <p:to>
                                        <p:strVal val="visible"/>
                                      </p:to>
                                    </p:set>
                                    <p:animEffect transition="in" filter="wipe(left)">
                                      <p:cBhvr>
                                        <p:cTn id="27" dur="500"/>
                                        <p:tgtEl>
                                          <p:spTgt spid="7270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iterate type="wd">
                                    <p:tmPct val="100000"/>
                                  </p:iterate>
                                  <p:childTnLst>
                                    <p:set>
                                      <p:cBhvr>
                                        <p:cTn id="31" dur="1" fill="hold">
                                          <p:stCondLst>
                                            <p:cond delay="0"/>
                                          </p:stCondLst>
                                        </p:cTn>
                                        <p:tgtEl>
                                          <p:spTgt spid="72708"/>
                                        </p:tgtEl>
                                        <p:attrNameLst>
                                          <p:attrName>style.visibility</p:attrName>
                                        </p:attrNameLst>
                                      </p:cBhvr>
                                      <p:to>
                                        <p:strVal val="visible"/>
                                      </p:to>
                                    </p:set>
                                    <p:animEffect transition="in" filter="dissolve">
                                      <p:cBhvr>
                                        <p:cTn id="32" dur="300"/>
                                        <p:tgtEl>
                                          <p:spTgt spid="7270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iterate type="wd">
                                    <p:tmPct val="100000"/>
                                  </p:iterate>
                                  <p:childTnLst>
                                    <p:set>
                                      <p:cBhvr>
                                        <p:cTn id="36" dur="1" fill="hold">
                                          <p:stCondLst>
                                            <p:cond delay="0"/>
                                          </p:stCondLst>
                                        </p:cTn>
                                        <p:tgtEl>
                                          <p:spTgt spid="72727"/>
                                        </p:tgtEl>
                                        <p:attrNameLst>
                                          <p:attrName>style.visibility</p:attrName>
                                        </p:attrNameLst>
                                      </p:cBhvr>
                                      <p:to>
                                        <p:strVal val="visible"/>
                                      </p:to>
                                    </p:set>
                                    <p:animEffect transition="in" filter="dissolve">
                                      <p:cBhvr>
                                        <p:cTn id="37" dur="300"/>
                                        <p:tgtEl>
                                          <p:spTgt spid="72727"/>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iterate type="wd">
                                    <p:tmAbs val="300"/>
                                  </p:iterate>
                                  <p:childTnLst>
                                    <p:set>
                                      <p:cBhvr>
                                        <p:cTn id="41" dur="1" fill="hold">
                                          <p:stCondLst>
                                            <p:cond delay="299"/>
                                          </p:stCondLst>
                                        </p:cTn>
                                        <p:tgtEl>
                                          <p:spTgt spid="7272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type="wd">
                                    <p:tmAbs val="300"/>
                                  </p:iterate>
                                  <p:childTnLst>
                                    <p:set>
                                      <p:cBhvr>
                                        <p:cTn id="45" dur="1" fill="hold">
                                          <p:stCondLst>
                                            <p:cond delay="299"/>
                                          </p:stCondLst>
                                        </p:cTn>
                                        <p:tgtEl>
                                          <p:spTgt spid="7272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type="wd">
                                    <p:tmPct val="0"/>
                                  </p:iterate>
                                  <p:childTnLst>
                                    <p:set>
                                      <p:cBhvr>
                                        <p:cTn id="49" dur="1" fill="hold">
                                          <p:stCondLst>
                                            <p:cond delay="0"/>
                                          </p:stCondLst>
                                        </p:cTn>
                                        <p:tgtEl>
                                          <p:spTgt spid="32"/>
                                        </p:tgtEl>
                                        <p:attrNameLst>
                                          <p:attrName>style.visibility</p:attrName>
                                        </p:attrNameLst>
                                      </p:cBhvr>
                                      <p:to>
                                        <p:strVal val="visible"/>
                                      </p:to>
                                    </p:set>
                                    <p:animEffect transition="in" filter="blinds(horizontal)">
                                      <p:cBhvr>
                                        <p:cTn id="50" dur="500"/>
                                        <p:tgtEl>
                                          <p:spTgt spid="32"/>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2" nodeType="clickEffect">
                                  <p:stCondLst>
                                    <p:cond delay="0"/>
                                  </p:stCondLst>
                                  <p:iterate type="wd">
                                    <p:tmPct val="0"/>
                                  </p:iterate>
                                  <p:childTnLst>
                                    <p:set>
                                      <p:cBhvr>
                                        <p:cTn id="54" dur="1" fill="hold">
                                          <p:stCondLst>
                                            <p:cond delay="0"/>
                                          </p:stCondLst>
                                        </p:cTn>
                                        <p:tgtEl>
                                          <p:spTgt spid="32"/>
                                        </p:tgtEl>
                                        <p:attrNameLst>
                                          <p:attrName>style.visibility</p:attrName>
                                        </p:attrNameLst>
                                      </p:cBhvr>
                                      <p:to>
                                        <p:strVal val="visible"/>
                                      </p:to>
                                    </p:set>
                                    <p:animEffect transition="in" filter="blinds(horizontal)">
                                      <p:cBhvr>
                                        <p:cTn id="5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bldLvl="0" animBg="1"/>
      <p:bldP spid="72708" grpId="0" bldLvl="0" animBg="1"/>
      <p:bldP spid="72727" grpId="0"/>
      <p:bldP spid="72728" grpId="0"/>
      <p:bldP spid="72729" grpId="0"/>
      <p:bldP spid="32" grpId="0"/>
      <p:bldP spid="32" grpId="1"/>
      <p:bldP spid="32" grpId="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p:cNvSpPr>
            <a:spLocks noGrp="1"/>
          </p:cNvSpPr>
          <p:nvPr>
            <p:ph type="sldNum" sz="quarter" idx="4294967295"/>
          </p:nvPr>
        </p:nvSpPr>
        <p:spPr bwMode="auto">
          <a:xfrm rot="16200000">
            <a:off x="8391525" y="4368800"/>
            <a:ext cx="98742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numCol="1" anchor="b" anchorCtr="1" compatLnSpc="1">
            <a:prstTxWarp prst="textNoShape">
              <a:avLst/>
            </a:prstTxWarp>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fld id="{87F56237-D7BD-4488-82C7-2005F5AF65EC}" type="slidenum">
              <a:rPr altLang="en-US" sz="1200" smtClean="0">
                <a:solidFill>
                  <a:srgbClr val="640000"/>
                </a:solidFill>
              </a:rPr>
              <a:pPr eaLnBrk="1" hangingPunct="1"/>
              <a:t>37</a:t>
            </a:fld>
            <a:endParaRPr lang="zh-CN" altLang="en-US" sz="1200" smtClean="0">
              <a:solidFill>
                <a:srgbClr val="640000"/>
              </a:solidFill>
            </a:endParaRPr>
          </a:p>
        </p:txBody>
      </p:sp>
      <p:sp>
        <p:nvSpPr>
          <p:cNvPr id="445456" name="Text Box 16"/>
          <p:cNvSpPr txBox="1">
            <a:spLocks noChangeArrowheads="1"/>
          </p:cNvSpPr>
          <p:nvPr/>
        </p:nvSpPr>
        <p:spPr bwMode="auto">
          <a:xfrm>
            <a:off x="1597025" y="844550"/>
            <a:ext cx="60007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800">
                <a:latin typeface="Times New Roman" pitchFamily="18" charset="0"/>
              </a:rPr>
              <a:t>       </a:t>
            </a:r>
            <a:r>
              <a:rPr lang="en-US" altLang="zh-CN" sz="1600">
                <a:latin typeface="Times New Roman" pitchFamily="18" charset="0"/>
              </a:rPr>
              <a:t> Newton</a:t>
            </a:r>
            <a:r>
              <a:rPr lang="zh-CN" altLang="en-US" sz="1600">
                <a:latin typeface="Times New Roman" pitchFamily="18" charset="0"/>
              </a:rPr>
              <a:t>法</a:t>
            </a:r>
            <a:r>
              <a:rPr lang="zh-CN" altLang="en-US" sz="1600">
                <a:latin typeface="楷体_GB2312"/>
              </a:rPr>
              <a:t>一步要计算 </a:t>
            </a:r>
            <a:r>
              <a:rPr lang="en-US" altLang="zh-CN" sz="1600" i="1">
                <a:latin typeface="Times New Roman" pitchFamily="18" charset="0"/>
              </a:rPr>
              <a:t>f</a:t>
            </a:r>
            <a:r>
              <a:rPr lang="en-US" altLang="zh-CN" sz="1600">
                <a:latin typeface="楷体_GB2312"/>
              </a:rPr>
              <a:t> </a:t>
            </a:r>
            <a:r>
              <a:rPr lang="zh-CN" altLang="en-US" sz="1600">
                <a:latin typeface="楷体_GB2312"/>
              </a:rPr>
              <a:t>和 </a:t>
            </a:r>
            <a:r>
              <a:rPr lang="en-US" altLang="zh-CN" sz="1600" i="1">
                <a:latin typeface="Times New Roman" pitchFamily="18" charset="0"/>
              </a:rPr>
              <a:t>f ’</a:t>
            </a:r>
            <a:r>
              <a:rPr lang="zh-CN" altLang="en-US" sz="1600">
                <a:latin typeface="楷体_GB2312"/>
              </a:rPr>
              <a:t>，相当于</a:t>
            </a:r>
            <a:r>
              <a:rPr lang="en-US" altLang="zh-CN" sz="1600">
                <a:latin typeface="Times New Roman" pitchFamily="18" charset="0"/>
              </a:rPr>
              <a:t>2</a:t>
            </a:r>
            <a:r>
              <a:rPr lang="zh-CN" altLang="en-US" sz="1600">
                <a:latin typeface="楷体_GB2312"/>
              </a:rPr>
              <a:t>个函数值，比较费时。现用 </a:t>
            </a:r>
            <a:r>
              <a:rPr lang="en-US" altLang="zh-CN" sz="1600" i="1">
                <a:latin typeface="Times New Roman" pitchFamily="18" charset="0"/>
              </a:rPr>
              <a:t>f</a:t>
            </a:r>
            <a:r>
              <a:rPr lang="en-US" altLang="zh-CN" sz="1600">
                <a:latin typeface="楷体_GB2312"/>
              </a:rPr>
              <a:t> </a:t>
            </a:r>
            <a:r>
              <a:rPr lang="zh-CN" altLang="en-US" sz="1600">
                <a:latin typeface="楷体_GB2312"/>
              </a:rPr>
              <a:t>的值近似 </a:t>
            </a:r>
            <a:r>
              <a:rPr lang="en-US" altLang="zh-CN" sz="1600" i="1">
                <a:latin typeface="Times New Roman" pitchFamily="18" charset="0"/>
              </a:rPr>
              <a:t>f ’</a:t>
            </a:r>
            <a:r>
              <a:rPr lang="zh-CN" altLang="en-US" sz="1600">
                <a:latin typeface="楷体_GB2312"/>
              </a:rPr>
              <a:t>，可少算一个函数值。</a:t>
            </a:r>
          </a:p>
        </p:txBody>
      </p:sp>
      <p:sp>
        <p:nvSpPr>
          <p:cNvPr id="445457" name="Line 17"/>
          <p:cNvSpPr>
            <a:spLocks noChangeAspect="1"/>
          </p:cNvSpPr>
          <p:nvPr/>
        </p:nvSpPr>
        <p:spPr bwMode="auto">
          <a:xfrm>
            <a:off x="2797175" y="3187700"/>
            <a:ext cx="3783013" cy="0"/>
          </a:xfrm>
          <a:prstGeom prst="line">
            <a:avLst/>
          </a:prstGeom>
          <a:noFill/>
          <a:ln w="158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45458" name="Arc 18"/>
          <p:cNvSpPr>
            <a:spLocks noChangeAspect="1"/>
          </p:cNvSpPr>
          <p:nvPr/>
        </p:nvSpPr>
        <p:spPr>
          <a:xfrm flipV="1">
            <a:off x="2960688" y="1624013"/>
            <a:ext cx="2386012" cy="1892300"/>
          </a:xfrm>
          <a:custGeom>
            <a:avLst/>
            <a:gdLst/>
            <a:ahLst/>
            <a:cxnLst>
              <a:cxn ang="0">
                <a:pos x="0" y="0"/>
              </a:cxn>
              <a:cxn ang="0">
                <a:pos x="468564251" y="294592498"/>
              </a:cxn>
              <a:cxn ang="0">
                <a:pos x="0" y="294592498"/>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5400" cap="flat" cmpd="sng">
            <a:solidFill>
              <a:schemeClr val="tx1">
                <a:alpha val="100000"/>
              </a:schemeClr>
            </a:solidFill>
            <a:prstDash val="solid"/>
            <a:round/>
            <a:headEnd type="none" w="med" len="med"/>
            <a:tailEnd type="none" w="med" len="med"/>
          </a:ln>
        </p:spPr>
        <p:txBody>
          <a:bodyPr/>
          <a:lstStyle/>
          <a:p>
            <a:pPr>
              <a:defRPr/>
            </a:pPr>
            <a:endParaRPr lang="zh-CN" altLang="en-US" sz="975" noProof="1"/>
          </a:p>
        </p:txBody>
      </p:sp>
      <p:sp>
        <p:nvSpPr>
          <p:cNvPr id="445459" name="Line 19"/>
          <p:cNvSpPr>
            <a:spLocks noChangeAspect="1"/>
          </p:cNvSpPr>
          <p:nvPr/>
        </p:nvSpPr>
        <p:spPr bwMode="auto">
          <a:xfrm flipH="1">
            <a:off x="4518025" y="1600200"/>
            <a:ext cx="1289050" cy="1611313"/>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5460" name="Line 20"/>
          <p:cNvSpPr>
            <a:spLocks noChangeAspect="1"/>
          </p:cNvSpPr>
          <p:nvPr/>
        </p:nvSpPr>
        <p:spPr bwMode="auto">
          <a:xfrm flipH="1">
            <a:off x="4783138" y="1706563"/>
            <a:ext cx="563562" cy="1470025"/>
          </a:xfrm>
          <a:prstGeom prst="line">
            <a:avLst/>
          </a:prstGeom>
          <a:noFill/>
          <a:ln w="158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 name="Group 21"/>
          <p:cNvGrpSpPr>
            <a:grpSpLocks/>
          </p:cNvGrpSpPr>
          <p:nvPr/>
        </p:nvGrpSpPr>
        <p:grpSpPr bwMode="auto">
          <a:xfrm>
            <a:off x="5197475" y="1706563"/>
            <a:ext cx="342900" cy="1724025"/>
            <a:chOff x="2592" y="1365"/>
            <a:chExt cx="288" cy="1449"/>
          </a:xfrm>
        </p:grpSpPr>
        <p:sp>
          <p:nvSpPr>
            <p:cNvPr id="51223" name="Line 22"/>
            <p:cNvSpPr>
              <a:spLocks noChangeAspect="1"/>
            </p:cNvSpPr>
            <p:nvPr/>
          </p:nvSpPr>
          <p:spPr bwMode="auto">
            <a:xfrm flipV="1">
              <a:off x="2718" y="1365"/>
              <a:ext cx="0" cy="1244"/>
            </a:xfrm>
            <a:prstGeom prst="line">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4" name="Text Box 23"/>
            <p:cNvSpPr txBox="1">
              <a:spLocks noChangeArrowheads="1"/>
            </p:cNvSpPr>
            <p:nvPr/>
          </p:nvSpPr>
          <p:spPr bwMode="auto">
            <a:xfrm>
              <a:off x="2592" y="2544"/>
              <a:ext cx="28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algn="ctr" eaLnBrk="1" hangingPunct="1"/>
              <a:r>
                <a:rPr lang="en-US" altLang="zh-CN" sz="1500" i="1">
                  <a:latin typeface="Times New Roman" pitchFamily="18" charset="0"/>
                </a:rPr>
                <a:t>x</a:t>
              </a:r>
              <a:r>
                <a:rPr lang="en-US" altLang="zh-CN" sz="1500" baseline="-25000">
                  <a:latin typeface="Times New Roman" pitchFamily="18" charset="0"/>
                </a:rPr>
                <a:t>0</a:t>
              </a:r>
              <a:endParaRPr lang="en-US" altLang="zh-CN" sz="1500" i="1">
                <a:latin typeface="Times New Roman" pitchFamily="18" charset="0"/>
              </a:endParaRPr>
            </a:p>
          </p:txBody>
        </p:sp>
      </p:grpSp>
      <p:grpSp>
        <p:nvGrpSpPr>
          <p:cNvPr id="5" name="Group 24"/>
          <p:cNvGrpSpPr>
            <a:grpSpLocks/>
          </p:cNvGrpSpPr>
          <p:nvPr/>
        </p:nvGrpSpPr>
        <p:grpSpPr bwMode="auto">
          <a:xfrm>
            <a:off x="4854575" y="2595563"/>
            <a:ext cx="342900" cy="836612"/>
            <a:chOff x="2304" y="2112"/>
            <a:chExt cx="288" cy="702"/>
          </a:xfrm>
        </p:grpSpPr>
        <p:sp>
          <p:nvSpPr>
            <p:cNvPr id="51221" name="Line 25"/>
            <p:cNvSpPr>
              <a:spLocks noChangeAspect="1"/>
            </p:cNvSpPr>
            <p:nvPr/>
          </p:nvSpPr>
          <p:spPr bwMode="auto">
            <a:xfrm>
              <a:off x="2441" y="2112"/>
              <a:ext cx="0" cy="497"/>
            </a:xfrm>
            <a:prstGeom prst="line">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2" name="Text Box 26"/>
            <p:cNvSpPr txBox="1">
              <a:spLocks noChangeArrowheads="1"/>
            </p:cNvSpPr>
            <p:nvPr/>
          </p:nvSpPr>
          <p:spPr bwMode="auto">
            <a:xfrm>
              <a:off x="2304" y="2544"/>
              <a:ext cx="28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algn="ctr" eaLnBrk="1" hangingPunct="1"/>
              <a:r>
                <a:rPr lang="en-US" altLang="zh-CN" sz="1500" i="1">
                  <a:latin typeface="Times New Roman" pitchFamily="18" charset="0"/>
                </a:rPr>
                <a:t>x</a:t>
              </a:r>
              <a:r>
                <a:rPr lang="en-US" altLang="zh-CN" sz="1500" baseline="-25000">
                  <a:latin typeface="Times New Roman" pitchFamily="18" charset="0"/>
                </a:rPr>
                <a:t>1</a:t>
              </a:r>
              <a:endParaRPr lang="en-US" altLang="zh-CN" sz="1500" i="1">
                <a:latin typeface="Times New Roman" pitchFamily="18" charset="0"/>
              </a:endParaRPr>
            </a:p>
          </p:txBody>
        </p:sp>
      </p:grpSp>
      <p:sp>
        <p:nvSpPr>
          <p:cNvPr id="445467" name="AutoShape 27"/>
          <p:cNvSpPr>
            <a:spLocks noChangeArrowheads="1"/>
          </p:cNvSpPr>
          <p:nvPr/>
        </p:nvSpPr>
        <p:spPr bwMode="auto">
          <a:xfrm>
            <a:off x="5711825" y="2081213"/>
            <a:ext cx="858838" cy="327025"/>
          </a:xfrm>
          <a:prstGeom prst="wedgeRectCallout">
            <a:avLst>
              <a:gd name="adj1" fmla="val -105060"/>
              <a:gd name="adj2" fmla="val 24907"/>
            </a:avLst>
          </a:prstGeom>
          <a:gradFill rotWithShape="0">
            <a:gsLst>
              <a:gs pos="0">
                <a:srgbClr val="CCFFCC"/>
              </a:gs>
              <a:gs pos="100000">
                <a:schemeClr val="bg1"/>
              </a:gs>
            </a:gsLst>
            <a:lin ang="5400000" scaled="1"/>
          </a:gradFill>
          <a:ln w="9525">
            <a:solidFill>
              <a:srgbClr val="008000"/>
            </a:solidFill>
            <a:miter lim="800000"/>
            <a:headEnd/>
            <a:tailEnd/>
          </a:ln>
        </p:spPr>
        <p:txBody>
          <a:bodyPr/>
          <a:lstStyle/>
          <a:p>
            <a:pPr algn="ctr"/>
            <a:r>
              <a:rPr lang="zh-CN" altLang="en-US" sz="1500">
                <a:solidFill>
                  <a:schemeClr val="accent2"/>
                </a:solidFill>
                <a:latin typeface="Times New Roman" pitchFamily="18" charset="0"/>
              </a:rPr>
              <a:t>切线</a:t>
            </a:r>
            <a:endParaRPr lang="zh-CN" altLang="en-US" sz="1800">
              <a:latin typeface="Times New Roman" pitchFamily="18" charset="0"/>
            </a:endParaRPr>
          </a:p>
        </p:txBody>
      </p:sp>
      <p:sp>
        <p:nvSpPr>
          <p:cNvPr id="445468" name="AutoShape 28"/>
          <p:cNvSpPr/>
          <p:nvPr/>
        </p:nvSpPr>
        <p:spPr>
          <a:xfrm>
            <a:off x="3868738" y="1706563"/>
            <a:ext cx="757237" cy="323850"/>
          </a:xfrm>
          <a:prstGeom prst="wedgeRectCallout">
            <a:avLst>
              <a:gd name="adj1" fmla="val 127481"/>
              <a:gd name="adj2" fmla="val 40074"/>
            </a:avLst>
          </a:prstGeom>
          <a:gradFill rotWithShape="0">
            <a:gsLst>
              <a:gs pos="0">
                <a:srgbClr val="CCFFCC"/>
              </a:gs>
              <a:gs pos="100000">
                <a:schemeClr val="bg1"/>
              </a:gs>
            </a:gsLst>
            <a:lin ang="5400000" scaled="1"/>
            <a:tileRect/>
          </a:gradFill>
          <a:ln w="9525" cap="flat" cmpd="sng">
            <a:solidFill>
              <a:srgbClr val="008000"/>
            </a:solidFill>
            <a:prstDash val="solid"/>
            <a:miter/>
            <a:headEnd type="none" w="med" len="med"/>
            <a:tailEnd type="none" w="med" len="med"/>
          </a:ln>
        </p:spPr>
        <p:txBody>
          <a:bodyPr/>
          <a:lstStyle/>
          <a:p>
            <a:pPr algn="ctr">
              <a:defRPr/>
            </a:pPr>
            <a:r>
              <a:rPr lang="zh-CN" altLang="en-US" sz="1500" noProof="1">
                <a:solidFill>
                  <a:srgbClr val="FF3300"/>
                </a:solidFill>
                <a:latin typeface="Times New Roman" panose="02020603050405020304" pitchFamily="18" charset="0"/>
              </a:rPr>
              <a:t>割线</a:t>
            </a:r>
            <a:r>
              <a:rPr lang="zh-CN" altLang="en-US" sz="1800" noProof="1">
                <a:latin typeface="Times New Roman" panose="02020603050405020304" pitchFamily="18" charset="0"/>
              </a:rPr>
              <a:t> </a:t>
            </a:r>
            <a:endParaRPr lang="zh-CN" altLang="en-US" sz="1350" noProof="1">
              <a:solidFill>
                <a:srgbClr val="008000"/>
              </a:solidFill>
            </a:endParaRPr>
          </a:p>
        </p:txBody>
      </p:sp>
      <p:sp>
        <p:nvSpPr>
          <p:cNvPr id="445469" name="Text Box 29"/>
          <p:cNvSpPr txBox="1">
            <a:spLocks noChangeArrowheads="1"/>
          </p:cNvSpPr>
          <p:nvPr/>
        </p:nvSpPr>
        <p:spPr bwMode="auto">
          <a:xfrm>
            <a:off x="1724025" y="3824288"/>
            <a:ext cx="268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1600">
                <a:solidFill>
                  <a:srgbClr val="0000FF"/>
                </a:solidFill>
                <a:latin typeface="楷体_GB2312"/>
              </a:rPr>
              <a:t>切线斜率 </a:t>
            </a:r>
            <a:r>
              <a:rPr lang="zh-CN" altLang="en-US" sz="1600">
                <a:latin typeface="楷体_GB2312"/>
                <a:sym typeface="Symbol" pitchFamily="18" charset="2"/>
              </a:rPr>
              <a:t> </a:t>
            </a:r>
            <a:r>
              <a:rPr lang="zh-CN" altLang="en-US" sz="1600">
                <a:solidFill>
                  <a:srgbClr val="FF3300"/>
                </a:solidFill>
                <a:latin typeface="楷体_GB2312"/>
              </a:rPr>
              <a:t>割线斜率</a:t>
            </a:r>
          </a:p>
        </p:txBody>
      </p:sp>
      <p:graphicFrame>
        <p:nvGraphicFramePr>
          <p:cNvPr id="445470" name="Object 2" descr="image85"/>
          <p:cNvGraphicFramePr>
            <a:graphicFrameLocks/>
          </p:cNvGraphicFramePr>
          <p:nvPr/>
        </p:nvGraphicFramePr>
        <p:xfrm>
          <a:off x="4140200" y="3716338"/>
          <a:ext cx="2559050" cy="584200"/>
        </p:xfrm>
        <a:graphic>
          <a:graphicData uri="http://schemas.openxmlformats.org/presentationml/2006/ole">
            <mc:AlternateContent xmlns:mc="http://schemas.openxmlformats.org/markup-compatibility/2006">
              <mc:Choice xmlns:v="urn:schemas-microsoft-com:vml" Requires="v">
                <p:oleObj spid="_x0000_s28676" r:id="rId8" imgW="1943100" imgH="431800" progId="Equation.3">
                  <p:embed/>
                </p:oleObj>
              </mc:Choice>
              <mc:Fallback>
                <p:oleObj r:id="rId8" imgW="1943100" imgH="431800"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0200" y="3716338"/>
                        <a:ext cx="2559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5471" name="Object 1" descr="image86"/>
          <p:cNvGraphicFramePr>
            <a:graphicFrameLocks/>
          </p:cNvGraphicFramePr>
          <p:nvPr/>
        </p:nvGraphicFramePr>
        <p:xfrm>
          <a:off x="2681288" y="4354513"/>
          <a:ext cx="2111375" cy="592137"/>
        </p:xfrm>
        <a:graphic>
          <a:graphicData uri="http://schemas.openxmlformats.org/presentationml/2006/ole">
            <mc:AlternateContent xmlns:mc="http://schemas.openxmlformats.org/markup-compatibility/2006">
              <mc:Choice xmlns:v="urn:schemas-microsoft-com:vml" Requires="v">
                <p:oleObj spid="_x0000_s28677" r:id="rId10" imgW="1803400" imgH="444500" progId="">
                  <p:embed/>
                </p:oleObj>
              </mc:Choice>
              <mc:Fallback>
                <p:oleObj r:id="rId10" imgW="1803400" imgH="444500" progId="">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1288" y="4354513"/>
                        <a:ext cx="2111375" cy="592137"/>
                      </a:xfrm>
                      <a:prstGeom prst="rect">
                        <a:avLst/>
                      </a:prstGeom>
                      <a:solidFill>
                        <a:srgbClr val="FFFF99"/>
                      </a:solidFill>
                      <a:ln w="38100">
                        <a:solidFill>
                          <a:srgbClr val="FF0000"/>
                        </a:solidFill>
                        <a:miter lim="800000"/>
                        <a:headEnd/>
                        <a:tailEnd/>
                      </a:ln>
                    </p:spPr>
                  </p:pic>
                </p:oleObj>
              </mc:Fallback>
            </mc:AlternateContent>
          </a:graphicData>
        </a:graphic>
      </p:graphicFrame>
      <p:sp>
        <p:nvSpPr>
          <p:cNvPr id="445472" name="Text Box 32"/>
          <p:cNvSpPr txBox="1">
            <a:spLocks noChangeArrowheads="1"/>
          </p:cNvSpPr>
          <p:nvPr/>
        </p:nvSpPr>
        <p:spPr bwMode="auto">
          <a:xfrm>
            <a:off x="4903788" y="4497388"/>
            <a:ext cx="2638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1600">
                <a:solidFill>
                  <a:srgbClr val="0000FF"/>
                </a:solidFill>
                <a:latin typeface="Times New Roman" pitchFamily="18" charset="0"/>
              </a:rPr>
              <a:t>需要</a:t>
            </a:r>
            <a:r>
              <a:rPr lang="en-US" altLang="zh-CN" sz="1600">
                <a:solidFill>
                  <a:srgbClr val="FF3300"/>
                </a:solidFill>
                <a:latin typeface="Times New Roman" pitchFamily="18" charset="0"/>
              </a:rPr>
              <a:t>2</a:t>
            </a:r>
            <a:r>
              <a:rPr lang="zh-CN" altLang="en-US" sz="1600">
                <a:solidFill>
                  <a:srgbClr val="0000FF"/>
                </a:solidFill>
                <a:latin typeface="Times New Roman" pitchFamily="18" charset="0"/>
              </a:rPr>
              <a:t>个初值 </a:t>
            </a:r>
            <a:r>
              <a:rPr lang="en-US" altLang="zh-CN" sz="1600" i="1">
                <a:solidFill>
                  <a:srgbClr val="0000FF"/>
                </a:solidFill>
                <a:latin typeface="Times New Roman" pitchFamily="18" charset="0"/>
              </a:rPr>
              <a:t>x</a:t>
            </a:r>
            <a:r>
              <a:rPr lang="en-US" altLang="zh-CN" sz="1600" baseline="-25000">
                <a:solidFill>
                  <a:srgbClr val="0000FF"/>
                </a:solidFill>
                <a:latin typeface="Times New Roman" pitchFamily="18" charset="0"/>
              </a:rPr>
              <a:t>0</a:t>
            </a:r>
            <a:r>
              <a:rPr lang="en-US" altLang="zh-CN" sz="1600">
                <a:solidFill>
                  <a:srgbClr val="0000FF"/>
                </a:solidFill>
                <a:latin typeface="Times New Roman" pitchFamily="18" charset="0"/>
              </a:rPr>
              <a:t> </a:t>
            </a:r>
            <a:r>
              <a:rPr lang="zh-CN" altLang="en-US" sz="1600">
                <a:solidFill>
                  <a:srgbClr val="0000FF"/>
                </a:solidFill>
                <a:latin typeface="Times New Roman" pitchFamily="18" charset="0"/>
              </a:rPr>
              <a:t>和 </a:t>
            </a:r>
            <a:r>
              <a:rPr lang="en-US" altLang="zh-CN" sz="1600" i="1">
                <a:solidFill>
                  <a:srgbClr val="0000FF"/>
                </a:solidFill>
                <a:latin typeface="Times New Roman" pitchFamily="18" charset="0"/>
              </a:rPr>
              <a:t>x</a:t>
            </a:r>
            <a:r>
              <a:rPr lang="en-US" altLang="zh-CN" sz="1600" baseline="-25000">
                <a:solidFill>
                  <a:srgbClr val="0000FF"/>
                </a:solidFill>
                <a:latin typeface="Times New Roman" pitchFamily="18" charset="0"/>
              </a:rPr>
              <a:t>1</a:t>
            </a:r>
            <a:r>
              <a:rPr lang="zh-CN" altLang="en-US" sz="1600">
                <a:solidFill>
                  <a:srgbClr val="0000FF"/>
                </a:solidFill>
                <a:latin typeface="Times New Roman" pitchFamily="18" charset="0"/>
              </a:rPr>
              <a:t>。</a:t>
            </a:r>
          </a:p>
        </p:txBody>
      </p:sp>
      <p:sp>
        <p:nvSpPr>
          <p:cNvPr id="445473" name="AutoShape 33"/>
          <p:cNvSpPr>
            <a:spLocks noChangeArrowheads="1"/>
          </p:cNvSpPr>
          <p:nvPr/>
        </p:nvSpPr>
        <p:spPr bwMode="auto">
          <a:xfrm>
            <a:off x="1817688" y="2273300"/>
            <a:ext cx="2808287" cy="742950"/>
          </a:xfrm>
          <a:prstGeom prst="wedgeEllipseCallout">
            <a:avLst>
              <a:gd name="adj1" fmla="val 55046"/>
              <a:gd name="adj2" fmla="val 72597"/>
            </a:avLst>
          </a:prstGeom>
          <a:gradFill rotWithShape="0">
            <a:gsLst>
              <a:gs pos="0">
                <a:schemeClr val="bg1"/>
              </a:gs>
              <a:gs pos="100000">
                <a:srgbClr val="C0C0C0"/>
              </a:gs>
            </a:gsLst>
            <a:lin ang="2700000" scaled="1"/>
          </a:gradFill>
          <a:ln w="9525">
            <a:solidFill>
              <a:schemeClr val="tx1"/>
            </a:solidFill>
            <a:miter lim="800000"/>
            <a:headEnd/>
            <a:tailEnd/>
          </a:ln>
        </p:spPr>
        <p:txBody>
          <a:bodyPr lIns="0" tIns="0" rIns="0"/>
          <a:lstStyle/>
          <a:p>
            <a:pPr algn="ctr"/>
            <a:r>
              <a:rPr lang="zh-CN" altLang="en-US" sz="1500">
                <a:latin typeface="Times New Roman" pitchFamily="18" charset="0"/>
              </a:rPr>
              <a:t>    收敛比</a:t>
            </a:r>
            <a:r>
              <a:rPr lang="en-US" altLang="zh-CN" sz="1500">
                <a:latin typeface="Times New Roman" pitchFamily="18" charset="0"/>
              </a:rPr>
              <a:t>Newton</a:t>
            </a:r>
            <a:r>
              <a:rPr lang="zh-CN" altLang="en-US" sz="1500">
                <a:latin typeface="Times New Roman" pitchFamily="18" charset="0"/>
              </a:rPr>
              <a:t>法慢，且对初值要求同样高。</a:t>
            </a:r>
          </a:p>
        </p:txBody>
      </p:sp>
      <p:sp>
        <p:nvSpPr>
          <p:cNvPr id="445475" name="Rectangle 35"/>
          <p:cNvSpPr/>
          <p:nvPr/>
        </p:nvSpPr>
        <p:spPr>
          <a:xfrm>
            <a:off x="4302125" y="3381375"/>
            <a:ext cx="696913" cy="298450"/>
          </a:xfrm>
          <a:prstGeom prst="rect">
            <a:avLst/>
          </a:prstGeom>
          <a:noFill/>
          <a:ln w="9525">
            <a:noFill/>
          </a:ln>
        </p:spPr>
        <p:txBody>
          <a:bodyPr wrap="none">
            <a:spAutoFit/>
          </a:bodyPr>
          <a:lstStyle/>
          <a:p>
            <a:pPr>
              <a:defRPr/>
            </a:pPr>
            <a:r>
              <a:rPr lang="zh-CN" altLang="en-US" sz="1350" noProof="1"/>
              <a:t>弦截法</a:t>
            </a:r>
          </a:p>
        </p:txBody>
      </p:sp>
      <p:cxnSp>
        <p:nvCxnSpPr>
          <p:cNvPr id="3" name="直接连接符 2"/>
          <p:cNvCxnSpPr/>
          <p:nvPr/>
        </p:nvCxnSpPr>
        <p:spPr>
          <a:xfrm>
            <a:off x="5791200" y="442913"/>
            <a:ext cx="3308350" cy="11112"/>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85725" y="442913"/>
            <a:ext cx="2679700" cy="39687"/>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2" name="Rectangle 21"/>
          <p:cNvSpPr>
            <a:spLocks noChangeArrowheads="1"/>
          </p:cNvSpPr>
          <p:nvPr/>
        </p:nvSpPr>
        <p:spPr bwMode="auto">
          <a:xfrm>
            <a:off x="2419350" y="268288"/>
            <a:ext cx="3657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1600" b="1" noProof="1">
                <a:solidFill>
                  <a:schemeClr val="accent2"/>
                </a:solidFill>
                <a:latin typeface="黑体" pitchFamily="49" charset="-122"/>
                <a:ea typeface="黑体" pitchFamily="49" charset="-122"/>
              </a:rPr>
              <a:t>知识点</a:t>
            </a:r>
            <a:r>
              <a:rPr lang="zh-CN" altLang="zh-CN" sz="1600" b="1" noProof="1">
                <a:solidFill>
                  <a:schemeClr val="accent2"/>
                </a:solidFill>
                <a:latin typeface="黑体" pitchFamily="49" charset="-122"/>
                <a:ea typeface="黑体" pitchFamily="49" charset="-122"/>
              </a:rPr>
              <a:t>8</a:t>
            </a:r>
            <a:r>
              <a:rPr lang="en-US" altLang="en-US" sz="1600" b="1" noProof="1">
                <a:solidFill>
                  <a:schemeClr val="accent2"/>
                </a:solidFill>
                <a:latin typeface="黑体" pitchFamily="49" charset="-122"/>
                <a:ea typeface="黑体" pitchFamily="49" charset="-122"/>
              </a:rPr>
              <a:t> Newton</a:t>
            </a:r>
            <a:r>
              <a:rPr lang="zh-CN" altLang="en-US" sz="1600" b="1" noProof="1">
                <a:solidFill>
                  <a:schemeClr val="accent2"/>
                </a:solidFill>
                <a:latin typeface="黑体" pitchFamily="49" charset="-122"/>
                <a:ea typeface="黑体" pitchFamily="49" charset="-122"/>
              </a:rPr>
              <a:t>迭代法的变形</a:t>
            </a:r>
          </a:p>
        </p:txBody>
      </p:sp>
    </p:spTree>
    <p:extLst>
      <p:ext uri="{BB962C8B-B14F-4D97-AF65-F5344CB8AC3E}">
        <p14:creationId xmlns:p14="http://schemas.microsoft.com/office/powerpoint/2010/main" val="2461287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32"/>
                                        </p:tgtEl>
                                        <p:attrNameLst>
                                          <p:attrName>style.visibility</p:attrName>
                                        </p:attrNameLst>
                                      </p:cBhvr>
                                      <p:to>
                                        <p:strVal val="visible"/>
                                      </p:to>
                                    </p:set>
                                    <p:animEffect transition="in" filter="dissolve">
                                      <p:cBhvr>
                                        <p:cTn id="17" dur="300"/>
                                        <p:tgtEl>
                                          <p:spTgt spid="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45456"/>
                                        </p:tgtEl>
                                        <p:attrNameLst>
                                          <p:attrName>style.visibility</p:attrName>
                                        </p:attrNameLst>
                                      </p:cBhvr>
                                      <p:to>
                                        <p:strVal val="visible"/>
                                      </p:to>
                                    </p:set>
                                    <p:animEffect transition="in" filter="wipe(up)">
                                      <p:cBhvr>
                                        <p:cTn id="22" dur="500"/>
                                        <p:tgtEl>
                                          <p:spTgt spid="445456"/>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5475"/>
                                        </p:tgtEl>
                                        <p:attrNameLst>
                                          <p:attrName>style.visibility</p:attrName>
                                        </p:attrNameLst>
                                      </p:cBhvr>
                                      <p:to>
                                        <p:strVal val="visible"/>
                                      </p:to>
                                    </p:set>
                                    <p:animEffect transition="in" filter="wipe(left)">
                                      <p:cBhvr>
                                        <p:cTn id="27" dur="500"/>
                                        <p:tgtEl>
                                          <p:spTgt spid="4454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5457"/>
                                        </p:tgtEl>
                                        <p:attrNameLst>
                                          <p:attrName>style.visibility</p:attrName>
                                        </p:attrNameLst>
                                      </p:cBhvr>
                                      <p:to>
                                        <p:strVal val="visible"/>
                                      </p:to>
                                    </p:set>
                                    <p:animEffect transition="in" filter="wipe(left)">
                                      <p:cBhvr>
                                        <p:cTn id="32" dur="500"/>
                                        <p:tgtEl>
                                          <p:spTgt spid="445457"/>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445458"/>
                                        </p:tgtEl>
                                        <p:attrNameLst>
                                          <p:attrName>style.visibility</p:attrName>
                                        </p:attrNameLst>
                                      </p:cBhvr>
                                      <p:to>
                                        <p:strVal val="visible"/>
                                      </p:to>
                                    </p:set>
                                    <p:animEffect transition="in" filter="wipe(left)">
                                      <p:cBhvr>
                                        <p:cTn id="36" dur="500"/>
                                        <p:tgtEl>
                                          <p:spTgt spid="445458"/>
                                        </p:tgtEl>
                                      </p:cBhvr>
                                    </p:animEffect>
                                  </p:childTnLst>
                                  <p:subTnLst>
                                    <p:audio>
                                      <p:cMediaNode>
                                        <p:cTn display="0" masterRel="sameClick">
                                          <p:stCondLst>
                                            <p:cond evt="begin" delay="0">
                                              <p:tn val="34"/>
                                            </p:cond>
                                          </p:stCondLst>
                                          <p:endCondLst>
                                            <p:cond evt="onStopAudio" delay="0">
                                              <p:tgtEl>
                                                <p:sldTgt/>
                                              </p:tgtEl>
                                            </p:cond>
                                          </p:endCondLst>
                                        </p:cTn>
                                        <p:tgtEl>
                                          <p:sndTgt r:embed="rId4" name="whoosh.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500"/>
                                        <p:tgtEl>
                                          <p:spTgt spid="4"/>
                                        </p:tgtEl>
                                      </p:cBhvr>
                                    </p:animEffect>
                                  </p:childTnLst>
                                  <p:subTnLst>
                                    <p:audio>
                                      <p:cMediaNode>
                                        <p:cTn display="0" masterRel="sameClick">
                                          <p:stCondLst>
                                            <p:cond evt="begin" delay="0">
                                              <p:tn val="39"/>
                                            </p:cond>
                                          </p:stCondLst>
                                          <p:endCondLst>
                                            <p:cond evt="onStopAudio" delay="0">
                                              <p:tgtEl>
                                                <p:sldTgt/>
                                              </p:tgtEl>
                                            </p:cond>
                                          </p:endCondLst>
                                        </p:cTn>
                                        <p:tgtEl>
                                          <p:sndTgt r:embed="rId4" name="whoosh.wav"/>
                                        </p:tgtEl>
                                      </p:cMediaNode>
                                    </p:audio>
                                  </p:subTnLst>
                                </p:cTn>
                              </p:par>
                            </p:childTnLst>
                          </p:cTn>
                        </p:par>
                        <p:par>
                          <p:cTn id="42" fill="hold" nodeType="afterGroup">
                            <p:stCondLst>
                              <p:cond delay="500"/>
                            </p:stCondLst>
                            <p:childTnLst>
                              <p:par>
                                <p:cTn id="43" presetID="22" presetClass="entr" presetSubtype="4" fill="hold"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down)">
                                      <p:cBhvr>
                                        <p:cTn id="45" dur="500"/>
                                        <p:tgtEl>
                                          <p:spTgt spid="5"/>
                                        </p:tgtEl>
                                      </p:cBhvr>
                                    </p:animEffect>
                                  </p:childTnLst>
                                  <p:subTnLst>
                                    <p:audio>
                                      <p:cMediaNode>
                                        <p:cTn display="0" masterRel="sameClick">
                                          <p:stCondLst>
                                            <p:cond evt="begin" delay="0">
                                              <p:tn val="43"/>
                                            </p:cond>
                                          </p:stCondLst>
                                          <p:endCondLst>
                                            <p:cond evt="onStopAudio" delay="0">
                                              <p:tgtEl>
                                                <p:sldTgt/>
                                              </p:tgtEl>
                                            </p:cond>
                                          </p:endCondLst>
                                        </p:cTn>
                                        <p:tgtEl>
                                          <p:sndTgt r:embed="rId4" name="whoosh.wav"/>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445459"/>
                                        </p:tgtEl>
                                        <p:attrNameLst>
                                          <p:attrName>style.visibility</p:attrName>
                                        </p:attrNameLst>
                                      </p:cBhvr>
                                      <p:to>
                                        <p:strVal val="visible"/>
                                      </p:to>
                                    </p:set>
                                    <p:animEffect transition="in" filter="wipe(up)">
                                      <p:cBhvr>
                                        <p:cTn id="50" dur="500"/>
                                        <p:tgtEl>
                                          <p:spTgt spid="445459"/>
                                        </p:tgtEl>
                                      </p:cBhvr>
                                    </p:animEffect>
                                  </p:childTnLst>
                                  <p:subTnLst>
                                    <p:audio>
                                      <p:cMediaNode>
                                        <p:cTn display="0" masterRel="sameClick">
                                          <p:stCondLst>
                                            <p:cond evt="begin" delay="0">
                                              <p:tn val="48"/>
                                            </p:cond>
                                          </p:stCondLst>
                                          <p:endCondLst>
                                            <p:cond evt="onStopAudio" delay="0">
                                              <p:tgtEl>
                                                <p:sldTgt/>
                                              </p:tgtEl>
                                            </p:cond>
                                          </p:endCondLst>
                                        </p:cTn>
                                        <p:tgtEl>
                                          <p:sndTgt r:embed="rId4" name="whoosh.wav"/>
                                        </p:tgtEl>
                                      </p:cMediaNode>
                                    </p:audio>
                                  </p:subTnLst>
                                </p:cTn>
                              </p:par>
                            </p:childTnLst>
                          </p:cTn>
                        </p:par>
                        <p:par>
                          <p:cTn id="51" fill="hold" nodeType="afterGroup">
                            <p:stCondLst>
                              <p:cond delay="500"/>
                            </p:stCondLst>
                            <p:childTnLst>
                              <p:par>
                                <p:cTn id="52" presetID="17" presetClass="entr" presetSubtype="8" fill="hold" grpId="0" nodeType="afterEffect">
                                  <p:stCondLst>
                                    <p:cond delay="0"/>
                                  </p:stCondLst>
                                  <p:childTnLst>
                                    <p:set>
                                      <p:cBhvr>
                                        <p:cTn id="53" dur="1" fill="hold">
                                          <p:stCondLst>
                                            <p:cond delay="0"/>
                                          </p:stCondLst>
                                        </p:cTn>
                                        <p:tgtEl>
                                          <p:spTgt spid="445467"/>
                                        </p:tgtEl>
                                        <p:attrNameLst>
                                          <p:attrName>style.visibility</p:attrName>
                                        </p:attrNameLst>
                                      </p:cBhvr>
                                      <p:to>
                                        <p:strVal val="visible"/>
                                      </p:to>
                                    </p:set>
                                    <p:anim calcmode="lin" valueType="num">
                                      <p:cBhvr>
                                        <p:cTn id="54" dur="500" fill="hold"/>
                                        <p:tgtEl>
                                          <p:spTgt spid="445467"/>
                                        </p:tgtEl>
                                        <p:attrNameLst>
                                          <p:attrName>ppt_x</p:attrName>
                                        </p:attrNameLst>
                                      </p:cBhvr>
                                      <p:tavLst>
                                        <p:tav tm="0">
                                          <p:val>
                                            <p:strVal val="#ppt_x-#ppt_w/2"/>
                                          </p:val>
                                        </p:tav>
                                        <p:tav tm="100000">
                                          <p:val>
                                            <p:strVal val="#ppt_x"/>
                                          </p:val>
                                        </p:tav>
                                      </p:tavLst>
                                    </p:anim>
                                    <p:anim calcmode="lin" valueType="num">
                                      <p:cBhvr>
                                        <p:cTn id="55" dur="500" fill="hold"/>
                                        <p:tgtEl>
                                          <p:spTgt spid="445467"/>
                                        </p:tgtEl>
                                        <p:attrNameLst>
                                          <p:attrName>ppt_y</p:attrName>
                                        </p:attrNameLst>
                                      </p:cBhvr>
                                      <p:tavLst>
                                        <p:tav tm="0">
                                          <p:val>
                                            <p:strVal val="#ppt_y"/>
                                          </p:val>
                                        </p:tav>
                                        <p:tav tm="100000">
                                          <p:val>
                                            <p:strVal val="#ppt_y"/>
                                          </p:val>
                                        </p:tav>
                                      </p:tavLst>
                                    </p:anim>
                                    <p:anim calcmode="lin" valueType="num">
                                      <p:cBhvr>
                                        <p:cTn id="56" dur="500" fill="hold"/>
                                        <p:tgtEl>
                                          <p:spTgt spid="445467"/>
                                        </p:tgtEl>
                                        <p:attrNameLst>
                                          <p:attrName>ppt_w</p:attrName>
                                        </p:attrNameLst>
                                      </p:cBhvr>
                                      <p:tavLst>
                                        <p:tav tm="0">
                                          <p:val>
                                            <p:fltVal val="0"/>
                                          </p:val>
                                        </p:tav>
                                        <p:tav tm="100000">
                                          <p:val>
                                            <p:strVal val="#ppt_w"/>
                                          </p:val>
                                        </p:tav>
                                      </p:tavLst>
                                    </p:anim>
                                    <p:anim calcmode="lin" valueType="num">
                                      <p:cBhvr>
                                        <p:cTn id="57" dur="500" fill="hold"/>
                                        <p:tgtEl>
                                          <p:spTgt spid="445467"/>
                                        </p:tgtEl>
                                        <p:attrNameLst>
                                          <p:attrName>ppt_h</p:attrName>
                                        </p:attrNameLst>
                                      </p:cBhvr>
                                      <p:tavLst>
                                        <p:tav tm="0">
                                          <p:val>
                                            <p:strVal val="#ppt_h"/>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445460"/>
                                        </p:tgtEl>
                                        <p:attrNameLst>
                                          <p:attrName>style.visibility</p:attrName>
                                        </p:attrNameLst>
                                      </p:cBhvr>
                                      <p:to>
                                        <p:strVal val="visible"/>
                                      </p:to>
                                    </p:set>
                                    <p:animEffect transition="in" filter="wipe(up)">
                                      <p:cBhvr>
                                        <p:cTn id="62" dur="500"/>
                                        <p:tgtEl>
                                          <p:spTgt spid="445460"/>
                                        </p:tgtEl>
                                      </p:cBhvr>
                                    </p:animEffect>
                                  </p:childTnLst>
                                  <p:subTnLst>
                                    <p:audio>
                                      <p:cMediaNode>
                                        <p:cTn display="0" masterRel="sameClick">
                                          <p:stCondLst>
                                            <p:cond evt="begin" delay="0">
                                              <p:tn val="60"/>
                                            </p:cond>
                                          </p:stCondLst>
                                          <p:endCondLst>
                                            <p:cond evt="onStopAudio" delay="0">
                                              <p:tgtEl>
                                                <p:sldTgt/>
                                              </p:tgtEl>
                                            </p:cond>
                                          </p:endCondLst>
                                        </p:cTn>
                                        <p:tgtEl>
                                          <p:sndTgt r:embed="rId4" name="whoosh.wav"/>
                                        </p:tgtEl>
                                      </p:cMediaNode>
                                    </p:audio>
                                  </p:subTnLst>
                                </p:cTn>
                              </p:par>
                            </p:childTnLst>
                          </p:cTn>
                        </p:par>
                        <p:par>
                          <p:cTn id="63" fill="hold" nodeType="afterGroup">
                            <p:stCondLst>
                              <p:cond delay="500"/>
                            </p:stCondLst>
                            <p:childTnLst>
                              <p:par>
                                <p:cTn id="64" presetID="17" presetClass="entr" presetSubtype="2" fill="hold" grpId="0" nodeType="afterEffect">
                                  <p:stCondLst>
                                    <p:cond delay="0"/>
                                  </p:stCondLst>
                                  <p:childTnLst>
                                    <p:set>
                                      <p:cBhvr>
                                        <p:cTn id="65" dur="1" fill="hold">
                                          <p:stCondLst>
                                            <p:cond delay="0"/>
                                          </p:stCondLst>
                                        </p:cTn>
                                        <p:tgtEl>
                                          <p:spTgt spid="445468"/>
                                        </p:tgtEl>
                                        <p:attrNameLst>
                                          <p:attrName>style.visibility</p:attrName>
                                        </p:attrNameLst>
                                      </p:cBhvr>
                                      <p:to>
                                        <p:strVal val="visible"/>
                                      </p:to>
                                    </p:set>
                                    <p:anim calcmode="lin" valueType="num">
                                      <p:cBhvr>
                                        <p:cTn id="66" dur="500" fill="hold"/>
                                        <p:tgtEl>
                                          <p:spTgt spid="445468"/>
                                        </p:tgtEl>
                                        <p:attrNameLst>
                                          <p:attrName>ppt_x</p:attrName>
                                        </p:attrNameLst>
                                      </p:cBhvr>
                                      <p:tavLst>
                                        <p:tav tm="0">
                                          <p:val>
                                            <p:strVal val="#ppt_x+#ppt_w/2"/>
                                          </p:val>
                                        </p:tav>
                                        <p:tav tm="100000">
                                          <p:val>
                                            <p:strVal val="#ppt_x"/>
                                          </p:val>
                                        </p:tav>
                                      </p:tavLst>
                                    </p:anim>
                                    <p:anim calcmode="lin" valueType="num">
                                      <p:cBhvr>
                                        <p:cTn id="67" dur="500" fill="hold"/>
                                        <p:tgtEl>
                                          <p:spTgt spid="445468"/>
                                        </p:tgtEl>
                                        <p:attrNameLst>
                                          <p:attrName>ppt_y</p:attrName>
                                        </p:attrNameLst>
                                      </p:cBhvr>
                                      <p:tavLst>
                                        <p:tav tm="0">
                                          <p:val>
                                            <p:strVal val="#ppt_y"/>
                                          </p:val>
                                        </p:tav>
                                        <p:tav tm="100000">
                                          <p:val>
                                            <p:strVal val="#ppt_y"/>
                                          </p:val>
                                        </p:tav>
                                      </p:tavLst>
                                    </p:anim>
                                    <p:anim calcmode="lin" valueType="num">
                                      <p:cBhvr>
                                        <p:cTn id="68" dur="500" fill="hold"/>
                                        <p:tgtEl>
                                          <p:spTgt spid="445468"/>
                                        </p:tgtEl>
                                        <p:attrNameLst>
                                          <p:attrName>ppt_w</p:attrName>
                                        </p:attrNameLst>
                                      </p:cBhvr>
                                      <p:tavLst>
                                        <p:tav tm="0">
                                          <p:val>
                                            <p:fltVal val="0"/>
                                          </p:val>
                                        </p:tav>
                                        <p:tav tm="100000">
                                          <p:val>
                                            <p:strVal val="#ppt_w"/>
                                          </p:val>
                                        </p:tav>
                                      </p:tavLst>
                                    </p:anim>
                                    <p:anim calcmode="lin" valueType="num">
                                      <p:cBhvr>
                                        <p:cTn id="69" dur="500" fill="hold"/>
                                        <p:tgtEl>
                                          <p:spTgt spid="445468"/>
                                        </p:tgtEl>
                                        <p:attrNameLst>
                                          <p:attrName>ppt_h</p:attrName>
                                        </p:attrNameLst>
                                      </p:cBhvr>
                                      <p:tavLst>
                                        <p:tav tm="0">
                                          <p:val>
                                            <p:strVal val="#ppt_h"/>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4" presetClass="entr" presetSubtype="32" fill="hold" grpId="0" nodeType="clickEffect">
                                  <p:stCondLst>
                                    <p:cond delay="0"/>
                                  </p:stCondLst>
                                  <p:childTnLst>
                                    <p:set>
                                      <p:cBhvr>
                                        <p:cTn id="73" dur="1" fill="hold">
                                          <p:stCondLst>
                                            <p:cond delay="0"/>
                                          </p:stCondLst>
                                        </p:cTn>
                                        <p:tgtEl>
                                          <p:spTgt spid="445469"/>
                                        </p:tgtEl>
                                        <p:attrNameLst>
                                          <p:attrName>style.visibility</p:attrName>
                                        </p:attrNameLst>
                                      </p:cBhvr>
                                      <p:to>
                                        <p:strVal val="visible"/>
                                      </p:to>
                                    </p:set>
                                    <p:animEffect transition="in" filter="box(out)">
                                      <p:cBhvr>
                                        <p:cTn id="74" dur="500"/>
                                        <p:tgtEl>
                                          <p:spTgt spid="445469"/>
                                        </p:tgtEl>
                                      </p:cBhvr>
                                    </p:animEffect>
                                  </p:childTnLst>
                                  <p:subTnLst>
                                    <p:audio>
                                      <p:cMediaNode>
                                        <p:cTn display="0" masterRel="sameClick">
                                          <p:stCondLst>
                                            <p:cond evt="begin" delay="0">
                                              <p:tn val="72"/>
                                            </p:cond>
                                          </p:stCondLst>
                                          <p:endCondLst>
                                            <p:cond evt="onStopAudio" delay="0">
                                              <p:tgtEl>
                                                <p:sldTgt/>
                                              </p:tgtEl>
                                            </p:cond>
                                          </p:endCondLst>
                                        </p:cTn>
                                        <p:tgtEl>
                                          <p:sndTgt r:embed="rId5" name="camera.wav"/>
                                        </p:tgtEl>
                                      </p:cMediaNode>
                                    </p:audio>
                                  </p:sub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445470"/>
                                        </p:tgtEl>
                                        <p:attrNameLst>
                                          <p:attrName>style.visibility</p:attrName>
                                        </p:attrNameLst>
                                      </p:cBhvr>
                                      <p:to>
                                        <p:strVal val="visible"/>
                                      </p:to>
                                    </p:set>
                                    <p:animEffect transition="in" filter="wipe(left)">
                                      <p:cBhvr>
                                        <p:cTn id="79" dur="500"/>
                                        <p:tgtEl>
                                          <p:spTgt spid="445470"/>
                                        </p:tgtEl>
                                      </p:cBhvr>
                                    </p:animEffect>
                                  </p:childTnLst>
                                  <p:subTnLst>
                                    <p:audio>
                                      <p:cMediaNode>
                                        <p:cTn display="0" masterRel="sameClick">
                                          <p:stCondLst>
                                            <p:cond evt="begin" delay="0">
                                              <p:tn val="77"/>
                                            </p:cond>
                                          </p:stCondLst>
                                          <p:endCondLst>
                                            <p:cond evt="onStopAudio" delay="0">
                                              <p:tgtEl>
                                                <p:sldTgt/>
                                              </p:tgtEl>
                                            </p:cond>
                                          </p:endCondLst>
                                        </p:cTn>
                                        <p:tgtEl>
                                          <p:sndTgt r:embed="rId6" name="cashreg.wav"/>
                                        </p:tgtEl>
                                      </p:cMediaNode>
                                    </p:audio>
                                  </p:sub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445471"/>
                                        </p:tgtEl>
                                        <p:attrNameLst>
                                          <p:attrName>style.visibility</p:attrName>
                                        </p:attrNameLst>
                                      </p:cBhvr>
                                      <p:to>
                                        <p:strVal val="visible"/>
                                      </p:to>
                                    </p:set>
                                    <p:animEffect transition="in" filter="wipe(left)">
                                      <p:cBhvr>
                                        <p:cTn id="84" dur="500"/>
                                        <p:tgtEl>
                                          <p:spTgt spid="445471"/>
                                        </p:tgtEl>
                                      </p:cBhvr>
                                    </p:animEffect>
                                  </p:childTnLst>
                                  <p:subTnLst>
                                    <p:audio>
                                      <p:cMediaNode>
                                        <p:cTn display="0" masterRel="sameClick">
                                          <p:stCondLst>
                                            <p:cond evt="begin" delay="0">
                                              <p:tn val="82"/>
                                            </p:cond>
                                          </p:stCondLst>
                                          <p:endCondLst>
                                            <p:cond evt="onStopAudio" delay="0">
                                              <p:tgtEl>
                                                <p:sldTgt/>
                                              </p:tgtEl>
                                            </p:cond>
                                          </p:endCondLst>
                                        </p:cTn>
                                        <p:tgtEl>
                                          <p:sndTgt r:embed="rId3" name="type.wav"/>
                                        </p:tgtEl>
                                      </p:cMediaNode>
                                    </p:audio>
                                  </p:sub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445472"/>
                                        </p:tgtEl>
                                        <p:attrNameLst>
                                          <p:attrName>style.visibility</p:attrName>
                                        </p:attrNameLst>
                                      </p:cBhvr>
                                      <p:to>
                                        <p:strVal val="visible"/>
                                      </p:to>
                                    </p:set>
                                    <p:animEffect transition="in" filter="wipe(left)">
                                      <p:cBhvr>
                                        <p:cTn id="89" dur="500"/>
                                        <p:tgtEl>
                                          <p:spTgt spid="445472"/>
                                        </p:tgtEl>
                                      </p:cBhvr>
                                    </p:animEffect>
                                  </p:childTnLst>
                                  <p:subTnLst>
                                    <p:audio>
                                      <p:cMediaNode>
                                        <p:cTn display="0" masterRel="sameClick">
                                          <p:stCondLst>
                                            <p:cond evt="begin" delay="0">
                                              <p:tn val="87"/>
                                            </p:cond>
                                          </p:stCondLst>
                                          <p:endCondLst>
                                            <p:cond evt="onStopAudio" delay="0">
                                              <p:tgtEl>
                                                <p:sldTgt/>
                                              </p:tgtEl>
                                            </p:cond>
                                          </p:endCondLst>
                                        </p:cTn>
                                        <p:tgtEl>
                                          <p:sndTgt r:embed="rId7" name="PROJCTOR.WAV"/>
                                        </p:tgtEl>
                                      </p:cMediaNode>
                                    </p:audio>
                                  </p:subTnLst>
                                </p:cTn>
                              </p:par>
                            </p:childTnLst>
                          </p:cTn>
                        </p:par>
                      </p:childTnLst>
                    </p:cTn>
                  </p:par>
                  <p:par>
                    <p:cTn id="90" fill="hold" nodeType="clickPar">
                      <p:stCondLst>
                        <p:cond delay="indefinite"/>
                      </p:stCondLst>
                      <p:childTnLst>
                        <p:par>
                          <p:cTn id="91" fill="hold" nodeType="withGroup">
                            <p:stCondLst>
                              <p:cond delay="0"/>
                            </p:stCondLst>
                            <p:childTnLst>
                              <p:par>
                                <p:cTn id="92" presetID="18" presetClass="entr" presetSubtype="9" fill="hold" grpId="0" nodeType="clickEffect">
                                  <p:stCondLst>
                                    <p:cond delay="0"/>
                                  </p:stCondLst>
                                  <p:childTnLst>
                                    <p:set>
                                      <p:cBhvr>
                                        <p:cTn id="93" dur="1" fill="hold">
                                          <p:stCondLst>
                                            <p:cond delay="0"/>
                                          </p:stCondLst>
                                        </p:cTn>
                                        <p:tgtEl>
                                          <p:spTgt spid="445473"/>
                                        </p:tgtEl>
                                        <p:attrNameLst>
                                          <p:attrName>style.visibility</p:attrName>
                                        </p:attrNameLst>
                                      </p:cBhvr>
                                      <p:to>
                                        <p:strVal val="visible"/>
                                      </p:to>
                                    </p:set>
                                    <p:animEffect transition="in" filter="strips(upLeft)">
                                      <p:cBhvr>
                                        <p:cTn id="94" dur="500"/>
                                        <p:tgtEl>
                                          <p:spTgt spid="445473"/>
                                        </p:tgtEl>
                                      </p:cBhvr>
                                    </p:animEffect>
                                  </p:childTnLst>
                                  <p:subTnLst>
                                    <p:audio>
                                      <p:cMediaNode>
                                        <p:cTn display="0" masterRel="sameClick">
                                          <p:stCondLst>
                                            <p:cond evt="begin" delay="0">
                                              <p:tn val="92"/>
                                            </p:cond>
                                          </p:stCondLst>
                                          <p:endCondLst>
                                            <p:cond evt="onStopAudio" delay="0">
                                              <p:tgtEl>
                                                <p:sldTgt/>
                                              </p:tgtEl>
                                            </p:cond>
                                          </p:endCondLst>
                                        </p:cTn>
                                        <p:tgtEl>
                                          <p:sndTgt r:embed="rId4" name="whoosh.wav"/>
                                        </p:tgtEl>
                                      </p:cMediaNode>
                                    </p:audio>
                                  </p:subTnLst>
                                </p:cTn>
                              </p:par>
                            </p:childTnLst>
                          </p:cTn>
                        </p:par>
                      </p:childTnLst>
                    </p:cTn>
                  </p:par>
                  <p:par>
                    <p:cTn id="95" fill="hold" nodeType="clickPar">
                      <p:stCondLst>
                        <p:cond delay="indefinite"/>
                      </p:stCondLst>
                      <p:childTnLst>
                        <p:par>
                          <p:cTn id="96" fill="hold" nodeType="withGroup">
                            <p:stCondLst>
                              <p:cond delay="0"/>
                            </p:stCondLst>
                            <p:childTnLst>
                              <p:par>
                                <p:cTn id="97" presetID="3" presetClass="entr" presetSubtype="10" fill="hold" grpId="1" nodeType="clickEffect">
                                  <p:stCondLst>
                                    <p:cond delay="0"/>
                                  </p:stCondLst>
                                  <p:iterate type="wd">
                                    <p:tmPct val="0"/>
                                  </p:iterate>
                                  <p:childTnLst>
                                    <p:set>
                                      <p:cBhvr>
                                        <p:cTn id="98" dur="1" fill="hold">
                                          <p:stCondLst>
                                            <p:cond delay="0"/>
                                          </p:stCondLst>
                                        </p:cTn>
                                        <p:tgtEl>
                                          <p:spTgt spid="32"/>
                                        </p:tgtEl>
                                        <p:attrNameLst>
                                          <p:attrName>style.visibility</p:attrName>
                                        </p:attrNameLst>
                                      </p:cBhvr>
                                      <p:to>
                                        <p:strVal val="visible"/>
                                      </p:to>
                                    </p:set>
                                    <p:animEffect transition="in" filter="blinds(horizontal)">
                                      <p:cBhvr>
                                        <p:cTn id="9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56" grpId="0"/>
      <p:bldP spid="445457" grpId="0" animBg="1"/>
      <p:bldP spid="445459" grpId="0" animBg="1"/>
      <p:bldP spid="445460" grpId="0" animBg="1"/>
      <p:bldP spid="445467" grpId="0" bldLvl="0" animBg="1"/>
      <p:bldP spid="445468" grpId="0" bldLvl="0" animBg="1"/>
      <p:bldP spid="445469" grpId="0"/>
      <p:bldP spid="445472" grpId="0"/>
      <p:bldP spid="445473" grpId="0" bldLvl="0" animBg="1"/>
      <p:bldP spid="445475" grpId="0"/>
      <p:bldP spid="32" grpId="0"/>
      <p:bldP spid="32"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Line 5"/>
          <p:cNvSpPr/>
          <p:nvPr/>
        </p:nvSpPr>
        <p:spPr>
          <a:xfrm>
            <a:off x="5029200" y="3486150"/>
            <a:ext cx="2857500" cy="0"/>
          </a:xfrm>
          <a:prstGeom prst="line">
            <a:avLst/>
          </a:prstGeom>
          <a:ln w="9525" cap="flat" cmpd="sng">
            <a:solidFill>
              <a:schemeClr val="tx1"/>
            </a:solidFill>
            <a:prstDash val="solid"/>
            <a:headEnd type="none" w="med" len="med"/>
            <a:tailEnd type="triangle" w="lg" len="lg"/>
          </a:ln>
        </p:spPr>
      </p:sp>
      <p:sp>
        <p:nvSpPr>
          <p:cNvPr id="74758" name="Line 6"/>
          <p:cNvSpPr/>
          <p:nvPr/>
        </p:nvSpPr>
        <p:spPr>
          <a:xfrm flipV="1">
            <a:off x="5268913" y="1851025"/>
            <a:ext cx="0" cy="2343150"/>
          </a:xfrm>
          <a:prstGeom prst="line">
            <a:avLst/>
          </a:prstGeom>
          <a:ln w="9525" cap="flat" cmpd="sng">
            <a:solidFill>
              <a:schemeClr val="tx1"/>
            </a:solidFill>
            <a:prstDash val="solid"/>
            <a:headEnd type="none" w="med" len="med"/>
            <a:tailEnd type="triangle" w="lg" len="lg"/>
          </a:ln>
        </p:spPr>
      </p:sp>
      <p:sp>
        <p:nvSpPr>
          <p:cNvPr id="74759" name="Text Box 7"/>
          <p:cNvSpPr txBox="1"/>
          <p:nvPr/>
        </p:nvSpPr>
        <p:spPr>
          <a:xfrm>
            <a:off x="5029200" y="3314700"/>
            <a:ext cx="285750" cy="241300"/>
          </a:xfrm>
          <a:prstGeom prst="rect">
            <a:avLst/>
          </a:prstGeom>
          <a:noFill/>
          <a:ln w="9525">
            <a:noFill/>
          </a:ln>
        </p:spPr>
        <p:txBody>
          <a:bodyPr>
            <a:spAutoFit/>
          </a:bodyPr>
          <a:lstStyle/>
          <a:p>
            <a:r>
              <a:rPr lang="en-US" altLang="zh-CN" sz="900" dirty="0">
                <a:latin typeface="宋体" panose="02010600030101010101" pitchFamily="2" charset="-122"/>
              </a:rPr>
              <a:t>o</a:t>
            </a:r>
          </a:p>
        </p:txBody>
      </p:sp>
      <p:sp>
        <p:nvSpPr>
          <p:cNvPr id="74760" name="Text Box 8"/>
          <p:cNvSpPr txBox="1"/>
          <p:nvPr/>
        </p:nvSpPr>
        <p:spPr>
          <a:xfrm>
            <a:off x="7743825" y="3465513"/>
            <a:ext cx="285750" cy="230187"/>
          </a:xfrm>
          <a:prstGeom prst="rect">
            <a:avLst/>
          </a:prstGeom>
          <a:noFill/>
          <a:ln w="9525">
            <a:noFill/>
          </a:ln>
        </p:spPr>
        <p:txBody>
          <a:bodyPr>
            <a:spAutoFit/>
          </a:bodyPr>
          <a:lstStyle/>
          <a:p>
            <a:r>
              <a:rPr lang="en-US" altLang="zh-CN" sz="900" i="1" dirty="0">
                <a:latin typeface="Times New Roman" panose="02020603050405020304" pitchFamily="18" charset="0"/>
                <a:cs typeface="Times New Roman" panose="02020603050405020304" pitchFamily="18" charset="0"/>
              </a:rPr>
              <a:t>x</a:t>
            </a:r>
            <a:endParaRPr lang="en-US" altLang="zh-CN" sz="900" i="1" dirty="0">
              <a:latin typeface="Times New Roman" panose="02020603050405020304" pitchFamily="18" charset="0"/>
              <a:ea typeface="Times New Roman" panose="02020603050405020304" pitchFamily="18" charset="0"/>
            </a:endParaRPr>
          </a:p>
        </p:txBody>
      </p:sp>
      <p:sp>
        <p:nvSpPr>
          <p:cNvPr id="74761" name="Text Box 9"/>
          <p:cNvSpPr txBox="1"/>
          <p:nvPr/>
        </p:nvSpPr>
        <p:spPr>
          <a:xfrm>
            <a:off x="5257800" y="1801813"/>
            <a:ext cx="285750" cy="338137"/>
          </a:xfrm>
          <a:prstGeom prst="rect">
            <a:avLst/>
          </a:prstGeom>
          <a:noFill/>
          <a:ln w="9525">
            <a:noFill/>
          </a:ln>
        </p:spPr>
        <p:txBody>
          <a:bodyPr>
            <a:spAutoFit/>
          </a:bodyPr>
          <a:lstStyle/>
          <a:p>
            <a:r>
              <a:rPr lang="en-US" altLang="zh-CN" sz="1600" i="1" dirty="0">
                <a:solidFill>
                  <a:srgbClr val="003300"/>
                </a:solidFill>
                <a:latin typeface="Times New Roman" panose="02020603050405020304" pitchFamily="18" charset="0"/>
              </a:rPr>
              <a:t>y</a:t>
            </a:r>
          </a:p>
        </p:txBody>
      </p:sp>
      <p:sp>
        <p:nvSpPr>
          <p:cNvPr id="74762" name="Arc 10"/>
          <p:cNvSpPr/>
          <p:nvPr/>
        </p:nvSpPr>
        <p:spPr>
          <a:xfrm flipV="1">
            <a:off x="5429250" y="1714500"/>
            <a:ext cx="2057400" cy="2057400"/>
          </a:xfrm>
          <a:custGeom>
            <a:avLst/>
            <a:gdLst/>
            <a:ahLst/>
            <a:cxnLst>
              <a:cxn ang="0">
                <a:pos x="0" y="0"/>
              </a:cxn>
              <a:cxn ang="0">
                <a:pos x="2147483647" y="2147483647"/>
              </a:cxn>
              <a:cxn ang="0">
                <a:pos x="0" y="2147483647"/>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0" cap="flat" cmpd="sng">
            <a:solidFill>
              <a:schemeClr val="tx1">
                <a:alpha val="100000"/>
              </a:schemeClr>
            </a:solidFill>
            <a:prstDash val="solid"/>
            <a:round/>
            <a:headEnd type="none" w="med" len="med"/>
            <a:tailEnd type="none" w="med" len="med"/>
          </a:ln>
        </p:spPr>
        <p:txBody>
          <a:bodyPr/>
          <a:lstStyle/>
          <a:p>
            <a:pPr marL="0" marR="0" lvl="0" indent="0" algn="l" defTabSz="685800" rtl="0" eaLnBrk="1" fontAlgn="base" latinLnBrk="0" hangingPunct="1">
              <a:lnSpc>
                <a:spcPct val="100000"/>
              </a:lnSpc>
              <a:spcBef>
                <a:spcPct val="0"/>
              </a:spcBef>
              <a:spcAft>
                <a:spcPct val="0"/>
              </a:spcAft>
              <a:buClrTx/>
              <a:buSzTx/>
              <a:buFontTx/>
              <a:buNone/>
              <a:defRPr/>
            </a:pPr>
            <a:endParaRPr kumimoji="0" lang="zh-CN" altLang="en-US" sz="975"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4763" name="Text Box 11"/>
          <p:cNvSpPr txBox="1"/>
          <p:nvPr/>
        </p:nvSpPr>
        <p:spPr>
          <a:xfrm>
            <a:off x="6569075" y="1851025"/>
            <a:ext cx="971550" cy="242888"/>
          </a:xfrm>
          <a:prstGeom prst="rect">
            <a:avLst/>
          </a:prstGeom>
          <a:noFill/>
          <a:ln w="9525">
            <a:noFill/>
          </a:ln>
        </p:spPr>
        <p:txBody>
          <a:bodyPr>
            <a:spAutoFit/>
          </a:bodyPr>
          <a:lstStyle/>
          <a:p>
            <a:pPr marR="0" defTabSz="685800">
              <a:buClrTx/>
              <a:buSzTx/>
              <a:buFontTx/>
              <a:buNone/>
              <a:defRPr/>
            </a:pPr>
            <a:r>
              <a:rPr kumimoji="0" lang="en-US" altLang="zh-CN" sz="975" kern="1200" cap="none" spc="0" normalizeH="0" baseline="0" noProof="1">
                <a:latin typeface="宋体" panose="02010600030101010101" pitchFamily="2" charset="-122"/>
                <a:ea typeface="宋体" panose="02010600030101010101" pitchFamily="2" charset="-122"/>
                <a:cs typeface="+mn-cs"/>
              </a:rPr>
              <a:t>y=</a:t>
            </a:r>
            <a:r>
              <a:rPr kumimoji="0" lang="en-US" altLang="zh-CN" sz="975" kern="1200" cap="none" spc="0" normalizeH="0" baseline="0" noProof="1">
                <a:latin typeface="宋体" panose="02010600030101010101" pitchFamily="2" charset="-122"/>
                <a:ea typeface="宋体" panose="02010600030101010101" pitchFamily="2" charset="-122"/>
                <a:cs typeface="+mn-cs"/>
                <a:sym typeface="Symbol" panose="05050102010706020507" pitchFamily="18" charset="2"/>
              </a:rPr>
              <a:t>(</a:t>
            </a:r>
            <a:r>
              <a:rPr kumimoji="0" lang="en-US" altLang="zh-CN" sz="975" i="1" kern="1200" cap="none" spc="0" normalizeH="0" baseline="0" noProof="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kumimoji="0" lang="en-US" altLang="zh-CN" sz="975" kern="1200" cap="none" spc="0" normalizeH="0" baseline="0" noProof="1">
                <a:latin typeface="宋体" panose="02010600030101010101" pitchFamily="2" charset="-122"/>
                <a:ea typeface="宋体" panose="02010600030101010101" pitchFamily="2" charset="-122"/>
                <a:cs typeface="+mn-cs"/>
                <a:sym typeface="Symbol" panose="05050102010706020507" pitchFamily="18" charset="2"/>
              </a:rPr>
              <a:t>)</a:t>
            </a:r>
            <a:endParaRPr kumimoji="0" lang="en-US" altLang="zh-CN" sz="975" kern="1200" cap="none" spc="0" normalizeH="0" baseline="0" noProof="1">
              <a:latin typeface="宋体" panose="02010600030101010101" pitchFamily="2" charset="-122"/>
              <a:ea typeface="宋体" panose="02010600030101010101" pitchFamily="2" charset="-122"/>
              <a:cs typeface="+mn-cs"/>
            </a:endParaRPr>
          </a:p>
        </p:txBody>
      </p:sp>
      <p:sp>
        <p:nvSpPr>
          <p:cNvPr id="74764" name="Text Box 12"/>
          <p:cNvSpPr txBox="1"/>
          <p:nvPr/>
        </p:nvSpPr>
        <p:spPr>
          <a:xfrm>
            <a:off x="6286500" y="3143250"/>
            <a:ext cx="446088" cy="241300"/>
          </a:xfrm>
          <a:prstGeom prst="rect">
            <a:avLst/>
          </a:prstGeom>
          <a:noFill/>
          <a:ln w="9525">
            <a:noFill/>
          </a:ln>
        </p:spPr>
        <p:txBody>
          <a:bodyPr>
            <a:spAutoFit/>
          </a:bodyPr>
          <a:lstStyle/>
          <a:p>
            <a:pPr marR="0" defTabSz="685800">
              <a:buClrTx/>
              <a:buSzTx/>
              <a:buFontTx/>
              <a:buNone/>
              <a:defRPr/>
            </a:pPr>
            <a:r>
              <a:rPr kumimoji="0" lang="en-US" altLang="zh-CN" sz="975" kern="1200" cap="none" spc="0" normalizeH="0" baseline="0" noProof="1">
                <a:solidFill>
                  <a:srgbClr val="003300"/>
                </a:solidFill>
                <a:latin typeface="宋体" panose="02010600030101010101" pitchFamily="2" charset="-122"/>
                <a:ea typeface="宋体" panose="02010600030101010101" pitchFamily="2" charset="-122"/>
                <a:cs typeface="+mn-cs"/>
              </a:rPr>
              <a:t>x</a:t>
            </a:r>
            <a:r>
              <a:rPr kumimoji="0" lang="en-US" altLang="zh-CN" sz="975" i="1" kern="1200" cap="none" spc="0" normalizeH="0" baseline="25000" noProof="1">
                <a:solidFill>
                  <a:srgbClr val="003300"/>
                </a:solidFill>
                <a:latin typeface="宋体" panose="02010600030101010101" pitchFamily="2" charset="-122"/>
                <a:ea typeface="宋体" panose="02010600030101010101" pitchFamily="2" charset="-122"/>
                <a:cs typeface="+mn-cs"/>
              </a:rPr>
              <a:t>*</a:t>
            </a:r>
            <a:endParaRPr kumimoji="0" lang="en-US" altLang="zh-CN" sz="975" kern="1200" cap="none" spc="0" normalizeH="0" baseline="0" noProof="1">
              <a:solidFill>
                <a:srgbClr val="003300"/>
              </a:solidFill>
              <a:latin typeface="宋体" panose="02010600030101010101" pitchFamily="2" charset="-122"/>
              <a:ea typeface="宋体" panose="02010600030101010101" pitchFamily="2" charset="-122"/>
              <a:cs typeface="+mn-cs"/>
            </a:endParaRPr>
          </a:p>
        </p:txBody>
      </p:sp>
      <p:sp>
        <p:nvSpPr>
          <p:cNvPr id="74765" name="Text Box 13"/>
          <p:cNvSpPr txBox="1"/>
          <p:nvPr/>
        </p:nvSpPr>
        <p:spPr>
          <a:xfrm>
            <a:off x="7200900" y="3314700"/>
            <a:ext cx="457200" cy="241300"/>
          </a:xfrm>
          <a:prstGeom prst="rect">
            <a:avLst/>
          </a:prstGeom>
          <a:noFill/>
          <a:ln w="9525">
            <a:noFill/>
          </a:ln>
        </p:spPr>
        <p:txBody>
          <a:bodyPr>
            <a:spAutoFit/>
          </a:bodyPr>
          <a:lstStyle/>
          <a:p>
            <a:pPr marR="0" defTabSz="685800">
              <a:buClrTx/>
              <a:buSzTx/>
              <a:buFontTx/>
              <a:buNone/>
              <a:defRPr/>
            </a:pPr>
            <a:r>
              <a:rPr kumimoji="0" lang="en-US" altLang="zh-CN" sz="975" kern="1200" cap="none" spc="0" normalizeH="0" baseline="0" noProof="1">
                <a:latin typeface="宋体" panose="02010600030101010101" pitchFamily="2" charset="-122"/>
                <a:ea typeface="宋体" panose="02010600030101010101" pitchFamily="2" charset="-122"/>
                <a:cs typeface="+mn-cs"/>
              </a:rPr>
              <a:t>x</a:t>
            </a:r>
            <a:r>
              <a:rPr kumimoji="0" lang="en-US" altLang="zh-CN" sz="975" kern="1200" cap="none" spc="0" normalizeH="0" baseline="-25000" noProof="1">
                <a:latin typeface="宋体" panose="02010600030101010101" pitchFamily="2" charset="-122"/>
                <a:ea typeface="宋体" panose="02010600030101010101" pitchFamily="2" charset="-122"/>
                <a:cs typeface="+mn-cs"/>
              </a:rPr>
              <a:t>0</a:t>
            </a:r>
            <a:endParaRPr kumimoji="0" lang="en-US" altLang="zh-CN" sz="975" kern="1200" cap="none" spc="0" normalizeH="0" baseline="0" noProof="1">
              <a:latin typeface="宋体" panose="02010600030101010101" pitchFamily="2" charset="-122"/>
              <a:ea typeface="宋体" panose="02010600030101010101" pitchFamily="2" charset="-122"/>
              <a:cs typeface="+mn-cs"/>
            </a:endParaRPr>
          </a:p>
        </p:txBody>
      </p:sp>
      <p:sp>
        <p:nvSpPr>
          <p:cNvPr id="74766" name="Line 14"/>
          <p:cNvSpPr/>
          <p:nvPr/>
        </p:nvSpPr>
        <p:spPr>
          <a:xfrm flipV="1">
            <a:off x="7372350" y="2343150"/>
            <a:ext cx="0" cy="1143000"/>
          </a:xfrm>
          <a:prstGeom prst="line">
            <a:avLst/>
          </a:prstGeom>
          <a:ln w="9525" cap="flat" cmpd="sng">
            <a:solidFill>
              <a:schemeClr val="tx1"/>
            </a:solidFill>
            <a:prstDash val="sysDot"/>
            <a:headEnd type="none" w="med" len="med"/>
            <a:tailEnd type="none" w="med" len="med"/>
          </a:ln>
        </p:spPr>
      </p:sp>
      <p:sp>
        <p:nvSpPr>
          <p:cNvPr id="74767" name="Line 15"/>
          <p:cNvSpPr/>
          <p:nvPr/>
        </p:nvSpPr>
        <p:spPr>
          <a:xfrm flipH="1">
            <a:off x="5543550" y="2343150"/>
            <a:ext cx="1885950" cy="1428750"/>
          </a:xfrm>
          <a:prstGeom prst="line">
            <a:avLst/>
          </a:prstGeom>
          <a:ln w="9525" cap="flat" cmpd="sng">
            <a:solidFill>
              <a:schemeClr val="tx1"/>
            </a:solidFill>
            <a:prstDash val="solid"/>
            <a:headEnd type="none" w="med" len="med"/>
            <a:tailEnd type="none" w="med" len="med"/>
          </a:ln>
        </p:spPr>
      </p:sp>
      <p:sp>
        <p:nvSpPr>
          <p:cNvPr id="74768" name="Line 16"/>
          <p:cNvSpPr/>
          <p:nvPr/>
        </p:nvSpPr>
        <p:spPr>
          <a:xfrm flipV="1">
            <a:off x="5943600" y="3429000"/>
            <a:ext cx="0" cy="285750"/>
          </a:xfrm>
          <a:prstGeom prst="line">
            <a:avLst/>
          </a:prstGeom>
          <a:ln w="9525" cap="flat" cmpd="sng">
            <a:solidFill>
              <a:schemeClr val="tx1"/>
            </a:solidFill>
            <a:prstDash val="sysDot"/>
            <a:headEnd type="none" w="med" len="med"/>
            <a:tailEnd type="none" w="med" len="med"/>
          </a:ln>
        </p:spPr>
      </p:sp>
      <p:sp>
        <p:nvSpPr>
          <p:cNvPr id="74769" name="Line 17"/>
          <p:cNvSpPr/>
          <p:nvPr/>
        </p:nvSpPr>
        <p:spPr>
          <a:xfrm flipV="1">
            <a:off x="5543550" y="3314700"/>
            <a:ext cx="2171700" cy="457200"/>
          </a:xfrm>
          <a:prstGeom prst="line">
            <a:avLst/>
          </a:prstGeom>
          <a:ln w="9525" cap="flat" cmpd="sng">
            <a:solidFill>
              <a:schemeClr val="tx1"/>
            </a:solidFill>
            <a:prstDash val="solid"/>
            <a:headEnd type="none" w="med" len="med"/>
            <a:tailEnd type="none" w="med" len="med"/>
          </a:ln>
        </p:spPr>
      </p:sp>
      <p:sp>
        <p:nvSpPr>
          <p:cNvPr id="74770" name="Line 18"/>
          <p:cNvSpPr/>
          <p:nvPr/>
        </p:nvSpPr>
        <p:spPr>
          <a:xfrm flipV="1">
            <a:off x="5543550" y="3429000"/>
            <a:ext cx="0" cy="342900"/>
          </a:xfrm>
          <a:prstGeom prst="line">
            <a:avLst/>
          </a:prstGeom>
          <a:ln w="9525" cap="flat" cmpd="sng">
            <a:solidFill>
              <a:schemeClr val="tx1"/>
            </a:solidFill>
            <a:prstDash val="sysDot"/>
            <a:headEnd type="none" w="med" len="med"/>
            <a:tailEnd type="none" w="med" len="med"/>
          </a:ln>
        </p:spPr>
      </p:sp>
      <p:sp>
        <p:nvSpPr>
          <p:cNvPr id="74772" name="Text Box 20"/>
          <p:cNvSpPr txBox="1"/>
          <p:nvPr/>
        </p:nvSpPr>
        <p:spPr>
          <a:xfrm>
            <a:off x="5372100" y="3086100"/>
            <a:ext cx="400050" cy="241300"/>
          </a:xfrm>
          <a:prstGeom prst="rect">
            <a:avLst/>
          </a:prstGeom>
          <a:noFill/>
          <a:ln w="9525">
            <a:noFill/>
          </a:ln>
        </p:spPr>
        <p:txBody>
          <a:bodyPr>
            <a:spAutoFit/>
          </a:bodyPr>
          <a:lstStyle/>
          <a:p>
            <a:pPr marR="0" defTabSz="685800">
              <a:buClrTx/>
              <a:buSzTx/>
              <a:buFontTx/>
              <a:buNone/>
              <a:defRPr/>
            </a:pPr>
            <a:r>
              <a:rPr kumimoji="0" lang="en-US" altLang="zh-CN" sz="975" kern="1200" cap="none" spc="0" normalizeH="0" baseline="0" noProof="1">
                <a:latin typeface="宋体" panose="02010600030101010101" pitchFamily="2" charset="-122"/>
                <a:ea typeface="宋体" panose="02010600030101010101" pitchFamily="2" charset="-122"/>
                <a:cs typeface="+mn-cs"/>
              </a:rPr>
              <a:t>x</a:t>
            </a:r>
            <a:r>
              <a:rPr kumimoji="0" lang="en-US" altLang="zh-CN" sz="975" kern="1200" cap="none" spc="0" normalizeH="0" baseline="-25000" noProof="1">
                <a:latin typeface="宋体" panose="02010600030101010101" pitchFamily="2" charset="-122"/>
                <a:ea typeface="宋体" panose="02010600030101010101" pitchFamily="2" charset="-122"/>
                <a:cs typeface="+mn-cs"/>
              </a:rPr>
              <a:t>1</a:t>
            </a:r>
            <a:endParaRPr kumimoji="0" lang="en-US" altLang="zh-CN" sz="975" kern="1200" cap="none" spc="0" normalizeH="0" baseline="0" noProof="1">
              <a:latin typeface="宋体" panose="02010600030101010101" pitchFamily="2" charset="-122"/>
              <a:ea typeface="宋体" panose="02010600030101010101" pitchFamily="2" charset="-122"/>
              <a:cs typeface="+mn-cs"/>
            </a:endParaRPr>
          </a:p>
        </p:txBody>
      </p:sp>
      <p:sp>
        <p:nvSpPr>
          <p:cNvPr id="74773" name="Text Box 21"/>
          <p:cNvSpPr txBox="1"/>
          <p:nvPr/>
        </p:nvSpPr>
        <p:spPr>
          <a:xfrm>
            <a:off x="5657850" y="3097213"/>
            <a:ext cx="400050" cy="241300"/>
          </a:xfrm>
          <a:prstGeom prst="rect">
            <a:avLst/>
          </a:prstGeom>
          <a:noFill/>
          <a:ln w="9525">
            <a:noFill/>
          </a:ln>
        </p:spPr>
        <p:txBody>
          <a:bodyPr>
            <a:spAutoFit/>
          </a:bodyPr>
          <a:lstStyle/>
          <a:p>
            <a:pPr marR="0" defTabSz="685800">
              <a:buClrTx/>
              <a:buSzTx/>
              <a:buFontTx/>
              <a:buNone/>
              <a:defRPr/>
            </a:pPr>
            <a:r>
              <a:rPr kumimoji="0" lang="en-US" altLang="zh-CN" sz="975" kern="1200" cap="none" spc="0" normalizeH="0" baseline="0" noProof="1">
                <a:latin typeface="宋体" panose="02010600030101010101" pitchFamily="2" charset="-122"/>
                <a:ea typeface="宋体" panose="02010600030101010101" pitchFamily="2" charset="-122"/>
                <a:cs typeface="+mn-cs"/>
              </a:rPr>
              <a:t>x</a:t>
            </a:r>
            <a:r>
              <a:rPr kumimoji="0" lang="en-US" altLang="zh-CN" sz="975" kern="1200" cap="none" spc="0" normalizeH="0" baseline="-25000" noProof="1">
                <a:latin typeface="宋体" panose="02010600030101010101" pitchFamily="2" charset="-122"/>
                <a:ea typeface="宋体" panose="02010600030101010101" pitchFamily="2" charset="-122"/>
                <a:cs typeface="+mn-cs"/>
              </a:rPr>
              <a:t>2</a:t>
            </a:r>
            <a:endParaRPr kumimoji="0" lang="en-US" altLang="zh-CN" sz="975" kern="1200" cap="none" spc="0" normalizeH="0" baseline="0" noProof="1">
              <a:latin typeface="宋体" panose="02010600030101010101" pitchFamily="2" charset="-122"/>
              <a:ea typeface="宋体" panose="02010600030101010101" pitchFamily="2" charset="-122"/>
              <a:cs typeface="+mn-cs"/>
            </a:endParaRPr>
          </a:p>
        </p:txBody>
      </p:sp>
      <p:sp>
        <p:nvSpPr>
          <p:cNvPr id="74774" name="Text Box 22"/>
          <p:cNvSpPr txBox="1"/>
          <p:nvPr/>
        </p:nvSpPr>
        <p:spPr>
          <a:xfrm>
            <a:off x="6858000" y="3314700"/>
            <a:ext cx="400050" cy="241300"/>
          </a:xfrm>
          <a:prstGeom prst="rect">
            <a:avLst/>
          </a:prstGeom>
          <a:noFill/>
          <a:ln w="9525">
            <a:noFill/>
          </a:ln>
        </p:spPr>
        <p:txBody>
          <a:bodyPr>
            <a:spAutoFit/>
          </a:bodyPr>
          <a:lstStyle/>
          <a:p>
            <a:pPr marR="0" defTabSz="685800">
              <a:buClrTx/>
              <a:buSzTx/>
              <a:buFontTx/>
              <a:buNone/>
              <a:defRPr/>
            </a:pPr>
            <a:r>
              <a:rPr kumimoji="0" lang="en-US" altLang="zh-CN" sz="975" kern="1200" cap="none" spc="0" normalizeH="0" baseline="0" noProof="1">
                <a:latin typeface="宋体" panose="02010600030101010101" pitchFamily="2" charset="-122"/>
                <a:ea typeface="宋体" panose="02010600030101010101" pitchFamily="2" charset="-122"/>
                <a:cs typeface="+mn-cs"/>
              </a:rPr>
              <a:t>x</a:t>
            </a:r>
            <a:r>
              <a:rPr kumimoji="0" lang="en-US" altLang="zh-CN" sz="975" kern="1200" cap="none" spc="0" normalizeH="0" baseline="-25000" noProof="1">
                <a:latin typeface="宋体" panose="02010600030101010101" pitchFamily="2" charset="-122"/>
                <a:ea typeface="宋体" panose="02010600030101010101" pitchFamily="2" charset="-122"/>
                <a:cs typeface="+mn-cs"/>
              </a:rPr>
              <a:t>3</a:t>
            </a:r>
            <a:endParaRPr kumimoji="0" lang="en-US" altLang="zh-CN" sz="975" kern="1200" cap="none" spc="0" normalizeH="0" baseline="0" noProof="1">
              <a:latin typeface="宋体" panose="02010600030101010101" pitchFamily="2" charset="-122"/>
              <a:ea typeface="宋体" panose="02010600030101010101" pitchFamily="2" charset="-122"/>
              <a:cs typeface="+mn-cs"/>
            </a:endParaRPr>
          </a:p>
        </p:txBody>
      </p:sp>
      <p:graphicFrame>
        <p:nvGraphicFramePr>
          <p:cNvPr id="74782" name="Object 3" descr="image87"/>
          <p:cNvGraphicFramePr/>
          <p:nvPr/>
        </p:nvGraphicFramePr>
        <p:xfrm>
          <a:off x="1562100" y="830263"/>
          <a:ext cx="4175125" cy="500062"/>
        </p:xfrm>
        <a:graphic>
          <a:graphicData uri="http://schemas.openxmlformats.org/presentationml/2006/ole">
            <mc:AlternateContent xmlns:mc="http://schemas.openxmlformats.org/markup-compatibility/2006">
              <mc:Choice xmlns:v="urn:schemas-microsoft-com:vml" Requires="v">
                <p:oleObj spid="_x0000_s22535" r:id="rId3" imgW="6248400" imgH="749300" progId="Equation.3">
                  <p:embed/>
                </p:oleObj>
              </mc:Choice>
              <mc:Fallback>
                <p:oleObj r:id="rId3" imgW="6248400" imgH="749300" progId="Equation.3">
                  <p:embed/>
                  <p:pic>
                    <p:nvPicPr>
                      <p:cNvPr id="0" name="图片 3119"/>
                      <p:cNvPicPr/>
                      <p:nvPr/>
                    </p:nvPicPr>
                    <p:blipFill>
                      <a:blip r:embed="rId4"/>
                      <a:stretch>
                        <a:fillRect/>
                      </a:stretch>
                    </p:blipFill>
                    <p:spPr>
                      <a:xfrm>
                        <a:off x="1562100" y="830263"/>
                        <a:ext cx="4175125" cy="500062"/>
                      </a:xfrm>
                      <a:prstGeom prst="rect">
                        <a:avLst/>
                      </a:prstGeom>
                      <a:gradFill rotWithShape="1">
                        <a:gsLst>
                          <a:gs pos="0">
                            <a:srgbClr val="FECF40"/>
                          </a:gs>
                          <a:gs pos="100000">
                            <a:srgbClr val="846C21"/>
                          </a:gs>
                        </a:gsLst>
                        <a:lin ang="5400000"/>
                        <a:tileRect/>
                      </a:gradFill>
                      <a:ln w="38100">
                        <a:noFill/>
                        <a:miter/>
                      </a:ln>
                    </p:spPr>
                  </p:pic>
                </p:oleObj>
              </mc:Fallback>
            </mc:AlternateContent>
          </a:graphicData>
        </a:graphic>
      </p:graphicFrame>
      <p:sp>
        <p:nvSpPr>
          <p:cNvPr id="74783" name="Rectangle 31"/>
          <p:cNvSpPr/>
          <p:nvPr/>
        </p:nvSpPr>
        <p:spPr>
          <a:xfrm>
            <a:off x="1182688" y="830263"/>
            <a:ext cx="3716337" cy="1050925"/>
          </a:xfrm>
          <a:prstGeom prst="rect">
            <a:avLst/>
          </a:prstGeom>
          <a:noFill/>
          <a:ln w="9525">
            <a:noFill/>
          </a:ln>
        </p:spPr>
        <p:txBody>
          <a:bodyPr>
            <a:spAutoFit/>
          </a:bodyPr>
          <a:lstStyle/>
          <a:p>
            <a:pPr>
              <a:lnSpc>
                <a:spcPct val="130000"/>
              </a:lnSpc>
            </a:pPr>
            <a:r>
              <a:rPr lang="en-US" altLang="en-US" sz="1600" dirty="0">
                <a:latin typeface="Times New Roman" panose="02020603050405020304" pitchFamily="18" charset="0"/>
              </a:rPr>
              <a:t>称</a:t>
            </a:r>
          </a:p>
          <a:p>
            <a:pPr>
              <a:lnSpc>
                <a:spcPct val="130000"/>
              </a:lnSpc>
            </a:pPr>
            <a:endParaRPr lang="en-US" altLang="en-US" sz="1600" dirty="0">
              <a:latin typeface="Times New Roman" panose="02020603050405020304" pitchFamily="18" charset="0"/>
            </a:endParaRPr>
          </a:p>
          <a:p>
            <a:pPr>
              <a:lnSpc>
                <a:spcPct val="130000"/>
              </a:lnSpc>
            </a:pPr>
            <a:r>
              <a:rPr lang="en-US" altLang="en-US" sz="1600" dirty="0">
                <a:latin typeface="Times New Roman" panose="02020603050405020304" pitchFamily="18" charset="0"/>
              </a:rPr>
              <a:t>为</a:t>
            </a:r>
            <a:r>
              <a:rPr lang="en-US" altLang="en-US" sz="1600" b="1" dirty="0">
                <a:solidFill>
                  <a:srgbClr val="FF0000"/>
                </a:solidFill>
                <a:latin typeface="Times New Roman" panose="02020603050405020304" pitchFamily="18" charset="0"/>
              </a:rPr>
              <a:t>割线</a:t>
            </a:r>
            <a:r>
              <a:rPr lang="en-US" altLang="en-US" sz="1600" b="1" dirty="0">
                <a:solidFill>
                  <a:srgbClr val="FF0000"/>
                </a:solidFill>
                <a:latin typeface="Times New Roman" panose="02020603050405020304" pitchFamily="18" charset="0"/>
                <a:sym typeface="Symbol" panose="05050102010706020507" pitchFamily="18" charset="2"/>
              </a:rPr>
              <a:t>法</a:t>
            </a:r>
            <a:r>
              <a:rPr lang="en-US" altLang="zh-CN" sz="1600" dirty="0">
                <a:solidFill>
                  <a:srgbClr val="FF0000"/>
                </a:solidFill>
                <a:latin typeface="Times New Roman" panose="02020603050405020304" pitchFamily="18" charset="0"/>
                <a:sym typeface="Symbol" panose="05050102010706020507" pitchFamily="18" charset="2"/>
              </a:rPr>
              <a:t>.</a:t>
            </a:r>
            <a:endParaRPr lang="en-US" altLang="zh-CN" sz="1600" dirty="0">
              <a:solidFill>
                <a:srgbClr val="FF0000"/>
              </a:solidFill>
              <a:latin typeface="Times New Roman" panose="02020603050405020304" pitchFamily="18" charset="0"/>
            </a:endParaRPr>
          </a:p>
        </p:txBody>
      </p:sp>
      <p:sp>
        <p:nvSpPr>
          <p:cNvPr id="74784" name="Rectangle 32"/>
          <p:cNvSpPr/>
          <p:nvPr/>
        </p:nvSpPr>
        <p:spPr>
          <a:xfrm>
            <a:off x="1000125" y="1866900"/>
            <a:ext cx="3657600" cy="730250"/>
          </a:xfrm>
          <a:prstGeom prst="rect">
            <a:avLst/>
          </a:prstGeom>
          <a:noFill/>
          <a:ln w="9525">
            <a:noFill/>
          </a:ln>
        </p:spPr>
        <p:txBody>
          <a:bodyPr>
            <a:spAutoFit/>
          </a:bodyPr>
          <a:lstStyle/>
          <a:p>
            <a:pPr marL="0" marR="0" lvl="0" indent="0" algn="l" defTabSz="685800" rtl="0" eaLnBrk="1" fontAlgn="base" latinLnBrk="0" hangingPunct="1">
              <a:lnSpc>
                <a:spcPct val="130000"/>
              </a:lnSpc>
              <a:spcBef>
                <a:spcPct val="0"/>
              </a:spcBef>
              <a:spcAft>
                <a:spcPct val="0"/>
              </a:spcAft>
              <a:buClrTx/>
              <a:buSzTx/>
              <a:buFontTx/>
              <a:buNone/>
              <a:defRPr/>
            </a:pPr>
            <a:r>
              <a:rPr kumimoji="0" lang="en-US" altLang="zh-CN" sz="975"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若</a:t>
            </a:r>
            <a:r>
              <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1600" b="0" i="1" u="none" strike="noStrike" kern="1200" cap="none" spc="0" normalizeH="0" baseline="0" noProof="1">
                <a:ln>
                  <a:noFill/>
                </a:ln>
                <a:solidFill>
                  <a:srgbClr val="00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x</a:t>
            </a:r>
            <a:r>
              <a:rPr kumimoji="0" lang="en-US" altLang="zh-CN"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在根</a:t>
            </a:r>
            <a:r>
              <a:rPr kumimoji="0" lang="en-US" altLang="zh-CN" sz="1600" b="0" i="1" u="none" strike="noStrike" kern="1200" cap="none" spc="0" normalizeH="0" baseline="0" noProof="1">
                <a:ln>
                  <a:noFill/>
                </a:ln>
                <a:solidFill>
                  <a:srgbClr val="003300"/>
                </a:solidFill>
                <a:effectLst/>
                <a:uLnTx/>
                <a:uFillTx/>
                <a:latin typeface="Times New Roman" panose="02020603050405020304" pitchFamily="18" charset="0"/>
                <a:ea typeface="宋体" panose="02010600030101010101" pitchFamily="2" charset="-122"/>
                <a:cs typeface="+mn-cs"/>
              </a:rPr>
              <a:t>x</a:t>
            </a:r>
            <a:r>
              <a:rPr kumimoji="0" lang="en-US" altLang="zh-CN" sz="1600" b="0" i="1" u="none" strike="noStrike" kern="1200" cap="none" spc="0" normalizeH="0" baseline="25000" noProof="1">
                <a:ln>
                  <a:noFill/>
                </a:ln>
                <a:solidFill>
                  <a:srgbClr val="003300"/>
                </a:solidFill>
                <a:effectLst/>
                <a:uLnTx/>
                <a:uFillTx/>
                <a:latin typeface="Times New Roman" panose="02020603050405020304" pitchFamily="18" charset="0"/>
                <a:ea typeface="宋体" panose="02010600030101010101" pitchFamily="2" charset="-122"/>
                <a:cs typeface="+mn-cs"/>
              </a:rPr>
              <a:t>*</a:t>
            </a:r>
            <a:r>
              <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附近二次连续可微</a:t>
            </a:r>
            <a:r>
              <a:rPr kumimoji="0" lang="en-US" altLang="zh-CN"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且</a:t>
            </a:r>
            <a:r>
              <a:rPr kumimoji="0" lang="en-US" altLang="zh-CN"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1600" b="0" i="1" u="none" strike="noStrike" kern="1200" cap="none" spc="0" normalizeH="0" baseline="0" noProof="1">
                <a:ln>
                  <a:noFill/>
                </a:ln>
                <a:solidFill>
                  <a:srgbClr val="003300"/>
                </a:solidFill>
                <a:effectLst/>
                <a:uLnTx/>
                <a:uFillTx/>
                <a:latin typeface="Times New Roman" panose="02020603050405020304" pitchFamily="18" charset="0"/>
                <a:ea typeface="宋体" panose="02010600030101010101" pitchFamily="2" charset="-122"/>
                <a:cs typeface="+mn-cs"/>
              </a:rPr>
              <a:t>x</a:t>
            </a:r>
            <a:r>
              <a:rPr kumimoji="0" lang="en-US" altLang="zh-CN" sz="1600" b="0" i="1" u="none" strike="noStrike" kern="1200" cap="none" spc="0" normalizeH="0" baseline="25000" noProof="1">
                <a:ln>
                  <a:noFill/>
                </a:ln>
                <a:solidFill>
                  <a:srgbClr val="003300"/>
                </a:solidFill>
                <a:effectLst/>
                <a:uLnTx/>
                <a:uFillTx/>
                <a:latin typeface="Times New Roman" panose="02020603050405020304" pitchFamily="18" charset="0"/>
                <a:ea typeface="宋体" panose="02010600030101010101" pitchFamily="2" charset="-122"/>
                <a:cs typeface="+mn-cs"/>
              </a:rPr>
              <a:t>*</a:t>
            </a:r>
            <a:r>
              <a:rPr kumimoji="0" lang="en-US" altLang="zh-CN"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r>
              <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可以证明割线法是收敛的</a:t>
            </a:r>
            <a:r>
              <a:rPr kumimoji="0" lang="en-US" altLang="zh-CN"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且有</a:t>
            </a:r>
            <a:endParaRPr kumimoji="0" lang="zh-CN" altLang="en-US" sz="16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aphicFrame>
        <p:nvGraphicFramePr>
          <p:cNvPr id="74785" name="Object 2" descr="image88"/>
          <p:cNvGraphicFramePr/>
          <p:nvPr/>
        </p:nvGraphicFramePr>
        <p:xfrm>
          <a:off x="1655763" y="2697163"/>
          <a:ext cx="2138362" cy="617537"/>
        </p:xfrm>
        <a:graphic>
          <a:graphicData uri="http://schemas.openxmlformats.org/presentationml/2006/ole">
            <mc:AlternateContent xmlns:mc="http://schemas.openxmlformats.org/markup-compatibility/2006">
              <mc:Choice xmlns:v="urn:schemas-microsoft-com:vml" Requires="v">
                <p:oleObj spid="_x0000_s22536" r:id="rId5" imgW="1536065" imgH="444500" progId="Equation.3">
                  <p:embed/>
                </p:oleObj>
              </mc:Choice>
              <mc:Fallback>
                <p:oleObj r:id="rId5" imgW="1536065" imgH="444500" progId="Equation.3">
                  <p:embed/>
                  <p:pic>
                    <p:nvPicPr>
                      <p:cNvPr id="0" name="图片 3121"/>
                      <p:cNvPicPr/>
                      <p:nvPr/>
                    </p:nvPicPr>
                    <p:blipFill>
                      <a:blip r:embed="rId6"/>
                      <a:stretch>
                        <a:fillRect/>
                      </a:stretch>
                    </p:blipFill>
                    <p:spPr>
                      <a:xfrm>
                        <a:off x="1655763" y="2697163"/>
                        <a:ext cx="2138362" cy="617537"/>
                      </a:xfrm>
                      <a:prstGeom prst="rect">
                        <a:avLst/>
                      </a:prstGeom>
                      <a:noFill/>
                      <a:ln w="38100">
                        <a:noFill/>
                        <a:miter/>
                      </a:ln>
                    </p:spPr>
                  </p:pic>
                </p:oleObj>
              </mc:Fallback>
            </mc:AlternateContent>
          </a:graphicData>
        </a:graphic>
      </p:graphicFrame>
      <p:sp>
        <p:nvSpPr>
          <p:cNvPr id="74786" name="Rectangle 34"/>
          <p:cNvSpPr/>
          <p:nvPr/>
        </p:nvSpPr>
        <p:spPr>
          <a:xfrm>
            <a:off x="1084263" y="3384550"/>
            <a:ext cx="3657600" cy="411163"/>
          </a:xfrm>
          <a:prstGeom prst="rect">
            <a:avLst/>
          </a:prstGeom>
          <a:noFill/>
          <a:ln w="9525">
            <a:noFill/>
          </a:ln>
        </p:spPr>
        <p:txBody>
          <a:bodyPr>
            <a:spAutoFit/>
          </a:bodyPr>
          <a:lstStyle/>
          <a:p>
            <a:pPr>
              <a:lnSpc>
                <a:spcPct val="130000"/>
              </a:lnSpc>
            </a:pPr>
            <a:r>
              <a:rPr lang="en-US" altLang="en-US" sz="1600" dirty="0">
                <a:latin typeface="Times New Roman" panose="02020603050405020304" pitchFamily="18" charset="0"/>
              </a:rPr>
              <a:t>割线</a:t>
            </a:r>
            <a:r>
              <a:rPr lang="en-US" altLang="en-US" sz="1600" dirty="0">
                <a:latin typeface="Times New Roman" panose="02020603050405020304" pitchFamily="18" charset="0"/>
                <a:sym typeface="Symbol" panose="05050102010706020507" pitchFamily="18" charset="2"/>
              </a:rPr>
              <a:t>法收敛的阶为</a:t>
            </a:r>
            <a:endParaRPr lang="en-US" altLang="en-US" sz="1600" dirty="0">
              <a:latin typeface="Times New Roman" panose="02020603050405020304" pitchFamily="18" charset="0"/>
            </a:endParaRPr>
          </a:p>
        </p:txBody>
      </p:sp>
      <p:graphicFrame>
        <p:nvGraphicFramePr>
          <p:cNvPr id="74787" name="Object 1" descr="image89"/>
          <p:cNvGraphicFramePr/>
          <p:nvPr/>
        </p:nvGraphicFramePr>
        <p:xfrm>
          <a:off x="2182813" y="3771900"/>
          <a:ext cx="1622425" cy="538163"/>
        </p:xfrm>
        <a:graphic>
          <a:graphicData uri="http://schemas.openxmlformats.org/presentationml/2006/ole">
            <mc:AlternateContent xmlns:mc="http://schemas.openxmlformats.org/markup-compatibility/2006">
              <mc:Choice xmlns:v="urn:schemas-microsoft-com:vml" Requires="v">
                <p:oleObj spid="_x0000_s22537" r:id="rId7" imgW="2146300" imgH="711200" progId="Equation.3">
                  <p:embed/>
                </p:oleObj>
              </mc:Choice>
              <mc:Fallback>
                <p:oleObj r:id="rId7" imgW="2146300" imgH="711200" progId="Equation.3">
                  <p:embed/>
                  <p:pic>
                    <p:nvPicPr>
                      <p:cNvPr id="0" name="图片 3120"/>
                      <p:cNvPicPr/>
                      <p:nvPr/>
                    </p:nvPicPr>
                    <p:blipFill>
                      <a:blip r:embed="rId8"/>
                      <a:stretch>
                        <a:fillRect/>
                      </a:stretch>
                    </p:blipFill>
                    <p:spPr>
                      <a:xfrm>
                        <a:off x="2182813" y="3771900"/>
                        <a:ext cx="1622425" cy="538163"/>
                      </a:xfrm>
                      <a:prstGeom prst="rect">
                        <a:avLst/>
                      </a:prstGeom>
                      <a:noFill/>
                      <a:ln w="38100">
                        <a:noFill/>
                        <a:miter/>
                      </a:ln>
                    </p:spPr>
                  </p:pic>
                </p:oleObj>
              </mc:Fallback>
            </mc:AlternateContent>
          </a:graphicData>
        </a:graphic>
      </p:graphicFrame>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85725" y="454025"/>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2" name="Rectangle 21"/>
          <p:cNvSpPr/>
          <p:nvPr/>
        </p:nvSpPr>
        <p:spPr>
          <a:xfrm>
            <a:off x="2419350" y="268288"/>
            <a:ext cx="3657600" cy="400050"/>
          </a:xfrm>
          <a:prstGeom prst="rect">
            <a:avLst/>
          </a:prstGeom>
          <a:noFill/>
          <a:ln w="9525">
            <a:noFill/>
          </a:ln>
        </p:spPr>
        <p:txBody>
          <a:bodyPr anchor="ctr"/>
          <a:lstStyle/>
          <a:p>
            <a:pPr algn="ctr"/>
            <a:r>
              <a:rPr lang="en-US" altLang="en-US" sz="1600" b="1" dirty="0">
                <a:solidFill>
                  <a:schemeClr val="accent2"/>
                </a:solidFill>
                <a:latin typeface="黑体" panose="02010609060101010101" pitchFamily="49" charset="-122"/>
                <a:ea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8</a:t>
            </a:r>
            <a:r>
              <a:rPr lang="en-US" altLang="en-US" sz="1600" b="1" dirty="0">
                <a:solidFill>
                  <a:schemeClr val="accent2"/>
                </a:solidFill>
                <a:latin typeface="黑体" panose="02010609060101010101" pitchFamily="49" charset="-122"/>
                <a:ea typeface="黑体" panose="02010609060101010101" pitchFamily="49" charset="-122"/>
              </a:rPr>
              <a:t> Newton迭代法的变形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32"/>
                                        </p:tgtEl>
                                        <p:attrNameLst>
                                          <p:attrName>style.visibility</p:attrName>
                                        </p:attrNameLst>
                                      </p:cBhvr>
                                      <p:to>
                                        <p:strVal val="visible"/>
                                      </p:to>
                                    </p:set>
                                    <p:animEffect transition="in" filter="dissolve">
                                      <p:cBhvr>
                                        <p:cTn id="17" dur="3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4782"/>
                                        </p:tgtEl>
                                        <p:attrNameLst>
                                          <p:attrName>style.visibility</p:attrName>
                                        </p:attrNameLst>
                                      </p:cBhvr>
                                      <p:to>
                                        <p:strVal val="visible"/>
                                      </p:to>
                                    </p:set>
                                    <p:animEffect transition="in" filter="wipe(left)">
                                      <p:cBhvr>
                                        <p:cTn id="22" dur="500"/>
                                        <p:tgtEl>
                                          <p:spTgt spid="7478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iterate type="wd">
                                    <p:tmPct val="100000"/>
                                  </p:iterate>
                                  <p:childTnLst>
                                    <p:set>
                                      <p:cBhvr>
                                        <p:cTn id="26" dur="1" fill="hold">
                                          <p:stCondLst>
                                            <p:cond delay="0"/>
                                          </p:stCondLst>
                                        </p:cTn>
                                        <p:tgtEl>
                                          <p:spTgt spid="74783"/>
                                        </p:tgtEl>
                                        <p:attrNameLst>
                                          <p:attrName>style.visibility</p:attrName>
                                        </p:attrNameLst>
                                      </p:cBhvr>
                                      <p:to>
                                        <p:strVal val="visible"/>
                                      </p:to>
                                    </p:set>
                                    <p:animEffect transition="in" filter="dissolve">
                                      <p:cBhvr>
                                        <p:cTn id="27" dur="300"/>
                                        <p:tgtEl>
                                          <p:spTgt spid="7478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7475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7475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74759">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74760">
                                            <p:txEl>
                                              <p:pRg st="0" end="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74761">
                                            <p:txEl>
                                              <p:pRg st="0" end="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499"/>
                                          </p:stCondLst>
                                        </p:cTn>
                                        <p:tgtEl>
                                          <p:spTgt spid="7476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74763">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74764">
                                            <p:txEl>
                                              <p:pRg st="0" end="0"/>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74765">
                                            <p:txEl>
                                              <p:pRg st="0" end="0"/>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499"/>
                                          </p:stCondLst>
                                        </p:cTn>
                                        <p:tgtEl>
                                          <p:spTgt spid="7476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74772">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499"/>
                                          </p:stCondLst>
                                        </p:cTn>
                                        <p:tgtEl>
                                          <p:spTgt spid="7477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499"/>
                                          </p:stCondLst>
                                        </p:cTn>
                                        <p:tgtEl>
                                          <p:spTgt spid="7476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74773">
                                            <p:txEl>
                                              <p:pRg st="0" end="0"/>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499"/>
                                          </p:stCondLst>
                                        </p:cTn>
                                        <p:tgtEl>
                                          <p:spTgt spid="74768"/>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499"/>
                                          </p:stCondLst>
                                        </p:cTn>
                                        <p:tgtEl>
                                          <p:spTgt spid="74769"/>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74774">
                                            <p:txEl>
                                              <p:pRg st="0" end="0"/>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iterate type="wd">
                                    <p:tmPct val="100000"/>
                                  </p:iterate>
                                  <p:childTnLst>
                                    <p:set>
                                      <p:cBhvr>
                                        <p:cTn id="99" dur="1" fill="hold">
                                          <p:stCondLst>
                                            <p:cond delay="0"/>
                                          </p:stCondLst>
                                        </p:cTn>
                                        <p:tgtEl>
                                          <p:spTgt spid="74784"/>
                                        </p:tgtEl>
                                        <p:attrNameLst>
                                          <p:attrName>style.visibility</p:attrName>
                                        </p:attrNameLst>
                                      </p:cBhvr>
                                      <p:to>
                                        <p:strVal val="visible"/>
                                      </p:to>
                                    </p:set>
                                    <p:animEffect transition="in" filter="dissolve">
                                      <p:cBhvr>
                                        <p:cTn id="100" dur="300"/>
                                        <p:tgtEl>
                                          <p:spTgt spid="74784"/>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74785"/>
                                        </p:tgtEl>
                                        <p:attrNameLst>
                                          <p:attrName>style.visibility</p:attrName>
                                        </p:attrNameLst>
                                      </p:cBhvr>
                                      <p:to>
                                        <p:strVal val="visible"/>
                                      </p:to>
                                    </p:set>
                                    <p:animEffect transition="in" filter="wipe(left)">
                                      <p:cBhvr>
                                        <p:cTn id="105" dur="500"/>
                                        <p:tgtEl>
                                          <p:spTgt spid="7478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iterate type="wd">
                                    <p:tmPct val="100000"/>
                                  </p:iterate>
                                  <p:childTnLst>
                                    <p:set>
                                      <p:cBhvr>
                                        <p:cTn id="109" dur="1" fill="hold">
                                          <p:stCondLst>
                                            <p:cond delay="0"/>
                                          </p:stCondLst>
                                        </p:cTn>
                                        <p:tgtEl>
                                          <p:spTgt spid="74786"/>
                                        </p:tgtEl>
                                        <p:attrNameLst>
                                          <p:attrName>style.visibility</p:attrName>
                                        </p:attrNameLst>
                                      </p:cBhvr>
                                      <p:to>
                                        <p:strVal val="visible"/>
                                      </p:to>
                                    </p:set>
                                    <p:animEffect transition="in" filter="dissolve">
                                      <p:cBhvr>
                                        <p:cTn id="110" dur="300"/>
                                        <p:tgtEl>
                                          <p:spTgt spid="7478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74787"/>
                                        </p:tgtEl>
                                        <p:attrNameLst>
                                          <p:attrName>style.visibility</p:attrName>
                                        </p:attrNameLst>
                                      </p:cBhvr>
                                      <p:to>
                                        <p:strVal val="visible"/>
                                      </p:to>
                                    </p:set>
                                    <p:animEffect transition="in" filter="wipe(left)">
                                      <p:cBhvr>
                                        <p:cTn id="115" dur="500"/>
                                        <p:tgtEl>
                                          <p:spTgt spid="74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9" grpId="0" build="p"/>
      <p:bldP spid="74760" grpId="0" build="p"/>
      <p:bldP spid="74761" grpId="0" build="p"/>
      <p:bldP spid="74763" grpId="0" build="p"/>
      <p:bldP spid="74764" grpId="0" build="p"/>
      <p:bldP spid="74765" grpId="0" build="p"/>
      <p:bldP spid="74772" grpId="0" build="p"/>
      <p:bldP spid="74773" grpId="0" build="p"/>
      <p:bldP spid="74774" grpId="0" build="p"/>
      <p:bldP spid="74783" grpId="0"/>
      <p:bldP spid="74784" grpId="0"/>
      <p:bldP spid="74786" grpId="0"/>
      <p:bldP spid="3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p:cNvSpPr txBox="1">
            <a:spLocks noGrp="1"/>
          </p:cNvSpPr>
          <p:nvPr>
            <p:ph type="sldNum" sz="quarter" idx="4"/>
          </p:nvPr>
        </p:nvSpPr>
        <p:spPr>
          <a:xfrm rot="-5400000">
            <a:off x="8391525" y="4368800"/>
            <a:ext cx="987425" cy="365125"/>
          </a:xfrm>
          <a:noFill/>
          <a:ln>
            <a:noFill/>
          </a:ln>
        </p:spPr>
        <p:txBody>
          <a:bodyPr lIns="68580" tIns="34290" rIns="68580" bIns="34290" anchor="b" anchorCtr="1"/>
          <a:lstStyle>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en-US" altLang="en-US" sz="1200" b="1" dirty="0">
                <a:solidFill>
                  <a:srgbClr val="640000"/>
                </a:solidFill>
              </a:rPr>
              <a:t>39</a:t>
            </a:fld>
            <a:endParaRPr lang="en-US" altLang="en-US" sz="1200" b="1" dirty="0">
              <a:solidFill>
                <a:srgbClr val="640000"/>
              </a:solidFill>
            </a:endParaRPr>
          </a:p>
        </p:txBody>
      </p:sp>
      <p:sp>
        <p:nvSpPr>
          <p:cNvPr id="506882" name="Text Box 2"/>
          <p:cNvSpPr txBox="1"/>
          <p:nvPr/>
        </p:nvSpPr>
        <p:spPr>
          <a:xfrm>
            <a:off x="1482725" y="573088"/>
            <a:ext cx="6537325" cy="809625"/>
          </a:xfrm>
          <a:prstGeom prst="rect">
            <a:avLst/>
          </a:prstGeom>
          <a:gradFill rotWithShape="0">
            <a:gsLst>
              <a:gs pos="0">
                <a:srgbClr val="FBFB11"/>
              </a:gs>
              <a:gs pos="100000">
                <a:srgbClr val="838309"/>
              </a:gs>
            </a:gsLst>
            <a:lin ang="5400000"/>
            <a:tileRect/>
          </a:gradFill>
          <a:ln w="12700" cap="flat" cmpd="sng">
            <a:solidFill>
              <a:srgbClr val="C00000"/>
            </a:solidFill>
            <a:prstDash val="solid"/>
            <a:miter/>
            <a:headEnd type="none" w="med" len="med"/>
            <a:tailEnd type="none" w="med" len="med"/>
          </a:ln>
        </p:spPr>
        <p:txBody>
          <a:bodyPr>
            <a:spAutoFit/>
          </a:bodyPr>
          <a:lstStyle/>
          <a:p>
            <a:pPr>
              <a:lnSpc>
                <a:spcPct val="130000"/>
              </a:lnSpc>
            </a:pPr>
            <a:r>
              <a:rPr lang="en-US" altLang="en-US" sz="1800" dirty="0">
                <a:latin typeface="Times New Roman" panose="02020603050405020304" pitchFamily="18" charset="0"/>
              </a:rPr>
              <a:t>例  用快速弦截法求方程</a:t>
            </a:r>
            <a:r>
              <a:rPr lang="en-US" altLang="en-US" sz="1800" i="1" dirty="0">
                <a:latin typeface="Times New Roman" panose="02020603050405020304" pitchFamily="18" charset="0"/>
              </a:rPr>
              <a:t>x</a:t>
            </a:r>
            <a:r>
              <a:rPr lang="en-US" altLang="zh-CN" sz="1800" i="1" dirty="0">
                <a:latin typeface="Times New Roman" panose="02020603050405020304" pitchFamily="18" charset="0"/>
                <a:sym typeface="+mn-ea"/>
              </a:rPr>
              <a:t>e</a:t>
            </a:r>
            <a:r>
              <a:rPr lang="en-US" altLang="zh-CN" sz="1800" i="1" baseline="30000" dirty="0">
                <a:latin typeface="Times New Roman" panose="02020603050405020304" pitchFamily="18" charset="0"/>
                <a:sym typeface="+mn-ea"/>
              </a:rPr>
              <a:t> x</a:t>
            </a:r>
            <a:r>
              <a:rPr lang="en-US" altLang="en-US" sz="1800" dirty="0">
                <a:latin typeface="Times New Roman" panose="02020603050405020304" pitchFamily="18" charset="0"/>
              </a:rPr>
              <a:t>-1=0的根.  设方程的两个初始近似根为</a:t>
            </a:r>
            <a:r>
              <a:rPr lang="en-US" altLang="en-US" sz="1800" i="1" dirty="0">
                <a:latin typeface="Times New Roman" panose="02020603050405020304" pitchFamily="18" charset="0"/>
              </a:rPr>
              <a:t>x</a:t>
            </a:r>
            <a:r>
              <a:rPr lang="en-US" altLang="en-US" sz="800" dirty="0">
                <a:latin typeface="Times New Roman" panose="02020603050405020304" pitchFamily="18" charset="0"/>
              </a:rPr>
              <a:t>0</a:t>
            </a:r>
            <a:r>
              <a:rPr lang="en-US" altLang="en-US" sz="1800" dirty="0">
                <a:latin typeface="Times New Roman" panose="02020603050405020304" pitchFamily="18" charset="0"/>
              </a:rPr>
              <a:t>=0.5 , </a:t>
            </a:r>
            <a:r>
              <a:rPr lang="en-US" altLang="en-US" sz="1800" i="1" dirty="0">
                <a:latin typeface="Times New Roman" panose="02020603050405020304" pitchFamily="18" charset="0"/>
              </a:rPr>
              <a:t>x</a:t>
            </a:r>
            <a:r>
              <a:rPr lang="en-US" altLang="en-US" sz="800" dirty="0">
                <a:latin typeface="Times New Roman" panose="02020603050405020304" pitchFamily="18" charset="0"/>
              </a:rPr>
              <a:t>1</a:t>
            </a:r>
            <a:r>
              <a:rPr lang="en-US" altLang="en-US" sz="1800" dirty="0">
                <a:latin typeface="Times New Roman" panose="02020603050405020304" pitchFamily="18" charset="0"/>
              </a:rPr>
              <a:t>=0.6.</a:t>
            </a:r>
          </a:p>
        </p:txBody>
      </p:sp>
      <p:sp>
        <p:nvSpPr>
          <p:cNvPr id="506905" name="Text Box 25"/>
          <p:cNvSpPr txBox="1"/>
          <p:nvPr/>
        </p:nvSpPr>
        <p:spPr>
          <a:xfrm>
            <a:off x="1549400" y="1382713"/>
            <a:ext cx="431800" cy="368300"/>
          </a:xfrm>
          <a:prstGeom prst="rect">
            <a:avLst/>
          </a:prstGeom>
          <a:noFill/>
          <a:ln w="9525">
            <a:noFill/>
          </a:ln>
        </p:spPr>
        <p:txBody>
          <a:bodyPr>
            <a:spAutoFit/>
          </a:bodyPr>
          <a:lstStyle/>
          <a:p>
            <a:r>
              <a:rPr lang="zh-CN" altLang="en-US" sz="1800" dirty="0">
                <a:solidFill>
                  <a:srgbClr val="3333FF"/>
                </a:solidFill>
                <a:latin typeface="Times New Roman" panose="02020603050405020304" pitchFamily="18" charset="0"/>
              </a:rPr>
              <a:t>解</a:t>
            </a:r>
          </a:p>
        </p:txBody>
      </p:sp>
      <p:graphicFrame>
        <p:nvGraphicFramePr>
          <p:cNvPr id="506906" name="Object 3" descr="image90"/>
          <p:cNvGraphicFramePr/>
          <p:nvPr/>
        </p:nvGraphicFramePr>
        <p:xfrm>
          <a:off x="3962400" y="1389063"/>
          <a:ext cx="1517650" cy="371475"/>
        </p:xfrm>
        <a:graphic>
          <a:graphicData uri="http://schemas.openxmlformats.org/presentationml/2006/ole">
            <mc:AlternateContent xmlns:mc="http://schemas.openxmlformats.org/markup-compatibility/2006">
              <mc:Choice xmlns:v="urn:schemas-microsoft-com:vml" Requires="v">
                <p:oleObj spid="_x0000_s23559" r:id="rId3" imgW="1028065" imgH="241300" progId="Equation.3">
                  <p:embed/>
                </p:oleObj>
              </mc:Choice>
              <mc:Fallback>
                <p:oleObj r:id="rId3" imgW="1028065" imgH="241300" progId="Equation.3">
                  <p:embed/>
                  <p:pic>
                    <p:nvPicPr>
                      <p:cNvPr id="0" name="图片 3116"/>
                      <p:cNvPicPr/>
                      <p:nvPr/>
                    </p:nvPicPr>
                    <p:blipFill>
                      <a:blip r:embed="rId4"/>
                      <a:stretch>
                        <a:fillRect/>
                      </a:stretch>
                    </p:blipFill>
                    <p:spPr>
                      <a:xfrm>
                        <a:off x="3962400" y="1389063"/>
                        <a:ext cx="1517650" cy="371475"/>
                      </a:xfrm>
                      <a:prstGeom prst="rect">
                        <a:avLst/>
                      </a:prstGeom>
                      <a:noFill/>
                      <a:ln w="38100">
                        <a:noFill/>
                        <a:miter/>
                      </a:ln>
                    </p:spPr>
                  </p:pic>
                </p:oleObj>
              </mc:Fallback>
            </mc:AlternateContent>
          </a:graphicData>
        </a:graphic>
      </p:graphicFrame>
      <p:sp>
        <p:nvSpPr>
          <p:cNvPr id="506907" name="Text Box 27"/>
          <p:cNvSpPr txBox="1"/>
          <p:nvPr/>
        </p:nvSpPr>
        <p:spPr>
          <a:xfrm>
            <a:off x="1301750" y="2870200"/>
            <a:ext cx="1803400" cy="368300"/>
          </a:xfrm>
          <a:prstGeom prst="rect">
            <a:avLst/>
          </a:prstGeom>
          <a:noFill/>
          <a:ln w="9525">
            <a:noFill/>
          </a:ln>
        </p:spPr>
        <p:txBody>
          <a:bodyPr>
            <a:spAutoFit/>
          </a:bodyPr>
          <a:lstStyle/>
          <a:p>
            <a:r>
              <a:rPr lang="zh-CN" altLang="en-US" sz="1800" dirty="0">
                <a:latin typeface="Times New Roman" panose="02020603050405020304" pitchFamily="18" charset="0"/>
              </a:rPr>
              <a:t>弦截迭代公式</a:t>
            </a:r>
            <a:endParaRPr lang="zh-CN" altLang="en-US" sz="1800" i="1" dirty="0">
              <a:latin typeface="Times New Roman" panose="02020603050405020304" pitchFamily="18" charset="0"/>
            </a:endParaRPr>
          </a:p>
        </p:txBody>
      </p:sp>
      <p:graphicFrame>
        <p:nvGraphicFramePr>
          <p:cNvPr id="506908" name="Object 2" descr="image91"/>
          <p:cNvGraphicFramePr/>
          <p:nvPr/>
        </p:nvGraphicFramePr>
        <p:xfrm>
          <a:off x="3094038" y="2744788"/>
          <a:ext cx="4286250" cy="628650"/>
        </p:xfrm>
        <a:graphic>
          <a:graphicData uri="http://schemas.openxmlformats.org/presentationml/2006/ole">
            <mc:AlternateContent xmlns:mc="http://schemas.openxmlformats.org/markup-compatibility/2006">
              <mc:Choice xmlns:v="urn:schemas-microsoft-com:vml" Requires="v">
                <p:oleObj spid="_x0000_s23560" r:id="rId5" imgW="3086100" imgH="457200" progId="Equation.3">
                  <p:embed/>
                </p:oleObj>
              </mc:Choice>
              <mc:Fallback>
                <p:oleObj r:id="rId5" imgW="3086100" imgH="457200" progId="Equation.3">
                  <p:embed/>
                  <p:pic>
                    <p:nvPicPr>
                      <p:cNvPr id="0" name="图片 3113"/>
                      <p:cNvPicPr/>
                      <p:nvPr/>
                    </p:nvPicPr>
                    <p:blipFill>
                      <a:blip r:embed="rId6"/>
                      <a:stretch>
                        <a:fillRect/>
                      </a:stretch>
                    </p:blipFill>
                    <p:spPr>
                      <a:xfrm>
                        <a:off x="3094038" y="2744788"/>
                        <a:ext cx="4286250" cy="628650"/>
                      </a:xfrm>
                      <a:prstGeom prst="rect">
                        <a:avLst/>
                      </a:prstGeom>
                      <a:noFill/>
                      <a:ln w="38100">
                        <a:noFill/>
                        <a:miter/>
                      </a:ln>
                    </p:spPr>
                  </p:pic>
                </p:oleObj>
              </mc:Fallback>
            </mc:AlternateContent>
          </a:graphicData>
        </a:graphic>
      </p:graphicFrame>
      <p:sp>
        <p:nvSpPr>
          <p:cNvPr id="506909" name="Text Box 29"/>
          <p:cNvSpPr txBox="1"/>
          <p:nvPr/>
        </p:nvSpPr>
        <p:spPr>
          <a:xfrm>
            <a:off x="1765300" y="1393825"/>
            <a:ext cx="6111875" cy="368300"/>
          </a:xfrm>
          <a:prstGeom prst="rect">
            <a:avLst/>
          </a:prstGeom>
          <a:noFill/>
          <a:ln w="9525">
            <a:noFill/>
          </a:ln>
        </p:spPr>
        <p:txBody>
          <a:bodyPr>
            <a:spAutoFit/>
          </a:bodyPr>
          <a:lstStyle/>
          <a:p>
            <a:r>
              <a:rPr lang="zh-CN" altLang="en-US" sz="1800" dirty="0">
                <a:latin typeface="Times New Roman" panose="02020603050405020304" pitchFamily="18" charset="0"/>
              </a:rPr>
              <a:t>方程化为</a:t>
            </a:r>
            <a:r>
              <a:rPr lang="zh-CN" altLang="en-US" sz="1800" i="1" dirty="0">
                <a:latin typeface="Times New Roman" panose="02020603050405020304" pitchFamily="18" charset="0"/>
              </a:rPr>
              <a:t> </a:t>
            </a:r>
            <a:r>
              <a:rPr lang="en-US" altLang="zh-CN" sz="1800" i="1" dirty="0">
                <a:latin typeface="Times New Roman" panose="02020603050405020304" pitchFamily="18" charset="0"/>
              </a:rPr>
              <a:t>x-e</a:t>
            </a:r>
            <a:r>
              <a:rPr lang="en-US" altLang="zh-CN" sz="1800" i="1" baseline="30000" dirty="0">
                <a:latin typeface="Times New Roman" panose="02020603050405020304" pitchFamily="18" charset="0"/>
              </a:rPr>
              <a:t> –x</a:t>
            </a:r>
            <a:r>
              <a:rPr lang="en-US" altLang="zh-CN" sz="1800" i="1" dirty="0">
                <a:latin typeface="Times New Roman" panose="02020603050405020304" pitchFamily="18" charset="0"/>
              </a:rPr>
              <a:t>=0,  </a:t>
            </a:r>
            <a:r>
              <a:rPr lang="zh-CN" altLang="en-US" sz="1800" dirty="0">
                <a:latin typeface="Times New Roman" panose="02020603050405020304" pitchFamily="18" charset="0"/>
              </a:rPr>
              <a:t>令</a:t>
            </a:r>
            <a:r>
              <a:rPr lang="zh-CN" altLang="en-US" sz="1800" i="1" dirty="0">
                <a:latin typeface="Times New Roman" panose="02020603050405020304" pitchFamily="18" charset="0"/>
              </a:rPr>
              <a:t>                           ，</a:t>
            </a:r>
            <a:r>
              <a:rPr lang="zh-CN" altLang="en-US" sz="1800" dirty="0">
                <a:latin typeface="Times New Roman" panose="02020603050405020304" pitchFamily="18" charset="0"/>
              </a:rPr>
              <a:t>代入迭代格式</a:t>
            </a:r>
          </a:p>
        </p:txBody>
      </p:sp>
      <p:graphicFrame>
        <p:nvGraphicFramePr>
          <p:cNvPr id="506910" name="Object 1" descr="image92"/>
          <p:cNvGraphicFramePr/>
          <p:nvPr/>
        </p:nvGraphicFramePr>
        <p:xfrm>
          <a:off x="2474913" y="1970088"/>
          <a:ext cx="4214812" cy="600075"/>
        </p:xfrm>
        <a:graphic>
          <a:graphicData uri="http://schemas.openxmlformats.org/presentationml/2006/ole">
            <mc:AlternateContent xmlns:mc="http://schemas.openxmlformats.org/markup-compatibility/2006">
              <mc:Choice xmlns:v="urn:schemas-microsoft-com:vml" Requires="v">
                <p:oleObj spid="_x0000_s23561" r:id="rId7" imgW="3124200" imgH="444500" progId="Equation.3">
                  <p:embed/>
                </p:oleObj>
              </mc:Choice>
              <mc:Fallback>
                <p:oleObj r:id="rId7" imgW="3124200" imgH="444500" progId="Equation.3">
                  <p:embed/>
                  <p:pic>
                    <p:nvPicPr>
                      <p:cNvPr id="0" name="图片 3117"/>
                      <p:cNvPicPr/>
                      <p:nvPr/>
                    </p:nvPicPr>
                    <p:blipFill>
                      <a:blip r:embed="rId8"/>
                      <a:stretch>
                        <a:fillRect/>
                      </a:stretch>
                    </p:blipFill>
                    <p:spPr>
                      <a:xfrm>
                        <a:off x="2474913" y="1970088"/>
                        <a:ext cx="4214812" cy="600075"/>
                      </a:xfrm>
                      <a:prstGeom prst="rect">
                        <a:avLst/>
                      </a:prstGeom>
                      <a:solidFill>
                        <a:srgbClr val="FFFF99"/>
                      </a:solidFill>
                      <a:ln w="25400" cap="flat" cmpd="sng">
                        <a:solidFill>
                          <a:srgbClr val="FF0000"/>
                        </a:solidFill>
                        <a:prstDash val="solid"/>
                        <a:miter/>
                        <a:headEnd type="none" w="med" len="med"/>
                        <a:tailEnd type="none" w="med" len="med"/>
                      </a:ln>
                    </p:spPr>
                  </p:pic>
                </p:oleObj>
              </mc:Fallback>
            </mc:AlternateContent>
          </a:graphicData>
        </a:graphic>
      </p:graphicFrame>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85725" y="454025"/>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2" name="Rectangle 21"/>
          <p:cNvSpPr/>
          <p:nvPr/>
        </p:nvSpPr>
        <p:spPr>
          <a:xfrm>
            <a:off x="2419350" y="173038"/>
            <a:ext cx="3657600" cy="400050"/>
          </a:xfrm>
          <a:prstGeom prst="rect">
            <a:avLst/>
          </a:prstGeom>
          <a:noFill/>
          <a:ln w="9525">
            <a:noFill/>
          </a:ln>
        </p:spPr>
        <p:txBody>
          <a:bodyPr anchor="ctr"/>
          <a:lstStyle/>
          <a:p>
            <a:pPr algn="ctr"/>
            <a:r>
              <a:rPr lang="en-US" altLang="en-US" sz="1600" b="1" dirty="0">
                <a:solidFill>
                  <a:schemeClr val="accent2"/>
                </a:solidFill>
                <a:latin typeface="黑体" panose="02010609060101010101" pitchFamily="49" charset="-122"/>
                <a:ea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8</a:t>
            </a:r>
            <a:r>
              <a:rPr lang="en-US" altLang="en-US" sz="1600" b="1" dirty="0">
                <a:solidFill>
                  <a:schemeClr val="accent2"/>
                </a:solidFill>
                <a:latin typeface="黑体" panose="02010609060101010101" pitchFamily="49" charset="-122"/>
                <a:ea typeface="黑体" panose="02010609060101010101" pitchFamily="49" charset="-122"/>
              </a:rPr>
              <a:t> Newton迭代法的变形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32"/>
                                        </p:tgtEl>
                                        <p:attrNameLst>
                                          <p:attrName>style.visibility</p:attrName>
                                        </p:attrNameLst>
                                      </p:cBhvr>
                                      <p:to>
                                        <p:strVal val="visible"/>
                                      </p:to>
                                    </p:set>
                                    <p:animEffect transition="in" filter="dissolve">
                                      <p:cBhvr>
                                        <p:cTn id="17" dur="300"/>
                                        <p:tgtEl>
                                          <p:spTgt spid="32"/>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506882"/>
                                        </p:tgtEl>
                                        <p:attrNameLst>
                                          <p:attrName>style.visibility</p:attrName>
                                        </p:attrNameLst>
                                      </p:cBhvr>
                                      <p:to>
                                        <p:strVal val="visible"/>
                                      </p:to>
                                    </p:set>
                                    <p:animEffect transition="in" filter="wipe(up)">
                                      <p:cBhvr>
                                        <p:cTn id="20" dur="500"/>
                                        <p:tgtEl>
                                          <p:spTgt spid="50688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06905"/>
                                        </p:tgtEl>
                                        <p:attrNameLst>
                                          <p:attrName>style.visibility</p:attrName>
                                        </p:attrNameLst>
                                      </p:cBhvr>
                                      <p:to>
                                        <p:strVal val="visible"/>
                                      </p:to>
                                    </p:set>
                                    <p:anim calcmode="lin" valueType="num">
                                      <p:cBhvr>
                                        <p:cTn id="25" dur="500" fill="hold"/>
                                        <p:tgtEl>
                                          <p:spTgt spid="506905"/>
                                        </p:tgtEl>
                                        <p:attrNameLst>
                                          <p:attrName>ppt_x</p:attrName>
                                        </p:attrNameLst>
                                      </p:cBhvr>
                                      <p:tavLst>
                                        <p:tav tm="0">
                                          <p:val>
                                            <p:strVal val="#ppt_x"/>
                                          </p:val>
                                        </p:tav>
                                        <p:tav tm="100000">
                                          <p:val>
                                            <p:strVal val="#ppt_x"/>
                                          </p:val>
                                        </p:tav>
                                      </p:tavLst>
                                    </p:anim>
                                    <p:anim calcmode="lin" valueType="num">
                                      <p:cBhvr>
                                        <p:cTn id="26" dur="500" fill="hold"/>
                                        <p:tgtEl>
                                          <p:spTgt spid="50690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06909">
                                            <p:txEl>
                                              <p:pRg st="0" end="0"/>
                                            </p:txEl>
                                          </p:spTgt>
                                        </p:tgtEl>
                                        <p:attrNameLst>
                                          <p:attrName>style.visibility</p:attrName>
                                        </p:attrNameLst>
                                      </p:cBhvr>
                                      <p:to>
                                        <p:strVal val="visible"/>
                                      </p:to>
                                    </p:set>
                                    <p:animEffect transition="in" filter="wipe(left)">
                                      <p:cBhvr>
                                        <p:cTn id="31" dur="500"/>
                                        <p:tgtEl>
                                          <p:spTgt spid="506909">
                                            <p:txEl>
                                              <p:pRg st="0" end="0"/>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506906"/>
                                        </p:tgtEl>
                                        <p:attrNameLst>
                                          <p:attrName>style.visibility</p:attrName>
                                        </p:attrNameLst>
                                      </p:cBhvr>
                                      <p:to>
                                        <p:strVal val="visible"/>
                                      </p:to>
                                    </p:set>
                                    <p:animEffect transition="in" filter="wipe(left)">
                                      <p:cBhvr>
                                        <p:cTn id="35" dur="500"/>
                                        <p:tgtEl>
                                          <p:spTgt spid="50690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06910"/>
                                        </p:tgtEl>
                                        <p:attrNameLst>
                                          <p:attrName>style.visibility</p:attrName>
                                        </p:attrNameLst>
                                      </p:cBhvr>
                                      <p:to>
                                        <p:strVal val="visible"/>
                                      </p:to>
                                    </p:set>
                                    <p:animEffect transition="in" filter="wipe(left)">
                                      <p:cBhvr>
                                        <p:cTn id="40" dur="500"/>
                                        <p:tgtEl>
                                          <p:spTgt spid="50691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06907">
                                            <p:txEl>
                                              <p:pRg st="0" end="0"/>
                                            </p:txEl>
                                          </p:spTgt>
                                        </p:tgtEl>
                                        <p:attrNameLst>
                                          <p:attrName>style.visibility</p:attrName>
                                        </p:attrNameLst>
                                      </p:cBhvr>
                                      <p:to>
                                        <p:strVal val="visible"/>
                                      </p:to>
                                    </p:set>
                                    <p:animEffect transition="in" filter="wipe(left)">
                                      <p:cBhvr>
                                        <p:cTn id="45" dur="500"/>
                                        <p:tgtEl>
                                          <p:spTgt spid="506907">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506908"/>
                                        </p:tgtEl>
                                        <p:attrNameLst>
                                          <p:attrName>style.visibility</p:attrName>
                                        </p:attrNameLst>
                                      </p:cBhvr>
                                      <p:to>
                                        <p:strVal val="visible"/>
                                      </p:to>
                                    </p:set>
                                    <p:animEffect transition="in" filter="wipe(left)">
                                      <p:cBhvr>
                                        <p:cTn id="50" dur="500"/>
                                        <p:tgtEl>
                                          <p:spTgt spid="50690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type="wd">
                                    <p:tmPct val="0"/>
                                  </p:iterate>
                                  <p:childTnLst>
                                    <p:set>
                                      <p:cBhvr>
                                        <p:cTn id="54" dur="1" fill="hold">
                                          <p:stCondLst>
                                            <p:cond delay="0"/>
                                          </p:stCondLst>
                                        </p:cTn>
                                        <p:tgtEl>
                                          <p:spTgt spid="32"/>
                                        </p:tgtEl>
                                        <p:attrNameLst>
                                          <p:attrName>style.visibility</p:attrName>
                                        </p:attrNameLst>
                                      </p:cBhvr>
                                      <p:to>
                                        <p:strVal val="visible"/>
                                      </p:to>
                                    </p:set>
                                    <p:animEffect transition="in" filter="blinds(horizontal)">
                                      <p:cBhvr>
                                        <p:cTn id="5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2" grpId="0" bldLvl="0" animBg="1"/>
      <p:bldP spid="506905" grpId="0"/>
      <p:bldP spid="506907" grpId="0" build="p"/>
      <p:bldP spid="506909" grpId="0" build="p"/>
      <p:bldP spid="32" grpId="0"/>
      <p:bldP spid="3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内容占位符 2"/>
          <p:cNvSpPr>
            <a:spLocks noGrp="1"/>
          </p:cNvSpPr>
          <p:nvPr>
            <p:ph idx="1"/>
          </p:nvPr>
        </p:nvSpPr>
        <p:spPr>
          <a:xfrm>
            <a:off x="1606550" y="982663"/>
            <a:ext cx="5878513" cy="3036887"/>
          </a:xfrm>
        </p:spPr>
        <p:txBody>
          <a:bodyPr vert="horz" wrap="square" lIns="68580" tIns="34290" rIns="68580" bIns="34290" anchor="t"/>
          <a:lstStyle/>
          <a:p>
            <a:pPr eaLnBrk="1" hangingPunct="1">
              <a:buFont typeface="Wingdings" panose="05000000000000000000" pitchFamily="2" charset="2"/>
              <a:buNone/>
            </a:pPr>
            <a:r>
              <a:rPr lang="zh-CN" altLang="en-US" sz="2100" dirty="0">
                <a:latin typeface="楷体_GB2312"/>
                <a:ea typeface="楷体_GB2312"/>
              </a:rPr>
              <a:t>设</a:t>
            </a:r>
            <a:r>
              <a:rPr lang="en-US" altLang="zh-CN" i="1" dirty="0"/>
              <a:t>x</a:t>
            </a:r>
            <a:r>
              <a:rPr lang="en-US" altLang="zh-CN" i="1" baseline="-25000" dirty="0"/>
              <a:t>k</a:t>
            </a:r>
            <a:r>
              <a:rPr lang="zh-CN" altLang="en-US" sz="2100" dirty="0">
                <a:latin typeface="楷体_GB2312"/>
                <a:ea typeface="楷体_GB2312"/>
              </a:rPr>
              <a:t>—第</a:t>
            </a:r>
            <a:r>
              <a:rPr lang="en-US" altLang="zh-CN" i="1" dirty="0"/>
              <a:t>k</a:t>
            </a:r>
            <a:r>
              <a:rPr lang="zh-CN" altLang="en-US" sz="2100" dirty="0">
                <a:latin typeface="楷体_GB2312"/>
                <a:ea typeface="楷体_GB2312"/>
              </a:rPr>
              <a:t>个月的欠款数；</a:t>
            </a:r>
            <a:r>
              <a:rPr lang="en-US" altLang="zh-CN" i="1" dirty="0"/>
              <a:t>a</a:t>
            </a:r>
            <a:r>
              <a:rPr lang="zh-CN" altLang="en-US" sz="2100" dirty="0">
                <a:latin typeface="楷体_GB2312"/>
                <a:ea typeface="楷体_GB2312"/>
              </a:rPr>
              <a:t>—月还款数；</a:t>
            </a:r>
            <a:r>
              <a:rPr lang="en-US" altLang="zh-CN" i="1" dirty="0"/>
              <a:t>r</a:t>
            </a:r>
            <a:r>
              <a:rPr lang="zh-CN" altLang="en-US" sz="2100" dirty="0">
                <a:latin typeface="楷体_GB2312"/>
                <a:ea typeface="楷体_GB2312"/>
              </a:rPr>
              <a:t>—为月</a:t>
            </a:r>
            <a:endParaRPr lang="en-US" altLang="zh-CN" sz="2100" dirty="0">
              <a:latin typeface="楷体_GB2312"/>
              <a:ea typeface="楷体_GB2312"/>
            </a:endParaRPr>
          </a:p>
          <a:p>
            <a:pPr eaLnBrk="1" hangingPunct="1">
              <a:buFont typeface="Wingdings" panose="05000000000000000000" pitchFamily="2" charset="2"/>
              <a:buNone/>
            </a:pPr>
            <a:r>
              <a:rPr lang="zh-CN" altLang="en-US" sz="2100" dirty="0">
                <a:latin typeface="楷体_GB2312"/>
                <a:ea typeface="楷体_GB2312"/>
              </a:rPr>
              <a:t>利率，得到迭代关系式</a:t>
            </a:r>
          </a:p>
          <a:p>
            <a:pPr eaLnBrk="1" hangingPunct="1">
              <a:buFont typeface="Wingdings" panose="05000000000000000000" pitchFamily="2" charset="2"/>
              <a:buNone/>
            </a:pPr>
            <a:r>
              <a:rPr lang="zh-CN" altLang="en-US" dirty="0"/>
              <a:t>                                </a:t>
            </a:r>
            <a:r>
              <a:rPr lang="en-US" altLang="zh-CN" i="1" dirty="0"/>
              <a:t>x</a:t>
            </a:r>
            <a:r>
              <a:rPr lang="en-US" altLang="zh-CN" i="1" baseline="-25000" dirty="0"/>
              <a:t>k+1</a:t>
            </a:r>
            <a:r>
              <a:rPr lang="en-US" altLang="zh-CN" i="1" dirty="0"/>
              <a:t>=</a:t>
            </a:r>
            <a:r>
              <a:rPr lang="en-US" altLang="zh-CN" dirty="0"/>
              <a:t>(1+</a:t>
            </a:r>
            <a:r>
              <a:rPr lang="en-US" altLang="zh-CN" i="1" dirty="0"/>
              <a:t>r</a:t>
            </a:r>
            <a:r>
              <a:rPr lang="en-US" altLang="zh-CN" dirty="0"/>
              <a:t>)</a:t>
            </a:r>
            <a:r>
              <a:rPr lang="en-US" altLang="zh-CN" i="1" dirty="0"/>
              <a:t>x</a:t>
            </a:r>
            <a:r>
              <a:rPr lang="en-US" altLang="zh-CN" i="1" baseline="-25000" dirty="0"/>
              <a:t>k</a:t>
            </a:r>
            <a:r>
              <a:rPr lang="en-US" altLang="zh-CN" i="1" dirty="0"/>
              <a:t>-a </a:t>
            </a:r>
          </a:p>
          <a:p>
            <a:pPr eaLnBrk="1" hangingPunct="1">
              <a:buFont typeface="Wingdings" panose="05000000000000000000" pitchFamily="2" charset="2"/>
              <a:buNone/>
            </a:pPr>
            <a:r>
              <a:rPr lang="zh-CN" altLang="en-US" sz="2100" dirty="0">
                <a:latin typeface="楷体_GB2312"/>
                <a:ea typeface="楷体_GB2312"/>
              </a:rPr>
              <a:t>那么</a:t>
            </a:r>
            <a:endParaRPr lang="zh-CN" altLang="en-US" dirty="0"/>
          </a:p>
          <a:p>
            <a:pPr eaLnBrk="1" hangingPunct="1">
              <a:buFont typeface="Wingdings" panose="05000000000000000000" pitchFamily="2" charset="2"/>
              <a:buNone/>
            </a:pPr>
            <a:r>
              <a:rPr lang="zh-CN" altLang="en-US" dirty="0"/>
              <a:t> </a:t>
            </a:r>
            <a:r>
              <a:rPr lang="zh-CN" altLang="en-US" i="1" dirty="0"/>
              <a:t>    </a:t>
            </a:r>
            <a:r>
              <a:rPr lang="en-US" altLang="zh-CN" i="1" dirty="0"/>
              <a:t>x</a:t>
            </a:r>
            <a:r>
              <a:rPr lang="en-US" altLang="zh-CN" i="1" baseline="-25000" dirty="0"/>
              <a:t>k</a:t>
            </a:r>
            <a:r>
              <a:rPr lang="en-US" altLang="zh-CN" dirty="0"/>
              <a:t>=(1+</a:t>
            </a:r>
            <a:r>
              <a:rPr lang="en-US" altLang="zh-CN" i="1" dirty="0"/>
              <a:t>r</a:t>
            </a:r>
            <a:r>
              <a:rPr lang="en-US" altLang="zh-CN" dirty="0"/>
              <a:t>)</a:t>
            </a:r>
            <a:r>
              <a:rPr lang="en-US" altLang="zh-CN" i="1" dirty="0"/>
              <a:t>x</a:t>
            </a:r>
            <a:r>
              <a:rPr lang="en-US" altLang="zh-CN" i="1" baseline="-25000" dirty="0"/>
              <a:t>k-1</a:t>
            </a:r>
            <a:r>
              <a:rPr lang="en-US" altLang="zh-CN" dirty="0"/>
              <a:t>-</a:t>
            </a:r>
            <a:r>
              <a:rPr lang="en-US" altLang="zh-CN" i="1" dirty="0"/>
              <a:t>a</a:t>
            </a:r>
            <a:r>
              <a:rPr lang="en-US" altLang="zh-CN" dirty="0"/>
              <a:t>=(1+</a:t>
            </a:r>
            <a:r>
              <a:rPr lang="en-US" altLang="zh-CN" i="1" dirty="0"/>
              <a:t>r</a:t>
            </a:r>
            <a:r>
              <a:rPr lang="en-US" altLang="zh-CN" dirty="0"/>
              <a:t>)</a:t>
            </a:r>
            <a:r>
              <a:rPr lang="en-US" altLang="zh-CN" baseline="30000" dirty="0"/>
              <a:t>2</a:t>
            </a:r>
            <a:r>
              <a:rPr lang="en-US" altLang="zh-CN" i="1" dirty="0"/>
              <a:t>x</a:t>
            </a:r>
            <a:r>
              <a:rPr lang="en-US" altLang="zh-CN" i="1" baseline="-25000" dirty="0"/>
              <a:t>k</a:t>
            </a:r>
            <a:r>
              <a:rPr lang="en-US" altLang="zh-CN" baseline="-25000" dirty="0"/>
              <a:t>-</a:t>
            </a:r>
            <a:r>
              <a:rPr lang="en-US" altLang="zh-CN" i="1" baseline="-25000" dirty="0"/>
              <a:t>2</a:t>
            </a:r>
            <a:r>
              <a:rPr lang="en-US" altLang="zh-CN" dirty="0"/>
              <a:t>-(1+</a:t>
            </a:r>
            <a:r>
              <a:rPr lang="en-US" altLang="zh-CN" i="1" dirty="0"/>
              <a:t>r</a:t>
            </a:r>
            <a:r>
              <a:rPr lang="en-US" altLang="zh-CN" dirty="0"/>
              <a:t>)</a:t>
            </a:r>
            <a:r>
              <a:rPr lang="en-US" altLang="zh-CN" i="1" dirty="0"/>
              <a:t>a-a</a:t>
            </a:r>
            <a:r>
              <a:rPr lang="en-US" altLang="zh-CN" dirty="0"/>
              <a:t>=…=…</a:t>
            </a:r>
          </a:p>
          <a:p>
            <a:pPr eaLnBrk="1" hangingPunct="1">
              <a:buFont typeface="Wingdings" panose="05000000000000000000" pitchFamily="2" charset="2"/>
              <a:buNone/>
            </a:pPr>
            <a:r>
              <a:rPr lang="en-US" altLang="zh-CN" dirty="0"/>
              <a:t>        =(1+</a:t>
            </a:r>
            <a:r>
              <a:rPr lang="en-US" altLang="zh-CN" i="1" dirty="0"/>
              <a:t>r</a:t>
            </a:r>
            <a:r>
              <a:rPr lang="en-US" altLang="zh-CN" dirty="0"/>
              <a:t>)</a:t>
            </a:r>
            <a:r>
              <a:rPr lang="en-US" altLang="zh-CN" i="1" baseline="30000" dirty="0"/>
              <a:t>k</a:t>
            </a:r>
            <a:r>
              <a:rPr lang="en-US" altLang="zh-CN" i="1" dirty="0"/>
              <a:t>x</a:t>
            </a:r>
            <a:r>
              <a:rPr lang="en-US" altLang="zh-CN" i="1" baseline="-25000" dirty="0"/>
              <a:t>0</a:t>
            </a:r>
            <a:r>
              <a:rPr lang="en-US" altLang="zh-CN" dirty="0"/>
              <a:t>-</a:t>
            </a:r>
            <a:r>
              <a:rPr lang="en-US" altLang="zh-CN" i="1" dirty="0"/>
              <a:t>a</a:t>
            </a:r>
            <a:r>
              <a:rPr lang="en-US" altLang="zh-CN" dirty="0"/>
              <a:t>[(1+</a:t>
            </a:r>
            <a:r>
              <a:rPr lang="en-US" altLang="zh-CN" i="1" dirty="0"/>
              <a:t>r</a:t>
            </a:r>
            <a:r>
              <a:rPr lang="en-US" altLang="zh-CN" dirty="0"/>
              <a:t>)</a:t>
            </a:r>
            <a:r>
              <a:rPr lang="en-US" altLang="zh-CN" i="1" baseline="30000" dirty="0"/>
              <a:t>k</a:t>
            </a:r>
            <a:r>
              <a:rPr lang="en-US" altLang="zh-CN" dirty="0"/>
              <a:t>-1]/</a:t>
            </a:r>
            <a:r>
              <a:rPr lang="en-US" altLang="zh-CN" i="1" dirty="0"/>
              <a:t>r</a:t>
            </a:r>
          </a:p>
          <a:p>
            <a:pPr eaLnBrk="1" hangingPunct="1">
              <a:buChar char="•"/>
            </a:pPr>
            <a:endParaRPr lang="zh-CN" altLang="en-US" dirty="0"/>
          </a:p>
        </p:txBody>
      </p:sp>
      <p:cxnSp>
        <p:nvCxnSpPr>
          <p:cNvPr id="7" name="直接连接符 6"/>
          <p:cNvCxnSpPr/>
          <p:nvPr/>
        </p:nvCxnSpPr>
        <p:spPr>
          <a:xfrm flipV="1">
            <a:off x="50800" y="450850"/>
            <a:ext cx="2765425" cy="222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5870575" y="454025"/>
            <a:ext cx="3228975"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0485" name="文本框 3077"/>
          <p:cNvSpPr txBox="1"/>
          <p:nvPr/>
        </p:nvSpPr>
        <p:spPr>
          <a:xfrm>
            <a:off x="1406525" y="276225"/>
            <a:ext cx="5727700" cy="706438"/>
          </a:xfrm>
          <a:prstGeom prst="rect">
            <a:avLst/>
          </a:prstGeom>
          <a:noFill/>
          <a:ln w="9525">
            <a:noFill/>
          </a:ln>
        </p:spPr>
        <p:txBody>
          <a:bodyPr>
            <a:spAutoFit/>
          </a:bodyPr>
          <a:lstStyle/>
          <a:p>
            <a:pPr algn="ctr">
              <a:spcBef>
                <a:spcPct val="50000"/>
              </a:spcBef>
            </a:pPr>
            <a:r>
              <a:rPr lang="zh-CN" altLang="en-US" sz="1600" b="1" dirty="0">
                <a:solidFill>
                  <a:schemeClr val="accent2"/>
                </a:solidFill>
                <a:latin typeface="黑体" panose="02010609060101010101" pitchFamily="49" charset="-122"/>
                <a:ea typeface="黑体" panose="02010609060101010101" pitchFamily="49" charset="-122"/>
              </a:rPr>
              <a:t>知识点1  </a:t>
            </a:r>
            <a:r>
              <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rPr>
              <a:t>非线性方程简介</a:t>
            </a:r>
            <a:endParaRPr lang="zh-CN" altLang="en-US" sz="1600" b="1" dirty="0">
              <a:latin typeface="Arial" panose="020B0604020202020204" pitchFamily="34" charset="0"/>
            </a:endParaRPr>
          </a:p>
          <a:p>
            <a:pPr algn="ctr">
              <a:spcBef>
                <a:spcPct val="50000"/>
              </a:spcBef>
            </a:pPr>
            <a:endParaRPr lang="zh-CN" altLang="en-US" sz="1600" b="1" dirty="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7153">
                                            <p:txEl>
                                              <p:pRg st="0" end="0"/>
                                            </p:txEl>
                                          </p:spTgt>
                                        </p:tgtEl>
                                        <p:attrNameLst>
                                          <p:attrName>style.visibility</p:attrName>
                                        </p:attrNameLst>
                                      </p:cBhvr>
                                      <p:to>
                                        <p:strVal val="visible"/>
                                      </p:to>
                                    </p:set>
                                    <p:animEffect transition="in" filter="blinds(horizontal)">
                                      <p:cBhvr>
                                        <p:cTn id="7" dur="500"/>
                                        <p:tgtEl>
                                          <p:spTgt spid="1771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7153">
                                            <p:txEl>
                                              <p:pRg st="1" end="1"/>
                                            </p:txEl>
                                          </p:spTgt>
                                        </p:tgtEl>
                                        <p:attrNameLst>
                                          <p:attrName>style.visibility</p:attrName>
                                        </p:attrNameLst>
                                      </p:cBhvr>
                                      <p:to>
                                        <p:strVal val="visible"/>
                                      </p:to>
                                    </p:set>
                                    <p:animEffect transition="in" filter="blinds(horizontal)">
                                      <p:cBhvr>
                                        <p:cTn id="12" dur="500"/>
                                        <p:tgtEl>
                                          <p:spTgt spid="1771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7153">
                                            <p:txEl>
                                              <p:pRg st="2" end="2"/>
                                            </p:txEl>
                                          </p:spTgt>
                                        </p:tgtEl>
                                        <p:attrNameLst>
                                          <p:attrName>style.visibility</p:attrName>
                                        </p:attrNameLst>
                                      </p:cBhvr>
                                      <p:to>
                                        <p:strVal val="visible"/>
                                      </p:to>
                                    </p:set>
                                    <p:animEffect transition="in" filter="blinds(horizontal)">
                                      <p:cBhvr>
                                        <p:cTn id="17" dur="500"/>
                                        <p:tgtEl>
                                          <p:spTgt spid="1771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7153">
                                            <p:txEl>
                                              <p:pRg st="3" end="3"/>
                                            </p:txEl>
                                          </p:spTgt>
                                        </p:tgtEl>
                                        <p:attrNameLst>
                                          <p:attrName>style.visibility</p:attrName>
                                        </p:attrNameLst>
                                      </p:cBhvr>
                                      <p:to>
                                        <p:strVal val="visible"/>
                                      </p:to>
                                    </p:set>
                                    <p:animEffect transition="in" filter="blinds(horizontal)">
                                      <p:cBhvr>
                                        <p:cTn id="22" dur="500"/>
                                        <p:tgtEl>
                                          <p:spTgt spid="17715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7153">
                                            <p:txEl>
                                              <p:pRg st="4" end="4"/>
                                            </p:txEl>
                                          </p:spTgt>
                                        </p:tgtEl>
                                        <p:attrNameLst>
                                          <p:attrName>style.visibility</p:attrName>
                                        </p:attrNameLst>
                                      </p:cBhvr>
                                      <p:to>
                                        <p:strVal val="visible"/>
                                      </p:to>
                                    </p:set>
                                    <p:animEffect transition="in" filter="blinds(horizontal)">
                                      <p:cBhvr>
                                        <p:cTn id="27" dur="500"/>
                                        <p:tgtEl>
                                          <p:spTgt spid="17715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7153">
                                            <p:txEl>
                                              <p:pRg st="5" end="5"/>
                                            </p:txEl>
                                          </p:spTgt>
                                        </p:tgtEl>
                                        <p:attrNameLst>
                                          <p:attrName>style.visibility</p:attrName>
                                        </p:attrNameLst>
                                      </p:cBhvr>
                                      <p:to>
                                        <p:strVal val="visible"/>
                                      </p:to>
                                    </p:set>
                                    <p:animEffect transition="in" filter="blinds(horizontal)">
                                      <p:cBhvr>
                                        <p:cTn id="32" dur="500"/>
                                        <p:tgtEl>
                                          <p:spTgt spid="17715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p:nvPr/>
        </p:nvSpPr>
        <p:spPr>
          <a:xfrm>
            <a:off x="449263" y="663575"/>
            <a:ext cx="7667625" cy="830263"/>
          </a:xfrm>
          <a:prstGeom prst="rect">
            <a:avLst/>
          </a:prstGeom>
          <a:noFill/>
          <a:ln w="9525">
            <a:noFill/>
          </a:ln>
        </p:spPr>
        <p:txBody>
          <a:bodyPr>
            <a:spAutoFit/>
          </a:bodyPr>
          <a:lstStyle/>
          <a:p>
            <a:pPr defTabSz="914400">
              <a:lnSpc>
                <a:spcPct val="130000"/>
              </a:lnSpc>
              <a:spcBef>
                <a:spcPct val="50000"/>
              </a:spcBef>
            </a:pPr>
            <a:r>
              <a:rPr lang="en-US" altLang="zh-CN" sz="2100" dirty="0">
                <a:latin typeface="宋体" panose="02010600030101010101" pitchFamily="2" charset="-122"/>
              </a:rPr>
              <a:t>   </a:t>
            </a:r>
            <a:r>
              <a:rPr lang="zh-CN" altLang="en-US" sz="1600" dirty="0">
                <a:latin typeface="宋体" panose="02010600030101010101" pitchFamily="2" charset="-122"/>
              </a:rPr>
              <a:t>称</a:t>
            </a:r>
            <a:r>
              <a:rPr lang="en-US" altLang="zh-CN" sz="1600" i="1" dirty="0">
                <a:latin typeface="Times New Roman" panose="02020603050405020304" pitchFamily="18" charset="0"/>
                <a:cs typeface="Times New Roman" panose="02020603050405020304" pitchFamily="18" charset="0"/>
              </a:rPr>
              <a:t>x</a:t>
            </a:r>
            <a:r>
              <a:rPr lang="en-US" altLang="zh-CN" sz="1600" b="1" baseline="25000" dirty="0">
                <a:solidFill>
                  <a:srgbClr val="003300"/>
                </a:solidFill>
                <a:latin typeface="宋体" panose="02010600030101010101" pitchFamily="2" charset="-122"/>
              </a:rPr>
              <a:t>*</a:t>
            </a:r>
            <a:r>
              <a:rPr lang="zh-CN" altLang="en-US" sz="1600" dirty="0">
                <a:latin typeface="宋体" panose="02010600030101010101" pitchFamily="2" charset="-122"/>
                <a:sym typeface="Symbol" panose="05050102010706020507" pitchFamily="18" charset="2"/>
              </a:rPr>
              <a:t>是方程</a:t>
            </a:r>
            <a:r>
              <a:rPr lang="en-US" altLang="zh-CN" sz="1600" dirty="0">
                <a:latin typeface="宋体" panose="02010600030101010101" pitchFamily="2" charset="-122"/>
                <a:sym typeface="Symbol" panose="05050102010706020507" pitchFamily="18" charset="2"/>
              </a:rPr>
              <a:t>(</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dirty="0">
                <a:latin typeface="宋体" panose="02010600030101010101" pitchFamily="2" charset="-122"/>
                <a:sym typeface="Symbol" panose="05050102010706020507" pitchFamily="18" charset="2"/>
              </a:rPr>
              <a:t>)=0</a:t>
            </a:r>
            <a:r>
              <a:rPr lang="zh-CN" altLang="en-US" sz="1600" dirty="0">
                <a:latin typeface="宋体" panose="02010600030101010101" pitchFamily="2" charset="-122"/>
                <a:sym typeface="Symbol" panose="05050102010706020507" pitchFamily="18" charset="2"/>
              </a:rPr>
              <a:t>的</a:t>
            </a:r>
            <a:r>
              <a:rPr lang="en-US" altLang="zh-CN" sz="1600" dirty="0">
                <a:latin typeface="宋体" panose="02010600030101010101" pitchFamily="2" charset="-122"/>
                <a:sym typeface="Symbol" panose="05050102010706020507" pitchFamily="18" charset="2"/>
              </a:rPr>
              <a:t>m</a:t>
            </a:r>
            <a:r>
              <a:rPr lang="zh-CN" altLang="en-US" sz="1600" dirty="0">
                <a:latin typeface="宋体" panose="02010600030101010101" pitchFamily="2" charset="-122"/>
                <a:sym typeface="Symbol" panose="05050102010706020507" pitchFamily="18" charset="2"/>
              </a:rPr>
              <a:t>重根</a:t>
            </a:r>
            <a:r>
              <a:rPr lang="en-US" altLang="zh-CN" sz="1600" dirty="0">
                <a:latin typeface="宋体" panose="02010600030101010101" pitchFamily="2" charset="-122"/>
                <a:sym typeface="Symbol" panose="05050102010706020507" pitchFamily="18" charset="2"/>
              </a:rPr>
              <a:t>,</a:t>
            </a:r>
            <a:r>
              <a:rPr lang="zh-CN" altLang="en-US" sz="1600" dirty="0">
                <a:latin typeface="宋体" panose="02010600030101010101" pitchFamily="2" charset="-122"/>
                <a:sym typeface="Symbol" panose="05050102010706020507" pitchFamily="18" charset="2"/>
              </a:rPr>
              <a:t>是指</a:t>
            </a:r>
            <a:r>
              <a:rPr lang="en-US" altLang="zh-CN" sz="1600" dirty="0">
                <a:latin typeface="宋体" panose="02010600030101010101" pitchFamily="2" charset="-122"/>
                <a:sym typeface="Symbol" panose="05050102010706020507" pitchFamily="18" charset="2"/>
              </a:rPr>
              <a:t>(</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dirty="0">
                <a:latin typeface="宋体" panose="02010600030101010101" pitchFamily="2" charset="-122"/>
                <a:sym typeface="Symbol" panose="05050102010706020507" pitchFamily="18" charset="2"/>
              </a:rPr>
              <a:t>)=(</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i="1" dirty="0">
                <a:latin typeface="Times New Roman" panose="02020603050405020304" pitchFamily="18" charset="0"/>
                <a:cs typeface="Times New Roman" panose="02020603050405020304" pitchFamily="18" charset="0"/>
              </a:rPr>
              <a:t>x</a:t>
            </a:r>
            <a:r>
              <a:rPr lang="en-US" altLang="zh-CN" sz="1600" b="1" baseline="25000" dirty="0">
                <a:solidFill>
                  <a:srgbClr val="003300"/>
                </a:solidFill>
                <a:latin typeface="宋体" panose="02010600030101010101" pitchFamily="2" charset="-122"/>
              </a:rPr>
              <a:t>*</a:t>
            </a:r>
            <a:r>
              <a:rPr lang="en-US" altLang="zh-CN" sz="1600" dirty="0">
                <a:latin typeface="宋体" panose="02010600030101010101" pitchFamily="2" charset="-122"/>
                <a:sym typeface="Symbol" panose="05050102010706020507" pitchFamily="18" charset="2"/>
              </a:rPr>
              <a:t>)</a:t>
            </a:r>
            <a:r>
              <a:rPr lang="en-US" altLang="zh-CN" sz="1600" baseline="30000" dirty="0">
                <a:latin typeface="宋体" panose="02010600030101010101" pitchFamily="2" charset="-122"/>
                <a:sym typeface="Symbol" panose="05050102010706020507" pitchFamily="18" charset="2"/>
              </a:rPr>
              <a:t>m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h</a:t>
            </a:r>
            <a:r>
              <a:rPr lang="en-US" altLang="zh-CN" sz="1600" dirty="0">
                <a:latin typeface="宋体" panose="02010600030101010101" pitchFamily="2" charset="-122"/>
                <a:sym typeface="Symbol" panose="05050102010706020507" pitchFamily="18" charset="2"/>
              </a:rPr>
              <a:t>(</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dirty="0">
                <a:latin typeface="宋体" panose="02010600030101010101" pitchFamily="2" charset="-122"/>
                <a:sym typeface="Symbol" panose="05050102010706020507" pitchFamily="18" charset="2"/>
              </a:rPr>
              <a:t>),</a:t>
            </a:r>
            <a:r>
              <a:rPr lang="zh-CN" altLang="en-US" sz="1600" dirty="0">
                <a:latin typeface="宋体" panose="02010600030101010101" pitchFamily="2" charset="-122"/>
                <a:sym typeface="Symbol" panose="05050102010706020507" pitchFamily="18" charset="2"/>
              </a:rPr>
              <a:t>其中</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h</a:t>
            </a:r>
            <a:r>
              <a:rPr lang="en-US" altLang="zh-CN" sz="1600" dirty="0">
                <a:latin typeface="宋体" panose="02010600030101010101" pitchFamily="2" charset="-122"/>
                <a:sym typeface="Symbol" panose="05050102010706020507" pitchFamily="18" charset="2"/>
              </a:rPr>
              <a:t>(</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dirty="0">
                <a:latin typeface="宋体" panose="02010600030101010101" pitchFamily="2" charset="-122"/>
                <a:sym typeface="Symbol" panose="05050102010706020507" pitchFamily="18" charset="2"/>
              </a:rPr>
              <a:t>)</a:t>
            </a:r>
            <a:r>
              <a:rPr lang="zh-CN" altLang="en-US" sz="1600" dirty="0">
                <a:latin typeface="宋体" panose="02010600030101010101" pitchFamily="2" charset="-122"/>
                <a:sym typeface="Symbol" panose="05050102010706020507" pitchFamily="18" charset="2"/>
              </a:rPr>
              <a:t>在</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dirty="0">
                <a:latin typeface="宋体" panose="02010600030101010101" pitchFamily="2" charset="-122"/>
                <a:sym typeface="Symbol" panose="05050102010706020507" pitchFamily="18" charset="2"/>
              </a:rPr>
              <a:t>=</a:t>
            </a:r>
            <a:r>
              <a:rPr lang="en-US" altLang="zh-CN" sz="1600" i="1" dirty="0">
                <a:latin typeface="Times New Roman" panose="02020603050405020304" pitchFamily="18" charset="0"/>
                <a:cs typeface="Times New Roman" panose="02020603050405020304" pitchFamily="18" charset="0"/>
              </a:rPr>
              <a:t>x</a:t>
            </a:r>
            <a:r>
              <a:rPr lang="en-US" altLang="zh-CN" sz="1600" b="1" baseline="25000" dirty="0">
                <a:solidFill>
                  <a:srgbClr val="003300"/>
                </a:solidFill>
                <a:latin typeface="宋体" panose="02010600030101010101" pitchFamily="2" charset="-122"/>
              </a:rPr>
              <a:t>*</a:t>
            </a:r>
            <a:r>
              <a:rPr lang="zh-CN" altLang="en-US" sz="1600" dirty="0">
                <a:latin typeface="宋体" panose="02010600030101010101" pitchFamily="2" charset="-122"/>
                <a:sym typeface="Symbol" panose="05050102010706020507" pitchFamily="18" charset="2"/>
              </a:rPr>
              <a:t>处连续且</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h</a:t>
            </a:r>
            <a:r>
              <a:rPr lang="en-US" altLang="zh-CN" sz="1600" dirty="0">
                <a:latin typeface="宋体" panose="02010600030101010101" pitchFamily="2" charset="-122"/>
                <a:sym typeface="Symbol" panose="05050102010706020507" pitchFamily="18" charset="2"/>
              </a:rPr>
              <a:t>(</a:t>
            </a:r>
            <a:r>
              <a:rPr lang="en-US" altLang="zh-CN" sz="1600" i="1" dirty="0">
                <a:latin typeface="Times New Roman" panose="02020603050405020304" pitchFamily="18" charset="0"/>
                <a:cs typeface="Times New Roman" panose="02020603050405020304" pitchFamily="18" charset="0"/>
              </a:rPr>
              <a:t>x</a:t>
            </a:r>
            <a:r>
              <a:rPr lang="en-US" altLang="zh-CN" sz="1600" b="1" baseline="25000" dirty="0">
                <a:solidFill>
                  <a:srgbClr val="003300"/>
                </a:solidFill>
                <a:latin typeface="宋体" panose="02010600030101010101" pitchFamily="2" charset="-122"/>
              </a:rPr>
              <a:t>*</a:t>
            </a:r>
            <a:r>
              <a:rPr lang="en-US" altLang="zh-CN" sz="1600" dirty="0">
                <a:latin typeface="宋体" panose="02010600030101010101" pitchFamily="2" charset="-122"/>
                <a:sym typeface="Symbol" panose="05050102010706020507" pitchFamily="18" charset="2"/>
              </a:rPr>
              <a:t>)0,</a:t>
            </a:r>
            <a:endParaRPr lang="en-US" altLang="zh-CN" sz="1600" b="1" dirty="0">
              <a:latin typeface="宋体" panose="02010600030101010101" pitchFamily="2" charset="-122"/>
            </a:endParaRPr>
          </a:p>
        </p:txBody>
      </p:sp>
      <p:sp>
        <p:nvSpPr>
          <p:cNvPr id="73733" name="Rectangle 5"/>
          <p:cNvSpPr>
            <a:spLocks noChangeArrowheads="1"/>
          </p:cNvSpPr>
          <p:nvPr/>
        </p:nvSpPr>
        <p:spPr bwMode="auto">
          <a:xfrm>
            <a:off x="168275" y="1114425"/>
            <a:ext cx="7832725" cy="350838"/>
          </a:xfrm>
          <a:prstGeom prst="rect">
            <a:avLst/>
          </a:prstGeom>
          <a:noFill/>
          <a:ln>
            <a:noFill/>
          </a:ln>
          <a:effectLst/>
        </p:spPr>
        <p:txBody>
          <a:bodyPr wrap="square">
            <a:spAutoFit/>
          </a:bodyPr>
          <a:lstStyle/>
          <a:p>
            <a:pPr marL="0" marR="0" lvl="0" indent="0" algn="l" defTabSz="914400" rtl="0" eaLnBrk="1" fontAlgn="base" latinLnBrk="0" hangingPunct="1">
              <a:lnSpc>
                <a:spcPct val="80000"/>
              </a:lnSpc>
              <a:spcBef>
                <a:spcPct val="50000"/>
              </a:spcBef>
              <a:spcAft>
                <a:spcPct val="0"/>
              </a:spcAft>
              <a:buClrTx/>
              <a:buSzTx/>
              <a:buFontTx/>
              <a:buNone/>
              <a:defRPr/>
            </a:pPr>
            <a:r>
              <a:rPr kumimoji="1" lang="zh-CN" altLang="en-US" sz="21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1" lang="zh-CN" altLang="en-US" sz="16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1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1" lang="zh-CN" altLang="en-US"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若</a:t>
            </a:r>
            <a:r>
              <a:rPr kumimoji="1" lang="en-US" altLang="zh-CN" sz="16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h</a:t>
            </a:r>
            <a:r>
              <a:rPr kumimoji="1" lang="en-US" altLang="zh-CN" sz="1600" b="0" i="1" u="none" strike="noStrike" kern="1200" cap="none" spc="0" normalizeH="0" baseline="0" noProof="0" dirty="0">
                <a:ln>
                  <a:noFill/>
                </a:ln>
                <a:solidFill>
                  <a:schemeClr val="tx1"/>
                </a:solidFill>
                <a:effectLst/>
                <a:uLnTx/>
                <a:uFillTx/>
                <a:latin typeface="+mn-lt"/>
                <a:ea typeface="宋体" panose="02010600030101010101" pitchFamily="2" charset="-122"/>
                <a:cs typeface="+mn-cs"/>
              </a:rPr>
              <a:t>(</a:t>
            </a:r>
            <a:r>
              <a:rPr kumimoji="1" lang="en-US" altLang="zh-CN" sz="16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zh-CN" altLang="en-US"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在</a:t>
            </a:r>
            <a:r>
              <a:rPr kumimoji="1" lang="en-US" altLang="zh-CN" sz="16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1600" b="1" i="0" u="none" strike="noStrike" kern="1200" cap="none" spc="0" normalizeH="0" baseline="25000" noProof="0" dirty="0">
                <a:ln>
                  <a:noFill/>
                </a:ln>
                <a:solidFill>
                  <a:srgbClr val="003300"/>
                </a:solidFill>
                <a:effectLst/>
                <a:uLnTx/>
                <a:uFillTx/>
                <a:latin typeface="宋体" panose="02010600030101010101" pitchFamily="2" charset="-122"/>
                <a:ea typeface="宋体" panose="02010600030101010101" pitchFamily="2" charset="-122"/>
                <a:cs typeface="+mn-cs"/>
              </a:rPr>
              <a:t>*</a:t>
            </a:r>
            <a:r>
              <a:rPr kumimoji="1" lang="zh-CN" altLang="en-US"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处充分可微</a:t>
            </a:r>
            <a:r>
              <a:rPr kumimoji="1"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r>
              <a:rPr kumimoji="1" lang="zh-CN" altLang="en-US"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则 </a:t>
            </a:r>
            <a:r>
              <a:rPr kumimoji="1"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sz="16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kumimoji="1" lang="en-US" altLang="zh-CN" sz="1600" b="0" i="0" u="none" strike="noStrike" kern="1200" cap="none" spc="0" normalizeH="0" baseline="30000" noProof="0" dirty="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sz="16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kumimoji="1" lang="en-US" altLang="zh-CN" sz="1600" b="0" i="0" u="none" strike="noStrike" kern="1200" cap="none" spc="0" normalizeH="0" baseline="3000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sz="16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sym typeface="Symbol" panose="05050102010706020507" pitchFamily="18" charset="2"/>
              </a:rPr>
              <a:t>)=…=</a:t>
            </a:r>
            <a:r>
              <a:rPr kumimoji="1" lang="en-US" altLang="zh-CN" sz="16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sz="1600" b="0" i="0" u="none" strike="noStrike" kern="1200" cap="none" spc="0" normalizeH="0" baseline="3000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(m-1)</a:t>
            </a:r>
            <a:r>
              <a:rPr kumimoji="1" lang="en-US" altLang="zh-CN" sz="16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sz="1600" b="0" i="1"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kumimoji="1" lang="en-US" altLang="zh-CN" sz="1600" b="0" i="0" u="none" strike="noStrike" kern="1200" cap="none" spc="0" normalizeH="0" baseline="3000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sz="16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)=0,</a:t>
            </a:r>
            <a:r>
              <a:rPr kumimoji="1" lang="en-US" altLang="zh-CN" sz="1600" b="0" i="0" u="none" strike="noStrike" kern="1200" cap="none" spc="0" normalizeH="0" baseline="3000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(m)</a:t>
            </a:r>
            <a:r>
              <a:rPr kumimoji="1" lang="en-US" altLang="zh-CN" sz="16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sz="1600" b="0" i="1"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kumimoji="1" lang="en-US" altLang="zh-CN" sz="1600" b="0" i="0" u="none" strike="noStrike" kern="1200" cap="none" spc="0" normalizeH="0" baseline="3000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sz="16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)0</a:t>
            </a:r>
            <a:endParaRPr kumimoji="1" lang="en-US" altLang="zh-CN" sz="16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73735" name="Rectangle 7"/>
          <p:cNvSpPr/>
          <p:nvPr/>
        </p:nvSpPr>
        <p:spPr>
          <a:xfrm>
            <a:off x="854075" y="1497013"/>
            <a:ext cx="6858000" cy="288925"/>
          </a:xfrm>
          <a:prstGeom prst="rect">
            <a:avLst/>
          </a:prstGeom>
          <a:noFill/>
          <a:ln w="9525">
            <a:noFill/>
          </a:ln>
        </p:spPr>
        <p:txBody>
          <a:bodyPr>
            <a:spAutoFit/>
          </a:bodyPr>
          <a:lstStyle/>
          <a:p>
            <a:pPr>
              <a:lnSpc>
                <a:spcPct val="80000"/>
              </a:lnSpc>
            </a:pPr>
            <a:r>
              <a:rPr lang="zh-CN" altLang="en-US" sz="1600" dirty="0">
                <a:latin typeface="宋体" panose="02010600030101010101" pitchFamily="2" charset="-122"/>
                <a:sym typeface="Symbol" panose="05050102010706020507" pitchFamily="18" charset="2"/>
              </a:rPr>
              <a:t>由于</a:t>
            </a:r>
          </a:p>
        </p:txBody>
      </p:sp>
      <p:graphicFrame>
        <p:nvGraphicFramePr>
          <p:cNvPr id="73736" name="Object 4" descr="image93"/>
          <p:cNvGraphicFramePr/>
          <p:nvPr/>
        </p:nvGraphicFramePr>
        <p:xfrm>
          <a:off x="2051050" y="1785938"/>
          <a:ext cx="2736850" cy="428625"/>
        </p:xfrm>
        <a:graphic>
          <a:graphicData uri="http://schemas.openxmlformats.org/presentationml/2006/ole">
            <mc:AlternateContent xmlns:mc="http://schemas.openxmlformats.org/markup-compatibility/2006">
              <mc:Choice xmlns:v="urn:schemas-microsoft-com:vml" Requires="v">
                <p:oleObj spid="_x0000_s24585" r:id="rId3" imgW="1839595" imgH="355600" progId="Equation.3">
                  <p:embed/>
                </p:oleObj>
              </mc:Choice>
              <mc:Fallback>
                <p:oleObj r:id="rId3" imgW="1839595" imgH="355600" progId="Equation.3">
                  <p:embed/>
                  <p:pic>
                    <p:nvPicPr>
                      <p:cNvPr id="0" name="图片 3115"/>
                      <p:cNvPicPr/>
                      <p:nvPr/>
                    </p:nvPicPr>
                    <p:blipFill>
                      <a:blip r:embed="rId4"/>
                      <a:stretch>
                        <a:fillRect/>
                      </a:stretch>
                    </p:blipFill>
                    <p:spPr>
                      <a:xfrm>
                        <a:off x="2051050" y="1785938"/>
                        <a:ext cx="2736850" cy="428625"/>
                      </a:xfrm>
                      <a:prstGeom prst="rect">
                        <a:avLst/>
                      </a:prstGeom>
                      <a:noFill/>
                      <a:ln w="38100">
                        <a:noFill/>
                        <a:miter/>
                      </a:ln>
                    </p:spPr>
                  </p:pic>
                </p:oleObj>
              </mc:Fallback>
            </mc:AlternateContent>
          </a:graphicData>
        </a:graphic>
      </p:graphicFrame>
      <p:sp>
        <p:nvSpPr>
          <p:cNvPr id="73737" name="Rectangle 9"/>
          <p:cNvSpPr/>
          <p:nvPr/>
        </p:nvSpPr>
        <p:spPr>
          <a:xfrm>
            <a:off x="588963" y="2422525"/>
            <a:ext cx="6858000" cy="287338"/>
          </a:xfrm>
          <a:prstGeom prst="rect">
            <a:avLst/>
          </a:prstGeom>
          <a:noFill/>
          <a:ln w="9525">
            <a:noFill/>
          </a:ln>
        </p:spPr>
        <p:txBody>
          <a:bodyPr>
            <a:spAutoFit/>
          </a:bodyPr>
          <a:lstStyle/>
          <a:p>
            <a:pPr>
              <a:lnSpc>
                <a:spcPct val="80000"/>
              </a:lnSpc>
            </a:pPr>
            <a:r>
              <a:rPr lang="en-US" altLang="en-US" sz="1600" dirty="0">
                <a:latin typeface="宋体" panose="02010600030101010101" pitchFamily="2" charset="-122"/>
                <a:sym typeface="Symbol" panose="05050102010706020507" pitchFamily="18" charset="2"/>
              </a:rPr>
              <a:t>可见</a:t>
            </a:r>
            <a:r>
              <a:rPr lang="en-US" altLang="zh-CN" sz="1600" dirty="0">
                <a:latin typeface="宋体" panose="02010600030101010101" pitchFamily="2" charset="-122"/>
                <a:sym typeface="Symbol" panose="05050102010706020507" pitchFamily="18" charset="2"/>
              </a:rPr>
              <a:t>,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baseline="30000" dirty="0">
                <a:latin typeface="宋体" panose="02010600030101010101" pitchFamily="2" charset="-122"/>
                <a:sym typeface="Symbol" panose="05050102010706020507" pitchFamily="18" charset="2"/>
              </a:rPr>
              <a:t>*</a:t>
            </a:r>
            <a:r>
              <a:rPr lang="en-US" altLang="en-US" sz="1600" dirty="0">
                <a:latin typeface="宋体" panose="02010600030101010101" pitchFamily="2" charset="-122"/>
                <a:sym typeface="Symbol" panose="05050102010706020507" pitchFamily="18" charset="2"/>
              </a:rPr>
              <a:t>恰是方程</a:t>
            </a:r>
            <a:endParaRPr lang="en-US" altLang="en-US" sz="1600" dirty="0">
              <a:latin typeface="宋体" panose="02010600030101010101" pitchFamily="2" charset="-122"/>
            </a:endParaRPr>
          </a:p>
        </p:txBody>
      </p:sp>
      <p:graphicFrame>
        <p:nvGraphicFramePr>
          <p:cNvPr id="73738" name="Object 3" descr="image94"/>
          <p:cNvGraphicFramePr/>
          <p:nvPr/>
        </p:nvGraphicFramePr>
        <p:xfrm>
          <a:off x="2316163" y="2274888"/>
          <a:ext cx="1000125" cy="419100"/>
        </p:xfrm>
        <a:graphic>
          <a:graphicData uri="http://schemas.openxmlformats.org/presentationml/2006/ole">
            <mc:AlternateContent xmlns:mc="http://schemas.openxmlformats.org/markup-compatibility/2006">
              <mc:Choice xmlns:v="urn:schemas-microsoft-com:vml" Requires="v">
                <p:oleObj spid="_x0000_s24586" r:id="rId5" imgW="1333500" imgH="558800" progId="Equation.3">
                  <p:embed/>
                </p:oleObj>
              </mc:Choice>
              <mc:Fallback>
                <p:oleObj r:id="rId5" imgW="1333500" imgH="558800" progId="Equation.3">
                  <p:embed/>
                  <p:pic>
                    <p:nvPicPr>
                      <p:cNvPr id="0" name="图片 3114"/>
                      <p:cNvPicPr/>
                      <p:nvPr/>
                    </p:nvPicPr>
                    <p:blipFill>
                      <a:blip r:embed="rId6"/>
                      <a:stretch>
                        <a:fillRect/>
                      </a:stretch>
                    </p:blipFill>
                    <p:spPr>
                      <a:xfrm>
                        <a:off x="2316163" y="2274888"/>
                        <a:ext cx="1000125" cy="419100"/>
                      </a:xfrm>
                      <a:prstGeom prst="rect">
                        <a:avLst/>
                      </a:prstGeom>
                      <a:noFill/>
                      <a:ln w="38100">
                        <a:noFill/>
                        <a:miter/>
                      </a:ln>
                    </p:spPr>
                  </p:pic>
                </p:oleObj>
              </mc:Fallback>
            </mc:AlternateContent>
          </a:graphicData>
        </a:graphic>
      </p:graphicFrame>
      <p:sp>
        <p:nvSpPr>
          <p:cNvPr id="73739" name="Rectangle 11"/>
          <p:cNvSpPr/>
          <p:nvPr/>
        </p:nvSpPr>
        <p:spPr>
          <a:xfrm>
            <a:off x="993775" y="2360613"/>
            <a:ext cx="6858000" cy="349250"/>
          </a:xfrm>
          <a:prstGeom prst="rect">
            <a:avLst/>
          </a:prstGeom>
          <a:noFill/>
          <a:ln w="9525">
            <a:noFill/>
          </a:ln>
        </p:spPr>
        <p:txBody>
          <a:bodyPr>
            <a:spAutoFit/>
          </a:bodyPr>
          <a:lstStyle/>
          <a:p>
            <a:pPr defTabSz="914400">
              <a:lnSpc>
                <a:spcPct val="80000"/>
              </a:lnSpc>
              <a:spcBef>
                <a:spcPct val="50000"/>
              </a:spcBef>
            </a:pPr>
            <a:r>
              <a:rPr lang="zh-CN" altLang="en-US" sz="1400" dirty="0">
                <a:latin typeface="宋体" panose="02010600030101010101" pitchFamily="2" charset="-122"/>
              </a:rPr>
              <a:t> </a:t>
            </a:r>
            <a:r>
              <a:rPr lang="en-US" altLang="zh-CN" sz="2100" dirty="0">
                <a:latin typeface="宋体" panose="02010600030101010101" pitchFamily="2" charset="-122"/>
              </a:rPr>
              <a:t>  </a:t>
            </a:r>
            <a:r>
              <a:rPr lang="en-US" altLang="zh-CN" sz="1600" baseline="30000" dirty="0">
                <a:latin typeface="宋体" panose="02010600030101010101" pitchFamily="2" charset="-122"/>
                <a:sym typeface="Symbol" panose="05050102010706020507" pitchFamily="18" charset="2"/>
              </a:rPr>
              <a:t> </a:t>
            </a:r>
            <a:r>
              <a:rPr lang="en-US" altLang="zh-CN" sz="2100" dirty="0">
                <a:latin typeface="宋体" panose="02010600030101010101" pitchFamily="2" charset="-122"/>
              </a:rPr>
              <a:t>   </a:t>
            </a:r>
            <a:r>
              <a:rPr lang="en-US" altLang="zh-CN" sz="2100" baseline="30000" dirty="0">
                <a:latin typeface="宋体" panose="02010600030101010101" pitchFamily="2" charset="-122"/>
                <a:sym typeface="Symbol" panose="05050102010706020507" pitchFamily="18" charset="2"/>
              </a:rPr>
              <a:t> </a:t>
            </a:r>
            <a:r>
              <a:rPr lang="en-US" altLang="zh-CN" sz="2100" dirty="0">
                <a:latin typeface="宋体" panose="02010600030101010101" pitchFamily="2" charset="-122"/>
              </a:rPr>
              <a:t>           </a:t>
            </a:r>
            <a:r>
              <a:rPr lang="zh-CN" altLang="en-US" sz="1600" dirty="0">
                <a:latin typeface="宋体" panose="02010600030101010101" pitchFamily="2" charset="-122"/>
              </a:rPr>
              <a:t>的单根</a:t>
            </a:r>
            <a:r>
              <a:rPr lang="en-US" altLang="zh-CN" sz="1600" dirty="0">
                <a:latin typeface="宋体" panose="02010600030101010101" pitchFamily="2" charset="-122"/>
              </a:rPr>
              <a:t>.</a:t>
            </a:r>
            <a:r>
              <a:rPr lang="zh-CN" altLang="en-US" sz="1600" dirty="0">
                <a:latin typeface="宋体" panose="02010600030101010101" pitchFamily="2" charset="-122"/>
              </a:rPr>
              <a:t>应用</a:t>
            </a:r>
            <a:r>
              <a:rPr lang="en-US" altLang="zh-CN" sz="1600" dirty="0">
                <a:latin typeface="宋体" panose="02010600030101010101" pitchFamily="2" charset="-122"/>
              </a:rPr>
              <a:t>Newton</a:t>
            </a:r>
            <a:r>
              <a:rPr lang="zh-CN" altLang="en-US" sz="1600" dirty="0">
                <a:latin typeface="宋体" panose="02010600030101010101" pitchFamily="2" charset="-122"/>
              </a:rPr>
              <a:t>迭代法可得</a:t>
            </a:r>
            <a:r>
              <a:rPr lang="en-US" altLang="zh-CN" sz="1600" dirty="0">
                <a:latin typeface="宋体" panose="02010600030101010101" pitchFamily="2" charset="-122"/>
              </a:rPr>
              <a:t>:</a:t>
            </a:r>
          </a:p>
        </p:txBody>
      </p:sp>
      <p:graphicFrame>
        <p:nvGraphicFramePr>
          <p:cNvPr id="73740" name="Object 2" descr="image95"/>
          <p:cNvGraphicFramePr/>
          <p:nvPr/>
        </p:nvGraphicFramePr>
        <p:xfrm>
          <a:off x="2022475" y="2840038"/>
          <a:ext cx="2628900" cy="990600"/>
        </p:xfrm>
        <a:graphic>
          <a:graphicData uri="http://schemas.openxmlformats.org/presentationml/2006/ole">
            <mc:AlternateContent xmlns:mc="http://schemas.openxmlformats.org/markup-compatibility/2006">
              <mc:Choice xmlns:v="urn:schemas-microsoft-com:vml" Requires="v">
                <p:oleObj spid="_x0000_s24587" r:id="rId7" imgW="3505200" imgH="1320800" progId="Equation.3">
                  <p:embed/>
                </p:oleObj>
              </mc:Choice>
              <mc:Fallback>
                <p:oleObj r:id="rId7" imgW="3505200" imgH="1320800" progId="Equation.3">
                  <p:embed/>
                  <p:pic>
                    <p:nvPicPr>
                      <p:cNvPr id="0" name="图片 3112"/>
                      <p:cNvPicPr/>
                      <p:nvPr/>
                    </p:nvPicPr>
                    <p:blipFill>
                      <a:blip r:embed="rId8"/>
                      <a:stretch>
                        <a:fillRect/>
                      </a:stretch>
                    </p:blipFill>
                    <p:spPr>
                      <a:xfrm>
                        <a:off x="2022475" y="2840038"/>
                        <a:ext cx="2628900" cy="990600"/>
                      </a:xfrm>
                      <a:prstGeom prst="rect">
                        <a:avLst/>
                      </a:prstGeom>
                      <a:gradFill rotWithShape="1">
                        <a:gsLst>
                          <a:gs pos="0">
                            <a:srgbClr val="FBFB11"/>
                          </a:gs>
                          <a:gs pos="100000">
                            <a:srgbClr val="838309"/>
                          </a:gs>
                        </a:gsLst>
                        <a:lin ang="5400000"/>
                        <a:tileRect/>
                      </a:gradFill>
                      <a:ln w="38100">
                        <a:noFill/>
                        <a:miter/>
                      </a:ln>
                    </p:spPr>
                  </p:pic>
                </p:oleObj>
              </mc:Fallback>
            </mc:AlternateContent>
          </a:graphicData>
        </a:graphic>
      </p:graphicFrame>
      <p:graphicFrame>
        <p:nvGraphicFramePr>
          <p:cNvPr id="73741" name="Object 1" descr="image96"/>
          <p:cNvGraphicFramePr/>
          <p:nvPr/>
        </p:nvGraphicFramePr>
        <p:xfrm>
          <a:off x="4648200" y="3003550"/>
          <a:ext cx="2714625" cy="561975"/>
        </p:xfrm>
        <a:graphic>
          <a:graphicData uri="http://schemas.openxmlformats.org/presentationml/2006/ole">
            <mc:AlternateContent xmlns:mc="http://schemas.openxmlformats.org/markup-compatibility/2006">
              <mc:Choice xmlns:v="urn:schemas-microsoft-com:vml" Requires="v">
                <p:oleObj spid="_x0000_s24588" r:id="rId9" imgW="3619500" imgH="749300" progId="Equation.3">
                  <p:embed/>
                </p:oleObj>
              </mc:Choice>
              <mc:Fallback>
                <p:oleObj r:id="rId9" imgW="3619500" imgH="749300" progId="Equation.3">
                  <p:embed/>
                  <p:pic>
                    <p:nvPicPr>
                      <p:cNvPr id="0" name="图片 3111"/>
                      <p:cNvPicPr/>
                      <p:nvPr/>
                    </p:nvPicPr>
                    <p:blipFill>
                      <a:blip r:embed="rId10"/>
                      <a:stretch>
                        <a:fillRect/>
                      </a:stretch>
                    </p:blipFill>
                    <p:spPr>
                      <a:xfrm>
                        <a:off x="4648200" y="3003550"/>
                        <a:ext cx="2714625" cy="561975"/>
                      </a:xfrm>
                      <a:prstGeom prst="rect">
                        <a:avLst/>
                      </a:prstGeom>
                      <a:gradFill rotWithShape="1">
                        <a:gsLst>
                          <a:gs pos="0">
                            <a:srgbClr val="FBFB11"/>
                          </a:gs>
                          <a:gs pos="100000">
                            <a:srgbClr val="838309"/>
                          </a:gs>
                        </a:gsLst>
                        <a:lin ang="5400000"/>
                        <a:tileRect/>
                      </a:gradFill>
                      <a:ln w="38100">
                        <a:noFill/>
                        <a:miter/>
                      </a:ln>
                    </p:spPr>
                  </p:pic>
                </p:oleObj>
              </mc:Fallback>
            </mc:AlternateContent>
          </a:graphicData>
        </a:graphic>
      </p:graphicFrame>
      <p:sp>
        <p:nvSpPr>
          <p:cNvPr id="73742" name="Rectangle 14"/>
          <p:cNvSpPr/>
          <p:nvPr/>
        </p:nvSpPr>
        <p:spPr>
          <a:xfrm>
            <a:off x="1143000" y="3878263"/>
            <a:ext cx="6858000" cy="730250"/>
          </a:xfrm>
          <a:prstGeom prst="rect">
            <a:avLst/>
          </a:prstGeom>
          <a:gradFill rotWithShape="0">
            <a:gsLst>
              <a:gs pos="0">
                <a:srgbClr val="FBFB11"/>
              </a:gs>
              <a:gs pos="100000">
                <a:srgbClr val="838309"/>
              </a:gs>
            </a:gsLst>
            <a:lin ang="5400000"/>
            <a:tileRect/>
          </a:gradFill>
          <a:ln w="9525">
            <a:noFill/>
          </a:ln>
        </p:spPr>
        <p:txBody>
          <a:bodyPr>
            <a:spAutoFit/>
          </a:bodyPr>
          <a:lstStyle/>
          <a:p>
            <a:pPr defTabSz="914400">
              <a:lnSpc>
                <a:spcPct val="130000"/>
              </a:lnSpc>
              <a:spcBef>
                <a:spcPct val="50000"/>
              </a:spcBef>
            </a:pPr>
            <a:r>
              <a:rPr lang="zh-CN" altLang="en-US" sz="1600" dirty="0">
                <a:latin typeface="宋体" panose="02010600030101010101" pitchFamily="2" charset="-122"/>
              </a:rPr>
              <a:t>称之为</a:t>
            </a:r>
            <a:r>
              <a:rPr lang="zh-CN" altLang="en-US" sz="1600" b="1" dirty="0">
                <a:solidFill>
                  <a:srgbClr val="FF0000"/>
                </a:solidFill>
                <a:latin typeface="宋体" panose="02010600030101010101" pitchFamily="2" charset="-122"/>
              </a:rPr>
              <a:t>带参数</a:t>
            </a:r>
            <a:r>
              <a:rPr lang="en-US" altLang="zh-CN" sz="1600" b="1" i="1" dirty="0">
                <a:solidFill>
                  <a:srgbClr val="FF0000"/>
                </a:solidFill>
                <a:latin typeface="Times New Roman" panose="02020603050405020304" pitchFamily="18" charset="0"/>
                <a:cs typeface="Times New Roman" panose="02020603050405020304" pitchFamily="18" charset="0"/>
              </a:rPr>
              <a:t>m</a:t>
            </a:r>
            <a:r>
              <a:rPr lang="zh-CN" altLang="en-US" sz="1600" b="1" dirty="0">
                <a:solidFill>
                  <a:srgbClr val="FF0000"/>
                </a:solidFill>
                <a:latin typeface="宋体" panose="02010600030101010101" pitchFamily="2" charset="-122"/>
              </a:rPr>
              <a:t>的</a:t>
            </a:r>
            <a:r>
              <a:rPr lang="en-US" altLang="zh-CN" sz="1600" b="1" dirty="0">
                <a:solidFill>
                  <a:srgbClr val="FF0000"/>
                </a:solidFill>
                <a:latin typeface="宋体" panose="02010600030101010101" pitchFamily="2" charset="-122"/>
              </a:rPr>
              <a:t>Newton</a:t>
            </a:r>
            <a:r>
              <a:rPr lang="zh-CN" altLang="en-US" sz="1600" b="1" dirty="0">
                <a:solidFill>
                  <a:srgbClr val="FF0000"/>
                </a:solidFill>
                <a:latin typeface="宋体" panose="02010600030101010101" pitchFamily="2" charset="-122"/>
              </a:rPr>
              <a:t>迭代法</a:t>
            </a:r>
            <a:r>
              <a:rPr lang="en-US" altLang="zh-CN" sz="1600" dirty="0">
                <a:latin typeface="宋体" panose="02010600030101010101" pitchFamily="2" charset="-122"/>
              </a:rPr>
              <a:t>, </a:t>
            </a:r>
            <a:r>
              <a:rPr lang="zh-CN" altLang="en-US" sz="1600" dirty="0">
                <a:latin typeface="宋体" panose="02010600030101010101" pitchFamily="2" charset="-122"/>
              </a:rPr>
              <a:t>它是求方程</a:t>
            </a:r>
            <a:r>
              <a:rPr lang="zh-CN" altLang="en-US" sz="1600" dirty="0">
                <a:latin typeface="宋体" panose="02010600030101010101" pitchFamily="2" charset="-122"/>
                <a:sym typeface="Symbol" panose="05050102010706020507" pitchFamily="18" charset="2"/>
              </a:rPr>
              <a:t></a:t>
            </a:r>
            <a:r>
              <a:rPr lang="en-US" altLang="zh-CN" sz="1600" dirty="0">
                <a:latin typeface="宋体" panose="02010600030101010101" pitchFamily="2" charset="-122"/>
                <a:sym typeface="Symbol" panose="05050102010706020507" pitchFamily="18" charset="2"/>
              </a:rPr>
              <a:t>(</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dirty="0">
                <a:latin typeface="宋体" panose="02010600030101010101" pitchFamily="2" charset="-122"/>
                <a:sym typeface="Symbol" panose="05050102010706020507" pitchFamily="18" charset="2"/>
              </a:rPr>
              <a:t>)=0</a:t>
            </a:r>
            <a:r>
              <a:rPr lang="zh-CN" altLang="en-US" sz="1600" dirty="0">
                <a:latin typeface="宋体" panose="02010600030101010101" pitchFamily="2" charset="-122"/>
                <a:sym typeface="Symbol" panose="05050102010706020507" pitchFamily="18" charset="2"/>
              </a:rPr>
              <a:t>的</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m</a:t>
            </a:r>
            <a:r>
              <a:rPr lang="zh-CN" altLang="en-US" sz="1600" dirty="0">
                <a:latin typeface="宋体" panose="02010600030101010101" pitchFamily="2" charset="-122"/>
                <a:sym typeface="Symbol" panose="05050102010706020507" pitchFamily="18" charset="2"/>
              </a:rPr>
              <a:t>重根的具有平方收敛的迭代法</a:t>
            </a:r>
            <a:r>
              <a:rPr lang="en-US" altLang="zh-CN" sz="1600" dirty="0">
                <a:latin typeface="宋体" panose="02010600030101010101" pitchFamily="2" charset="-122"/>
                <a:sym typeface="Symbol" panose="05050102010706020507" pitchFamily="18" charset="2"/>
              </a:rPr>
              <a:t>.</a:t>
            </a:r>
            <a:endParaRPr lang="en-US" altLang="zh-CN" sz="1600" dirty="0">
              <a:latin typeface="宋体" panose="02010600030101010101" pitchFamily="2" charset="-122"/>
            </a:endParaRPr>
          </a:p>
        </p:txBody>
      </p:sp>
      <p:cxnSp>
        <p:nvCxnSpPr>
          <p:cNvPr id="2" name="直接连接符 1"/>
          <p:cNvCxnSpPr/>
          <p:nvPr/>
        </p:nvCxnSpPr>
        <p:spPr>
          <a:xfrm flipV="1">
            <a:off x="85725" y="454025"/>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2" name="Rectangle 21"/>
          <p:cNvSpPr/>
          <p:nvPr/>
        </p:nvSpPr>
        <p:spPr>
          <a:xfrm>
            <a:off x="2419350" y="268288"/>
            <a:ext cx="3657600" cy="400050"/>
          </a:xfrm>
          <a:prstGeom prst="rect">
            <a:avLst/>
          </a:prstGeom>
          <a:noFill/>
          <a:ln w="9525">
            <a:noFill/>
          </a:ln>
        </p:spPr>
        <p:txBody>
          <a:bodyPr anchor="ctr"/>
          <a:lstStyle/>
          <a:p>
            <a:pPr algn="ctr"/>
            <a:r>
              <a:rPr lang="en-US" altLang="en-US" sz="1600" b="1" dirty="0">
                <a:solidFill>
                  <a:schemeClr val="accent2"/>
                </a:solidFill>
                <a:latin typeface="黑体" panose="02010609060101010101" pitchFamily="49" charset="-122"/>
                <a:ea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8</a:t>
            </a:r>
            <a:r>
              <a:rPr lang="en-US" altLang="en-US" sz="1600" b="1" dirty="0">
                <a:solidFill>
                  <a:schemeClr val="accent2"/>
                </a:solidFill>
                <a:latin typeface="黑体" panose="02010609060101010101" pitchFamily="49" charset="-122"/>
                <a:ea typeface="黑体" panose="02010609060101010101" pitchFamily="49" charset="-122"/>
              </a:rPr>
              <a:t> Newton迭代法的变形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32"/>
                                        </p:tgtEl>
                                        <p:attrNameLst>
                                          <p:attrName>style.visibility</p:attrName>
                                        </p:attrNameLst>
                                      </p:cBhvr>
                                      <p:to>
                                        <p:strVal val="visible"/>
                                      </p:to>
                                    </p:set>
                                    <p:animEffect transition="in" filter="dissolve">
                                      <p:cBhvr>
                                        <p:cTn id="17" dur="3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wd">
                                    <p:tmPct val="100000"/>
                                  </p:iterate>
                                  <p:childTnLst>
                                    <p:set>
                                      <p:cBhvr>
                                        <p:cTn id="21" dur="1" fill="hold">
                                          <p:stCondLst>
                                            <p:cond delay="0"/>
                                          </p:stCondLst>
                                        </p:cTn>
                                        <p:tgtEl>
                                          <p:spTgt spid="73732"/>
                                        </p:tgtEl>
                                        <p:attrNameLst>
                                          <p:attrName>style.visibility</p:attrName>
                                        </p:attrNameLst>
                                      </p:cBhvr>
                                      <p:to>
                                        <p:strVal val="visible"/>
                                      </p:to>
                                    </p:set>
                                    <p:animEffect transition="in" filter="dissolve">
                                      <p:cBhvr>
                                        <p:cTn id="22" dur="300"/>
                                        <p:tgtEl>
                                          <p:spTgt spid="737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iterate type="wd">
                                    <p:tmPct val="100000"/>
                                  </p:iterate>
                                  <p:childTnLst>
                                    <p:set>
                                      <p:cBhvr>
                                        <p:cTn id="26" dur="1" fill="hold">
                                          <p:stCondLst>
                                            <p:cond delay="0"/>
                                          </p:stCondLst>
                                        </p:cTn>
                                        <p:tgtEl>
                                          <p:spTgt spid="73733"/>
                                        </p:tgtEl>
                                        <p:attrNameLst>
                                          <p:attrName>style.visibility</p:attrName>
                                        </p:attrNameLst>
                                      </p:cBhvr>
                                      <p:to>
                                        <p:strVal val="visible"/>
                                      </p:to>
                                    </p:set>
                                    <p:animEffect transition="in" filter="dissolve">
                                      <p:cBhvr>
                                        <p:cTn id="27" dur="300"/>
                                        <p:tgtEl>
                                          <p:spTgt spid="7373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iterate type="wd">
                                    <p:tmPct val="100000"/>
                                  </p:iterate>
                                  <p:childTnLst>
                                    <p:set>
                                      <p:cBhvr>
                                        <p:cTn id="31" dur="1" fill="hold">
                                          <p:stCondLst>
                                            <p:cond delay="0"/>
                                          </p:stCondLst>
                                        </p:cTn>
                                        <p:tgtEl>
                                          <p:spTgt spid="73735"/>
                                        </p:tgtEl>
                                        <p:attrNameLst>
                                          <p:attrName>style.visibility</p:attrName>
                                        </p:attrNameLst>
                                      </p:cBhvr>
                                      <p:to>
                                        <p:strVal val="visible"/>
                                      </p:to>
                                    </p:set>
                                    <p:animEffect transition="in" filter="dissolve">
                                      <p:cBhvr>
                                        <p:cTn id="32" dur="300"/>
                                        <p:tgtEl>
                                          <p:spTgt spid="7373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737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iterate type="wd">
                                    <p:tmPct val="100000"/>
                                  </p:iterate>
                                  <p:childTnLst>
                                    <p:set>
                                      <p:cBhvr>
                                        <p:cTn id="40" dur="1" fill="hold">
                                          <p:stCondLst>
                                            <p:cond delay="0"/>
                                          </p:stCondLst>
                                        </p:cTn>
                                        <p:tgtEl>
                                          <p:spTgt spid="73737"/>
                                        </p:tgtEl>
                                        <p:attrNameLst>
                                          <p:attrName>style.visibility</p:attrName>
                                        </p:attrNameLst>
                                      </p:cBhvr>
                                      <p:to>
                                        <p:strVal val="visible"/>
                                      </p:to>
                                    </p:set>
                                    <p:animEffect transition="in" filter="dissolve">
                                      <p:cBhvr>
                                        <p:cTn id="41" dur="300"/>
                                        <p:tgtEl>
                                          <p:spTgt spid="73737"/>
                                        </p:tgtEl>
                                      </p:cBhvr>
                                    </p:animEffect>
                                  </p:childTnLst>
                                </p:cTn>
                              </p:par>
                            </p:childTnLst>
                          </p:cTn>
                        </p:par>
                        <p:par>
                          <p:cTn id="42" fill="hold">
                            <p:stCondLst>
                              <p:cond delay="3000"/>
                            </p:stCondLst>
                            <p:childTnLst>
                              <p:par>
                                <p:cTn id="43" presetID="22" presetClass="entr" presetSubtype="8" fill="hold" nodeType="afterEffect">
                                  <p:stCondLst>
                                    <p:cond delay="1000"/>
                                  </p:stCondLst>
                                  <p:childTnLst>
                                    <p:set>
                                      <p:cBhvr>
                                        <p:cTn id="44" dur="1" fill="hold">
                                          <p:stCondLst>
                                            <p:cond delay="0"/>
                                          </p:stCondLst>
                                        </p:cTn>
                                        <p:tgtEl>
                                          <p:spTgt spid="73738"/>
                                        </p:tgtEl>
                                        <p:attrNameLst>
                                          <p:attrName>style.visibility</p:attrName>
                                        </p:attrNameLst>
                                      </p:cBhvr>
                                      <p:to>
                                        <p:strVal val="visible"/>
                                      </p:to>
                                    </p:set>
                                    <p:animEffect transition="in" filter="wipe(left)">
                                      <p:cBhvr>
                                        <p:cTn id="45" dur="500"/>
                                        <p:tgtEl>
                                          <p:spTgt spid="73738"/>
                                        </p:tgtEl>
                                      </p:cBhvr>
                                    </p:animEffect>
                                  </p:childTnLst>
                                </p:cTn>
                              </p:par>
                            </p:childTnLst>
                          </p:cTn>
                        </p:par>
                        <p:par>
                          <p:cTn id="46" fill="hold">
                            <p:stCondLst>
                              <p:cond delay="4500"/>
                            </p:stCondLst>
                            <p:childTnLst>
                              <p:par>
                                <p:cTn id="47" presetID="9" presetClass="entr" presetSubtype="0" fill="hold" grpId="0" nodeType="afterEffect">
                                  <p:stCondLst>
                                    <p:cond delay="1000"/>
                                  </p:stCondLst>
                                  <p:iterate type="wd">
                                    <p:tmPct val="100000"/>
                                  </p:iterate>
                                  <p:childTnLst>
                                    <p:set>
                                      <p:cBhvr>
                                        <p:cTn id="48" dur="1" fill="hold">
                                          <p:stCondLst>
                                            <p:cond delay="0"/>
                                          </p:stCondLst>
                                        </p:cTn>
                                        <p:tgtEl>
                                          <p:spTgt spid="73739"/>
                                        </p:tgtEl>
                                        <p:attrNameLst>
                                          <p:attrName>style.visibility</p:attrName>
                                        </p:attrNameLst>
                                      </p:cBhvr>
                                      <p:to>
                                        <p:strVal val="visible"/>
                                      </p:to>
                                    </p:set>
                                    <p:animEffect transition="in" filter="dissolve">
                                      <p:cBhvr>
                                        <p:cTn id="49" dur="300"/>
                                        <p:tgtEl>
                                          <p:spTgt spid="7373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3740"/>
                                        </p:tgtEl>
                                        <p:attrNameLst>
                                          <p:attrName>style.visibility</p:attrName>
                                        </p:attrNameLst>
                                      </p:cBhvr>
                                      <p:to>
                                        <p:strVal val="visible"/>
                                      </p:to>
                                    </p:set>
                                    <p:animEffect transition="in" filter="wipe(left)">
                                      <p:cBhvr>
                                        <p:cTn id="54" dur="500"/>
                                        <p:tgtEl>
                                          <p:spTgt spid="737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73741"/>
                                        </p:tgtEl>
                                        <p:attrNameLst>
                                          <p:attrName>style.visibility</p:attrName>
                                        </p:attrNameLst>
                                      </p:cBhvr>
                                      <p:to>
                                        <p:strVal val="visible"/>
                                      </p:to>
                                    </p:set>
                                    <p:animEffect transition="in" filter="wipe(left)">
                                      <p:cBhvr>
                                        <p:cTn id="59" dur="500"/>
                                        <p:tgtEl>
                                          <p:spTgt spid="73741"/>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iterate type="wd">
                                    <p:tmPct val="100000"/>
                                  </p:iterate>
                                  <p:childTnLst>
                                    <p:set>
                                      <p:cBhvr>
                                        <p:cTn id="63" dur="1" fill="hold">
                                          <p:stCondLst>
                                            <p:cond delay="0"/>
                                          </p:stCondLst>
                                        </p:cTn>
                                        <p:tgtEl>
                                          <p:spTgt spid="73742"/>
                                        </p:tgtEl>
                                        <p:attrNameLst>
                                          <p:attrName>style.visibility</p:attrName>
                                        </p:attrNameLst>
                                      </p:cBhvr>
                                      <p:to>
                                        <p:strVal val="visible"/>
                                      </p:to>
                                    </p:set>
                                    <p:animEffect transition="in" filter="dissolve">
                                      <p:cBhvr>
                                        <p:cTn id="64" dur="300"/>
                                        <p:tgtEl>
                                          <p:spTgt spid="73742"/>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1" nodeType="clickEffect">
                                  <p:stCondLst>
                                    <p:cond delay="0"/>
                                  </p:stCondLst>
                                  <p:iterate type="wd">
                                    <p:tmPct val="0"/>
                                  </p:iterate>
                                  <p:childTnLst>
                                    <p:set>
                                      <p:cBhvr>
                                        <p:cTn id="68" dur="1" fill="hold">
                                          <p:stCondLst>
                                            <p:cond delay="0"/>
                                          </p:stCondLst>
                                        </p:cTn>
                                        <p:tgtEl>
                                          <p:spTgt spid="32"/>
                                        </p:tgtEl>
                                        <p:attrNameLst>
                                          <p:attrName>style.visibility</p:attrName>
                                        </p:attrNameLst>
                                      </p:cBhvr>
                                      <p:to>
                                        <p:strVal val="visible"/>
                                      </p:to>
                                    </p:set>
                                    <p:animEffect transition="in" filter="blinds(horizontal)">
                                      <p:cBhvr>
                                        <p:cTn id="6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bldLvl="0" animBg="1"/>
      <p:bldP spid="73733" grpId="0" bldLvl="0" animBg="1"/>
      <p:bldP spid="73735" grpId="0"/>
      <p:bldP spid="73737" grpId="0"/>
      <p:bldP spid="73739" grpId="0" bldLvl="0" animBg="1"/>
      <p:bldP spid="73742" grpId="0" bldLvl="0" animBg="1"/>
      <p:bldP spid="32" grpId="0"/>
      <p:bldP spid="32"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Object 3" descr="image97"/>
          <p:cNvGraphicFramePr/>
          <p:nvPr/>
        </p:nvGraphicFramePr>
        <p:xfrm>
          <a:off x="2914650" y="817563"/>
          <a:ext cx="3119438" cy="566737"/>
        </p:xfrm>
        <a:graphic>
          <a:graphicData uri="http://schemas.openxmlformats.org/presentationml/2006/ole">
            <mc:AlternateContent xmlns:mc="http://schemas.openxmlformats.org/markup-compatibility/2006">
              <mc:Choice xmlns:v="urn:schemas-microsoft-com:vml" Requires="v">
                <p:oleObj spid="_x0000_s25607" r:id="rId3" imgW="4051300" imgH="736600" progId="Equation.3">
                  <p:embed/>
                </p:oleObj>
              </mc:Choice>
              <mc:Fallback>
                <p:oleObj r:id="rId3" imgW="4051300" imgH="736600" progId="Equation.3">
                  <p:embed/>
                  <p:pic>
                    <p:nvPicPr>
                      <p:cNvPr id="0" name="图片 3118"/>
                      <p:cNvPicPr/>
                      <p:nvPr/>
                    </p:nvPicPr>
                    <p:blipFill>
                      <a:blip r:embed="rId4"/>
                      <a:stretch>
                        <a:fillRect/>
                      </a:stretch>
                    </p:blipFill>
                    <p:spPr>
                      <a:xfrm>
                        <a:off x="2914650" y="817563"/>
                        <a:ext cx="3119438" cy="566737"/>
                      </a:xfrm>
                      <a:prstGeom prst="rect">
                        <a:avLst/>
                      </a:prstGeom>
                      <a:noFill/>
                      <a:ln w="38100">
                        <a:noFill/>
                        <a:miter/>
                      </a:ln>
                    </p:spPr>
                  </p:pic>
                </p:oleObj>
              </mc:Fallback>
            </mc:AlternateContent>
          </a:graphicData>
        </a:graphic>
      </p:graphicFrame>
      <p:sp>
        <p:nvSpPr>
          <p:cNvPr id="75779" name="Rectangle 3"/>
          <p:cNvSpPr/>
          <p:nvPr/>
        </p:nvSpPr>
        <p:spPr>
          <a:xfrm>
            <a:off x="1116013" y="1460500"/>
            <a:ext cx="6858000" cy="288925"/>
          </a:xfrm>
          <a:prstGeom prst="rect">
            <a:avLst/>
          </a:prstGeom>
          <a:noFill/>
          <a:ln w="9525">
            <a:noFill/>
          </a:ln>
        </p:spPr>
        <p:txBody>
          <a:bodyPr>
            <a:spAutoFit/>
          </a:bodyPr>
          <a:lstStyle/>
          <a:p>
            <a:pPr defTabSz="914400">
              <a:lnSpc>
                <a:spcPct val="80000"/>
              </a:lnSpc>
              <a:spcBef>
                <a:spcPct val="50000"/>
              </a:spcBef>
            </a:pPr>
            <a:r>
              <a:rPr lang="zh-CN" altLang="en-US" sz="1600" dirty="0">
                <a:latin typeface="宋体" panose="02010600030101010101" pitchFamily="2" charset="-122"/>
                <a:sym typeface="Symbol" panose="05050102010706020507" pitchFamily="18" charset="2"/>
              </a:rPr>
              <a:t>可见</a:t>
            </a:r>
            <a:r>
              <a:rPr lang="en-US" altLang="zh-CN" sz="1600" dirty="0">
                <a:latin typeface="宋体" panose="02010600030101010101" pitchFamily="2" charset="-122"/>
                <a:sym typeface="Symbol" panose="05050102010706020507" pitchFamily="18" charset="2"/>
              </a:rPr>
              <a:t>, </a:t>
            </a:r>
            <a:r>
              <a:rPr lang="en-US" altLang="zh-CN" sz="1600" i="1" dirty="0">
                <a:latin typeface="Times New Roman" panose="02020603050405020304" pitchFamily="18" charset="0"/>
                <a:cs typeface="Times New Roman" panose="02020603050405020304" pitchFamily="18" charset="0"/>
              </a:rPr>
              <a:t>x</a:t>
            </a:r>
            <a:r>
              <a:rPr lang="en-US" altLang="zh-CN" sz="1600" b="1" baseline="25000" dirty="0">
                <a:solidFill>
                  <a:srgbClr val="003300"/>
                </a:solidFill>
                <a:latin typeface="宋体" panose="02010600030101010101" pitchFamily="2" charset="-122"/>
              </a:rPr>
              <a:t>*</a:t>
            </a:r>
            <a:r>
              <a:rPr lang="zh-CN" altLang="en-US" sz="1600" dirty="0">
                <a:latin typeface="宋体" panose="02010600030101010101" pitchFamily="2" charset="-122"/>
                <a:sym typeface="Symbol" panose="05050102010706020507" pitchFamily="18" charset="2"/>
              </a:rPr>
              <a:t>恰是方程</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u</a:t>
            </a:r>
            <a:r>
              <a:rPr lang="en-US" altLang="zh-CN" sz="1600" dirty="0">
                <a:latin typeface="宋体" panose="02010600030101010101" pitchFamily="2" charset="-122"/>
                <a:sym typeface="Symbol" panose="05050102010706020507" pitchFamily="18" charset="2"/>
              </a:rPr>
              <a:t>(</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dirty="0">
                <a:latin typeface="宋体" panose="02010600030101010101" pitchFamily="2" charset="-122"/>
                <a:sym typeface="Symbol" panose="05050102010706020507" pitchFamily="18" charset="2"/>
              </a:rPr>
              <a:t>)=0</a:t>
            </a:r>
            <a:r>
              <a:rPr lang="zh-CN" altLang="en-US" sz="1600" dirty="0">
                <a:latin typeface="宋体" panose="02010600030101010101" pitchFamily="2" charset="-122"/>
                <a:sym typeface="Symbol" panose="05050102010706020507" pitchFamily="18" charset="2"/>
              </a:rPr>
              <a:t>的单根</a:t>
            </a:r>
            <a:r>
              <a:rPr lang="en-US" altLang="zh-CN" sz="1600" dirty="0">
                <a:latin typeface="宋体" panose="02010600030101010101" pitchFamily="2" charset="-122"/>
                <a:sym typeface="Symbol" panose="05050102010706020507" pitchFamily="18" charset="2"/>
              </a:rPr>
              <a:t>, </a:t>
            </a:r>
            <a:r>
              <a:rPr lang="zh-CN" altLang="en-US" sz="1600" dirty="0">
                <a:latin typeface="宋体" panose="02010600030101010101" pitchFamily="2" charset="-122"/>
                <a:sym typeface="Symbol" panose="05050102010706020507" pitchFamily="18" charset="2"/>
              </a:rPr>
              <a:t>应用</a:t>
            </a:r>
            <a:r>
              <a:rPr lang="en-US" altLang="zh-CN" sz="1600" dirty="0">
                <a:latin typeface="宋体" panose="02010600030101010101" pitchFamily="2" charset="-122"/>
                <a:sym typeface="Symbol" panose="05050102010706020507" pitchFamily="18" charset="2"/>
              </a:rPr>
              <a:t>Newton</a:t>
            </a:r>
            <a:r>
              <a:rPr lang="zh-CN" altLang="en-US" sz="1600" dirty="0">
                <a:latin typeface="宋体" panose="02010600030101010101" pitchFamily="2" charset="-122"/>
                <a:sym typeface="Symbol" panose="05050102010706020507" pitchFamily="18" charset="2"/>
              </a:rPr>
              <a:t>迭代法有</a:t>
            </a:r>
            <a:endParaRPr lang="zh-CN" altLang="en-US" sz="1600" b="1" dirty="0">
              <a:latin typeface="宋体" panose="02010600030101010101" pitchFamily="2" charset="-122"/>
            </a:endParaRPr>
          </a:p>
        </p:txBody>
      </p:sp>
      <p:graphicFrame>
        <p:nvGraphicFramePr>
          <p:cNvPr id="75780" name="Object 2" descr="image98"/>
          <p:cNvGraphicFramePr/>
          <p:nvPr/>
        </p:nvGraphicFramePr>
        <p:xfrm>
          <a:off x="1528763" y="1749425"/>
          <a:ext cx="1504950" cy="561975"/>
        </p:xfrm>
        <a:graphic>
          <a:graphicData uri="http://schemas.openxmlformats.org/presentationml/2006/ole">
            <mc:AlternateContent xmlns:mc="http://schemas.openxmlformats.org/markup-compatibility/2006">
              <mc:Choice xmlns:v="urn:schemas-microsoft-com:vml" Requires="v">
                <p:oleObj spid="_x0000_s25608" r:id="rId5" imgW="2006600" imgH="749300" progId="Equation.3">
                  <p:embed/>
                </p:oleObj>
              </mc:Choice>
              <mc:Fallback>
                <p:oleObj r:id="rId5" imgW="2006600" imgH="749300" progId="Equation.3">
                  <p:embed/>
                  <p:pic>
                    <p:nvPicPr>
                      <p:cNvPr id="0" name="图片 3110"/>
                      <p:cNvPicPr/>
                      <p:nvPr/>
                    </p:nvPicPr>
                    <p:blipFill>
                      <a:blip r:embed="rId6"/>
                      <a:stretch>
                        <a:fillRect/>
                      </a:stretch>
                    </p:blipFill>
                    <p:spPr>
                      <a:xfrm>
                        <a:off x="1528763" y="1749425"/>
                        <a:ext cx="1504950" cy="561975"/>
                      </a:xfrm>
                      <a:prstGeom prst="rect">
                        <a:avLst/>
                      </a:prstGeom>
                      <a:gradFill rotWithShape="1">
                        <a:gsLst>
                          <a:gs pos="0">
                            <a:srgbClr val="FBFB11"/>
                          </a:gs>
                          <a:gs pos="100000">
                            <a:srgbClr val="838309"/>
                          </a:gs>
                        </a:gsLst>
                        <a:lin ang="5400000"/>
                        <a:tileRect/>
                      </a:gradFill>
                      <a:ln w="38100">
                        <a:noFill/>
                        <a:miter/>
                      </a:ln>
                    </p:spPr>
                  </p:pic>
                </p:oleObj>
              </mc:Fallback>
            </mc:AlternateContent>
          </a:graphicData>
        </a:graphic>
      </p:graphicFrame>
      <p:sp>
        <p:nvSpPr>
          <p:cNvPr id="75781" name="Rectangle 5"/>
          <p:cNvSpPr/>
          <p:nvPr/>
        </p:nvSpPr>
        <p:spPr>
          <a:xfrm>
            <a:off x="1046163" y="2233613"/>
            <a:ext cx="6858000" cy="411162"/>
          </a:xfrm>
          <a:prstGeom prst="rect">
            <a:avLst/>
          </a:prstGeom>
          <a:noFill/>
          <a:ln w="9525">
            <a:noFill/>
          </a:ln>
        </p:spPr>
        <p:txBody>
          <a:bodyPr>
            <a:spAutoFit/>
          </a:bodyPr>
          <a:lstStyle/>
          <a:p>
            <a:pPr defTabSz="914400">
              <a:lnSpc>
                <a:spcPct val="130000"/>
              </a:lnSpc>
              <a:spcBef>
                <a:spcPct val="50000"/>
              </a:spcBef>
            </a:pPr>
            <a:r>
              <a:rPr lang="zh-CN" altLang="en-US" sz="1600" dirty="0">
                <a:latin typeface="宋体" panose="02010600030101010101" pitchFamily="2" charset="-122"/>
              </a:rPr>
              <a:t>这是求方程</a:t>
            </a:r>
            <a:r>
              <a:rPr lang="zh-CN" altLang="en-US" sz="1600" dirty="0">
                <a:latin typeface="宋体" panose="02010600030101010101" pitchFamily="2" charset="-122"/>
                <a:sym typeface="Symbol" panose="05050102010706020507" pitchFamily="18" charset="2"/>
              </a:rPr>
              <a:t></a:t>
            </a:r>
            <a:r>
              <a:rPr lang="en-US" altLang="zh-CN" sz="1600" dirty="0">
                <a:latin typeface="宋体" panose="02010600030101010101" pitchFamily="2" charset="-122"/>
                <a:sym typeface="Symbol" panose="05050102010706020507" pitchFamily="18" charset="2"/>
              </a:rPr>
              <a:t>(</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dirty="0">
                <a:latin typeface="宋体" panose="02010600030101010101" pitchFamily="2" charset="-122"/>
                <a:sym typeface="Symbol" panose="05050102010706020507" pitchFamily="18" charset="2"/>
              </a:rPr>
              <a:t>)=0</a:t>
            </a:r>
            <a:r>
              <a:rPr lang="zh-CN" altLang="en-US" sz="1600" dirty="0">
                <a:latin typeface="宋体" panose="02010600030101010101" pitchFamily="2" charset="-122"/>
                <a:sym typeface="Symbol" panose="05050102010706020507" pitchFamily="18" charset="2"/>
              </a:rPr>
              <a:t>重根的具有平方收敛的迭代法</a:t>
            </a:r>
            <a:r>
              <a:rPr lang="en-US" altLang="zh-CN" sz="1600" dirty="0">
                <a:latin typeface="宋体" panose="02010600030101010101" pitchFamily="2" charset="-122"/>
                <a:sym typeface="Symbol" panose="05050102010706020507" pitchFamily="18" charset="2"/>
              </a:rPr>
              <a:t>,</a:t>
            </a:r>
            <a:r>
              <a:rPr lang="zh-CN" altLang="en-US" sz="1600" dirty="0">
                <a:latin typeface="宋体" panose="02010600030101010101" pitchFamily="2" charset="-122"/>
                <a:sym typeface="Symbol" panose="05050102010706020507" pitchFamily="18" charset="2"/>
              </a:rPr>
              <a:t>而且不需知道根的重数</a:t>
            </a:r>
            <a:r>
              <a:rPr lang="en-US" altLang="zh-CN" sz="1600" dirty="0">
                <a:latin typeface="宋体" panose="02010600030101010101" pitchFamily="2" charset="-122"/>
                <a:sym typeface="Symbol" panose="05050102010706020507" pitchFamily="18" charset="2"/>
              </a:rPr>
              <a:t>.</a:t>
            </a:r>
            <a:endParaRPr lang="en-US" altLang="zh-CN" sz="1600" dirty="0">
              <a:latin typeface="宋体" panose="02010600030101010101" pitchFamily="2" charset="-122"/>
            </a:endParaRPr>
          </a:p>
        </p:txBody>
      </p:sp>
      <p:sp>
        <p:nvSpPr>
          <p:cNvPr id="75782" name="Rectangle 6"/>
          <p:cNvSpPr/>
          <p:nvPr/>
        </p:nvSpPr>
        <p:spPr>
          <a:xfrm>
            <a:off x="1143000" y="2644775"/>
            <a:ext cx="6858000" cy="608013"/>
          </a:xfrm>
          <a:prstGeom prst="rect">
            <a:avLst/>
          </a:prstGeom>
          <a:noFill/>
          <a:ln w="9525">
            <a:noFill/>
          </a:ln>
        </p:spPr>
        <p:txBody>
          <a:bodyPr>
            <a:spAutoFit/>
          </a:bodyPr>
          <a:lstStyle/>
          <a:p>
            <a:pPr defTabSz="914400">
              <a:lnSpc>
                <a:spcPct val="80000"/>
              </a:lnSpc>
              <a:spcBef>
                <a:spcPct val="50000"/>
              </a:spcBef>
            </a:pPr>
            <a:r>
              <a:rPr lang="zh-CN" altLang="en-US" sz="1600" b="1" dirty="0">
                <a:solidFill>
                  <a:schemeClr val="accent2"/>
                </a:solidFill>
                <a:latin typeface="宋体" panose="02010600030101010101" pitchFamily="2" charset="-122"/>
              </a:rPr>
              <a:t>例</a:t>
            </a:r>
            <a:r>
              <a:rPr lang="en-US" altLang="zh-CN" sz="1600" b="1" dirty="0">
                <a:solidFill>
                  <a:schemeClr val="accent2"/>
                </a:solidFill>
                <a:latin typeface="宋体" panose="02010600030101010101" pitchFamily="2" charset="-122"/>
              </a:rPr>
              <a:t>7</a:t>
            </a:r>
            <a:r>
              <a:rPr lang="en-US" altLang="zh-CN" sz="1600" dirty="0">
                <a:solidFill>
                  <a:schemeClr val="accent2"/>
                </a:solidFill>
                <a:latin typeface="宋体" panose="02010600030101010101" pitchFamily="2" charset="-122"/>
              </a:rPr>
              <a:t>  </a:t>
            </a:r>
            <a:r>
              <a:rPr lang="zh-CN" altLang="en-US" sz="1600" dirty="0">
                <a:solidFill>
                  <a:schemeClr val="accent2"/>
                </a:solidFill>
                <a:latin typeface="宋体" panose="02010600030101010101" pitchFamily="2" charset="-122"/>
              </a:rPr>
              <a:t>利用</a:t>
            </a:r>
            <a:r>
              <a:rPr lang="en-US" altLang="zh-CN" sz="1600" dirty="0">
                <a:solidFill>
                  <a:schemeClr val="accent2"/>
                </a:solidFill>
                <a:latin typeface="宋体" panose="02010600030101010101" pitchFamily="2" charset="-122"/>
              </a:rPr>
              <a:t>Newton</a:t>
            </a:r>
            <a:r>
              <a:rPr lang="zh-CN" altLang="en-US" sz="1600" dirty="0">
                <a:solidFill>
                  <a:schemeClr val="accent2"/>
                </a:solidFill>
                <a:latin typeface="宋体" panose="02010600030101010101" pitchFamily="2" charset="-122"/>
              </a:rPr>
              <a:t>迭代法求方程</a:t>
            </a:r>
          </a:p>
          <a:p>
            <a:pPr defTabSz="914400">
              <a:lnSpc>
                <a:spcPct val="80000"/>
              </a:lnSpc>
              <a:spcBef>
                <a:spcPct val="50000"/>
              </a:spcBef>
            </a:pPr>
            <a:r>
              <a:rPr lang="zh-CN" altLang="en-US" sz="1600" dirty="0">
                <a:solidFill>
                  <a:schemeClr val="accent2"/>
                </a:solidFill>
                <a:latin typeface="宋体" panose="02010600030101010101" pitchFamily="2" charset="-122"/>
              </a:rPr>
              <a:t>     </a:t>
            </a:r>
            <a:r>
              <a:rPr lang="zh-CN" altLang="en-US" sz="1600" dirty="0">
                <a:solidFill>
                  <a:schemeClr val="accent2"/>
                </a:solidFill>
                <a:latin typeface="宋体" panose="02010600030101010101" pitchFamily="2" charset="-122"/>
                <a:sym typeface="Symbol" panose="05050102010706020507" pitchFamily="18" charset="2"/>
              </a:rPr>
              <a:t></a:t>
            </a:r>
            <a:r>
              <a:rPr lang="en-US" altLang="zh-CN" sz="1600" dirty="0">
                <a:solidFill>
                  <a:schemeClr val="accent2"/>
                </a:solidFill>
                <a:latin typeface="宋体" panose="02010600030101010101" pitchFamily="2" charset="-122"/>
                <a:sym typeface="Symbol" panose="05050102010706020507" pitchFamily="18" charset="2"/>
              </a:rPr>
              <a:t>(</a:t>
            </a:r>
            <a:r>
              <a:rPr lang="en-US" altLang="zh-CN" sz="16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dirty="0">
                <a:solidFill>
                  <a:schemeClr val="accent2"/>
                </a:solidFill>
                <a:latin typeface="宋体" panose="02010600030101010101" pitchFamily="2" charset="-122"/>
                <a:sym typeface="Symbol" panose="05050102010706020507" pitchFamily="18" charset="2"/>
              </a:rPr>
              <a:t>)=</a:t>
            </a:r>
            <a:r>
              <a:rPr lang="en-US" altLang="zh-CN" sz="16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baseline="30000" dirty="0">
                <a:solidFill>
                  <a:schemeClr val="accent2"/>
                </a:solidFill>
                <a:latin typeface="宋体" panose="02010600030101010101" pitchFamily="2" charset="-122"/>
                <a:sym typeface="Symbol" panose="05050102010706020507" pitchFamily="18" charset="2"/>
              </a:rPr>
              <a:t>4</a:t>
            </a:r>
            <a:r>
              <a:rPr lang="en-US" altLang="zh-CN" sz="1600" dirty="0">
                <a:solidFill>
                  <a:schemeClr val="accent2"/>
                </a:solidFill>
                <a:latin typeface="宋体" panose="02010600030101010101" pitchFamily="2" charset="-122"/>
                <a:sym typeface="Symbol" panose="05050102010706020507" pitchFamily="18" charset="2"/>
              </a:rPr>
              <a:t>-8.6</a:t>
            </a:r>
            <a:r>
              <a:rPr lang="en-US" altLang="zh-CN" sz="16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baseline="30000" dirty="0">
                <a:solidFill>
                  <a:schemeClr val="accent2"/>
                </a:solidFill>
                <a:latin typeface="宋体" panose="02010600030101010101" pitchFamily="2" charset="-122"/>
                <a:sym typeface="Symbol" panose="05050102010706020507" pitchFamily="18" charset="2"/>
              </a:rPr>
              <a:t>3</a:t>
            </a:r>
            <a:r>
              <a:rPr lang="en-US" altLang="zh-CN" sz="1600" dirty="0">
                <a:solidFill>
                  <a:schemeClr val="accent2"/>
                </a:solidFill>
                <a:latin typeface="宋体" panose="02010600030101010101" pitchFamily="2" charset="-122"/>
                <a:sym typeface="Symbol" panose="05050102010706020507" pitchFamily="18" charset="2"/>
              </a:rPr>
              <a:t>-35.51</a:t>
            </a:r>
            <a:r>
              <a:rPr lang="en-US" altLang="zh-CN" sz="16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baseline="30000" dirty="0">
                <a:solidFill>
                  <a:schemeClr val="accent2"/>
                </a:solidFill>
                <a:latin typeface="宋体" panose="02010600030101010101" pitchFamily="2" charset="-122"/>
                <a:sym typeface="Symbol" panose="05050102010706020507" pitchFamily="18" charset="2"/>
              </a:rPr>
              <a:t>2</a:t>
            </a:r>
            <a:r>
              <a:rPr lang="en-US" altLang="zh-CN" sz="1600" dirty="0">
                <a:solidFill>
                  <a:schemeClr val="accent2"/>
                </a:solidFill>
                <a:latin typeface="宋体" panose="02010600030101010101" pitchFamily="2" charset="-122"/>
                <a:sym typeface="Symbol" panose="05050102010706020507" pitchFamily="18" charset="2"/>
              </a:rPr>
              <a:t>+464.4</a:t>
            </a:r>
            <a:r>
              <a:rPr lang="en-US" altLang="zh-CN" sz="16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dirty="0">
                <a:solidFill>
                  <a:schemeClr val="accent2"/>
                </a:solidFill>
                <a:latin typeface="宋体" panose="02010600030101010101" pitchFamily="2" charset="-122"/>
                <a:sym typeface="Symbol" panose="05050102010706020507" pitchFamily="18" charset="2"/>
              </a:rPr>
              <a:t>-998.46=0</a:t>
            </a:r>
            <a:r>
              <a:rPr lang="zh-CN" altLang="en-US" sz="1600" dirty="0">
                <a:solidFill>
                  <a:schemeClr val="accent2"/>
                </a:solidFill>
                <a:latin typeface="宋体" panose="02010600030101010101" pitchFamily="2" charset="-122"/>
                <a:sym typeface="Symbol" panose="05050102010706020507" pitchFamily="18" charset="2"/>
              </a:rPr>
              <a:t>的正实根</a:t>
            </a:r>
            <a:r>
              <a:rPr lang="en-US" altLang="zh-CN" sz="1600" dirty="0">
                <a:solidFill>
                  <a:schemeClr val="accent2"/>
                </a:solidFill>
                <a:latin typeface="宋体" panose="02010600030101010101" pitchFamily="2" charset="-122"/>
                <a:sym typeface="Symbol" panose="05050102010706020507" pitchFamily="18" charset="2"/>
              </a:rPr>
              <a:t>.</a:t>
            </a:r>
            <a:endParaRPr lang="en-US" altLang="zh-CN" sz="1600" dirty="0">
              <a:solidFill>
                <a:schemeClr val="accent2"/>
              </a:solidFill>
              <a:latin typeface="宋体" panose="02010600030101010101" pitchFamily="2" charset="-122"/>
            </a:endParaRPr>
          </a:p>
        </p:txBody>
      </p:sp>
      <p:sp>
        <p:nvSpPr>
          <p:cNvPr id="75785" name="Freeform 9"/>
          <p:cNvSpPr/>
          <p:nvPr/>
        </p:nvSpPr>
        <p:spPr>
          <a:xfrm>
            <a:off x="5467350" y="3565525"/>
            <a:ext cx="1695450" cy="1257300"/>
          </a:xfrm>
          <a:custGeom>
            <a:avLst/>
            <a:gdLst/>
            <a:ahLst/>
            <a:cxnLst>
              <a:cxn ang="0">
                <a:pos x="0" y="2147483647"/>
              </a:cxn>
              <a:cxn ang="0">
                <a:pos x="2147483647" y="2147483647"/>
              </a:cxn>
              <a:cxn ang="0">
                <a:pos x="2147483647" y="2147483647"/>
              </a:cxn>
              <a:cxn ang="0">
                <a:pos x="2147483647" y="2147483647"/>
              </a:cxn>
              <a:cxn ang="0">
                <a:pos x="2147483647" y="0"/>
              </a:cxn>
            </a:cxnLst>
            <a:rect l="0" t="0" r="0" b="0"/>
            <a:pathLst>
              <a:path w="1424" h="1056">
                <a:moveTo>
                  <a:pt x="0" y="1056"/>
                </a:moveTo>
                <a:cubicBezTo>
                  <a:pt x="93" y="955"/>
                  <a:pt x="389" y="515"/>
                  <a:pt x="544" y="448"/>
                </a:cubicBezTo>
                <a:cubicBezTo>
                  <a:pt x="699" y="381"/>
                  <a:pt x="816" y="653"/>
                  <a:pt x="928" y="656"/>
                </a:cubicBezTo>
                <a:cubicBezTo>
                  <a:pt x="1040" y="659"/>
                  <a:pt x="1133" y="573"/>
                  <a:pt x="1216" y="464"/>
                </a:cubicBezTo>
                <a:cubicBezTo>
                  <a:pt x="1299" y="355"/>
                  <a:pt x="1381" y="97"/>
                  <a:pt x="1424" y="0"/>
                </a:cubicBezTo>
              </a:path>
            </a:pathLst>
          </a:custGeom>
          <a:noFill/>
          <a:ln w="28575" cap="flat" cmpd="sng">
            <a:solidFill>
              <a:schemeClr val="tx1">
                <a:alpha val="100000"/>
              </a:schemeClr>
            </a:solidFill>
            <a:prstDash val="solid"/>
            <a:round/>
            <a:headEnd type="none" w="med" len="med"/>
            <a:tailEnd type="none" w="med" len="med"/>
          </a:ln>
        </p:spPr>
        <p:txBody>
          <a:bodyPr/>
          <a:lstStyle/>
          <a:p>
            <a:pPr marL="0" marR="0" lvl="0" indent="0" algn="l" defTabSz="685800" rtl="0" eaLnBrk="1" fontAlgn="base" latinLnBrk="0" hangingPunct="1">
              <a:lnSpc>
                <a:spcPct val="100000"/>
              </a:lnSpc>
              <a:spcBef>
                <a:spcPct val="0"/>
              </a:spcBef>
              <a:spcAft>
                <a:spcPct val="0"/>
              </a:spcAft>
              <a:buClrTx/>
              <a:buSzTx/>
              <a:buFontTx/>
              <a:buNone/>
              <a:defRPr/>
            </a:pPr>
            <a:endParaRPr kumimoji="0" lang="zh-CN" altLang="en-US" sz="975"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786" name="Line 10"/>
          <p:cNvSpPr/>
          <p:nvPr/>
        </p:nvSpPr>
        <p:spPr>
          <a:xfrm>
            <a:off x="4876800" y="4079875"/>
            <a:ext cx="2914650" cy="0"/>
          </a:xfrm>
          <a:prstGeom prst="line">
            <a:avLst/>
          </a:prstGeom>
          <a:ln w="9525" cap="flat" cmpd="sng">
            <a:solidFill>
              <a:schemeClr val="tx1"/>
            </a:solidFill>
            <a:prstDash val="solid"/>
            <a:headEnd type="none" w="med" len="med"/>
            <a:tailEnd type="triangle" w="lg" len="lg"/>
          </a:ln>
        </p:spPr>
      </p:sp>
      <p:sp>
        <p:nvSpPr>
          <p:cNvPr id="75787" name="Line 11"/>
          <p:cNvSpPr/>
          <p:nvPr/>
        </p:nvSpPr>
        <p:spPr>
          <a:xfrm flipV="1">
            <a:off x="5048250" y="3279775"/>
            <a:ext cx="0" cy="1600200"/>
          </a:xfrm>
          <a:prstGeom prst="line">
            <a:avLst/>
          </a:prstGeom>
          <a:ln w="9525" cap="flat" cmpd="sng">
            <a:solidFill>
              <a:schemeClr val="tx1"/>
            </a:solidFill>
            <a:prstDash val="solid"/>
            <a:headEnd type="none" w="med" len="med"/>
            <a:tailEnd type="triangle" w="lg" len="lg"/>
          </a:ln>
        </p:spPr>
      </p:sp>
      <p:sp>
        <p:nvSpPr>
          <p:cNvPr id="75788" name="Line 12"/>
          <p:cNvSpPr/>
          <p:nvPr/>
        </p:nvSpPr>
        <p:spPr>
          <a:xfrm>
            <a:off x="5562600" y="3965575"/>
            <a:ext cx="0" cy="171450"/>
          </a:xfrm>
          <a:prstGeom prst="line">
            <a:avLst/>
          </a:prstGeom>
          <a:ln w="9525" cap="flat" cmpd="sng">
            <a:solidFill>
              <a:schemeClr val="tx1"/>
            </a:solidFill>
            <a:prstDash val="solid"/>
            <a:headEnd type="none" w="med" len="med"/>
            <a:tailEnd type="none" w="med" len="med"/>
          </a:ln>
        </p:spPr>
      </p:sp>
      <p:sp>
        <p:nvSpPr>
          <p:cNvPr id="75789" name="Line 13"/>
          <p:cNvSpPr/>
          <p:nvPr/>
        </p:nvSpPr>
        <p:spPr>
          <a:xfrm>
            <a:off x="6076950" y="3965575"/>
            <a:ext cx="0" cy="171450"/>
          </a:xfrm>
          <a:prstGeom prst="line">
            <a:avLst/>
          </a:prstGeom>
          <a:ln w="9525" cap="flat" cmpd="sng">
            <a:solidFill>
              <a:schemeClr val="tx1"/>
            </a:solidFill>
            <a:prstDash val="solid"/>
            <a:headEnd type="none" w="med" len="med"/>
            <a:tailEnd type="none" w="med" len="med"/>
          </a:ln>
        </p:spPr>
      </p:sp>
      <p:sp>
        <p:nvSpPr>
          <p:cNvPr id="75790" name="Line 14"/>
          <p:cNvSpPr/>
          <p:nvPr/>
        </p:nvSpPr>
        <p:spPr>
          <a:xfrm>
            <a:off x="6591300" y="3965575"/>
            <a:ext cx="0" cy="171450"/>
          </a:xfrm>
          <a:prstGeom prst="line">
            <a:avLst/>
          </a:prstGeom>
          <a:ln w="9525" cap="flat" cmpd="sng">
            <a:solidFill>
              <a:schemeClr val="tx1"/>
            </a:solidFill>
            <a:prstDash val="solid"/>
            <a:headEnd type="none" w="med" len="med"/>
            <a:tailEnd type="none" w="med" len="med"/>
          </a:ln>
        </p:spPr>
      </p:sp>
      <p:sp>
        <p:nvSpPr>
          <p:cNvPr id="75791" name="Line 15"/>
          <p:cNvSpPr/>
          <p:nvPr/>
        </p:nvSpPr>
        <p:spPr>
          <a:xfrm>
            <a:off x="7105650" y="3965575"/>
            <a:ext cx="0" cy="171450"/>
          </a:xfrm>
          <a:prstGeom prst="line">
            <a:avLst/>
          </a:prstGeom>
          <a:ln w="9525" cap="flat" cmpd="sng">
            <a:solidFill>
              <a:schemeClr val="tx1"/>
            </a:solidFill>
            <a:prstDash val="solid"/>
            <a:headEnd type="none" w="med" len="med"/>
            <a:tailEnd type="none" w="med" len="med"/>
          </a:ln>
        </p:spPr>
      </p:sp>
      <p:sp>
        <p:nvSpPr>
          <p:cNvPr id="75792" name="Line 16"/>
          <p:cNvSpPr/>
          <p:nvPr/>
        </p:nvSpPr>
        <p:spPr>
          <a:xfrm>
            <a:off x="7562850" y="3965575"/>
            <a:ext cx="0" cy="171450"/>
          </a:xfrm>
          <a:prstGeom prst="line">
            <a:avLst/>
          </a:prstGeom>
          <a:ln w="9525" cap="flat" cmpd="sng">
            <a:solidFill>
              <a:schemeClr val="tx1"/>
            </a:solidFill>
            <a:prstDash val="solid"/>
            <a:headEnd type="none" w="med" len="med"/>
            <a:tailEnd type="none" w="med" len="med"/>
          </a:ln>
        </p:spPr>
      </p:sp>
      <p:sp>
        <p:nvSpPr>
          <p:cNvPr id="75793" name="Text Box 17"/>
          <p:cNvSpPr txBox="1"/>
          <p:nvPr/>
        </p:nvSpPr>
        <p:spPr>
          <a:xfrm>
            <a:off x="4843463" y="4046538"/>
            <a:ext cx="261937" cy="277812"/>
          </a:xfrm>
          <a:prstGeom prst="rect">
            <a:avLst/>
          </a:prstGeom>
          <a:noFill/>
          <a:ln w="9525">
            <a:noFill/>
          </a:ln>
        </p:spPr>
        <p:txBody>
          <a:bodyPr wrap="none">
            <a:spAutoFit/>
          </a:bodyPr>
          <a:lstStyle/>
          <a:p>
            <a:r>
              <a:rPr lang="en-US" altLang="zh-CN" sz="1200" dirty="0">
                <a:latin typeface="宋体" panose="02010600030101010101" pitchFamily="2" charset="-122"/>
              </a:rPr>
              <a:t>0</a:t>
            </a:r>
          </a:p>
        </p:txBody>
      </p:sp>
      <p:sp>
        <p:nvSpPr>
          <p:cNvPr id="75794" name="Text Box 18"/>
          <p:cNvSpPr txBox="1"/>
          <p:nvPr/>
        </p:nvSpPr>
        <p:spPr>
          <a:xfrm>
            <a:off x="7748588" y="3908425"/>
            <a:ext cx="276225" cy="338138"/>
          </a:xfrm>
          <a:prstGeom prst="rect">
            <a:avLst/>
          </a:prstGeom>
          <a:noFill/>
          <a:ln w="9525">
            <a:noFill/>
          </a:ln>
        </p:spPr>
        <p:txBody>
          <a:bodyPr wrap="none">
            <a:spAutoFit/>
          </a:bodyPr>
          <a:lstStyle/>
          <a:p>
            <a:r>
              <a:rPr lang="en-US" altLang="zh-CN" sz="1600" i="1" dirty="0">
                <a:latin typeface="Times New Roman" panose="02020603050405020304" pitchFamily="18" charset="0"/>
                <a:cs typeface="Times New Roman" panose="02020603050405020304" pitchFamily="18" charset="0"/>
              </a:rPr>
              <a:t>x</a:t>
            </a:r>
            <a:endParaRPr lang="en-US" altLang="zh-CN" sz="1600" i="1" dirty="0">
              <a:latin typeface="Times New Roman" panose="02020603050405020304" pitchFamily="18" charset="0"/>
              <a:ea typeface="Times New Roman" panose="02020603050405020304" pitchFamily="18" charset="0"/>
            </a:endParaRPr>
          </a:p>
        </p:txBody>
      </p:sp>
      <p:sp>
        <p:nvSpPr>
          <p:cNvPr id="75795" name="Text Box 19"/>
          <p:cNvSpPr txBox="1"/>
          <p:nvPr/>
        </p:nvSpPr>
        <p:spPr>
          <a:xfrm>
            <a:off x="5018088" y="3062288"/>
            <a:ext cx="276225" cy="338137"/>
          </a:xfrm>
          <a:prstGeom prst="rect">
            <a:avLst/>
          </a:prstGeom>
          <a:noFill/>
          <a:ln w="9525">
            <a:noFill/>
          </a:ln>
        </p:spPr>
        <p:txBody>
          <a:bodyPr wrap="none">
            <a:spAutoFit/>
          </a:bodyPr>
          <a:lstStyle/>
          <a:p>
            <a:r>
              <a:rPr lang="en-US" altLang="zh-CN" sz="1600" i="1" dirty="0">
                <a:latin typeface="Times New Roman" panose="02020603050405020304" pitchFamily="18" charset="0"/>
                <a:cs typeface="Times New Roman" panose="02020603050405020304" pitchFamily="18" charset="0"/>
              </a:rPr>
              <a:t>y</a:t>
            </a:r>
            <a:endParaRPr lang="en-US" altLang="zh-CN" sz="1600" i="1" dirty="0">
              <a:latin typeface="Times New Roman" panose="02020603050405020304" pitchFamily="18" charset="0"/>
              <a:ea typeface="Times New Roman" panose="02020603050405020304" pitchFamily="18" charset="0"/>
            </a:endParaRPr>
          </a:p>
        </p:txBody>
      </p:sp>
      <p:sp>
        <p:nvSpPr>
          <p:cNvPr id="75796" name="Text Box 20"/>
          <p:cNvSpPr txBox="1"/>
          <p:nvPr/>
        </p:nvSpPr>
        <p:spPr>
          <a:xfrm>
            <a:off x="5424488" y="4054475"/>
            <a:ext cx="277812" cy="322263"/>
          </a:xfrm>
          <a:prstGeom prst="rect">
            <a:avLst/>
          </a:prstGeom>
          <a:noFill/>
          <a:ln w="9525">
            <a:noFill/>
          </a:ln>
        </p:spPr>
        <p:txBody>
          <a:bodyPr wrap="none">
            <a:spAutoFit/>
          </a:bodyPr>
          <a:lstStyle/>
          <a:p>
            <a:r>
              <a:rPr lang="en-US" altLang="zh-CN" sz="1500" dirty="0">
                <a:latin typeface="宋体" panose="02010600030101010101" pitchFamily="2" charset="-122"/>
              </a:rPr>
              <a:t>2</a:t>
            </a:r>
          </a:p>
        </p:txBody>
      </p:sp>
      <p:sp>
        <p:nvSpPr>
          <p:cNvPr id="75797" name="Text Box 21"/>
          <p:cNvSpPr txBox="1"/>
          <p:nvPr/>
        </p:nvSpPr>
        <p:spPr>
          <a:xfrm>
            <a:off x="5881688" y="3757613"/>
            <a:ext cx="277812" cy="322262"/>
          </a:xfrm>
          <a:prstGeom prst="rect">
            <a:avLst/>
          </a:prstGeom>
          <a:noFill/>
          <a:ln w="9525">
            <a:noFill/>
          </a:ln>
        </p:spPr>
        <p:txBody>
          <a:bodyPr wrap="none">
            <a:spAutoFit/>
          </a:bodyPr>
          <a:lstStyle/>
          <a:p>
            <a:r>
              <a:rPr lang="en-US" altLang="zh-CN" sz="1500" dirty="0">
                <a:latin typeface="宋体" panose="02010600030101010101" pitchFamily="2" charset="-122"/>
              </a:rPr>
              <a:t>4</a:t>
            </a:r>
          </a:p>
        </p:txBody>
      </p:sp>
      <p:sp>
        <p:nvSpPr>
          <p:cNvPr id="75798" name="Text Box 22"/>
          <p:cNvSpPr txBox="1"/>
          <p:nvPr/>
        </p:nvSpPr>
        <p:spPr>
          <a:xfrm>
            <a:off x="6472238" y="4068763"/>
            <a:ext cx="277812" cy="320675"/>
          </a:xfrm>
          <a:prstGeom prst="rect">
            <a:avLst/>
          </a:prstGeom>
          <a:noFill/>
          <a:ln w="9525">
            <a:noFill/>
          </a:ln>
        </p:spPr>
        <p:txBody>
          <a:bodyPr wrap="none">
            <a:spAutoFit/>
          </a:bodyPr>
          <a:lstStyle/>
          <a:p>
            <a:r>
              <a:rPr lang="en-US" altLang="zh-CN" sz="1500" dirty="0">
                <a:latin typeface="宋体" panose="02010600030101010101" pitchFamily="2" charset="-122"/>
              </a:rPr>
              <a:t>6</a:t>
            </a:r>
          </a:p>
        </p:txBody>
      </p:sp>
      <p:sp>
        <p:nvSpPr>
          <p:cNvPr id="75799" name="Text Box 23"/>
          <p:cNvSpPr txBox="1"/>
          <p:nvPr/>
        </p:nvSpPr>
        <p:spPr>
          <a:xfrm>
            <a:off x="6986588" y="4068763"/>
            <a:ext cx="277812" cy="320675"/>
          </a:xfrm>
          <a:prstGeom prst="rect">
            <a:avLst/>
          </a:prstGeom>
          <a:noFill/>
          <a:ln w="9525">
            <a:noFill/>
          </a:ln>
        </p:spPr>
        <p:txBody>
          <a:bodyPr wrap="none">
            <a:spAutoFit/>
          </a:bodyPr>
          <a:lstStyle/>
          <a:p>
            <a:r>
              <a:rPr lang="en-US" altLang="zh-CN" sz="1500" dirty="0">
                <a:latin typeface="宋体" panose="02010600030101010101" pitchFamily="2" charset="-122"/>
              </a:rPr>
              <a:t>8</a:t>
            </a:r>
          </a:p>
        </p:txBody>
      </p:sp>
      <p:sp>
        <p:nvSpPr>
          <p:cNvPr id="75800" name="Text Box 24"/>
          <p:cNvSpPr txBox="1"/>
          <p:nvPr/>
        </p:nvSpPr>
        <p:spPr>
          <a:xfrm>
            <a:off x="7396163" y="4068763"/>
            <a:ext cx="373062" cy="320675"/>
          </a:xfrm>
          <a:prstGeom prst="rect">
            <a:avLst/>
          </a:prstGeom>
          <a:noFill/>
          <a:ln w="9525">
            <a:noFill/>
          </a:ln>
        </p:spPr>
        <p:txBody>
          <a:bodyPr wrap="none">
            <a:spAutoFit/>
          </a:bodyPr>
          <a:lstStyle/>
          <a:p>
            <a:r>
              <a:rPr lang="en-US" altLang="zh-CN" sz="1500" dirty="0">
                <a:latin typeface="宋体" panose="02010600030101010101" pitchFamily="2" charset="-122"/>
              </a:rPr>
              <a:t>10</a:t>
            </a:r>
          </a:p>
        </p:txBody>
      </p:sp>
      <p:sp>
        <p:nvSpPr>
          <p:cNvPr id="75801" name="Text Box 25"/>
          <p:cNvSpPr txBox="1"/>
          <p:nvPr/>
        </p:nvSpPr>
        <p:spPr>
          <a:xfrm>
            <a:off x="6913563" y="3279775"/>
            <a:ext cx="701675" cy="338138"/>
          </a:xfrm>
          <a:prstGeom prst="rect">
            <a:avLst/>
          </a:prstGeom>
          <a:noFill/>
          <a:ln w="9525">
            <a:noFill/>
          </a:ln>
        </p:spPr>
        <p:txBody>
          <a:bodyPr wrap="none">
            <a:spAutoFit/>
          </a:bodyPr>
          <a:lstStyle/>
          <a:p>
            <a:pPr algn="ctr" defTabSz="914400">
              <a:spcBef>
                <a:spcPct val="50000"/>
              </a:spcBef>
            </a:pPr>
            <a:r>
              <a:rPr lang="en-US" altLang="zh-CN" sz="1600" b="1" i="1" dirty="0">
                <a:latin typeface="Times New Roman" panose="02020603050405020304" pitchFamily="18" charset="0"/>
                <a:cs typeface="Times New Roman" panose="02020603050405020304" pitchFamily="18" charset="0"/>
              </a:rPr>
              <a:t>y=f(x)</a:t>
            </a:r>
            <a:endParaRPr lang="en-US" altLang="zh-CN" sz="1600" b="1" i="1" dirty="0">
              <a:latin typeface="Times New Roman" panose="02020603050405020304" pitchFamily="18" charset="0"/>
              <a:ea typeface="Times New Roman" panose="02020603050405020304" pitchFamily="18" charset="0"/>
            </a:endParaRPr>
          </a:p>
        </p:txBody>
      </p:sp>
      <p:graphicFrame>
        <p:nvGraphicFramePr>
          <p:cNvPr id="75802" name="Object 1" descr="image99"/>
          <p:cNvGraphicFramePr/>
          <p:nvPr/>
        </p:nvGraphicFramePr>
        <p:xfrm>
          <a:off x="3024188" y="1749425"/>
          <a:ext cx="3725862" cy="568325"/>
        </p:xfrm>
        <a:graphic>
          <a:graphicData uri="http://schemas.openxmlformats.org/presentationml/2006/ole">
            <mc:AlternateContent xmlns:mc="http://schemas.openxmlformats.org/markup-compatibility/2006">
              <mc:Choice xmlns:v="urn:schemas-microsoft-com:vml" Requires="v">
                <p:oleObj spid="_x0000_s25609" r:id="rId7" imgW="3048000" imgH="431800" progId="Equation.3">
                  <p:embed/>
                </p:oleObj>
              </mc:Choice>
              <mc:Fallback>
                <p:oleObj r:id="rId7" imgW="3048000" imgH="431800" progId="Equation.3">
                  <p:embed/>
                  <p:pic>
                    <p:nvPicPr>
                      <p:cNvPr id="0" name="图片 3102"/>
                      <p:cNvPicPr/>
                      <p:nvPr/>
                    </p:nvPicPr>
                    <p:blipFill>
                      <a:blip r:embed="rId8"/>
                      <a:stretch>
                        <a:fillRect/>
                      </a:stretch>
                    </p:blipFill>
                    <p:spPr>
                      <a:xfrm>
                        <a:off x="3024188" y="1749425"/>
                        <a:ext cx="3725862" cy="568325"/>
                      </a:xfrm>
                      <a:prstGeom prst="rect">
                        <a:avLst/>
                      </a:prstGeom>
                      <a:gradFill rotWithShape="1">
                        <a:gsLst>
                          <a:gs pos="0">
                            <a:srgbClr val="FBFB11"/>
                          </a:gs>
                          <a:gs pos="100000">
                            <a:srgbClr val="838309"/>
                          </a:gs>
                        </a:gsLst>
                        <a:lin ang="5400000"/>
                        <a:tileRect/>
                      </a:gradFill>
                      <a:ln w="38100">
                        <a:noFill/>
                        <a:miter/>
                      </a:ln>
                    </p:spPr>
                  </p:pic>
                </p:oleObj>
              </mc:Fallback>
            </mc:AlternateContent>
          </a:graphicData>
        </a:graphic>
      </p:graphicFrame>
      <p:sp>
        <p:nvSpPr>
          <p:cNvPr id="75803" name="Rectangle 27"/>
          <p:cNvSpPr>
            <a:spLocks noChangeArrowheads="1"/>
          </p:cNvSpPr>
          <p:nvPr/>
        </p:nvSpPr>
        <p:spPr bwMode="auto">
          <a:xfrm>
            <a:off x="1168400" y="3438525"/>
            <a:ext cx="3429000" cy="288925"/>
          </a:xfrm>
          <a:prstGeom prst="rect">
            <a:avLst/>
          </a:prstGeom>
          <a:noFill/>
          <a:ln>
            <a:noFill/>
          </a:ln>
          <a:effectLst/>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defRPr/>
            </a:pPr>
            <a:r>
              <a:rPr kumimoji="1" lang="zh-CN" altLang="en-US"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解  </a:t>
            </a:r>
            <a:r>
              <a:rPr kumimoji="1" lang="en-US" altLang="zh-CN" sz="16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1" lang="en-US" altLang="zh-CN" sz="16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1" lang="zh-CN" altLang="en-US" sz="16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sz="16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16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kumimoji="1" lang="en-US" altLang="zh-CN"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的图形为</a:t>
            </a:r>
            <a:endParaRPr kumimoji="1" lang="zh-CN" altLang="en-US"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75804" name="Rectangle 28"/>
          <p:cNvSpPr/>
          <p:nvPr/>
        </p:nvSpPr>
        <p:spPr>
          <a:xfrm>
            <a:off x="1168400" y="3829050"/>
            <a:ext cx="3429000" cy="730250"/>
          </a:xfrm>
          <a:prstGeom prst="rect">
            <a:avLst/>
          </a:prstGeom>
          <a:noFill/>
          <a:ln w="9525">
            <a:noFill/>
          </a:ln>
        </p:spPr>
        <p:txBody>
          <a:bodyPr>
            <a:spAutoFit/>
          </a:bodyPr>
          <a:lstStyle/>
          <a:p>
            <a:pPr defTabSz="914400">
              <a:lnSpc>
                <a:spcPct val="130000"/>
              </a:lnSpc>
              <a:spcBef>
                <a:spcPct val="50000"/>
              </a:spcBef>
            </a:pPr>
            <a:r>
              <a:rPr lang="zh-CN" altLang="en-US" sz="1600" dirty="0">
                <a:latin typeface="宋体" panose="02010600030101010101" pitchFamily="2" charset="-122"/>
              </a:rPr>
              <a:t>可见</a:t>
            </a:r>
            <a:r>
              <a:rPr lang="en-US" altLang="zh-CN" sz="1600" dirty="0">
                <a:latin typeface="宋体" panose="02010600030101010101" pitchFamily="2" charset="-122"/>
              </a:rPr>
              <a:t>,</a:t>
            </a:r>
            <a:r>
              <a:rPr lang="zh-CN" altLang="en-US" sz="1600" dirty="0">
                <a:latin typeface="宋体" panose="02010600030101010101" pitchFamily="2" charset="-122"/>
              </a:rPr>
              <a:t>方程在</a:t>
            </a:r>
            <a:r>
              <a:rPr lang="en-US" altLang="zh-CN" sz="1600" i="1" dirty="0">
                <a:latin typeface="Times New Roman" panose="02020603050405020304" pitchFamily="18" charset="0"/>
                <a:cs typeface="Times New Roman" panose="02020603050405020304" pitchFamily="18" charset="0"/>
              </a:rPr>
              <a:t>x</a:t>
            </a:r>
            <a:r>
              <a:rPr lang="en-US" altLang="zh-CN" sz="1600" dirty="0">
                <a:latin typeface="宋体" panose="02010600030101010101" pitchFamily="2" charset="-122"/>
              </a:rPr>
              <a:t>=4</a:t>
            </a:r>
            <a:r>
              <a:rPr lang="zh-CN" altLang="en-US" sz="1600" dirty="0">
                <a:latin typeface="宋体" panose="02010600030101010101" pitchFamily="2" charset="-122"/>
              </a:rPr>
              <a:t>附近有一个重根</a:t>
            </a:r>
            <a:r>
              <a:rPr lang="en-US" altLang="zh-CN" sz="1600" dirty="0">
                <a:latin typeface="宋体" panose="02010600030101010101" pitchFamily="2" charset="-122"/>
              </a:rPr>
              <a:t>,</a:t>
            </a:r>
            <a:r>
              <a:rPr lang="zh-CN" altLang="en-US" sz="1600" dirty="0">
                <a:latin typeface="宋体" panose="02010600030101010101" pitchFamily="2" charset="-122"/>
              </a:rPr>
              <a:t>在</a:t>
            </a:r>
            <a:r>
              <a:rPr lang="en-US" altLang="zh-CN" sz="1600" i="1" dirty="0">
                <a:latin typeface="Times New Roman" panose="02020603050405020304" pitchFamily="18" charset="0"/>
                <a:cs typeface="Times New Roman" panose="02020603050405020304" pitchFamily="18" charset="0"/>
              </a:rPr>
              <a:t>x=7</a:t>
            </a:r>
            <a:r>
              <a:rPr lang="zh-CN" altLang="en-US" sz="1600" dirty="0">
                <a:latin typeface="宋体" panose="02010600030101010101" pitchFamily="2" charset="-122"/>
              </a:rPr>
              <a:t>附近有一单根</a:t>
            </a:r>
            <a:r>
              <a:rPr lang="en-US" altLang="zh-CN" sz="1600" dirty="0">
                <a:latin typeface="宋体" panose="02010600030101010101" pitchFamily="2" charset="-122"/>
              </a:rPr>
              <a:t>.</a:t>
            </a:r>
          </a:p>
        </p:txBody>
      </p:sp>
      <p:sp>
        <p:nvSpPr>
          <p:cNvPr id="3099" name="AutoShape 29">
            <a:hlinkClick r:id="" action="ppaction://hlinkshowjump?jump=lastslide"/>
          </p:cNvPr>
          <p:cNvSpPr/>
          <p:nvPr/>
        </p:nvSpPr>
        <p:spPr>
          <a:xfrm>
            <a:off x="7315200" y="171450"/>
            <a:ext cx="457200" cy="457200"/>
          </a:xfrm>
          <a:prstGeom prst="smileyFace">
            <a:avLst>
              <a:gd name="adj" fmla="val 4653"/>
            </a:avLst>
          </a:prstGeom>
          <a:solidFill>
            <a:srgbClr val="CCFFCC">
              <a:alpha val="50195"/>
            </a:srgbClr>
          </a:solidFill>
          <a:ln w="9525">
            <a:noFill/>
          </a:ln>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defRPr/>
            </a:pPr>
            <a:endParaRPr kumimoji="0" lang="zh-CN" altLang="en-US" sz="975" b="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30" name="Rectangle 17"/>
          <p:cNvSpPr/>
          <p:nvPr/>
        </p:nvSpPr>
        <p:spPr>
          <a:xfrm>
            <a:off x="1249363" y="606425"/>
            <a:ext cx="6858000" cy="288925"/>
          </a:xfrm>
          <a:prstGeom prst="rect">
            <a:avLst/>
          </a:prstGeom>
          <a:noFill/>
          <a:ln w="9525">
            <a:noFill/>
          </a:ln>
        </p:spPr>
        <p:txBody>
          <a:bodyPr>
            <a:spAutoFit/>
          </a:bodyPr>
          <a:lstStyle/>
          <a:p>
            <a:pPr>
              <a:lnSpc>
                <a:spcPct val="80000"/>
              </a:lnSpc>
            </a:pPr>
            <a:r>
              <a:rPr lang="en-US" altLang="en-US" sz="1600" dirty="0">
                <a:latin typeface="宋体" panose="02010600030101010101" pitchFamily="2" charset="-122"/>
                <a:sym typeface="Symbol" panose="05050102010706020507" pitchFamily="18" charset="2"/>
              </a:rPr>
              <a:t>再看函数</a:t>
            </a:r>
            <a:r>
              <a:rPr lang="en-US" altLang="zh-CN" sz="1600" dirty="0">
                <a:latin typeface="宋体" panose="02010600030101010101" pitchFamily="2" charset="-122"/>
                <a:sym typeface="Symbol" panose="05050102010706020507" pitchFamily="18" charset="2"/>
              </a:rPr>
              <a:t>:</a:t>
            </a:r>
            <a:endParaRPr lang="en-US" altLang="zh-CN" sz="1600" dirty="0">
              <a:latin typeface="宋体" panose="02010600030101010101" pitchFamily="2" charset="-122"/>
            </a:endParaRPr>
          </a:p>
        </p:txBody>
      </p:sp>
      <p:cxnSp>
        <p:nvCxnSpPr>
          <p:cNvPr id="2" name="直接连接符 1"/>
          <p:cNvCxnSpPr/>
          <p:nvPr/>
        </p:nvCxnSpPr>
        <p:spPr>
          <a:xfrm flipV="1">
            <a:off x="85725" y="454025"/>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2" name="Rectangle 21"/>
          <p:cNvSpPr/>
          <p:nvPr/>
        </p:nvSpPr>
        <p:spPr>
          <a:xfrm>
            <a:off x="2419350" y="268288"/>
            <a:ext cx="3657600" cy="400050"/>
          </a:xfrm>
          <a:prstGeom prst="rect">
            <a:avLst/>
          </a:prstGeom>
          <a:noFill/>
          <a:ln w="9525">
            <a:noFill/>
          </a:ln>
        </p:spPr>
        <p:txBody>
          <a:bodyPr anchor="ctr"/>
          <a:lstStyle/>
          <a:p>
            <a:pPr algn="ctr"/>
            <a:r>
              <a:rPr lang="en-US" altLang="en-US" sz="1600" b="1" dirty="0">
                <a:solidFill>
                  <a:schemeClr val="accent2"/>
                </a:solidFill>
                <a:latin typeface="黑体" panose="02010609060101010101" pitchFamily="49" charset="-122"/>
                <a:ea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8</a:t>
            </a:r>
            <a:r>
              <a:rPr lang="en-US" altLang="en-US" sz="1600" b="1" dirty="0">
                <a:solidFill>
                  <a:schemeClr val="accent2"/>
                </a:solidFill>
                <a:latin typeface="黑体" panose="02010609060101010101" pitchFamily="49" charset="-122"/>
                <a:ea typeface="黑体" panose="02010609060101010101" pitchFamily="49" charset="-122"/>
              </a:rPr>
              <a:t> Newton迭代法的变形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32"/>
                                        </p:tgtEl>
                                        <p:attrNameLst>
                                          <p:attrName>style.visibility</p:attrName>
                                        </p:attrNameLst>
                                      </p:cBhvr>
                                      <p:to>
                                        <p:strVal val="visible"/>
                                      </p:to>
                                    </p:set>
                                    <p:animEffect transition="in" filter="dissolve">
                                      <p:cBhvr>
                                        <p:cTn id="17" dur="3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wd">
                                    <p:tmPct val="100000"/>
                                  </p:iterate>
                                  <p:childTnLst>
                                    <p:set>
                                      <p:cBhvr>
                                        <p:cTn id="21" dur="1" fill="hold">
                                          <p:stCondLst>
                                            <p:cond delay="0"/>
                                          </p:stCondLst>
                                        </p:cTn>
                                        <p:tgtEl>
                                          <p:spTgt spid="30"/>
                                        </p:tgtEl>
                                        <p:attrNameLst>
                                          <p:attrName>style.visibility</p:attrName>
                                        </p:attrNameLst>
                                      </p:cBhvr>
                                      <p:to>
                                        <p:strVal val="visible"/>
                                      </p:to>
                                    </p:set>
                                    <p:animEffect transition="in" filter="dissolve">
                                      <p:cBhvr>
                                        <p:cTn id="22" dur="3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5778"/>
                                        </p:tgtEl>
                                        <p:attrNameLst>
                                          <p:attrName>style.visibility</p:attrName>
                                        </p:attrNameLst>
                                      </p:cBhvr>
                                      <p:to>
                                        <p:strVal val="visible"/>
                                      </p:to>
                                    </p:set>
                                    <p:animEffect transition="in" filter="wipe(left)">
                                      <p:cBhvr>
                                        <p:cTn id="27" dur="500"/>
                                        <p:tgtEl>
                                          <p:spTgt spid="7577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iterate type="wd">
                                    <p:tmPct val="100000"/>
                                  </p:iterate>
                                  <p:childTnLst>
                                    <p:set>
                                      <p:cBhvr>
                                        <p:cTn id="31" dur="1" fill="hold">
                                          <p:stCondLst>
                                            <p:cond delay="0"/>
                                          </p:stCondLst>
                                        </p:cTn>
                                        <p:tgtEl>
                                          <p:spTgt spid="75779"/>
                                        </p:tgtEl>
                                        <p:attrNameLst>
                                          <p:attrName>style.visibility</p:attrName>
                                        </p:attrNameLst>
                                      </p:cBhvr>
                                      <p:to>
                                        <p:strVal val="visible"/>
                                      </p:to>
                                    </p:set>
                                    <p:animEffect transition="in" filter="dissolve">
                                      <p:cBhvr>
                                        <p:cTn id="32" dur="300"/>
                                        <p:tgtEl>
                                          <p:spTgt spid="7577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5780"/>
                                        </p:tgtEl>
                                        <p:attrNameLst>
                                          <p:attrName>style.visibility</p:attrName>
                                        </p:attrNameLst>
                                      </p:cBhvr>
                                      <p:to>
                                        <p:strVal val="visible"/>
                                      </p:to>
                                    </p:set>
                                    <p:animEffect transition="in" filter="wipe(left)">
                                      <p:cBhvr>
                                        <p:cTn id="37" dur="500"/>
                                        <p:tgtEl>
                                          <p:spTgt spid="7578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5802"/>
                                        </p:tgtEl>
                                        <p:attrNameLst>
                                          <p:attrName>style.visibility</p:attrName>
                                        </p:attrNameLst>
                                      </p:cBhvr>
                                      <p:to>
                                        <p:strVal val="visible"/>
                                      </p:to>
                                    </p:set>
                                    <p:animEffect transition="in" filter="wipe(left)">
                                      <p:cBhvr>
                                        <p:cTn id="42" dur="500"/>
                                        <p:tgtEl>
                                          <p:spTgt spid="7580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iterate type="wd">
                                    <p:tmPct val="100000"/>
                                  </p:iterate>
                                  <p:childTnLst>
                                    <p:set>
                                      <p:cBhvr>
                                        <p:cTn id="46" dur="1" fill="hold">
                                          <p:stCondLst>
                                            <p:cond delay="0"/>
                                          </p:stCondLst>
                                        </p:cTn>
                                        <p:tgtEl>
                                          <p:spTgt spid="75781"/>
                                        </p:tgtEl>
                                        <p:attrNameLst>
                                          <p:attrName>style.visibility</p:attrName>
                                        </p:attrNameLst>
                                      </p:cBhvr>
                                      <p:to>
                                        <p:strVal val="visible"/>
                                      </p:to>
                                    </p:set>
                                    <p:animEffect transition="in" filter="dissolve">
                                      <p:cBhvr>
                                        <p:cTn id="47" dur="300"/>
                                        <p:tgtEl>
                                          <p:spTgt spid="7578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iterate type="wd">
                                    <p:tmPct val="100000"/>
                                  </p:iterate>
                                  <p:childTnLst>
                                    <p:set>
                                      <p:cBhvr>
                                        <p:cTn id="51" dur="1" fill="hold">
                                          <p:stCondLst>
                                            <p:cond delay="0"/>
                                          </p:stCondLst>
                                        </p:cTn>
                                        <p:tgtEl>
                                          <p:spTgt spid="75782"/>
                                        </p:tgtEl>
                                        <p:attrNameLst>
                                          <p:attrName>style.visibility</p:attrName>
                                        </p:attrNameLst>
                                      </p:cBhvr>
                                      <p:to>
                                        <p:strVal val="visible"/>
                                      </p:to>
                                    </p:set>
                                    <p:animEffect transition="in" filter="dissolve">
                                      <p:cBhvr>
                                        <p:cTn id="52" dur="300"/>
                                        <p:tgtEl>
                                          <p:spTgt spid="7578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iterate type="wd">
                                    <p:tmPct val="100000"/>
                                  </p:iterate>
                                  <p:childTnLst>
                                    <p:set>
                                      <p:cBhvr>
                                        <p:cTn id="56" dur="1" fill="hold">
                                          <p:stCondLst>
                                            <p:cond delay="0"/>
                                          </p:stCondLst>
                                        </p:cTn>
                                        <p:tgtEl>
                                          <p:spTgt spid="75803"/>
                                        </p:tgtEl>
                                        <p:attrNameLst>
                                          <p:attrName>style.visibility</p:attrName>
                                        </p:attrNameLst>
                                      </p:cBhvr>
                                      <p:to>
                                        <p:strVal val="visible"/>
                                      </p:to>
                                    </p:set>
                                    <p:animEffect transition="in" filter="dissolve">
                                      <p:cBhvr>
                                        <p:cTn id="57" dur="300"/>
                                        <p:tgtEl>
                                          <p:spTgt spid="7580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iterate type="wd">
                                    <p:tmPct val="100000"/>
                                  </p:iterate>
                                  <p:childTnLst>
                                    <p:set>
                                      <p:cBhvr>
                                        <p:cTn id="61" dur="1" fill="hold">
                                          <p:stCondLst>
                                            <p:cond delay="0"/>
                                          </p:stCondLst>
                                        </p:cTn>
                                        <p:tgtEl>
                                          <p:spTgt spid="75804"/>
                                        </p:tgtEl>
                                        <p:attrNameLst>
                                          <p:attrName>style.visibility</p:attrName>
                                        </p:attrNameLst>
                                      </p:cBhvr>
                                      <p:to>
                                        <p:strVal val="visible"/>
                                      </p:to>
                                    </p:set>
                                    <p:animEffect transition="in" filter="dissolve">
                                      <p:cBhvr>
                                        <p:cTn id="62" dur="300"/>
                                        <p:tgtEl>
                                          <p:spTgt spid="75804"/>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7578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7578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75793">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75794">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75795">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7578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499"/>
                                          </p:stCondLst>
                                        </p:cTn>
                                        <p:tgtEl>
                                          <p:spTgt spid="7578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499"/>
                                          </p:stCondLst>
                                        </p:cTn>
                                        <p:tgtEl>
                                          <p:spTgt spid="7579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499"/>
                                          </p:stCondLst>
                                        </p:cTn>
                                        <p:tgtEl>
                                          <p:spTgt spid="7579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499"/>
                                          </p:stCondLst>
                                        </p:cTn>
                                        <p:tgtEl>
                                          <p:spTgt spid="7579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75796">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75797">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75798">
                                            <p:txEl>
                                              <p:pRg st="0" end="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75799">
                                            <p:txEl>
                                              <p:pRg st="0" end="0"/>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75800">
                                            <p:txEl>
                                              <p:pRg st="0" end="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75785"/>
                                        </p:tgtEl>
                                        <p:attrNameLst>
                                          <p:attrName>style.visibility</p:attrName>
                                        </p:attrNameLst>
                                      </p:cBhvr>
                                      <p:to>
                                        <p:strVal val="visible"/>
                                      </p:to>
                                    </p:set>
                                    <p:animEffect transition="in" filter="wipe(left)">
                                      <p:cBhvr>
                                        <p:cTn id="127" dur="500"/>
                                        <p:tgtEl>
                                          <p:spTgt spid="75785"/>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499"/>
                                          </p:stCondLst>
                                        </p:cTn>
                                        <p:tgtEl>
                                          <p:spTgt spid="75801">
                                            <p:txEl>
                                              <p:pRg st="0" end="0"/>
                                            </p:txEl>
                                          </p:spTgt>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grpId="1" nodeType="clickEffect">
                                  <p:stCondLst>
                                    <p:cond delay="0"/>
                                  </p:stCondLst>
                                  <p:iterate type="wd">
                                    <p:tmPct val="0"/>
                                  </p:iterate>
                                  <p:childTnLst>
                                    <p:set>
                                      <p:cBhvr>
                                        <p:cTn id="135" dur="1" fill="hold">
                                          <p:stCondLst>
                                            <p:cond delay="0"/>
                                          </p:stCondLst>
                                        </p:cTn>
                                        <p:tgtEl>
                                          <p:spTgt spid="32"/>
                                        </p:tgtEl>
                                        <p:attrNameLst>
                                          <p:attrName>style.visibility</p:attrName>
                                        </p:attrNameLst>
                                      </p:cBhvr>
                                      <p:to>
                                        <p:strVal val="visible"/>
                                      </p:to>
                                    </p:set>
                                    <p:animEffect transition="in" filter="blinds(horizontal)">
                                      <p:cBhvr>
                                        <p:cTn id="13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ldLvl="0" animBg="1"/>
      <p:bldP spid="75781" grpId="0" bldLvl="0" animBg="1"/>
      <p:bldP spid="75782" grpId="0" bldLvl="0" animBg="1"/>
      <p:bldP spid="75793" grpId="0" build="p"/>
      <p:bldP spid="75794" grpId="0" build="p"/>
      <p:bldP spid="75795" grpId="0" build="p"/>
      <p:bldP spid="75796" grpId="0" build="p"/>
      <p:bldP spid="75797" grpId="0" build="p"/>
      <p:bldP spid="75798" grpId="0" build="p"/>
      <p:bldP spid="75799" grpId="0" build="p"/>
      <p:bldP spid="75800" grpId="0" build="p"/>
      <p:bldP spid="75801" grpId="0" build="p"/>
      <p:bldP spid="75803" grpId="0" bldLvl="0" animBg="1"/>
      <p:bldP spid="75804" grpId="0" bldLvl="0" animBg="1"/>
      <p:bldP spid="30" grpId="0"/>
      <p:bldP spid="32" grpId="0"/>
      <p:bldP spid="32"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p:nvPr/>
        </p:nvSpPr>
        <p:spPr>
          <a:xfrm>
            <a:off x="1193800" y="709613"/>
            <a:ext cx="6858000" cy="288925"/>
          </a:xfrm>
          <a:prstGeom prst="rect">
            <a:avLst/>
          </a:prstGeom>
          <a:noFill/>
          <a:ln w="9525">
            <a:noFill/>
          </a:ln>
        </p:spPr>
        <p:txBody>
          <a:bodyPr>
            <a:spAutoFit/>
          </a:bodyPr>
          <a:lstStyle/>
          <a:p>
            <a:pPr>
              <a:lnSpc>
                <a:spcPct val="80000"/>
              </a:lnSpc>
            </a:pPr>
            <a:r>
              <a:rPr lang="en-US" altLang="en-US" sz="1600" dirty="0">
                <a:latin typeface="宋体" panose="02010600030101010101" pitchFamily="2" charset="-122"/>
                <a:sym typeface="Symbol" panose="05050102010706020507" pitchFamily="18" charset="2"/>
              </a:rPr>
              <a:t>利用</a:t>
            </a:r>
            <a:r>
              <a:rPr lang="en-US" altLang="zh-CN" sz="1600" dirty="0">
                <a:latin typeface="宋体" panose="02010600030101010101" pitchFamily="2" charset="-122"/>
                <a:sym typeface="Symbol" panose="05050102010706020507" pitchFamily="18" charset="2"/>
              </a:rPr>
              <a:t>Newton</a:t>
            </a:r>
            <a:r>
              <a:rPr lang="en-US" altLang="en-US" sz="1600" dirty="0">
                <a:latin typeface="宋体" panose="02010600030101010101" pitchFamily="2" charset="-122"/>
                <a:sym typeface="Symbol" panose="05050102010706020507" pitchFamily="18" charset="2"/>
              </a:rPr>
              <a:t>迭代法</a:t>
            </a:r>
            <a:endParaRPr lang="en-US" altLang="en-US" sz="1600" dirty="0">
              <a:latin typeface="宋体" panose="02010600030101010101" pitchFamily="2" charset="-122"/>
            </a:endParaRPr>
          </a:p>
        </p:txBody>
      </p:sp>
      <p:graphicFrame>
        <p:nvGraphicFramePr>
          <p:cNvPr id="76803" name="Object 1" descr="image100"/>
          <p:cNvGraphicFramePr/>
          <p:nvPr/>
        </p:nvGraphicFramePr>
        <p:xfrm>
          <a:off x="2300288" y="998538"/>
          <a:ext cx="3657600" cy="620712"/>
        </p:xfrm>
        <a:graphic>
          <a:graphicData uri="http://schemas.openxmlformats.org/presentationml/2006/ole">
            <mc:AlternateContent xmlns:mc="http://schemas.openxmlformats.org/markup-compatibility/2006">
              <mc:Choice xmlns:v="urn:schemas-microsoft-com:vml" Requires="v">
                <p:oleObj spid="_x0000_s26627" r:id="rId3" imgW="4406900" imgH="749300" progId="Equation.3">
                  <p:embed/>
                </p:oleObj>
              </mc:Choice>
              <mc:Fallback>
                <p:oleObj r:id="rId3" imgW="4406900" imgH="749300" progId="Equation.3">
                  <p:embed/>
                  <p:pic>
                    <p:nvPicPr>
                      <p:cNvPr id="0" name="图片 3103"/>
                      <p:cNvPicPr/>
                      <p:nvPr/>
                    </p:nvPicPr>
                    <p:blipFill>
                      <a:blip r:embed="rId4"/>
                      <a:stretch>
                        <a:fillRect/>
                      </a:stretch>
                    </p:blipFill>
                    <p:spPr>
                      <a:xfrm>
                        <a:off x="2300288" y="998538"/>
                        <a:ext cx="3657600" cy="620712"/>
                      </a:xfrm>
                      <a:prstGeom prst="rect">
                        <a:avLst/>
                      </a:prstGeom>
                      <a:noFill/>
                      <a:ln w="38100">
                        <a:noFill/>
                        <a:miter/>
                      </a:ln>
                    </p:spPr>
                  </p:pic>
                </p:oleObj>
              </mc:Fallback>
            </mc:AlternateContent>
          </a:graphicData>
        </a:graphic>
      </p:graphicFrame>
      <p:sp>
        <p:nvSpPr>
          <p:cNvPr id="76804" name="Rectangle 4"/>
          <p:cNvSpPr/>
          <p:nvPr/>
        </p:nvSpPr>
        <p:spPr>
          <a:xfrm>
            <a:off x="1233488" y="1674813"/>
            <a:ext cx="6858000" cy="608012"/>
          </a:xfrm>
          <a:prstGeom prst="rect">
            <a:avLst/>
          </a:prstGeom>
          <a:noFill/>
          <a:ln w="9525">
            <a:noFill/>
          </a:ln>
        </p:spPr>
        <p:txBody>
          <a:bodyPr>
            <a:spAutoFit/>
          </a:bodyPr>
          <a:lstStyle/>
          <a:p>
            <a:pPr defTabSz="914400">
              <a:lnSpc>
                <a:spcPct val="80000"/>
              </a:lnSpc>
              <a:spcBef>
                <a:spcPct val="50000"/>
              </a:spcBef>
            </a:pPr>
            <a:r>
              <a:rPr lang="zh-CN" altLang="en-US" sz="1600" dirty="0">
                <a:latin typeface="宋体" panose="02010600030101010101" pitchFamily="2" charset="-122"/>
                <a:sym typeface="Symbol" panose="05050102010706020507" pitchFamily="18" charset="2"/>
              </a:rPr>
              <a:t>求方程的单根</a:t>
            </a:r>
            <a:r>
              <a:rPr lang="en-US" altLang="zh-CN" sz="1600" dirty="0">
                <a:latin typeface="宋体" panose="02010600030101010101" pitchFamily="2" charset="-122"/>
                <a:sym typeface="Symbol" panose="05050102010706020507" pitchFamily="18" charset="2"/>
              </a:rPr>
              <a:t>,</a:t>
            </a:r>
            <a:r>
              <a:rPr lang="zh-CN" altLang="en-US" sz="1600" dirty="0">
                <a:latin typeface="宋体" panose="02010600030101010101" pitchFamily="2" charset="-122"/>
                <a:sym typeface="Symbol" panose="05050102010706020507" pitchFamily="18" charset="2"/>
              </a:rPr>
              <a:t>取初值</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baseline="-25000" dirty="0">
                <a:latin typeface="宋体" panose="02010600030101010101" pitchFamily="2" charset="-122"/>
                <a:sym typeface="Symbol" panose="05050102010706020507" pitchFamily="18" charset="2"/>
              </a:rPr>
              <a:t>0</a:t>
            </a:r>
            <a:r>
              <a:rPr lang="en-US" altLang="zh-CN" sz="1600" dirty="0">
                <a:latin typeface="宋体" panose="02010600030101010101" pitchFamily="2" charset="-122"/>
                <a:sym typeface="Symbol" panose="05050102010706020507" pitchFamily="18" charset="2"/>
              </a:rPr>
              <a:t>=7, </a:t>
            </a:r>
            <a:r>
              <a:rPr lang="zh-CN" altLang="en-US" sz="1600" dirty="0">
                <a:latin typeface="宋体" panose="02010600030101010101" pitchFamily="2" charset="-122"/>
                <a:sym typeface="Symbol" panose="05050102010706020507" pitchFamily="18" charset="2"/>
              </a:rPr>
              <a:t>精度 </a:t>
            </a:r>
            <a:r>
              <a:rPr lang="en-US" altLang="zh-CN" sz="1600" dirty="0">
                <a:latin typeface="宋体" panose="02010600030101010101" pitchFamily="2" charset="-122"/>
                <a:sym typeface="Symbol" panose="05050102010706020507" pitchFamily="18" charset="2"/>
              </a:rPr>
              <a:t>=10</a:t>
            </a:r>
            <a:r>
              <a:rPr lang="en-US" altLang="zh-CN" sz="1600" baseline="30000" dirty="0">
                <a:latin typeface="宋体" panose="02010600030101010101" pitchFamily="2" charset="-122"/>
                <a:sym typeface="Symbol" panose="05050102010706020507" pitchFamily="18" charset="2"/>
              </a:rPr>
              <a:t>-6</a:t>
            </a:r>
            <a:r>
              <a:rPr lang="en-US" altLang="zh-CN" sz="1600" dirty="0">
                <a:latin typeface="宋体" panose="02010600030101010101" pitchFamily="2" charset="-122"/>
                <a:sym typeface="Symbol" panose="05050102010706020507" pitchFamily="18" charset="2"/>
              </a:rPr>
              <a:t>, </a:t>
            </a:r>
            <a:r>
              <a:rPr lang="zh-CN" altLang="en-US" sz="1600" dirty="0">
                <a:latin typeface="宋体" panose="02010600030101010101" pitchFamily="2" charset="-122"/>
                <a:sym typeface="Symbol" panose="05050102010706020507" pitchFamily="18" charset="2"/>
              </a:rPr>
              <a:t>计算可得</a:t>
            </a:r>
            <a:r>
              <a:rPr lang="en-US" altLang="zh-CN" sz="1600" dirty="0">
                <a:latin typeface="宋体" panose="02010600030101010101" pitchFamily="2" charset="-122"/>
                <a:sym typeface="Symbol" panose="05050102010706020507" pitchFamily="18" charset="2"/>
              </a:rPr>
              <a:t>:</a:t>
            </a:r>
          </a:p>
          <a:p>
            <a:pPr defTabSz="914400">
              <a:lnSpc>
                <a:spcPct val="80000"/>
              </a:lnSpc>
              <a:spcBef>
                <a:spcPct val="50000"/>
              </a:spcBef>
            </a:pPr>
            <a:r>
              <a:rPr lang="en-US" altLang="zh-CN" sz="1600" dirty="0">
                <a:latin typeface="宋体" panose="02010600030101010101" pitchFamily="2" charset="-122"/>
                <a:sym typeface="Symbol" panose="05050102010706020507" pitchFamily="18" charset="2"/>
              </a:rPr>
              <a:t>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baseline="-25000" dirty="0">
                <a:latin typeface="宋体" panose="02010600030101010101" pitchFamily="2" charset="-122"/>
                <a:sym typeface="Symbol" panose="05050102010706020507" pitchFamily="18" charset="2"/>
              </a:rPr>
              <a:t>4</a:t>
            </a:r>
            <a:r>
              <a:rPr lang="en-US" altLang="zh-CN" sz="1600" dirty="0">
                <a:latin typeface="宋体" panose="02010600030101010101" pitchFamily="2" charset="-122"/>
                <a:sym typeface="Symbol" panose="05050102010706020507" pitchFamily="18" charset="2"/>
              </a:rPr>
              <a:t>=7.34846923,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baseline="-25000" dirty="0">
                <a:latin typeface="宋体" panose="02010600030101010101" pitchFamily="2" charset="-122"/>
                <a:sym typeface="Symbol" panose="05050102010706020507" pitchFamily="18" charset="2"/>
              </a:rPr>
              <a:t>5</a:t>
            </a:r>
            <a:r>
              <a:rPr lang="en-US" altLang="zh-CN" sz="1600" dirty="0">
                <a:latin typeface="宋体" panose="02010600030101010101" pitchFamily="2" charset="-122"/>
                <a:sym typeface="Symbol" panose="05050102010706020507" pitchFamily="18" charset="2"/>
              </a:rPr>
              <a:t>=7.348469229,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baseline="-25000" dirty="0">
                <a:latin typeface="宋体" panose="02010600030101010101" pitchFamily="2" charset="-122"/>
                <a:sym typeface="Symbol" panose="05050102010706020507" pitchFamily="18" charset="2"/>
              </a:rPr>
              <a:t>5</a:t>
            </a:r>
            <a:r>
              <a:rPr lang="en-US" altLang="zh-CN" sz="1600" dirty="0">
                <a:latin typeface="宋体" panose="02010600030101010101" pitchFamily="2" charset="-122"/>
                <a:sym typeface="Symbol" panose="05050102010706020507" pitchFamily="18" charset="2"/>
              </a:rPr>
              <a:t>-</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baseline="-25000" dirty="0">
                <a:latin typeface="宋体" panose="02010600030101010101" pitchFamily="2" charset="-122"/>
                <a:sym typeface="Symbol" panose="05050102010706020507" pitchFamily="18" charset="2"/>
              </a:rPr>
              <a:t>4</a:t>
            </a:r>
            <a:r>
              <a:rPr lang="en-US" altLang="zh-CN" sz="1600" dirty="0">
                <a:latin typeface="宋体" panose="02010600030101010101" pitchFamily="2" charset="-122"/>
                <a:sym typeface="Symbol" panose="05050102010706020507" pitchFamily="18" charset="2"/>
              </a:rPr>
              <a:t>|=0.000000001</a:t>
            </a:r>
            <a:endParaRPr lang="en-US" altLang="zh-CN" sz="1600" b="1" dirty="0">
              <a:latin typeface="宋体" panose="02010600030101010101" pitchFamily="2" charset="-122"/>
            </a:endParaRPr>
          </a:p>
        </p:txBody>
      </p:sp>
      <p:sp>
        <p:nvSpPr>
          <p:cNvPr id="76805" name="Rectangle 5"/>
          <p:cNvSpPr/>
          <p:nvPr/>
        </p:nvSpPr>
        <p:spPr>
          <a:xfrm>
            <a:off x="1233488" y="2286000"/>
            <a:ext cx="6858000" cy="288925"/>
          </a:xfrm>
          <a:prstGeom prst="rect">
            <a:avLst/>
          </a:prstGeom>
          <a:noFill/>
          <a:ln w="9525">
            <a:noFill/>
          </a:ln>
        </p:spPr>
        <p:txBody>
          <a:bodyPr>
            <a:spAutoFit/>
          </a:bodyPr>
          <a:lstStyle/>
          <a:p>
            <a:pPr defTabSz="914400">
              <a:lnSpc>
                <a:spcPct val="80000"/>
              </a:lnSpc>
              <a:spcBef>
                <a:spcPct val="50000"/>
              </a:spcBef>
            </a:pPr>
            <a:r>
              <a:rPr lang="zh-CN" altLang="en-US" sz="1600" dirty="0">
                <a:latin typeface="宋体" panose="02010600030101010101" pitchFamily="2" charset="-122"/>
              </a:rPr>
              <a:t>可见</a:t>
            </a:r>
            <a:r>
              <a:rPr lang="en-US" altLang="zh-CN" sz="1600" dirty="0">
                <a:latin typeface="宋体" panose="02010600030101010101" pitchFamily="2" charset="-122"/>
              </a:rPr>
              <a:t>, </a:t>
            </a:r>
            <a:r>
              <a:rPr lang="zh-CN" altLang="en-US" sz="1600" dirty="0">
                <a:latin typeface="宋体" panose="02010600030101010101" pitchFamily="2" charset="-122"/>
              </a:rPr>
              <a:t>迭代</a:t>
            </a:r>
            <a:r>
              <a:rPr lang="en-US" altLang="zh-CN" sz="1600" dirty="0">
                <a:latin typeface="宋体" panose="02010600030101010101" pitchFamily="2" charset="-122"/>
              </a:rPr>
              <a:t>5</a:t>
            </a:r>
            <a:r>
              <a:rPr lang="zh-CN" altLang="en-US" sz="1600" dirty="0">
                <a:latin typeface="宋体" panose="02010600030101010101" pitchFamily="2" charset="-122"/>
              </a:rPr>
              <a:t>次就得到满足精度的解</a:t>
            </a:r>
            <a:r>
              <a:rPr lang="en-US" altLang="zh-CN" sz="1600" i="1" dirty="0">
                <a:latin typeface="Times New Roman" panose="02020603050405020304" pitchFamily="18" charset="0"/>
                <a:cs typeface="Times New Roman" panose="02020603050405020304" pitchFamily="18" charset="0"/>
              </a:rPr>
              <a:t>x</a:t>
            </a:r>
            <a:r>
              <a:rPr lang="en-US" altLang="zh-CN" sz="1600" baseline="-25000" dirty="0">
                <a:latin typeface="宋体" panose="02010600030101010101" pitchFamily="2" charset="-122"/>
              </a:rPr>
              <a:t>5</a:t>
            </a:r>
            <a:r>
              <a:rPr lang="en-US" altLang="zh-CN" sz="1600" dirty="0">
                <a:latin typeface="宋体" panose="02010600030101010101" pitchFamily="2" charset="-122"/>
              </a:rPr>
              <a:t>=7.348469229</a:t>
            </a:r>
          </a:p>
        </p:txBody>
      </p:sp>
      <p:sp>
        <p:nvSpPr>
          <p:cNvPr id="76806" name="Rectangle 6"/>
          <p:cNvSpPr/>
          <p:nvPr/>
        </p:nvSpPr>
        <p:spPr>
          <a:xfrm>
            <a:off x="1233488" y="2717800"/>
            <a:ext cx="6858000" cy="608013"/>
          </a:xfrm>
          <a:prstGeom prst="rect">
            <a:avLst/>
          </a:prstGeom>
          <a:noFill/>
          <a:ln w="9525">
            <a:noFill/>
          </a:ln>
        </p:spPr>
        <p:txBody>
          <a:bodyPr>
            <a:spAutoFit/>
          </a:bodyPr>
          <a:lstStyle/>
          <a:p>
            <a:pPr defTabSz="914400">
              <a:lnSpc>
                <a:spcPct val="80000"/>
              </a:lnSpc>
              <a:spcBef>
                <a:spcPct val="50000"/>
              </a:spcBef>
            </a:pPr>
            <a:r>
              <a:rPr lang="zh-CN" altLang="en-US" sz="1600" dirty="0">
                <a:latin typeface="宋体" panose="02010600030101010101" pitchFamily="2" charset="-122"/>
                <a:sym typeface="Symbol" panose="05050102010706020507" pitchFamily="18" charset="2"/>
              </a:rPr>
              <a:t>利用求重根的</a:t>
            </a:r>
            <a:r>
              <a:rPr lang="en-US" altLang="zh-CN" sz="1600" dirty="0">
                <a:latin typeface="宋体" panose="02010600030101010101" pitchFamily="2" charset="-122"/>
                <a:sym typeface="Symbol" panose="05050102010706020507" pitchFamily="18" charset="2"/>
              </a:rPr>
              <a:t>Newton</a:t>
            </a:r>
            <a:r>
              <a:rPr lang="zh-CN" altLang="en-US" sz="1600" dirty="0">
                <a:latin typeface="宋体" panose="02010600030101010101" pitchFamily="2" charset="-122"/>
                <a:sym typeface="Symbol" panose="05050102010706020507" pitchFamily="18" charset="2"/>
              </a:rPr>
              <a:t>迭代法</a:t>
            </a:r>
            <a:r>
              <a:rPr lang="en-US" altLang="zh-CN" sz="1600" dirty="0">
                <a:latin typeface="宋体" panose="02010600030101010101" pitchFamily="2" charset="-122"/>
                <a:sym typeface="Symbol" panose="05050102010706020507" pitchFamily="18" charset="2"/>
              </a:rPr>
              <a:t>(1)</a:t>
            </a:r>
            <a:r>
              <a:rPr lang="zh-CN" altLang="en-US" sz="1600" dirty="0">
                <a:latin typeface="宋体" panose="02010600030101010101" pitchFamily="2" charset="-122"/>
                <a:sym typeface="Symbol" panose="05050102010706020507" pitchFamily="18" charset="2"/>
              </a:rPr>
              <a:t>求重根</a:t>
            </a:r>
            <a:r>
              <a:rPr lang="en-US" altLang="zh-CN" sz="1600" dirty="0">
                <a:latin typeface="宋体" panose="02010600030101010101" pitchFamily="2" charset="-122"/>
                <a:sym typeface="Symbol" panose="05050102010706020507" pitchFamily="18" charset="2"/>
              </a:rPr>
              <a:t>,</a:t>
            </a:r>
            <a:r>
              <a:rPr lang="zh-CN" altLang="en-US" sz="1600" dirty="0">
                <a:latin typeface="宋体" panose="02010600030101010101" pitchFamily="2" charset="-122"/>
                <a:sym typeface="Symbol" panose="05050102010706020507" pitchFamily="18" charset="2"/>
              </a:rPr>
              <a:t>取</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baseline="-25000" dirty="0">
                <a:latin typeface="宋体" panose="02010600030101010101" pitchFamily="2" charset="-122"/>
                <a:sym typeface="Symbol" panose="05050102010706020507" pitchFamily="18" charset="2"/>
              </a:rPr>
              <a:t>0</a:t>
            </a:r>
            <a:r>
              <a:rPr lang="en-US" altLang="zh-CN" sz="1600" dirty="0">
                <a:latin typeface="宋体" panose="02010600030101010101" pitchFamily="2" charset="-122"/>
                <a:sym typeface="Symbol" panose="05050102010706020507" pitchFamily="18" charset="2"/>
              </a:rPr>
              <a:t>=4,</a:t>
            </a:r>
            <a:r>
              <a:rPr lang="zh-CN" altLang="en-US" sz="1600" dirty="0">
                <a:latin typeface="宋体" panose="02010600030101010101" pitchFamily="2" charset="-122"/>
                <a:sym typeface="Symbol" panose="05050102010706020507" pitchFamily="18" charset="2"/>
              </a:rPr>
              <a:t>可得</a:t>
            </a:r>
          </a:p>
          <a:p>
            <a:pPr defTabSz="914400">
              <a:lnSpc>
                <a:spcPct val="80000"/>
              </a:lnSpc>
              <a:spcBef>
                <a:spcPct val="50000"/>
              </a:spcBef>
            </a:pPr>
            <a:r>
              <a:rPr lang="zh-CN" altLang="en-US" sz="1600" dirty="0">
                <a:latin typeface="宋体" panose="02010600030101010101" pitchFamily="2" charset="-122"/>
                <a:sym typeface="Symbol" panose="05050102010706020507" pitchFamily="18" charset="2"/>
              </a:rPr>
              <a:t>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baseline="-25000" dirty="0">
                <a:latin typeface="宋体" panose="02010600030101010101" pitchFamily="2" charset="-122"/>
                <a:sym typeface="Symbol" panose="05050102010706020507" pitchFamily="18" charset="2"/>
              </a:rPr>
              <a:t>3</a:t>
            </a:r>
            <a:r>
              <a:rPr lang="en-US" altLang="zh-CN" sz="1600" dirty="0">
                <a:latin typeface="宋体" panose="02010600030101010101" pitchFamily="2" charset="-122"/>
                <a:sym typeface="Symbol" panose="05050102010706020507" pitchFamily="18" charset="2"/>
              </a:rPr>
              <a:t>=4.300000,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baseline="-25000" dirty="0">
                <a:latin typeface="宋体" panose="02010600030101010101" pitchFamily="2" charset="-122"/>
                <a:sym typeface="Symbol" panose="05050102010706020507" pitchFamily="18" charset="2"/>
              </a:rPr>
              <a:t>4</a:t>
            </a:r>
            <a:r>
              <a:rPr lang="en-US" altLang="zh-CN" sz="1600" dirty="0">
                <a:latin typeface="宋体" panose="02010600030101010101" pitchFamily="2" charset="-122"/>
                <a:sym typeface="Symbol" panose="05050102010706020507" pitchFamily="18" charset="2"/>
              </a:rPr>
              <a:t>=4.300000, |</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baseline="-25000" dirty="0">
                <a:latin typeface="宋体" panose="02010600030101010101" pitchFamily="2" charset="-122"/>
                <a:sym typeface="Symbol" panose="05050102010706020507" pitchFamily="18" charset="2"/>
              </a:rPr>
              <a:t>4</a:t>
            </a:r>
            <a:r>
              <a:rPr lang="en-US" altLang="zh-CN" sz="1600" dirty="0">
                <a:latin typeface="宋体" panose="02010600030101010101" pitchFamily="2" charset="-122"/>
                <a:sym typeface="Symbol" panose="05050102010706020507" pitchFamily="18" charset="2"/>
              </a:rPr>
              <a:t>-</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baseline="-25000" dirty="0">
                <a:latin typeface="宋体" panose="02010600030101010101" pitchFamily="2" charset="-122"/>
                <a:sym typeface="Symbol" panose="05050102010706020507" pitchFamily="18" charset="2"/>
              </a:rPr>
              <a:t>3</a:t>
            </a:r>
            <a:r>
              <a:rPr lang="en-US" altLang="zh-CN" sz="1600" dirty="0">
                <a:latin typeface="宋体" panose="02010600030101010101" pitchFamily="2" charset="-122"/>
                <a:sym typeface="Symbol" panose="05050102010706020507" pitchFamily="18" charset="2"/>
              </a:rPr>
              <a:t>|=0.000000006</a:t>
            </a:r>
            <a:endParaRPr lang="en-US" altLang="zh-CN" sz="1600" b="1" dirty="0">
              <a:latin typeface="宋体" panose="02010600030101010101" pitchFamily="2" charset="-122"/>
            </a:endParaRPr>
          </a:p>
        </p:txBody>
      </p:sp>
      <p:sp>
        <p:nvSpPr>
          <p:cNvPr id="76807" name="Rectangle 7"/>
          <p:cNvSpPr/>
          <p:nvPr/>
        </p:nvSpPr>
        <p:spPr>
          <a:xfrm>
            <a:off x="1233488" y="3748088"/>
            <a:ext cx="6858000" cy="730250"/>
          </a:xfrm>
          <a:prstGeom prst="rect">
            <a:avLst/>
          </a:prstGeom>
          <a:noFill/>
          <a:ln w="9525">
            <a:noFill/>
          </a:ln>
        </p:spPr>
        <p:txBody>
          <a:bodyPr>
            <a:spAutoFit/>
          </a:bodyPr>
          <a:lstStyle/>
          <a:p>
            <a:pPr defTabSz="914400">
              <a:lnSpc>
                <a:spcPct val="130000"/>
              </a:lnSpc>
              <a:spcBef>
                <a:spcPct val="50000"/>
              </a:spcBef>
            </a:pPr>
            <a:r>
              <a:rPr lang="zh-CN" altLang="en-US" sz="1600" dirty="0">
                <a:latin typeface="宋体" panose="02010600030101010101" pitchFamily="2" charset="-122"/>
                <a:sym typeface="Symbol" panose="05050102010706020507" pitchFamily="18" charset="2"/>
              </a:rPr>
              <a:t>然而若用一般的</a:t>
            </a:r>
            <a:r>
              <a:rPr lang="en-US" altLang="zh-CN" sz="1600" dirty="0">
                <a:latin typeface="宋体" panose="02010600030101010101" pitchFamily="2" charset="-122"/>
                <a:sym typeface="Symbol" panose="05050102010706020507" pitchFamily="18" charset="2"/>
              </a:rPr>
              <a:t>Newton</a:t>
            </a:r>
            <a:r>
              <a:rPr lang="zh-CN" altLang="en-US" sz="1600" dirty="0">
                <a:latin typeface="宋体" panose="02010600030101010101" pitchFamily="2" charset="-122"/>
                <a:sym typeface="Symbol" panose="05050102010706020507" pitchFamily="18" charset="2"/>
              </a:rPr>
              <a:t>迭代法求重根</a:t>
            </a:r>
            <a:r>
              <a:rPr lang="en-US" altLang="zh-CN" sz="1600" dirty="0">
                <a:latin typeface="宋体" panose="02010600030101010101" pitchFamily="2" charset="-122"/>
                <a:sym typeface="Symbol" panose="05050102010706020507" pitchFamily="18" charset="2"/>
              </a:rPr>
              <a:t>,</a:t>
            </a:r>
            <a:r>
              <a:rPr lang="zh-CN" altLang="en-US" sz="1600" dirty="0">
                <a:latin typeface="宋体" panose="02010600030101010101" pitchFamily="2" charset="-122"/>
                <a:sym typeface="Symbol" panose="05050102010706020507" pitchFamily="18" charset="2"/>
              </a:rPr>
              <a:t>取</a:t>
            </a:r>
            <a:r>
              <a:rPr lang="en-US" altLang="zh-CN" sz="1600" i="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baseline="-25000" dirty="0">
                <a:latin typeface="宋体" panose="02010600030101010101" pitchFamily="2" charset="-122"/>
                <a:sym typeface="Symbol" panose="05050102010706020507" pitchFamily="18" charset="2"/>
              </a:rPr>
              <a:t>0</a:t>
            </a:r>
            <a:r>
              <a:rPr lang="en-US" altLang="zh-CN" sz="1600" dirty="0">
                <a:latin typeface="宋体" panose="02010600030101010101" pitchFamily="2" charset="-122"/>
                <a:sym typeface="Symbol" panose="05050102010706020507" pitchFamily="18" charset="2"/>
              </a:rPr>
              <a:t>=4,</a:t>
            </a:r>
            <a:r>
              <a:rPr lang="zh-CN" altLang="en-US" sz="1600" dirty="0">
                <a:latin typeface="宋体" panose="02010600030101010101" pitchFamily="2" charset="-122"/>
                <a:sym typeface="Symbol" panose="05050102010706020507" pitchFamily="18" charset="2"/>
              </a:rPr>
              <a:t>虽然也收敛</a:t>
            </a:r>
            <a:r>
              <a:rPr lang="en-US" altLang="zh-CN" sz="1600" dirty="0">
                <a:latin typeface="宋体" panose="02010600030101010101" pitchFamily="2" charset="-122"/>
                <a:sym typeface="Symbol" panose="05050102010706020507" pitchFamily="18" charset="2"/>
              </a:rPr>
              <a:t>,</a:t>
            </a:r>
            <a:r>
              <a:rPr lang="zh-CN" altLang="en-US" sz="1600" dirty="0">
                <a:latin typeface="宋体" panose="02010600030101010101" pitchFamily="2" charset="-122"/>
                <a:sym typeface="Symbol" panose="05050102010706020507" pitchFamily="18" charset="2"/>
              </a:rPr>
              <a:t>却需要迭代</a:t>
            </a:r>
            <a:r>
              <a:rPr lang="en-US" altLang="zh-CN" sz="1600" dirty="0">
                <a:latin typeface="宋体" panose="02010600030101010101" pitchFamily="2" charset="-122"/>
                <a:sym typeface="Symbol" panose="05050102010706020507" pitchFamily="18" charset="2"/>
              </a:rPr>
              <a:t>19</a:t>
            </a:r>
            <a:r>
              <a:rPr lang="zh-CN" altLang="en-US" sz="1600" dirty="0">
                <a:latin typeface="宋体" panose="02010600030101010101" pitchFamily="2" charset="-122"/>
                <a:sym typeface="Symbol" panose="05050102010706020507" pitchFamily="18" charset="2"/>
              </a:rPr>
              <a:t>次才能得到满足精度要求的解</a:t>
            </a:r>
            <a:r>
              <a:rPr lang="en-US" altLang="zh-CN" sz="1600" dirty="0">
                <a:latin typeface="宋体" panose="02010600030101010101" pitchFamily="2" charset="-122"/>
                <a:sym typeface="Symbol" panose="05050102010706020507" pitchFamily="18" charset="2"/>
              </a:rPr>
              <a:t>.</a:t>
            </a:r>
            <a:endParaRPr lang="en-US" altLang="zh-CN" sz="1600" b="1" dirty="0">
              <a:latin typeface="宋体" panose="02010600030101010101" pitchFamily="2" charset="-122"/>
            </a:endParaRPr>
          </a:p>
        </p:txBody>
      </p:sp>
      <p:sp>
        <p:nvSpPr>
          <p:cNvPr id="76808" name="Rectangle 8"/>
          <p:cNvSpPr/>
          <p:nvPr/>
        </p:nvSpPr>
        <p:spPr>
          <a:xfrm>
            <a:off x="1233488" y="3460750"/>
            <a:ext cx="6858000" cy="287338"/>
          </a:xfrm>
          <a:prstGeom prst="rect">
            <a:avLst/>
          </a:prstGeom>
          <a:noFill/>
          <a:ln w="9525">
            <a:noFill/>
          </a:ln>
        </p:spPr>
        <p:txBody>
          <a:bodyPr>
            <a:spAutoFit/>
          </a:bodyPr>
          <a:lstStyle/>
          <a:p>
            <a:pPr defTabSz="914400">
              <a:lnSpc>
                <a:spcPct val="80000"/>
              </a:lnSpc>
              <a:spcBef>
                <a:spcPct val="50000"/>
              </a:spcBef>
            </a:pPr>
            <a:r>
              <a:rPr lang="zh-CN" altLang="en-US" sz="1600" dirty="0">
                <a:latin typeface="宋体" panose="02010600030101010101" pitchFamily="2" charset="-122"/>
              </a:rPr>
              <a:t>可见</a:t>
            </a:r>
            <a:r>
              <a:rPr lang="en-US" altLang="zh-CN" sz="1600" dirty="0">
                <a:latin typeface="宋体" panose="02010600030101010101" pitchFamily="2" charset="-122"/>
              </a:rPr>
              <a:t>, </a:t>
            </a:r>
            <a:r>
              <a:rPr lang="zh-CN" altLang="en-US" sz="1600" dirty="0">
                <a:latin typeface="宋体" panose="02010600030101010101" pitchFamily="2" charset="-122"/>
              </a:rPr>
              <a:t>迭代</a:t>
            </a:r>
            <a:r>
              <a:rPr lang="en-US" altLang="zh-CN" sz="1600" dirty="0">
                <a:latin typeface="宋体" panose="02010600030101010101" pitchFamily="2" charset="-122"/>
              </a:rPr>
              <a:t>4</a:t>
            </a:r>
            <a:r>
              <a:rPr lang="zh-CN" altLang="en-US" sz="1600" dirty="0">
                <a:latin typeface="宋体" panose="02010600030101010101" pitchFamily="2" charset="-122"/>
              </a:rPr>
              <a:t>次就得到满足精度的解</a:t>
            </a:r>
            <a:r>
              <a:rPr lang="en-US" altLang="zh-CN" sz="1600" i="1" dirty="0">
                <a:latin typeface="Times New Roman" panose="02020603050405020304" pitchFamily="18" charset="0"/>
                <a:cs typeface="Times New Roman" panose="02020603050405020304" pitchFamily="18" charset="0"/>
              </a:rPr>
              <a:t>x</a:t>
            </a:r>
            <a:r>
              <a:rPr lang="en-US" altLang="zh-CN" sz="1600" baseline="-25000" dirty="0">
                <a:latin typeface="宋体" panose="02010600030101010101" pitchFamily="2" charset="-122"/>
              </a:rPr>
              <a:t>4</a:t>
            </a:r>
            <a:r>
              <a:rPr lang="en-US" altLang="zh-CN" sz="1600" dirty="0">
                <a:latin typeface="宋体" panose="02010600030101010101" pitchFamily="2" charset="-122"/>
              </a:rPr>
              <a:t>=4.300000.</a:t>
            </a:r>
          </a:p>
        </p:txBody>
      </p:sp>
      <p:sp>
        <p:nvSpPr>
          <p:cNvPr id="76809" name="Rectangle 9"/>
          <p:cNvSpPr>
            <a:spLocks noChangeArrowheads="1"/>
          </p:cNvSpPr>
          <p:nvPr/>
        </p:nvSpPr>
        <p:spPr bwMode="auto">
          <a:xfrm>
            <a:off x="1233488" y="4483100"/>
            <a:ext cx="6858000" cy="287338"/>
          </a:xfrm>
          <a:prstGeom prst="rect">
            <a:avLst/>
          </a:prstGeom>
          <a:noFill/>
          <a:ln>
            <a:noFill/>
          </a:ln>
          <a:effectLst/>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defRPr/>
            </a:pPr>
            <a:r>
              <a:rPr kumimoji="1" lang="zh-CN" altLang="en-US"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利用带参数</a:t>
            </a:r>
            <a:r>
              <a:rPr kumimoji="1"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2</a:t>
            </a:r>
            <a:r>
              <a:rPr kumimoji="1" lang="zh-CN" altLang="en-US"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的</a:t>
            </a:r>
            <a:r>
              <a:rPr kumimoji="1"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Newton</a:t>
            </a:r>
            <a:r>
              <a:rPr kumimoji="1" lang="zh-CN" altLang="en-US"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迭代法</a:t>
            </a:r>
            <a:r>
              <a:rPr kumimoji="1"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r>
              <a:rPr kumimoji="1" lang="zh-CN" altLang="en-US"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取</a:t>
            </a:r>
            <a:r>
              <a:rPr kumimoji="1" lang="en-US" altLang="zh-CN" sz="16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kumimoji="1" lang="en-US" altLang="zh-CN" sz="1600" b="0" i="0" u="none" strike="noStrike" kern="1200" cap="none" spc="0" normalizeH="0" baseline="-25000" noProof="0" dirty="0">
                <a:ln>
                  <a:noFill/>
                </a:ln>
                <a:solidFill>
                  <a:schemeClr val="tx1"/>
                </a:solidFill>
                <a:effectLst/>
                <a:uLnTx/>
                <a:uFillTx/>
                <a:latin typeface="+mn-lt"/>
                <a:ea typeface="宋体" panose="02010600030101010101" pitchFamily="2" charset="-122"/>
                <a:cs typeface="+mn-cs"/>
                <a:sym typeface="Symbol" panose="05050102010706020507" pitchFamily="18" charset="2"/>
              </a:rPr>
              <a:t>0</a:t>
            </a:r>
            <a:r>
              <a:rPr kumimoji="1"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=4</a:t>
            </a:r>
            <a:r>
              <a:rPr kumimoji="1" lang="zh-CN" altLang="en-US"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可得</a:t>
            </a:r>
            <a:r>
              <a:rPr kumimoji="1" lang="en-US" altLang="zh-CN" sz="16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kumimoji="1" lang="en-US" altLang="zh-CN" sz="1600" b="0" i="0" u="none" strike="noStrike" kern="1200" cap="none" spc="0" normalizeH="0" baseline="-25000" noProof="0" dirty="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2</a:t>
            </a:r>
            <a:r>
              <a:rPr kumimoji="1" lang="en-US" altLang="zh-CN" sz="16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Symbol" panose="05050102010706020507" pitchFamily="18" charset="2"/>
              </a:rPr>
              <a:t>=4.2999898.</a:t>
            </a:r>
            <a:endParaRPr kumimoji="1" lang="en-US" altLang="zh-CN" sz="16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4106" name="AutoShape 10">
            <a:hlinkClick r:id="" action="ppaction://hlinkshowjump?jump=lastslide"/>
          </p:cNvPr>
          <p:cNvSpPr/>
          <p:nvPr/>
        </p:nvSpPr>
        <p:spPr>
          <a:xfrm>
            <a:off x="7315200" y="171450"/>
            <a:ext cx="457200" cy="457200"/>
          </a:xfrm>
          <a:prstGeom prst="smileyFace">
            <a:avLst>
              <a:gd name="adj" fmla="val 4653"/>
            </a:avLst>
          </a:prstGeom>
          <a:solidFill>
            <a:srgbClr val="CCFFCC">
              <a:alpha val="50195"/>
            </a:srgbClr>
          </a:solidFill>
          <a:ln w="9525">
            <a:noFill/>
          </a:ln>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defRPr/>
            </a:pPr>
            <a:endParaRPr kumimoji="0" lang="zh-CN" altLang="en-US" sz="975" b="0"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endParaRPr>
          </a:p>
        </p:txBody>
      </p:sp>
      <p:cxnSp>
        <p:nvCxnSpPr>
          <p:cNvPr id="2" name="直接连接符 1"/>
          <p:cNvCxnSpPr/>
          <p:nvPr/>
        </p:nvCxnSpPr>
        <p:spPr>
          <a:xfrm flipV="1">
            <a:off x="85725" y="454025"/>
            <a:ext cx="2555875"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957888" y="450850"/>
            <a:ext cx="3141663"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2" name="Rectangle 21"/>
          <p:cNvSpPr/>
          <p:nvPr/>
        </p:nvSpPr>
        <p:spPr>
          <a:xfrm>
            <a:off x="2419350" y="268288"/>
            <a:ext cx="3657600" cy="400050"/>
          </a:xfrm>
          <a:prstGeom prst="rect">
            <a:avLst/>
          </a:prstGeom>
          <a:noFill/>
          <a:ln w="9525">
            <a:noFill/>
          </a:ln>
        </p:spPr>
        <p:txBody>
          <a:bodyPr anchor="ctr"/>
          <a:lstStyle/>
          <a:p>
            <a:pPr algn="ctr"/>
            <a:r>
              <a:rPr lang="en-US" altLang="en-US" sz="1600" b="1" dirty="0">
                <a:solidFill>
                  <a:schemeClr val="accent2"/>
                </a:solidFill>
                <a:latin typeface="黑体" panose="02010609060101010101" pitchFamily="49" charset="-122"/>
                <a:ea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8</a:t>
            </a:r>
            <a:r>
              <a:rPr lang="en-US" altLang="en-US" sz="1600" b="1" dirty="0">
                <a:solidFill>
                  <a:schemeClr val="accent2"/>
                </a:solidFill>
                <a:latin typeface="黑体" panose="02010609060101010101" pitchFamily="49" charset="-122"/>
                <a:ea typeface="黑体" panose="02010609060101010101" pitchFamily="49" charset="-122"/>
              </a:rPr>
              <a:t> Newton迭代法的变形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1+#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32"/>
                                        </p:tgtEl>
                                        <p:attrNameLst>
                                          <p:attrName>style.visibility</p:attrName>
                                        </p:attrNameLst>
                                      </p:cBhvr>
                                      <p:to>
                                        <p:strVal val="visible"/>
                                      </p:to>
                                    </p:set>
                                    <p:animEffect transition="in" filter="dissolve">
                                      <p:cBhvr>
                                        <p:cTn id="17" dur="3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wd">
                                    <p:tmPct val="100000"/>
                                  </p:iterate>
                                  <p:childTnLst>
                                    <p:set>
                                      <p:cBhvr>
                                        <p:cTn id="21" dur="1" fill="hold">
                                          <p:stCondLst>
                                            <p:cond delay="0"/>
                                          </p:stCondLst>
                                        </p:cTn>
                                        <p:tgtEl>
                                          <p:spTgt spid="76802"/>
                                        </p:tgtEl>
                                        <p:attrNameLst>
                                          <p:attrName>style.visibility</p:attrName>
                                        </p:attrNameLst>
                                      </p:cBhvr>
                                      <p:to>
                                        <p:strVal val="visible"/>
                                      </p:to>
                                    </p:set>
                                    <p:animEffect transition="in" filter="dissolve">
                                      <p:cBhvr>
                                        <p:cTn id="22" dur="300"/>
                                        <p:tgtEl>
                                          <p:spTgt spid="768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6803"/>
                                        </p:tgtEl>
                                        <p:attrNameLst>
                                          <p:attrName>style.visibility</p:attrName>
                                        </p:attrNameLst>
                                      </p:cBhvr>
                                      <p:to>
                                        <p:strVal val="visible"/>
                                      </p:to>
                                    </p:set>
                                    <p:animEffect transition="in" filter="wipe(left)">
                                      <p:cBhvr>
                                        <p:cTn id="27" dur="500"/>
                                        <p:tgtEl>
                                          <p:spTgt spid="7680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iterate type="wd">
                                    <p:tmPct val="100000"/>
                                  </p:iterate>
                                  <p:childTnLst>
                                    <p:set>
                                      <p:cBhvr>
                                        <p:cTn id="31" dur="1" fill="hold">
                                          <p:stCondLst>
                                            <p:cond delay="0"/>
                                          </p:stCondLst>
                                        </p:cTn>
                                        <p:tgtEl>
                                          <p:spTgt spid="76804"/>
                                        </p:tgtEl>
                                        <p:attrNameLst>
                                          <p:attrName>style.visibility</p:attrName>
                                        </p:attrNameLst>
                                      </p:cBhvr>
                                      <p:to>
                                        <p:strVal val="visible"/>
                                      </p:to>
                                    </p:set>
                                    <p:animEffect transition="in" filter="dissolve">
                                      <p:cBhvr>
                                        <p:cTn id="32" dur="300"/>
                                        <p:tgtEl>
                                          <p:spTgt spid="7680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iterate type="wd">
                                    <p:tmPct val="100000"/>
                                  </p:iterate>
                                  <p:childTnLst>
                                    <p:set>
                                      <p:cBhvr>
                                        <p:cTn id="36" dur="1" fill="hold">
                                          <p:stCondLst>
                                            <p:cond delay="0"/>
                                          </p:stCondLst>
                                        </p:cTn>
                                        <p:tgtEl>
                                          <p:spTgt spid="76805"/>
                                        </p:tgtEl>
                                        <p:attrNameLst>
                                          <p:attrName>style.visibility</p:attrName>
                                        </p:attrNameLst>
                                      </p:cBhvr>
                                      <p:to>
                                        <p:strVal val="visible"/>
                                      </p:to>
                                    </p:set>
                                    <p:animEffect transition="in" filter="dissolve">
                                      <p:cBhvr>
                                        <p:cTn id="37" dur="300"/>
                                        <p:tgtEl>
                                          <p:spTgt spid="7680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iterate type="wd">
                                    <p:tmPct val="100000"/>
                                  </p:iterate>
                                  <p:childTnLst>
                                    <p:set>
                                      <p:cBhvr>
                                        <p:cTn id="41" dur="1" fill="hold">
                                          <p:stCondLst>
                                            <p:cond delay="0"/>
                                          </p:stCondLst>
                                        </p:cTn>
                                        <p:tgtEl>
                                          <p:spTgt spid="76806"/>
                                        </p:tgtEl>
                                        <p:attrNameLst>
                                          <p:attrName>style.visibility</p:attrName>
                                        </p:attrNameLst>
                                      </p:cBhvr>
                                      <p:to>
                                        <p:strVal val="visible"/>
                                      </p:to>
                                    </p:set>
                                    <p:animEffect transition="in" filter="dissolve">
                                      <p:cBhvr>
                                        <p:cTn id="42" dur="300"/>
                                        <p:tgtEl>
                                          <p:spTgt spid="7680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iterate type="wd">
                                    <p:tmPct val="100000"/>
                                  </p:iterate>
                                  <p:childTnLst>
                                    <p:set>
                                      <p:cBhvr>
                                        <p:cTn id="46" dur="1" fill="hold">
                                          <p:stCondLst>
                                            <p:cond delay="0"/>
                                          </p:stCondLst>
                                        </p:cTn>
                                        <p:tgtEl>
                                          <p:spTgt spid="76808"/>
                                        </p:tgtEl>
                                        <p:attrNameLst>
                                          <p:attrName>style.visibility</p:attrName>
                                        </p:attrNameLst>
                                      </p:cBhvr>
                                      <p:to>
                                        <p:strVal val="visible"/>
                                      </p:to>
                                    </p:set>
                                    <p:animEffect transition="in" filter="dissolve">
                                      <p:cBhvr>
                                        <p:cTn id="47" dur="300"/>
                                        <p:tgtEl>
                                          <p:spTgt spid="7680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iterate type="wd">
                                    <p:tmPct val="100000"/>
                                  </p:iterate>
                                  <p:childTnLst>
                                    <p:set>
                                      <p:cBhvr>
                                        <p:cTn id="51" dur="1" fill="hold">
                                          <p:stCondLst>
                                            <p:cond delay="0"/>
                                          </p:stCondLst>
                                        </p:cTn>
                                        <p:tgtEl>
                                          <p:spTgt spid="76807"/>
                                        </p:tgtEl>
                                        <p:attrNameLst>
                                          <p:attrName>style.visibility</p:attrName>
                                        </p:attrNameLst>
                                      </p:cBhvr>
                                      <p:to>
                                        <p:strVal val="visible"/>
                                      </p:to>
                                    </p:set>
                                    <p:animEffect transition="in" filter="dissolve">
                                      <p:cBhvr>
                                        <p:cTn id="52" dur="300"/>
                                        <p:tgtEl>
                                          <p:spTgt spid="7680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iterate type="wd">
                                    <p:tmPct val="100000"/>
                                  </p:iterate>
                                  <p:childTnLst>
                                    <p:set>
                                      <p:cBhvr>
                                        <p:cTn id="56" dur="1" fill="hold">
                                          <p:stCondLst>
                                            <p:cond delay="0"/>
                                          </p:stCondLst>
                                        </p:cTn>
                                        <p:tgtEl>
                                          <p:spTgt spid="76809"/>
                                        </p:tgtEl>
                                        <p:attrNameLst>
                                          <p:attrName>style.visibility</p:attrName>
                                        </p:attrNameLst>
                                      </p:cBhvr>
                                      <p:to>
                                        <p:strVal val="visible"/>
                                      </p:to>
                                    </p:set>
                                    <p:animEffect transition="in" filter="dissolve">
                                      <p:cBhvr>
                                        <p:cTn id="57" dur="300"/>
                                        <p:tgtEl>
                                          <p:spTgt spid="76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P spid="76804" grpId="0" bldLvl="0" animBg="1"/>
      <p:bldP spid="76805" grpId="0" bldLvl="0" animBg="1"/>
      <p:bldP spid="76806" grpId="0" bldLvl="0" animBg="1"/>
      <p:bldP spid="76807" grpId="0" bldLvl="0" animBg="1"/>
      <p:bldP spid="76808" grpId="0" bldLvl="0" animBg="1"/>
      <p:bldP spid="76809" grpId="0" bldLvl="0" animBg="1"/>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内容占位符 2"/>
          <p:cNvSpPr>
            <a:spLocks noGrp="1"/>
          </p:cNvSpPr>
          <p:nvPr>
            <p:ph idx="1"/>
          </p:nvPr>
        </p:nvSpPr>
        <p:spPr>
          <a:xfrm>
            <a:off x="1031875" y="765175"/>
            <a:ext cx="6921500" cy="3670300"/>
          </a:xfrm>
        </p:spPr>
        <p:txBody>
          <a:bodyPr vert="horz" wrap="square" lIns="68580" tIns="34290" rIns="68580" bIns="34290" anchor="t"/>
          <a:lstStyle/>
          <a:p>
            <a:pPr marL="0" indent="0" eaLnBrk="1" hangingPunct="1">
              <a:buNone/>
            </a:pPr>
            <a:r>
              <a:rPr lang="zh-CN" altLang="en-US" sz="1800" dirty="0">
                <a:solidFill>
                  <a:srgbClr val="0000FF"/>
                </a:solidFill>
                <a:latin typeface="楷体_GB2312"/>
                <a:ea typeface="楷体_GB2312"/>
              </a:rPr>
              <a:t>根据</a:t>
            </a:r>
            <a:endParaRPr lang="en-US" altLang="zh-CN" sz="1800" dirty="0">
              <a:solidFill>
                <a:srgbClr val="0000FF"/>
              </a:solidFill>
              <a:latin typeface="楷体_GB2312"/>
              <a:ea typeface="楷体_GB2312"/>
            </a:endParaRPr>
          </a:p>
          <a:p>
            <a:pPr marL="0" indent="0" algn="ctr" eaLnBrk="1" hangingPunct="1">
              <a:lnSpc>
                <a:spcPct val="150000"/>
              </a:lnSpc>
              <a:buNone/>
            </a:pPr>
            <a:r>
              <a:rPr lang="en-US" altLang="zh-CN" sz="1800" i="1" dirty="0"/>
              <a:t>a=</a:t>
            </a:r>
            <a:r>
              <a:rPr lang="en-US" altLang="zh-CN" sz="1800" dirty="0"/>
              <a:t>0. 44581</a:t>
            </a:r>
            <a:r>
              <a:rPr lang="en-US" altLang="zh-CN" sz="1800" i="1" dirty="0"/>
              <a:t>,x</a:t>
            </a:r>
            <a:r>
              <a:rPr lang="en-US" altLang="zh-CN" sz="1800" i="1" baseline="-25000" dirty="0"/>
              <a:t>0</a:t>
            </a:r>
            <a:r>
              <a:rPr lang="en-US" altLang="zh-CN" sz="1800" i="1" dirty="0"/>
              <a:t>=</a:t>
            </a:r>
            <a:r>
              <a:rPr lang="en-US" altLang="zh-CN" sz="1800" dirty="0"/>
              <a:t>84</a:t>
            </a:r>
            <a:r>
              <a:rPr lang="en-US" altLang="zh-CN" sz="1800" i="1" dirty="0"/>
              <a:t>,x</a:t>
            </a:r>
            <a:r>
              <a:rPr lang="en-US" altLang="zh-CN" sz="1800" i="1" baseline="-25000" dirty="0"/>
              <a:t>360</a:t>
            </a:r>
            <a:r>
              <a:rPr lang="en-US" altLang="zh-CN" sz="1800" i="1" dirty="0"/>
              <a:t>=0</a:t>
            </a:r>
          </a:p>
          <a:p>
            <a:pPr marL="0" indent="0" eaLnBrk="1" hangingPunct="1">
              <a:lnSpc>
                <a:spcPct val="150000"/>
              </a:lnSpc>
              <a:buNone/>
            </a:pPr>
            <a:r>
              <a:rPr lang="zh-CN" altLang="en-US" sz="1800" dirty="0">
                <a:solidFill>
                  <a:srgbClr val="0000FF"/>
                </a:solidFill>
                <a:latin typeface="楷体_GB2312"/>
                <a:ea typeface="楷体_GB2312"/>
              </a:rPr>
              <a:t>得到</a:t>
            </a:r>
            <a:endParaRPr lang="en-US" altLang="zh-CN" sz="1800" dirty="0">
              <a:solidFill>
                <a:srgbClr val="0000FF"/>
              </a:solidFill>
              <a:latin typeface="楷体_GB2312"/>
              <a:ea typeface="楷体_GB2312"/>
            </a:endParaRPr>
          </a:p>
          <a:p>
            <a:pPr marL="0" indent="0" eaLnBrk="1" hangingPunct="1">
              <a:lnSpc>
                <a:spcPct val="150000"/>
              </a:lnSpc>
              <a:buNone/>
            </a:pPr>
            <a:r>
              <a:rPr lang="en-US" altLang="zh-CN" sz="1800" dirty="0"/>
              <a:t>                          84(1+</a:t>
            </a:r>
            <a:r>
              <a:rPr lang="en-US" altLang="zh-CN" sz="1800" i="1" dirty="0"/>
              <a:t>r</a:t>
            </a:r>
            <a:r>
              <a:rPr lang="en-US" altLang="zh-CN" sz="1800" dirty="0"/>
              <a:t>)</a:t>
            </a:r>
            <a:r>
              <a:rPr lang="en-US" altLang="zh-CN" sz="1800" baseline="30000" dirty="0"/>
              <a:t>360</a:t>
            </a:r>
            <a:r>
              <a:rPr lang="en-US" altLang="zh-CN" sz="1800" dirty="0"/>
              <a:t>-0. 44581[(1+</a:t>
            </a:r>
            <a:r>
              <a:rPr lang="en-US" altLang="zh-CN" sz="1800" i="1" dirty="0"/>
              <a:t>r</a:t>
            </a:r>
            <a:r>
              <a:rPr lang="en-US" altLang="zh-CN" sz="1800" dirty="0"/>
              <a:t>)</a:t>
            </a:r>
            <a:r>
              <a:rPr lang="en-US" altLang="zh-CN" sz="1800" baseline="30000" dirty="0"/>
              <a:t>360</a:t>
            </a:r>
            <a:r>
              <a:rPr lang="en-US" altLang="zh-CN" sz="1800" dirty="0"/>
              <a:t>-1]/</a:t>
            </a:r>
            <a:r>
              <a:rPr lang="en-US" altLang="zh-CN" sz="1800" i="1" dirty="0"/>
              <a:t>r</a:t>
            </a:r>
            <a:r>
              <a:rPr lang="en-US" altLang="zh-CN" sz="1800" dirty="0"/>
              <a:t>=0   </a:t>
            </a:r>
          </a:p>
          <a:p>
            <a:pPr marL="0" indent="0" eaLnBrk="1" hangingPunct="1">
              <a:lnSpc>
                <a:spcPct val="150000"/>
              </a:lnSpc>
              <a:buNone/>
            </a:pPr>
            <a:r>
              <a:rPr lang="zh-CN" altLang="en-US" sz="1800" dirty="0">
                <a:solidFill>
                  <a:srgbClr val="0000FF"/>
                </a:solidFill>
                <a:latin typeface="楷体_GB2312"/>
                <a:ea typeface="楷体_GB2312"/>
              </a:rPr>
              <a:t>    这是一个关于月利率r的高次代数方程</a:t>
            </a:r>
            <a:r>
              <a:rPr lang="en-US" altLang="zh-CN" sz="1800" dirty="0">
                <a:solidFill>
                  <a:srgbClr val="0000FF"/>
                </a:solidFill>
                <a:latin typeface="楷体_GB2312"/>
                <a:ea typeface="楷体_GB2312"/>
              </a:rPr>
              <a:t>(</a:t>
            </a:r>
            <a:r>
              <a:rPr lang="zh-CN" altLang="en-US" sz="1800" dirty="0">
                <a:solidFill>
                  <a:srgbClr val="0000FF"/>
                </a:solidFill>
                <a:latin typeface="楷体_GB2312"/>
                <a:ea typeface="楷体_GB2312"/>
              </a:rPr>
              <a:t>年利率R=12r</a:t>
            </a:r>
            <a:r>
              <a:rPr lang="en-US" altLang="zh-CN" sz="1800" dirty="0">
                <a:solidFill>
                  <a:srgbClr val="0000FF"/>
                </a:solidFill>
                <a:latin typeface="楷体_GB2312"/>
                <a:ea typeface="楷体_GB2312"/>
              </a:rPr>
              <a:t>)</a:t>
            </a:r>
            <a:r>
              <a:rPr lang="zh-CN" altLang="en-US" sz="1800" dirty="0">
                <a:solidFill>
                  <a:srgbClr val="0000FF"/>
                </a:solidFill>
                <a:latin typeface="楷体_GB2312"/>
                <a:ea typeface="楷体_GB2312"/>
              </a:rPr>
              <a:t>，利用传统的方法求出精确解不是很容易，在此可以引入数值方法求解此类非线性方程。</a:t>
            </a:r>
            <a:endParaRPr lang="en-US" altLang="zh-CN" sz="1800" dirty="0">
              <a:solidFill>
                <a:srgbClr val="0000FF"/>
              </a:solidFill>
              <a:latin typeface="楷体_GB2312"/>
              <a:ea typeface="楷体_GB2312"/>
            </a:endParaRPr>
          </a:p>
          <a:p>
            <a:pPr marL="0" indent="0" eaLnBrk="1" hangingPunct="1">
              <a:buNone/>
            </a:pPr>
            <a:r>
              <a:rPr lang="en-US" altLang="zh-CN" dirty="0"/>
              <a:t>	</a:t>
            </a:r>
          </a:p>
          <a:p>
            <a:pPr marL="0" indent="0" eaLnBrk="1" hangingPunct="1">
              <a:buNone/>
            </a:pPr>
            <a:endParaRPr lang="zh-CN" altLang="en-US" dirty="0"/>
          </a:p>
        </p:txBody>
      </p:sp>
      <p:cxnSp>
        <p:nvCxnSpPr>
          <p:cNvPr id="7" name="直接连接符 6"/>
          <p:cNvCxnSpPr/>
          <p:nvPr/>
        </p:nvCxnSpPr>
        <p:spPr>
          <a:xfrm flipV="1">
            <a:off x="50800" y="450850"/>
            <a:ext cx="2765425" cy="222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5870575" y="454025"/>
            <a:ext cx="3228975"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78180" name="文本框 3077"/>
          <p:cNvSpPr txBox="1"/>
          <p:nvPr/>
        </p:nvSpPr>
        <p:spPr>
          <a:xfrm>
            <a:off x="1406525" y="276225"/>
            <a:ext cx="5727700" cy="706438"/>
          </a:xfrm>
          <a:prstGeom prst="rect">
            <a:avLst/>
          </a:prstGeom>
          <a:noFill/>
          <a:ln w="9525">
            <a:noFill/>
          </a:ln>
        </p:spPr>
        <p:txBody>
          <a:bodyPr>
            <a:spAutoFit/>
          </a:bodyPr>
          <a:lstStyle/>
          <a:p>
            <a:pPr algn="ctr">
              <a:spcBef>
                <a:spcPct val="50000"/>
              </a:spcBef>
            </a:pPr>
            <a:r>
              <a:rPr lang="zh-CN" altLang="en-US" sz="1600" b="1" dirty="0">
                <a:solidFill>
                  <a:schemeClr val="accent2"/>
                </a:solidFill>
                <a:latin typeface="黑体" panose="02010609060101010101" pitchFamily="49" charset="-122"/>
                <a:ea typeface="黑体" panose="02010609060101010101" pitchFamily="49" charset="-122"/>
              </a:rPr>
              <a:t>知识点1  </a:t>
            </a:r>
            <a:r>
              <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rPr>
              <a:t>非线性方程简介</a:t>
            </a:r>
            <a:endParaRPr lang="zh-CN" altLang="en-US" sz="1600" b="1" dirty="0">
              <a:latin typeface="Arial" panose="020B0604020202020204" pitchFamily="34" charset="0"/>
            </a:endParaRPr>
          </a:p>
          <a:p>
            <a:pPr algn="ctr">
              <a:spcBef>
                <a:spcPct val="50000"/>
              </a:spcBef>
            </a:pPr>
            <a:endParaRPr lang="zh-CN" altLang="en-US" sz="1600" b="1" dirty="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0-#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1+#ppt_w/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8180"/>
                                        </p:tgtEl>
                                        <p:attrNameLst>
                                          <p:attrName>style.visibility</p:attrName>
                                        </p:attrNameLst>
                                      </p:cBhvr>
                                      <p:to>
                                        <p:strVal val="visible"/>
                                      </p:to>
                                    </p:set>
                                    <p:animEffect transition="in" filter="blinds(horizontal)">
                                      <p:cBhvr>
                                        <p:cTn id="17" dur="500"/>
                                        <p:tgtEl>
                                          <p:spTgt spid="17818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8177">
                                            <p:txEl>
                                              <p:pRg st="0" end="0"/>
                                            </p:txEl>
                                          </p:spTgt>
                                        </p:tgtEl>
                                        <p:attrNameLst>
                                          <p:attrName>style.visibility</p:attrName>
                                        </p:attrNameLst>
                                      </p:cBhvr>
                                      <p:to>
                                        <p:strVal val="visible"/>
                                      </p:to>
                                    </p:set>
                                    <p:animEffect transition="in" filter="blinds(horizontal)">
                                      <p:cBhvr>
                                        <p:cTn id="22" dur="500"/>
                                        <p:tgtEl>
                                          <p:spTgt spid="17817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8177">
                                            <p:txEl>
                                              <p:pRg st="1" end="1"/>
                                            </p:txEl>
                                          </p:spTgt>
                                        </p:tgtEl>
                                        <p:attrNameLst>
                                          <p:attrName>style.visibility</p:attrName>
                                        </p:attrNameLst>
                                      </p:cBhvr>
                                      <p:to>
                                        <p:strVal val="visible"/>
                                      </p:to>
                                    </p:set>
                                    <p:animEffect transition="in" filter="blinds(horizontal)">
                                      <p:cBhvr>
                                        <p:cTn id="27" dur="500"/>
                                        <p:tgtEl>
                                          <p:spTgt spid="17817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8177">
                                            <p:txEl>
                                              <p:pRg st="2" end="2"/>
                                            </p:txEl>
                                          </p:spTgt>
                                        </p:tgtEl>
                                        <p:attrNameLst>
                                          <p:attrName>style.visibility</p:attrName>
                                        </p:attrNameLst>
                                      </p:cBhvr>
                                      <p:to>
                                        <p:strVal val="visible"/>
                                      </p:to>
                                    </p:set>
                                    <p:animEffect transition="in" filter="blinds(horizontal)">
                                      <p:cBhvr>
                                        <p:cTn id="32" dur="500"/>
                                        <p:tgtEl>
                                          <p:spTgt spid="17817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8177">
                                            <p:txEl>
                                              <p:pRg st="3" end="3"/>
                                            </p:txEl>
                                          </p:spTgt>
                                        </p:tgtEl>
                                        <p:attrNameLst>
                                          <p:attrName>style.visibility</p:attrName>
                                        </p:attrNameLst>
                                      </p:cBhvr>
                                      <p:to>
                                        <p:strVal val="visible"/>
                                      </p:to>
                                    </p:set>
                                    <p:animEffect transition="in" filter="blinds(horizontal)">
                                      <p:cBhvr>
                                        <p:cTn id="37" dur="500"/>
                                        <p:tgtEl>
                                          <p:spTgt spid="17817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8177">
                                            <p:txEl>
                                              <p:pRg st="4" end="4"/>
                                            </p:txEl>
                                          </p:spTgt>
                                        </p:tgtEl>
                                        <p:attrNameLst>
                                          <p:attrName>style.visibility</p:attrName>
                                        </p:attrNameLst>
                                      </p:cBhvr>
                                      <p:to>
                                        <p:strVal val="visible"/>
                                      </p:to>
                                    </p:set>
                                    <p:animEffect transition="in" filter="blinds(horizontal)">
                                      <p:cBhvr>
                                        <p:cTn id="42" dur="500"/>
                                        <p:tgtEl>
                                          <p:spTgt spid="178177">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8177">
                                            <p:txEl>
                                              <p:pRg st="5" end="5"/>
                                            </p:txEl>
                                          </p:spTgt>
                                        </p:tgtEl>
                                        <p:attrNameLst>
                                          <p:attrName>style.visibility</p:attrName>
                                        </p:attrNameLst>
                                      </p:cBhvr>
                                      <p:to>
                                        <p:strVal val="visible"/>
                                      </p:to>
                                    </p:set>
                                    <p:animEffect transition="in" filter="blinds(horizontal)">
                                      <p:cBhvr>
                                        <p:cTn id="47" dur="500"/>
                                        <p:tgtEl>
                                          <p:spTgt spid="1781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7" grpId="0" build="p"/>
      <p:bldP spid="1781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955675"/>
            <a:ext cx="6665913" cy="3762375"/>
          </a:xfrm>
        </p:spPr>
        <p:txBody>
          <a:bodyPr vert="horz" wrap="square" lIns="68580" tIns="34290" rIns="68580" bIns="34290" numCol="1" anchor="t" anchorCtr="0" compatLnSpc="1"/>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1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说到一元代数方程，最简单的线性方程ax+b=0求根显而易见，在此不做赘述。而对于一元二次方程，我们也有常用的求根公式。</a:t>
            </a:r>
          </a:p>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1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    然而一元三次方程的求根公式是1545年由意大利学者卡尔丹发表在《关于代数的大法》一书中，人们就把它叫做卡尔丹公式。可是事实上，发现公式的人并不是其本人，而是塔塔利亚，故关于该公式的命名也是历史的误会。</a:t>
            </a:r>
          </a:p>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1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    随着人们对虚数认识的加深，</a:t>
            </a:r>
          </a:p>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1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到了1732年，才由瑞士数学家欧拉</a:t>
            </a:r>
          </a:p>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1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找到了一元三次方程三个根的完</a:t>
            </a:r>
          </a:p>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1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整表达式。</a:t>
            </a:r>
          </a:p>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1" lang="zh-CN" altLang="en-US" sz="24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22531" name="Picture 2"/>
          <p:cNvPicPr>
            <a:picLocks noChangeAspect="1"/>
          </p:cNvPicPr>
          <p:nvPr/>
        </p:nvPicPr>
        <p:blipFill>
          <a:blip r:embed="rId2"/>
          <a:stretch>
            <a:fillRect/>
          </a:stretch>
        </p:blipFill>
        <p:spPr>
          <a:xfrm>
            <a:off x="25400" y="1020763"/>
            <a:ext cx="1381125" cy="1638300"/>
          </a:xfrm>
          <a:prstGeom prst="rect">
            <a:avLst/>
          </a:prstGeom>
          <a:noFill/>
          <a:ln w="9525">
            <a:noFill/>
          </a:ln>
        </p:spPr>
      </p:pic>
      <p:pic>
        <p:nvPicPr>
          <p:cNvPr id="22532" name="Picture 3"/>
          <p:cNvPicPr>
            <a:picLocks noChangeAspect="1"/>
          </p:cNvPicPr>
          <p:nvPr/>
        </p:nvPicPr>
        <p:blipFill>
          <a:blip r:embed="rId3"/>
          <a:stretch>
            <a:fillRect/>
          </a:stretch>
        </p:blipFill>
        <p:spPr>
          <a:xfrm>
            <a:off x="6108700" y="2833688"/>
            <a:ext cx="1546225" cy="1884362"/>
          </a:xfrm>
          <a:prstGeom prst="rect">
            <a:avLst/>
          </a:prstGeom>
          <a:noFill/>
          <a:ln w="9525">
            <a:noFill/>
          </a:ln>
        </p:spPr>
      </p:pic>
      <p:pic>
        <p:nvPicPr>
          <p:cNvPr id="22533" name="Picture 4"/>
          <p:cNvPicPr>
            <a:picLocks noChangeAspect="1"/>
          </p:cNvPicPr>
          <p:nvPr/>
        </p:nvPicPr>
        <p:blipFill>
          <a:blip r:embed="rId4"/>
          <a:stretch>
            <a:fillRect/>
          </a:stretch>
        </p:blipFill>
        <p:spPr>
          <a:xfrm>
            <a:off x="-9525" y="3146425"/>
            <a:ext cx="1343025" cy="1571625"/>
          </a:xfrm>
          <a:prstGeom prst="rect">
            <a:avLst/>
          </a:prstGeom>
          <a:noFill/>
          <a:ln w="9525">
            <a:noFill/>
          </a:ln>
        </p:spPr>
      </p:pic>
      <p:cxnSp>
        <p:nvCxnSpPr>
          <p:cNvPr id="7" name="直接连接符 6"/>
          <p:cNvCxnSpPr/>
          <p:nvPr/>
        </p:nvCxnSpPr>
        <p:spPr>
          <a:xfrm flipV="1">
            <a:off x="50800" y="450850"/>
            <a:ext cx="2765425" cy="222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5870575" y="454025"/>
            <a:ext cx="3228975"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79207" name="文本框 3077"/>
          <p:cNvSpPr txBox="1"/>
          <p:nvPr/>
        </p:nvSpPr>
        <p:spPr>
          <a:xfrm>
            <a:off x="1406525" y="276225"/>
            <a:ext cx="5727700" cy="706438"/>
          </a:xfrm>
          <a:prstGeom prst="rect">
            <a:avLst/>
          </a:prstGeom>
          <a:noFill/>
          <a:ln w="9525">
            <a:noFill/>
          </a:ln>
        </p:spPr>
        <p:txBody>
          <a:bodyPr>
            <a:spAutoFit/>
          </a:bodyPr>
          <a:lstStyle/>
          <a:p>
            <a:pPr algn="ctr">
              <a:spcBef>
                <a:spcPct val="50000"/>
              </a:spcBef>
            </a:pPr>
            <a:r>
              <a:rPr lang="zh-CN" altLang="en-US" sz="1600" b="1" dirty="0">
                <a:solidFill>
                  <a:schemeClr val="accent2"/>
                </a:solidFill>
                <a:latin typeface="黑体" panose="02010609060101010101" pitchFamily="49" charset="-122"/>
                <a:ea typeface="黑体" panose="02010609060101010101" pitchFamily="49" charset="-122"/>
              </a:rPr>
              <a:t>知识点1  </a:t>
            </a:r>
            <a:r>
              <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rPr>
              <a:t>非线性方程简介</a:t>
            </a:r>
            <a:endParaRPr lang="zh-CN" altLang="en-US" sz="1600" b="1" dirty="0">
              <a:latin typeface="Arial" panose="020B0604020202020204" pitchFamily="34" charset="0"/>
            </a:endParaRPr>
          </a:p>
          <a:p>
            <a:pPr algn="ctr">
              <a:spcBef>
                <a:spcPct val="50000"/>
              </a:spcBef>
            </a:pPr>
            <a:endParaRPr lang="zh-CN" altLang="en-US" sz="1600" b="1" dirty="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0-#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1+#ppt_w/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9207"/>
                                        </p:tgtEl>
                                        <p:attrNameLst>
                                          <p:attrName>style.visibility</p:attrName>
                                        </p:attrNameLst>
                                      </p:cBhvr>
                                      <p:to>
                                        <p:strVal val="visible"/>
                                      </p:to>
                                    </p:set>
                                    <p:animEffect transition="in" filter="blinds(horizontal)">
                                      <p:cBhvr>
                                        <p:cTn id="17" dur="500"/>
                                        <p:tgtEl>
                                          <p:spTgt spid="1792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blinds(horizontal)">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blinds(horizontal)">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blinds(horizontal)">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blinds(horizontal)">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blinds(horizontal)">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blinds(horizontal)">
                                      <p:cBhvr>
                                        <p:cTn id="4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920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2"/>
          <p:cNvSpPr>
            <a:spLocks noGrp="1"/>
          </p:cNvSpPr>
          <p:nvPr>
            <p:ph idx="1"/>
          </p:nvPr>
        </p:nvSpPr>
        <p:spPr>
          <a:xfrm>
            <a:off x="1192213" y="814388"/>
            <a:ext cx="6673850" cy="3814762"/>
          </a:xfrm>
        </p:spPr>
        <p:txBody>
          <a:bodyPr vert="horz" wrap="square" lIns="68580" tIns="34290" rIns="68580" bIns="34290" anchor="t"/>
          <a:lstStyle/>
          <a:p>
            <a:pPr marL="0" indent="0" eaLnBrk="1" hangingPunct="1">
              <a:buNone/>
            </a:pPr>
            <a:r>
              <a:rPr lang="en-US" altLang="en-US" dirty="0"/>
              <a:t>      </a:t>
            </a:r>
            <a:r>
              <a:rPr lang="zh-CN" altLang="en-US" sz="1800" dirty="0">
                <a:solidFill>
                  <a:srgbClr val="0000FF"/>
                </a:solidFill>
                <a:latin typeface="楷体_GB2312"/>
                <a:ea typeface="楷体_GB2312"/>
              </a:rPr>
              <a:t>至于一元四次方程的求根公式由卡尔丹的学生费拉里发现的。</a:t>
            </a:r>
          </a:p>
          <a:p>
            <a:pPr marL="0" indent="0" eaLnBrk="1" hangingPunct="1">
              <a:buNone/>
            </a:pPr>
            <a:r>
              <a:rPr lang="zh-CN" altLang="en-US" sz="1800" dirty="0">
                <a:solidFill>
                  <a:srgbClr val="0000FF"/>
                </a:solidFill>
                <a:latin typeface="楷体_GB2312"/>
                <a:ea typeface="楷体_GB2312"/>
              </a:rPr>
              <a:t>    一元三次、四次方程求根公式找到后，人们又努力地去寻找一元五次方程的求根公式，三百多年过去了，没人成功。后来年轻的挪威数学家阿贝尔于1824年证实， n次方程(n≥5)没有公式解。 </a:t>
            </a:r>
          </a:p>
          <a:p>
            <a:pPr marL="0" indent="0" eaLnBrk="1" hangingPunct="1">
              <a:buNone/>
            </a:pPr>
            <a:r>
              <a:rPr lang="zh-CN" altLang="en-US" sz="1800" dirty="0">
                <a:solidFill>
                  <a:srgbClr val="0000FF"/>
                </a:solidFill>
                <a:latin typeface="楷体_GB2312"/>
                <a:ea typeface="楷体_GB2312"/>
              </a:rPr>
              <a:t>    不过对这个问题的研究，其实并没结束，因为人们发现有些n次方程(n≥5)可有求根公式。那么又是什么样的一元n次方程才没有求根公式呢？</a:t>
            </a:r>
          </a:p>
          <a:p>
            <a:pPr marL="0" indent="0" eaLnBrk="1" hangingPunct="1">
              <a:buNone/>
            </a:pPr>
            <a:r>
              <a:rPr lang="zh-CN" altLang="en-US" sz="1800" dirty="0">
                <a:solidFill>
                  <a:srgbClr val="0000FF"/>
                </a:solidFill>
                <a:latin typeface="楷体_GB2312"/>
                <a:ea typeface="楷体_GB2312"/>
              </a:rPr>
              <a:t>    这一问题在19世纪上半期，被法国天才数学家伽罗华利用他创造的全新的数学方法所证明，由此一门新的数学分支“群论”诞生了。</a:t>
            </a:r>
          </a:p>
          <a:p>
            <a:pPr marL="0" indent="0" eaLnBrk="1" hangingPunct="1">
              <a:buNone/>
            </a:pPr>
            <a:endParaRPr lang="en-US" altLang="en-US" dirty="0"/>
          </a:p>
        </p:txBody>
      </p:sp>
      <p:pic>
        <p:nvPicPr>
          <p:cNvPr id="23555" name="Picture 2"/>
          <p:cNvPicPr>
            <a:picLocks noChangeAspect="1"/>
          </p:cNvPicPr>
          <p:nvPr/>
        </p:nvPicPr>
        <p:blipFill>
          <a:blip r:embed="rId2"/>
          <a:stretch>
            <a:fillRect/>
          </a:stretch>
        </p:blipFill>
        <p:spPr>
          <a:xfrm>
            <a:off x="7866063" y="1168400"/>
            <a:ext cx="936625" cy="1571625"/>
          </a:xfrm>
          <a:prstGeom prst="rect">
            <a:avLst/>
          </a:prstGeom>
          <a:noFill/>
          <a:ln w="9525">
            <a:noFill/>
          </a:ln>
        </p:spPr>
      </p:pic>
      <p:pic>
        <p:nvPicPr>
          <p:cNvPr id="23556" name="Picture 3"/>
          <p:cNvPicPr>
            <a:picLocks noChangeAspect="1"/>
          </p:cNvPicPr>
          <p:nvPr/>
        </p:nvPicPr>
        <p:blipFill>
          <a:blip r:embed="rId3"/>
          <a:stretch>
            <a:fillRect/>
          </a:stretch>
        </p:blipFill>
        <p:spPr>
          <a:xfrm>
            <a:off x="0" y="3057525"/>
            <a:ext cx="1185863" cy="1571625"/>
          </a:xfrm>
          <a:prstGeom prst="rect">
            <a:avLst/>
          </a:prstGeom>
          <a:noFill/>
          <a:ln w="9525">
            <a:noFill/>
          </a:ln>
        </p:spPr>
      </p:pic>
      <p:cxnSp>
        <p:nvCxnSpPr>
          <p:cNvPr id="7" name="直接连接符 6"/>
          <p:cNvCxnSpPr/>
          <p:nvPr/>
        </p:nvCxnSpPr>
        <p:spPr>
          <a:xfrm flipV="1">
            <a:off x="50800" y="450850"/>
            <a:ext cx="2765425" cy="222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5870575" y="454025"/>
            <a:ext cx="3228975"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80230" name="文本框 3077"/>
          <p:cNvSpPr txBox="1"/>
          <p:nvPr/>
        </p:nvSpPr>
        <p:spPr>
          <a:xfrm>
            <a:off x="1406525" y="276225"/>
            <a:ext cx="5727700" cy="706438"/>
          </a:xfrm>
          <a:prstGeom prst="rect">
            <a:avLst/>
          </a:prstGeom>
          <a:noFill/>
          <a:ln w="9525">
            <a:noFill/>
          </a:ln>
        </p:spPr>
        <p:txBody>
          <a:bodyPr>
            <a:spAutoFit/>
          </a:bodyPr>
          <a:lstStyle/>
          <a:p>
            <a:pPr algn="ctr">
              <a:spcBef>
                <a:spcPct val="50000"/>
              </a:spcBef>
            </a:pPr>
            <a:r>
              <a:rPr lang="zh-CN" altLang="en-US" sz="1600" b="1" dirty="0">
                <a:solidFill>
                  <a:schemeClr val="accent2"/>
                </a:solidFill>
                <a:latin typeface="黑体" panose="02010609060101010101" pitchFamily="49" charset="-122"/>
                <a:ea typeface="黑体" panose="02010609060101010101" pitchFamily="49" charset="-122"/>
              </a:rPr>
              <a:t>知识点1  </a:t>
            </a:r>
            <a:r>
              <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rPr>
              <a:t>非线性方程简介</a:t>
            </a:r>
            <a:endParaRPr lang="zh-CN" altLang="en-US" sz="1600" b="1" dirty="0">
              <a:latin typeface="Arial" panose="020B0604020202020204" pitchFamily="34" charset="0"/>
            </a:endParaRPr>
          </a:p>
          <a:p>
            <a:pPr algn="ctr">
              <a:spcBef>
                <a:spcPct val="50000"/>
              </a:spcBef>
            </a:pPr>
            <a:endParaRPr lang="zh-CN" altLang="en-US" sz="1600" b="1" dirty="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0-#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1+#ppt_w/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0230"/>
                                        </p:tgtEl>
                                        <p:attrNameLst>
                                          <p:attrName>style.visibility</p:attrName>
                                        </p:attrNameLst>
                                      </p:cBhvr>
                                      <p:to>
                                        <p:strVal val="visible"/>
                                      </p:to>
                                    </p:set>
                                    <p:animEffect transition="in" filter="blinds(horizontal)">
                                      <p:cBhvr>
                                        <p:cTn id="17" dur="500"/>
                                        <p:tgtEl>
                                          <p:spTgt spid="1802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4">
                                            <p:txEl>
                                              <p:pRg st="0" end="0"/>
                                            </p:txEl>
                                          </p:spTgt>
                                        </p:tgtEl>
                                        <p:attrNameLst>
                                          <p:attrName>style.visibility</p:attrName>
                                        </p:attrNameLst>
                                      </p:cBhvr>
                                      <p:to>
                                        <p:strVal val="visible"/>
                                      </p:to>
                                    </p:set>
                                    <p:animEffect transition="in" filter="blinds(horizontal)">
                                      <p:cBhvr>
                                        <p:cTn id="22" dur="500"/>
                                        <p:tgtEl>
                                          <p:spTgt spid="819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194">
                                            <p:txEl>
                                              <p:pRg st="1" end="1"/>
                                            </p:txEl>
                                          </p:spTgt>
                                        </p:tgtEl>
                                        <p:attrNameLst>
                                          <p:attrName>style.visibility</p:attrName>
                                        </p:attrNameLst>
                                      </p:cBhvr>
                                      <p:to>
                                        <p:strVal val="visible"/>
                                      </p:to>
                                    </p:set>
                                    <p:animEffect transition="in" filter="blinds(horizontal)">
                                      <p:cBhvr>
                                        <p:cTn id="27" dur="500"/>
                                        <p:tgtEl>
                                          <p:spTgt spid="819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194">
                                            <p:txEl>
                                              <p:pRg st="2" end="2"/>
                                            </p:txEl>
                                          </p:spTgt>
                                        </p:tgtEl>
                                        <p:attrNameLst>
                                          <p:attrName>style.visibility</p:attrName>
                                        </p:attrNameLst>
                                      </p:cBhvr>
                                      <p:to>
                                        <p:strVal val="visible"/>
                                      </p:to>
                                    </p:set>
                                    <p:animEffect transition="in" filter="blinds(horizontal)">
                                      <p:cBhvr>
                                        <p:cTn id="32" dur="500"/>
                                        <p:tgtEl>
                                          <p:spTgt spid="819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194">
                                            <p:txEl>
                                              <p:pRg st="3" end="3"/>
                                            </p:txEl>
                                          </p:spTgt>
                                        </p:tgtEl>
                                        <p:attrNameLst>
                                          <p:attrName>style.visibility</p:attrName>
                                        </p:attrNameLst>
                                      </p:cBhvr>
                                      <p:to>
                                        <p:strVal val="visible"/>
                                      </p:to>
                                    </p:set>
                                    <p:animEffect transition="in" filter="blinds(horizontal)">
                                      <p:cBhvr>
                                        <p:cTn id="37" dur="500"/>
                                        <p:tgtEl>
                                          <p:spTgt spid="81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P spid="1802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1433513" y="776288"/>
            <a:ext cx="6772275" cy="3443288"/>
          </a:xfrm>
        </p:spPr>
        <p:txBody>
          <a:bodyPr vert="horz" wrap="square" lIns="68580" tIns="34290" rIns="68580" bIns="34290" numCol="1" anchor="t" anchorCtr="0" compatLnSpc="1"/>
          <a:lstStyle/>
          <a:p>
            <a:pPr marL="0" marR="0" lvl="0" indent="0" algn="l" defTabSz="914400" rtl="0" eaLnBrk="1" fontAlgn="base" latinLnBrk="0" hangingPunct="1">
              <a:lnSpc>
                <a:spcPct val="100000"/>
              </a:lnSpc>
              <a:spcBef>
                <a:spcPct val="20000"/>
              </a:spcBef>
              <a:spcAft>
                <a:spcPts val="600"/>
              </a:spcAft>
              <a:buClrTx/>
              <a:buSzTx/>
              <a:buFont typeface="Arial" panose="020B0604020202020204" pitchFamily="34" charset="0"/>
              <a:buNone/>
              <a:defRPr/>
            </a:pPr>
            <a:r>
              <a:rPr kumimoji="0" lang="zh-CN" altLang="en-US" sz="2000" b="1" i="0" u="none" strike="noStrike" kern="1200" cap="none" spc="0" normalizeH="0" baseline="0" noProof="1">
                <a:ln>
                  <a:noFill/>
                </a:ln>
                <a:solidFill>
                  <a:schemeClr val="tx1"/>
                </a:solidFill>
                <a:effectLst/>
                <a:uLnTx/>
                <a:uFillTx/>
                <a:latin typeface="+mn-lt"/>
                <a:ea typeface="微软雅黑" panose="020B0503020204020204" pitchFamily="34" charset="-122"/>
                <a:cs typeface="+mn-cs"/>
              </a:rPr>
              <a:t>        </a:t>
            </a:r>
          </a:p>
          <a:p>
            <a:pPr marL="0" marR="0" lvl="0" indent="0" algn="l" defTabSz="914400" rtl="0" eaLnBrk="1" fontAlgn="base" latinLnBrk="0" hangingPunct="1">
              <a:lnSpc>
                <a:spcPct val="100000"/>
              </a:lnSpc>
              <a:spcBef>
                <a:spcPct val="20000"/>
              </a:spcBef>
              <a:spcAft>
                <a:spcPts val="600"/>
              </a:spcAft>
              <a:buClrTx/>
              <a:buSzTx/>
              <a:buFont typeface="Arial" panose="020B0604020202020204" pitchFamily="34" charset="0"/>
              <a:buNone/>
              <a:defRPr/>
            </a:pPr>
            <a:r>
              <a:rPr kumimoji="0" lang="zh-CN" altLang="en-US" sz="2000" b="1" i="0" u="none" strike="noStrike" kern="1200" cap="none" spc="0" normalizeH="0" baseline="0" noProof="1">
                <a:ln>
                  <a:noFill/>
                </a:ln>
                <a:solidFill>
                  <a:schemeClr val="tx1"/>
                </a:solidFill>
                <a:effectLst/>
                <a:uLnTx/>
                <a:uFillTx/>
                <a:latin typeface="+mn-lt"/>
                <a:ea typeface="微软雅黑" panose="020B0503020204020204" pitchFamily="34" charset="-122"/>
                <a:cs typeface="+mn-cs"/>
              </a:rPr>
              <a:t>       </a:t>
            </a:r>
            <a:r>
              <a:rPr kumimoji="1" lang="zh-CN" altLang="en-US" sz="1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虽然经过了几代数学家坚持不懈的努力，但是求解一个普通高次代数方程的精确解</a:t>
            </a:r>
            <a:r>
              <a:rPr kumimoji="1" lang="zh-CN" altLang="en-US" sz="1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sym typeface="Symbol" panose="05050102010706020507" pitchFamily="18" charset="2"/>
              </a:rPr>
              <a:t>依然很困难。</a:t>
            </a:r>
            <a:endParaRPr kumimoji="1" lang="zh-CN" altLang="en-US" sz="1800" b="1" i="0" u="none" strike="noStrike" kern="0" cap="none" spc="0" normalizeH="0" baseline="0" noProof="0" dirty="0" smtClean="0">
              <a:ln>
                <a:noFill/>
              </a:ln>
              <a:solidFill>
                <a:schemeClr val="tx1"/>
              </a:solidFill>
              <a:effectLst/>
              <a:uLnTx/>
              <a:uFillTx/>
              <a:latin typeface="+mn-lt"/>
              <a:ea typeface="+mn-ea"/>
              <a:cs typeface="+mn-cs"/>
              <a:sym typeface="Symbol" panose="05050102010706020507" pitchFamily="18" charset="2"/>
            </a:endParaRPr>
          </a:p>
          <a:p>
            <a:pPr marL="0" marR="0" lvl="0" indent="0" algn="l" defTabSz="914400" rtl="0" eaLnBrk="1" fontAlgn="base" latinLnBrk="0" hangingPunct="1">
              <a:lnSpc>
                <a:spcPct val="100000"/>
              </a:lnSpc>
              <a:spcBef>
                <a:spcPct val="20000"/>
              </a:spcBef>
              <a:spcAft>
                <a:spcPts val="600"/>
              </a:spcAft>
              <a:buClrTx/>
              <a:buSzTx/>
              <a:buFont typeface="Arial" panose="020B0604020202020204" pitchFamily="34" charset="0"/>
              <a:buNone/>
              <a:defRPr/>
            </a:pPr>
            <a:r>
              <a:rPr kumimoji="1" lang="zh-CN" altLang="en-US" sz="1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sym typeface="Symbol" panose="05050102010706020507" pitchFamily="18" charset="2"/>
              </a:rPr>
              <a:t>    </a:t>
            </a:r>
            <a:r>
              <a:rPr kumimoji="1" lang="zh-CN" altLang="en-US" sz="1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除少数特殊的方程，一般都没有解析求解方法，只能靠数值方法求得近似解。</a:t>
            </a:r>
          </a:p>
          <a:p>
            <a:pPr marL="0" marR="0" lvl="0" indent="0" algn="l" defTabSz="914400" rtl="0" eaLnBrk="1" fontAlgn="base" latinLnBrk="0" hangingPunct="1">
              <a:lnSpc>
                <a:spcPct val="100000"/>
              </a:lnSpc>
              <a:spcBef>
                <a:spcPct val="20000"/>
              </a:spcBef>
              <a:spcAft>
                <a:spcPts val="600"/>
              </a:spcAft>
              <a:buClrTx/>
              <a:buSzTx/>
              <a:buFont typeface="Arial" panose="020B0604020202020204" pitchFamily="34" charset="0"/>
              <a:buNone/>
              <a:defRPr/>
            </a:pPr>
            <a:r>
              <a:rPr kumimoji="1" lang="zh-CN" altLang="en-US" sz="1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sym typeface="Symbol" panose="05050102010706020507" pitchFamily="18" charset="2"/>
              </a:rPr>
              <a:t>    因此我们引入了求解非线性方程的数值方法——</a:t>
            </a:r>
            <a:r>
              <a:rPr kumimoji="1" lang="zh-CN" altLang="en-US" sz="1800"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sym typeface="Symbol" panose="05050102010706020507" pitchFamily="18" charset="2"/>
              </a:rPr>
              <a:t>迭代法</a:t>
            </a:r>
            <a:r>
              <a:rPr kumimoji="1" lang="zh-CN" altLang="en-US" sz="1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sym typeface="Symbol" panose="05050102010706020507" pitchFamily="18" charset="2"/>
              </a:rPr>
              <a:t>。</a:t>
            </a:r>
          </a:p>
          <a:p>
            <a:pPr marL="0" marR="0" lvl="0" indent="0" algn="l" defTabSz="914400" rtl="0" eaLnBrk="1" fontAlgn="base" latinLnBrk="0" hangingPunct="1">
              <a:lnSpc>
                <a:spcPct val="100000"/>
              </a:lnSpc>
              <a:spcBef>
                <a:spcPct val="20000"/>
              </a:spcBef>
              <a:spcAft>
                <a:spcPts val="600"/>
              </a:spcAft>
              <a:buClrTx/>
              <a:buSzTx/>
              <a:buFont typeface="Arial" panose="020B0604020202020204" pitchFamily="34" charset="0"/>
              <a:buNone/>
              <a:defRPr/>
            </a:pPr>
            <a:endParaRPr kumimoji="0" lang="en-US" altLang="zh-CN" sz="2000" b="1" i="0" u="none" strike="noStrike" kern="1200" cap="none" spc="0" normalizeH="0" baseline="0" noProof="1">
              <a:ln>
                <a:noFill/>
              </a:ln>
              <a:solidFill>
                <a:schemeClr val="tx1"/>
              </a:solidFill>
              <a:effectLst/>
              <a:uLnTx/>
              <a:uFillTx/>
              <a:latin typeface="+mn-lt"/>
              <a:ea typeface="微软雅黑" panose="020B0503020204020204" pitchFamily="34" charset="-122"/>
              <a:cs typeface="+mn-cs"/>
              <a:sym typeface="Symbol" panose="05050102010706020507" pitchFamily="18" charset="2"/>
            </a:endParaRPr>
          </a:p>
          <a:p>
            <a:pPr marL="0" marR="0" lvl="0" indent="0" algn="l" defTabSz="914400" rtl="0" eaLnBrk="1" fontAlgn="base" latinLnBrk="0" hangingPunct="1">
              <a:lnSpc>
                <a:spcPct val="100000"/>
              </a:lnSpc>
              <a:spcBef>
                <a:spcPct val="20000"/>
              </a:spcBef>
              <a:spcAft>
                <a:spcPts val="600"/>
              </a:spcAft>
              <a:buClrTx/>
              <a:buSzTx/>
              <a:buFont typeface="Arial" panose="020B0604020202020204" pitchFamily="34" charset="0"/>
              <a:buNone/>
              <a:defRPr/>
            </a:pPr>
            <a:endParaRPr kumimoji="0" lang="zh-CN" altLang="en-US" sz="2000" b="1" i="0" u="none" strike="noStrike" kern="1200" cap="none" spc="0" normalizeH="0" baseline="0" noProof="1">
              <a:ln>
                <a:noFill/>
              </a:ln>
              <a:solidFill>
                <a:schemeClr val="tx1"/>
              </a:solidFill>
              <a:effectLst/>
              <a:uLnTx/>
              <a:uFillTx/>
              <a:latin typeface="+mn-lt"/>
              <a:ea typeface="微软雅黑" panose="020B0503020204020204" pitchFamily="34" charset="-122"/>
              <a:cs typeface="+mn-cs"/>
            </a:endParaRPr>
          </a:p>
        </p:txBody>
      </p:sp>
      <p:cxnSp>
        <p:nvCxnSpPr>
          <p:cNvPr id="7" name="直接连接符 6"/>
          <p:cNvCxnSpPr/>
          <p:nvPr/>
        </p:nvCxnSpPr>
        <p:spPr>
          <a:xfrm flipV="1">
            <a:off x="50800" y="450850"/>
            <a:ext cx="2765425" cy="222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5870575" y="454025"/>
            <a:ext cx="3228975"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81252" name="文本框 3077"/>
          <p:cNvSpPr txBox="1"/>
          <p:nvPr/>
        </p:nvSpPr>
        <p:spPr>
          <a:xfrm>
            <a:off x="1406525" y="276225"/>
            <a:ext cx="5727700" cy="706438"/>
          </a:xfrm>
          <a:prstGeom prst="rect">
            <a:avLst/>
          </a:prstGeom>
          <a:noFill/>
          <a:ln w="9525">
            <a:noFill/>
          </a:ln>
        </p:spPr>
        <p:txBody>
          <a:bodyPr>
            <a:spAutoFit/>
          </a:bodyPr>
          <a:lstStyle/>
          <a:p>
            <a:pPr algn="ctr">
              <a:spcBef>
                <a:spcPct val="50000"/>
              </a:spcBef>
            </a:pPr>
            <a:r>
              <a:rPr lang="zh-CN" altLang="en-US" sz="1600" b="1" dirty="0">
                <a:solidFill>
                  <a:schemeClr val="accent2"/>
                </a:solidFill>
                <a:latin typeface="黑体" panose="02010609060101010101" pitchFamily="49" charset="-122"/>
                <a:ea typeface="黑体" panose="02010609060101010101" pitchFamily="49" charset="-122"/>
              </a:rPr>
              <a:t>知识点1  </a:t>
            </a:r>
            <a:r>
              <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rPr>
              <a:t>非线性方程简介</a:t>
            </a:r>
            <a:endParaRPr lang="zh-CN" altLang="en-US" sz="1600" b="1" dirty="0">
              <a:latin typeface="Arial" panose="020B0604020202020204" pitchFamily="34" charset="0"/>
            </a:endParaRPr>
          </a:p>
          <a:p>
            <a:pPr algn="ctr">
              <a:spcBef>
                <a:spcPct val="50000"/>
              </a:spcBef>
            </a:pPr>
            <a:endParaRPr lang="zh-CN" altLang="en-US" sz="1600" b="1" dirty="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0-#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1+#ppt_w/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1252"/>
                                        </p:tgtEl>
                                        <p:attrNameLst>
                                          <p:attrName>style.visibility</p:attrName>
                                        </p:attrNameLst>
                                      </p:cBhvr>
                                      <p:to>
                                        <p:strVal val="visible"/>
                                      </p:to>
                                    </p:set>
                                    <p:animEffect transition="in" filter="blinds(horizontal)">
                                      <p:cBhvr>
                                        <p:cTn id="17" dur="500"/>
                                        <p:tgtEl>
                                          <p:spTgt spid="1812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8">
                                            <p:txEl>
                                              <p:pRg st="0" end="0"/>
                                            </p:txEl>
                                          </p:spTgt>
                                        </p:tgtEl>
                                        <p:attrNameLst>
                                          <p:attrName>style.visibility</p:attrName>
                                        </p:attrNameLst>
                                      </p:cBhvr>
                                      <p:to>
                                        <p:strVal val="visible"/>
                                      </p:to>
                                    </p:set>
                                    <p:animEffect transition="in" filter="blinds(horizontal)">
                                      <p:cBhvr>
                                        <p:cTn id="22" dur="500"/>
                                        <p:tgtEl>
                                          <p:spTgt spid="92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8">
                                            <p:txEl>
                                              <p:pRg st="1" end="1"/>
                                            </p:txEl>
                                          </p:spTgt>
                                        </p:tgtEl>
                                        <p:attrNameLst>
                                          <p:attrName>style.visibility</p:attrName>
                                        </p:attrNameLst>
                                      </p:cBhvr>
                                      <p:to>
                                        <p:strVal val="visible"/>
                                      </p:to>
                                    </p:set>
                                    <p:animEffect transition="in" filter="blinds(horizontal)">
                                      <p:cBhvr>
                                        <p:cTn id="27" dur="500"/>
                                        <p:tgtEl>
                                          <p:spTgt spid="921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18">
                                            <p:txEl>
                                              <p:pRg st="2" end="2"/>
                                            </p:txEl>
                                          </p:spTgt>
                                        </p:tgtEl>
                                        <p:attrNameLst>
                                          <p:attrName>style.visibility</p:attrName>
                                        </p:attrNameLst>
                                      </p:cBhvr>
                                      <p:to>
                                        <p:strVal val="visible"/>
                                      </p:to>
                                    </p:set>
                                    <p:animEffect transition="in" filter="blinds(horizontal)">
                                      <p:cBhvr>
                                        <p:cTn id="32" dur="500"/>
                                        <p:tgtEl>
                                          <p:spTgt spid="921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218">
                                            <p:txEl>
                                              <p:pRg st="3" end="3"/>
                                            </p:txEl>
                                          </p:spTgt>
                                        </p:tgtEl>
                                        <p:attrNameLst>
                                          <p:attrName>style.visibility</p:attrName>
                                        </p:attrNameLst>
                                      </p:cBhvr>
                                      <p:to>
                                        <p:strVal val="visible"/>
                                      </p:to>
                                    </p:set>
                                    <p:animEffect transition="in" filter="blinds(horizontal)">
                                      <p:cBhvr>
                                        <p:cTn id="37" dur="500"/>
                                        <p:tgtEl>
                                          <p:spTgt spid="92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P spid="1812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内容占位符 2"/>
          <p:cNvSpPr>
            <a:spLocks noGrp="1"/>
          </p:cNvSpPr>
          <p:nvPr>
            <p:ph idx="1"/>
          </p:nvPr>
        </p:nvSpPr>
        <p:spPr>
          <a:xfrm>
            <a:off x="927100" y="627063"/>
            <a:ext cx="6829425" cy="3748087"/>
          </a:xfrm>
        </p:spPr>
        <p:txBody>
          <a:bodyPr vert="horz" wrap="square" lIns="68580" tIns="34290" rIns="68580" bIns="34290" anchor="t"/>
          <a:lstStyle/>
          <a:p>
            <a:pPr marL="0" indent="0" algn="ctr">
              <a:spcBef>
                <a:spcPts val="600"/>
              </a:spcBef>
              <a:buNone/>
            </a:pPr>
            <a:r>
              <a:rPr lang="zh-CN" altLang="en-US" dirty="0">
                <a:solidFill>
                  <a:srgbClr val="0000FF"/>
                </a:solidFill>
                <a:latin typeface="楷体_GB2312"/>
                <a:ea typeface="楷体_GB2312"/>
              </a:rPr>
              <a:t>诸葛亮的故事</a:t>
            </a:r>
          </a:p>
          <a:p>
            <a:pPr marL="0" indent="0">
              <a:spcBef>
                <a:spcPts val="600"/>
              </a:spcBef>
              <a:buNone/>
            </a:pPr>
            <a:r>
              <a:rPr lang="zh-CN" altLang="en-US" dirty="0">
                <a:solidFill>
                  <a:srgbClr val="0000FF"/>
                </a:solidFill>
                <a:latin typeface="楷体_GB2312"/>
                <a:ea typeface="楷体_GB2312"/>
              </a:rPr>
              <a:t>    </a:t>
            </a:r>
            <a:r>
              <a:rPr lang="zh-CN" altLang="en-US" sz="1800" dirty="0">
                <a:solidFill>
                  <a:srgbClr val="0000FF"/>
                </a:solidFill>
                <a:latin typeface="楷体_GB2312"/>
                <a:ea typeface="楷体_GB2312"/>
              </a:rPr>
              <a:t>相传有一天,诸葛亮把将士们召集在一起,说: “你们中间不论谁,从1</a:t>
            </a:r>
            <a:r>
              <a:rPr lang="en-US" altLang="zh-CN" sz="1800" dirty="0">
                <a:solidFill>
                  <a:srgbClr val="0000FF"/>
                </a:solidFill>
                <a:latin typeface="楷体_GB2312"/>
                <a:ea typeface="楷体_GB2312"/>
              </a:rPr>
              <a:t>-</a:t>
            </a:r>
            <a:r>
              <a:rPr lang="zh-CN" altLang="en-US" sz="1800" dirty="0">
                <a:solidFill>
                  <a:srgbClr val="0000FF"/>
                </a:solidFill>
                <a:latin typeface="楷体_GB2312"/>
                <a:ea typeface="楷体_GB2312"/>
              </a:rPr>
              <a:t>1024中,任意选出一个整数,记在心里,我最多提10个问题,只要求回答‘是’或‘不是’。10个问题全答完以后，我就会‘算’出你心里记的是哪个数。”       </a:t>
            </a:r>
          </a:p>
          <a:p>
            <a:pPr marL="0" indent="0">
              <a:spcBef>
                <a:spcPts val="600"/>
              </a:spcBef>
              <a:buNone/>
            </a:pPr>
            <a:r>
              <a:rPr lang="zh-CN" altLang="en-US" sz="1800" dirty="0">
                <a:solidFill>
                  <a:srgbClr val="0000FF"/>
                </a:solidFill>
                <a:latin typeface="楷体_GB2312"/>
                <a:ea typeface="楷体_GB2312"/>
              </a:rPr>
              <a:t>    诸葛亮刚说完，一个谋士站起来说，他已经选好了一个数。诸葛亮问道：“你这个数大于512？”谋士答：“不是 。”诸葛亮又接连向这位谋士提了9个问题，这位谋士都一一如实做了回答。诸葛亮听完，最后给出了正确答案。</a:t>
            </a:r>
          </a:p>
          <a:p>
            <a:pPr marL="0" indent="0">
              <a:spcBef>
                <a:spcPts val="600"/>
              </a:spcBef>
              <a:buNone/>
            </a:pPr>
            <a:r>
              <a:rPr lang="zh-CN" altLang="en-US" sz="1800" dirty="0">
                <a:solidFill>
                  <a:srgbClr val="0000FF"/>
                </a:solidFill>
                <a:latin typeface="楷体_GB2312"/>
                <a:ea typeface="楷体_GB2312"/>
              </a:rPr>
              <a:t>    你知道诸葛亮是怎样进行妙算的吗？</a:t>
            </a:r>
          </a:p>
          <a:p>
            <a:pPr marL="0" indent="0">
              <a:buNone/>
            </a:pPr>
            <a:endParaRPr lang="en-US" altLang="en-US" dirty="0"/>
          </a:p>
        </p:txBody>
      </p:sp>
      <p:cxnSp>
        <p:nvCxnSpPr>
          <p:cNvPr id="7" name="直接连接符 6"/>
          <p:cNvCxnSpPr/>
          <p:nvPr/>
        </p:nvCxnSpPr>
        <p:spPr>
          <a:xfrm flipV="1">
            <a:off x="50800" y="450850"/>
            <a:ext cx="2765425" cy="222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5870575" y="454025"/>
            <a:ext cx="3228975" cy="31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82276" name="文本框 3077"/>
          <p:cNvSpPr txBox="1"/>
          <p:nvPr/>
        </p:nvSpPr>
        <p:spPr>
          <a:xfrm>
            <a:off x="1739900" y="288925"/>
            <a:ext cx="5097463" cy="1076325"/>
          </a:xfrm>
          <a:prstGeom prst="rect">
            <a:avLst/>
          </a:prstGeom>
          <a:noFill/>
          <a:ln w="9525">
            <a:noFill/>
          </a:ln>
        </p:spPr>
        <p:txBody>
          <a:bodyPr>
            <a:spAutoFit/>
          </a:bodyPr>
          <a:lstStyle/>
          <a:p>
            <a:pPr algn="ctr">
              <a:spcBef>
                <a:spcPct val="50000"/>
              </a:spcBef>
            </a:pPr>
            <a:r>
              <a:rPr lang="zh-CN" altLang="en-US" sz="1600" b="1" dirty="0">
                <a:solidFill>
                  <a:schemeClr val="accent2"/>
                </a:solidFill>
                <a:latin typeface="黑体" panose="02010609060101010101" pitchFamily="49" charset="-122"/>
                <a:ea typeface="黑体" panose="02010609060101010101" pitchFamily="49" charset="-122"/>
              </a:rPr>
              <a:t>知识点</a:t>
            </a:r>
            <a:r>
              <a:rPr lang="en-US" altLang="zh-CN" sz="1600" b="1" dirty="0">
                <a:solidFill>
                  <a:schemeClr val="accent2"/>
                </a:solidFill>
                <a:latin typeface="黑体" panose="02010609060101010101" pitchFamily="49" charset="-122"/>
                <a:ea typeface="黑体" panose="02010609060101010101" pitchFamily="49" charset="-122"/>
              </a:rPr>
              <a:t>2</a:t>
            </a:r>
            <a:r>
              <a:rPr lang="zh-CN" altLang="en-US" sz="1600" b="1" dirty="0">
                <a:solidFill>
                  <a:schemeClr val="accent2"/>
                </a:solidFill>
                <a:latin typeface="黑体" panose="02010609060101010101" pitchFamily="49" charset="-122"/>
                <a:ea typeface="黑体" panose="02010609060101010101" pitchFamily="49" charset="-122"/>
              </a:rPr>
              <a:t>  二分法</a:t>
            </a:r>
            <a:endParaRPr lang="zh-CN" altLang="en-US" sz="1600" b="1" dirty="0">
              <a:solidFill>
                <a:schemeClr val="accent2"/>
              </a:solidFill>
              <a:latin typeface="黑体" panose="02010609060101010101" pitchFamily="49" charset="-122"/>
              <a:ea typeface="黑体" panose="02010609060101010101" pitchFamily="49" charset="-122"/>
              <a:sym typeface="黑体" panose="02010609060101010101" pitchFamily="49" charset="-122"/>
            </a:endParaRPr>
          </a:p>
          <a:p>
            <a:pPr algn="ctr">
              <a:spcBef>
                <a:spcPct val="50000"/>
              </a:spcBef>
            </a:pPr>
            <a:endParaRPr lang="zh-CN" altLang="en-US" sz="1600" b="1" dirty="0">
              <a:latin typeface="Arial" panose="020B0604020202020204" pitchFamily="34" charset="0"/>
            </a:endParaRPr>
          </a:p>
          <a:p>
            <a:pPr algn="ctr">
              <a:spcBef>
                <a:spcPct val="50000"/>
              </a:spcBef>
            </a:pPr>
            <a:endParaRPr lang="zh-CN" altLang="en-US" sz="1600" b="1" dirty="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0-#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1+#ppt_w/2"/>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2276"/>
                                        </p:tgtEl>
                                        <p:attrNameLst>
                                          <p:attrName>style.visibility</p:attrName>
                                        </p:attrNameLst>
                                      </p:cBhvr>
                                      <p:to>
                                        <p:strVal val="visible"/>
                                      </p:to>
                                    </p:set>
                                    <p:animEffect transition="in" filter="blinds(horizontal)">
                                      <p:cBhvr>
                                        <p:cTn id="17" dur="500"/>
                                        <p:tgtEl>
                                          <p:spTgt spid="1822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50">
                                            <p:txEl>
                                              <p:pRg st="0" end="0"/>
                                            </p:txEl>
                                          </p:spTgt>
                                        </p:tgtEl>
                                        <p:attrNameLst>
                                          <p:attrName>style.visibility</p:attrName>
                                        </p:attrNameLst>
                                      </p:cBhvr>
                                      <p:to>
                                        <p:strVal val="visible"/>
                                      </p:to>
                                    </p:set>
                                    <p:animEffect transition="in" filter="blinds(horizontal)">
                                      <p:cBhvr>
                                        <p:cTn id="22" dur="500"/>
                                        <p:tgtEl>
                                          <p:spTgt spid="205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50">
                                            <p:txEl>
                                              <p:pRg st="1" end="1"/>
                                            </p:txEl>
                                          </p:spTgt>
                                        </p:tgtEl>
                                        <p:attrNameLst>
                                          <p:attrName>style.visibility</p:attrName>
                                        </p:attrNameLst>
                                      </p:cBhvr>
                                      <p:to>
                                        <p:strVal val="visible"/>
                                      </p:to>
                                    </p:set>
                                    <p:animEffect transition="in" filter="blinds(horizontal)">
                                      <p:cBhvr>
                                        <p:cTn id="27" dur="500"/>
                                        <p:tgtEl>
                                          <p:spTgt spid="205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50">
                                            <p:txEl>
                                              <p:pRg st="2" end="2"/>
                                            </p:txEl>
                                          </p:spTgt>
                                        </p:tgtEl>
                                        <p:attrNameLst>
                                          <p:attrName>style.visibility</p:attrName>
                                        </p:attrNameLst>
                                      </p:cBhvr>
                                      <p:to>
                                        <p:strVal val="visible"/>
                                      </p:to>
                                    </p:set>
                                    <p:animEffect transition="in" filter="blinds(horizontal)">
                                      <p:cBhvr>
                                        <p:cTn id="32" dur="500"/>
                                        <p:tgtEl>
                                          <p:spTgt spid="205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50">
                                            <p:txEl>
                                              <p:pRg st="3" end="3"/>
                                            </p:txEl>
                                          </p:spTgt>
                                        </p:tgtEl>
                                        <p:attrNameLst>
                                          <p:attrName>style.visibility</p:attrName>
                                        </p:attrNameLst>
                                      </p:cBhvr>
                                      <p:to>
                                        <p:strVal val="visible"/>
                                      </p:to>
                                    </p:set>
                                    <p:animEffect transition="in" filter="blinds(horizontal)">
                                      <p:cBhvr>
                                        <p:cTn id="37" dur="500"/>
                                        <p:tgtEl>
                                          <p:spTgt spid="20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build="p"/>
      <p:bldP spid="18227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基本">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a:solidFill>
          <a:schemeClr val="bg1">
            <a:lumMod val="95000"/>
          </a:schemeClr>
        </a:solidFill>
        <a:ln w="12700" cap="flat" cmpd="sng" algn="ctr">
          <a:noFill/>
          <a:prstDash val="solid"/>
          <a:miter lim="800000"/>
        </a:ln>
      </a:spPr>
      <a:bodyPr lIns="1116000" tIns="0" bIns="36000" anchor="ctr"/>
      <a:lstStyle>
        <a:defPPr algn="just" eaLnBrk="1" fontAlgn="auto" hangingPunct="1">
          <a:spcBef>
            <a:spcPts val="0"/>
          </a:spcBef>
          <a:spcAft>
            <a:spcPts val="0"/>
          </a:spcAft>
          <a:defRPr sz="3600" b="1" dirty="0">
            <a:solidFill>
              <a:srgbClr val="00A28B"/>
            </a:solidFill>
            <a:latin typeface="华文中宋" panose="02010600040101010101" pitchFamily="2" charset="-122"/>
            <a:ea typeface="华文中宋" panose="02010600040101010101" pitchFamily="2" charset="-122"/>
            <a:cs typeface="+mj-cs"/>
          </a:defRPr>
        </a:defPPr>
      </a:lst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emplate>
  <TotalTime>7</TotalTime>
  <Words>3715</Words>
  <Application>Microsoft Office PowerPoint</Application>
  <PresentationFormat>全屏显示(16:9)</PresentationFormat>
  <Paragraphs>424</Paragraphs>
  <Slides>42</Slides>
  <Notes>1</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42</vt:i4>
      </vt:variant>
    </vt:vector>
  </HeadingPairs>
  <TitlesOfParts>
    <vt:vector size="47" baseType="lpstr">
      <vt:lpstr>基本</vt:lpstr>
      <vt:lpstr>Equation.KSEE3</vt:lpstr>
      <vt:lpstr>MathType 6.0 Equation</vt:lpstr>
      <vt:lpstr>Microsoft 公式 3.0</vt:lpstr>
      <vt:lpstr>Microsoft Word 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知识点4 简单迭代法的收敛条件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creator>www.tukuppt.com</dc:creator>
  <cp:keywords>tukuppt</cp:keywords>
  <cp:lastModifiedBy>lenovo</cp:lastModifiedBy>
  <cp:revision>287</cp:revision>
  <dcterms:created xsi:type="dcterms:W3CDTF">2014-05-08T14:30:00Z</dcterms:created>
  <dcterms:modified xsi:type="dcterms:W3CDTF">2018-07-11T03:34:43Z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2052-10.1.0.7401</vt:lpwstr>
  </property>
</Properties>
</file>