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4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0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2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6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1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9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4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3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84C4-1485-4DBD-AA26-921289371F9F}" type="datetimeFigureOut">
              <a:rPr lang="zh-CN" altLang="en-US" smtClean="0"/>
              <a:t>2013/11/18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71A-C905-4A6F-9609-91E4B1749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48680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zh-CN" sz="2400" dirty="0"/>
              <a:t>速率</a:t>
            </a:r>
          </a:p>
          <a:p>
            <a:r>
              <a:rPr lang="zh-CN" altLang="zh-CN" sz="2400" dirty="0"/>
              <a:t>比特（</a:t>
            </a:r>
            <a:r>
              <a:rPr lang="en-US" altLang="zh-CN" sz="2400" dirty="0"/>
              <a:t>bit</a:t>
            </a:r>
            <a:r>
              <a:rPr lang="zh-CN" altLang="zh-CN" sz="2400" dirty="0"/>
              <a:t>）是计算机中数据量的单位，也是信息论中使用的信息量的单位。</a:t>
            </a:r>
          </a:p>
          <a:p>
            <a:r>
              <a:rPr lang="en-US" altLang="zh-CN" sz="2400" dirty="0"/>
              <a:t>Bit </a:t>
            </a:r>
            <a:r>
              <a:rPr lang="zh-CN" altLang="zh-CN" sz="2400" dirty="0"/>
              <a:t>来源于</a:t>
            </a:r>
            <a:r>
              <a:rPr lang="en-US" altLang="zh-CN" sz="2400" dirty="0"/>
              <a:t> binary digit</a:t>
            </a:r>
            <a:r>
              <a:rPr lang="zh-CN" altLang="zh-CN" sz="2400" dirty="0"/>
              <a:t>，意思是一个“二进制数字”，因此一个比特就是二进制数字中的一个</a:t>
            </a:r>
            <a:r>
              <a:rPr lang="en-US" altLang="zh-CN" sz="2400" dirty="0"/>
              <a:t> 1 </a:t>
            </a:r>
            <a:r>
              <a:rPr lang="zh-CN" altLang="zh-CN" sz="2400" dirty="0"/>
              <a:t>或</a:t>
            </a:r>
            <a:r>
              <a:rPr lang="en-US" altLang="zh-CN" sz="2400" dirty="0"/>
              <a:t> 0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速率即数据率</a:t>
            </a:r>
            <a:r>
              <a:rPr lang="en-US" altLang="zh-CN" sz="2400" dirty="0"/>
              <a:t>(data rate)</a:t>
            </a:r>
            <a:r>
              <a:rPr lang="zh-CN" altLang="zh-CN" sz="2400" dirty="0"/>
              <a:t>或比特率</a:t>
            </a:r>
            <a:r>
              <a:rPr lang="en-US" altLang="zh-CN" sz="2400" dirty="0"/>
              <a:t>(bit rate)</a:t>
            </a:r>
            <a:r>
              <a:rPr lang="zh-CN" altLang="zh-CN" sz="2400" dirty="0"/>
              <a:t>是计算机网络中最重要的一个性能指标。速率的单位是</a:t>
            </a:r>
            <a:r>
              <a:rPr lang="en-US" altLang="zh-CN" sz="2400" dirty="0"/>
              <a:t> b/s</a:t>
            </a:r>
            <a:r>
              <a:rPr lang="zh-CN" altLang="zh-CN" sz="2400" dirty="0"/>
              <a:t>，或</a:t>
            </a:r>
            <a:r>
              <a:rPr lang="en-US" altLang="zh-CN" sz="2400" dirty="0"/>
              <a:t>kb/s, Mb/s, Gb/s </a:t>
            </a:r>
            <a:r>
              <a:rPr lang="zh-CN" altLang="zh-CN" sz="2400" dirty="0"/>
              <a:t>等。</a:t>
            </a:r>
          </a:p>
          <a:p>
            <a:r>
              <a:rPr lang="zh-CN" altLang="zh-CN" sz="2400" dirty="0"/>
              <a:t>速率往往是指额定速率或标称速率。</a:t>
            </a:r>
          </a:p>
          <a:p>
            <a:r>
              <a:rPr lang="en-US" altLang="zh-CN" sz="2400" dirty="0"/>
              <a:t>2.</a:t>
            </a:r>
            <a:r>
              <a:rPr lang="zh-CN" altLang="zh-CN" sz="2400" dirty="0"/>
              <a:t>带宽</a:t>
            </a:r>
          </a:p>
          <a:p>
            <a:r>
              <a:rPr lang="zh-CN" altLang="zh-CN" sz="2400" dirty="0"/>
              <a:t>“带宽”</a:t>
            </a:r>
            <a:r>
              <a:rPr lang="en-US" altLang="zh-CN" sz="2400" dirty="0"/>
              <a:t>(bandwidth)</a:t>
            </a:r>
            <a:r>
              <a:rPr lang="zh-CN" altLang="zh-CN" sz="2400" dirty="0"/>
              <a:t>本来是指信号具有的频带宽度，单位是赫（或千赫、兆赫、吉赫等）。</a:t>
            </a:r>
          </a:p>
          <a:p>
            <a:r>
              <a:rPr lang="zh-CN" altLang="zh-CN" sz="2400" dirty="0"/>
              <a:t>现在“带宽”是数字信道所能传送的“最高数据率”的同义语，单位是“比特每秒”，或</a:t>
            </a:r>
            <a:r>
              <a:rPr lang="en-US" altLang="zh-CN" sz="2400" dirty="0"/>
              <a:t> b/s (bit/s)</a:t>
            </a:r>
            <a:r>
              <a:rPr lang="zh-CN" altLang="zh-CN" sz="2400" dirty="0"/>
              <a:t>。</a:t>
            </a:r>
            <a:r>
              <a:rPr lang="en-US" altLang="zh-CN" sz="2400" dirty="0"/>
              <a:t>    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3202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836712"/>
            <a:ext cx="72728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3.</a:t>
            </a:r>
            <a:r>
              <a:rPr lang="zh-CN" altLang="zh-CN" sz="2400" dirty="0"/>
              <a:t>吞吐量</a:t>
            </a:r>
          </a:p>
          <a:p>
            <a:r>
              <a:rPr lang="zh-CN" altLang="zh-CN" sz="2400" dirty="0"/>
              <a:t>吞吐量</a:t>
            </a:r>
            <a:r>
              <a:rPr lang="en-US" altLang="zh-CN" sz="2400" dirty="0"/>
              <a:t>(throughput)</a:t>
            </a:r>
            <a:r>
              <a:rPr lang="zh-CN" altLang="zh-CN" sz="2400" dirty="0"/>
              <a:t>表示在单位时间内通过某个网络（或信道、接口）的数据量。</a:t>
            </a:r>
          </a:p>
          <a:p>
            <a:r>
              <a:rPr lang="zh-CN" altLang="zh-CN" sz="2400" dirty="0"/>
              <a:t>吞吐量更经常地用于对现实世界中的网络的一种测量，以便知道实际上到底有多少数据量能够通过网络。</a:t>
            </a:r>
          </a:p>
          <a:p>
            <a:r>
              <a:rPr lang="zh-CN" altLang="zh-CN" sz="2400" dirty="0"/>
              <a:t>吞吐量受网络的带宽或网络的额定速率的限制。</a:t>
            </a:r>
            <a:r>
              <a:rPr lang="en-US" altLang="zh-CN" sz="2400" dirty="0"/>
              <a:t>  </a:t>
            </a:r>
            <a:endParaRPr lang="zh-CN" altLang="zh-CN" sz="2400" dirty="0"/>
          </a:p>
          <a:p>
            <a:r>
              <a:rPr lang="en-US" altLang="zh-CN" sz="2400" dirty="0"/>
              <a:t> 4.</a:t>
            </a:r>
            <a:r>
              <a:rPr lang="zh-CN" altLang="zh-CN" sz="2400" dirty="0"/>
              <a:t>时延</a:t>
            </a:r>
          </a:p>
          <a:p>
            <a:r>
              <a:rPr lang="en-US" altLang="zh-CN" sz="2400" dirty="0"/>
              <a:t> </a:t>
            </a:r>
            <a:r>
              <a:rPr lang="zh-CN" altLang="zh-CN" sz="2400" dirty="0"/>
              <a:t>传输时延（发送时延 ）</a:t>
            </a:r>
            <a:r>
              <a:rPr lang="en-US" altLang="zh-CN" sz="2400" dirty="0"/>
              <a:t>    </a:t>
            </a:r>
            <a:r>
              <a:rPr lang="zh-CN" altLang="zh-CN" sz="2400" dirty="0"/>
              <a:t>发送数据时，数据块从结点进入到传输媒体所需要的时间。</a:t>
            </a:r>
          </a:p>
          <a:p>
            <a:r>
              <a:rPr lang="zh-CN" altLang="zh-CN" sz="2400" dirty="0"/>
              <a:t>也就是从发送数据帧的第一个比特算起，到该帧的最后一个比特发送完毕所需的时间。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en-US" altLang="zh-CN" sz="2400" dirty="0"/>
              <a:t> 5.</a:t>
            </a:r>
            <a:r>
              <a:rPr lang="zh-CN" altLang="zh-CN" sz="2400" dirty="0"/>
              <a:t>时延带宽积</a:t>
            </a:r>
          </a:p>
          <a:p>
            <a:r>
              <a:rPr lang="en-US" altLang="zh-CN" sz="2400" dirty="0"/>
              <a:t>6.</a:t>
            </a:r>
            <a:r>
              <a:rPr lang="zh-CN" altLang="zh-CN" sz="2400" dirty="0"/>
              <a:t>往返时间</a:t>
            </a:r>
            <a:r>
              <a:rPr lang="en-US" altLang="zh-CN" sz="2400" dirty="0" smtClean="0"/>
              <a:t>RTT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711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548680"/>
            <a:ext cx="756084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收发两端之间的传输距离为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1000km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，信号在媒体上的传播速率为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2.3×10</a:t>
            </a:r>
            <a:r>
              <a:rPr lang="en-US" altLang="zh-CN" sz="2400" b="1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。试计算以下两种情况的发送时延和传播时延：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　　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 数据长度为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en-US" altLang="zh-CN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bit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，数据发送速率为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100kbit/s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，传播距离为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1000km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，信号在媒体上的传播速率为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2×10</a:t>
            </a:r>
            <a:r>
              <a:rPr kumimoji="0" lang="en-US" altLang="zh-CN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m/s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　　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 数据长度为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en-US" altLang="zh-CN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bit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，数据发送速率为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1Gbit/s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，传输距离和信号在媒体上的传播速率同上。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答：（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）：发送延迟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100kb/s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=100s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　　传播延迟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=1000×1000/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2×10</a:t>
            </a:r>
            <a:r>
              <a:rPr lang="en-US" altLang="zh-CN" sz="2400" baseline="30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m/s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=5×10-3s=5ms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　 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）：发送延迟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2400" baseline="30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9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bit/s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=10-6s=1</a:t>
            </a:r>
            <a:r>
              <a:rPr kumimoji="0" lang="el-G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μ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s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传播延迟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=1000×1000/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2×10</a:t>
            </a:r>
            <a:r>
              <a:rPr lang="en-US" altLang="zh-CN" sz="2400" baseline="30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m/s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=5×10-3s=5ms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61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836712"/>
            <a:ext cx="770485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假设信号在媒体上的传播速率为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2.3×10</a:t>
            </a:r>
            <a:r>
              <a:rPr kumimoji="0" lang="en-US" altLang="zh-CN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m/s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。媒体长度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分别为：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(1) 10cm(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网卡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(2) 100m(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局域网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(3) 100km(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城域网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(4) 5000km(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广域网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试计算当数据率为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Mb/s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10Gb/s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时在以上媒体中正在传播的比特数。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答：传播时延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信道长度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电磁波在信道上的传播速率                  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时延带宽积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传播时延*带宽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0.1m/(2.3*10</a:t>
            </a:r>
            <a:r>
              <a:rPr lang="en-US" altLang="zh-CN" sz="2400" baseline="30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1×1Mb/s=0.000435bit 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100m/2.3/10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×1×108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/s=0.435bit 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100000/2.3/10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×1×10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=435bit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5×10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/2.3/10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×1×10</a:t>
            </a:r>
            <a:r>
              <a:rPr lang="en-US" altLang="zh-CN" sz="2400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=21739bit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1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96752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长度为</a:t>
            </a:r>
            <a:r>
              <a:rPr lang="en-US" altLang="zh-CN" sz="2400" b="1" dirty="0"/>
              <a:t>100</a:t>
            </a:r>
            <a:r>
              <a:rPr lang="zh-CN" altLang="zh-CN" sz="2400" b="1" dirty="0"/>
              <a:t>字节的应用层数据交给运输层传送，需加上</a:t>
            </a:r>
            <a:r>
              <a:rPr lang="en-US" altLang="zh-CN" sz="2400" b="1" dirty="0"/>
              <a:t>20</a:t>
            </a:r>
            <a:r>
              <a:rPr lang="zh-CN" altLang="zh-CN" sz="2400" b="1" dirty="0"/>
              <a:t>字节的</a:t>
            </a:r>
            <a:r>
              <a:rPr lang="en-US" altLang="zh-CN" sz="2400" b="1" dirty="0"/>
              <a:t>TCP</a:t>
            </a:r>
            <a:r>
              <a:rPr lang="zh-CN" altLang="zh-CN" sz="2400" b="1" dirty="0"/>
              <a:t>首部。再交给网络层传送，需加上</a:t>
            </a:r>
            <a:r>
              <a:rPr lang="en-US" altLang="zh-CN" sz="2400" b="1" dirty="0"/>
              <a:t>20</a:t>
            </a:r>
            <a:r>
              <a:rPr lang="zh-CN" altLang="zh-CN" sz="2400" b="1" dirty="0"/>
              <a:t>字节的</a:t>
            </a:r>
            <a:r>
              <a:rPr lang="en-US" altLang="zh-CN" sz="2400" b="1" dirty="0"/>
              <a:t>IP</a:t>
            </a:r>
            <a:r>
              <a:rPr lang="zh-CN" altLang="zh-CN" sz="2400" b="1" dirty="0"/>
              <a:t>首部。最后交给数据链路层的以太网传送，加上首部和尾部</a:t>
            </a:r>
            <a:r>
              <a:rPr lang="en-US" altLang="zh-CN" sz="2400" b="1" dirty="0"/>
              <a:t>18</a:t>
            </a:r>
            <a:r>
              <a:rPr lang="zh-CN" altLang="zh-CN" sz="2400" b="1" dirty="0"/>
              <a:t>字节。试求数据的传输效率。</a:t>
            </a:r>
            <a:r>
              <a:rPr lang="en-US" altLang="zh-CN" sz="2400" b="1" dirty="0"/>
              <a:t> </a:t>
            </a:r>
            <a:endParaRPr lang="zh-CN" altLang="zh-CN" sz="2400" dirty="0"/>
          </a:p>
          <a:p>
            <a:r>
              <a:rPr lang="zh-CN" altLang="zh-CN" sz="2400" b="1" dirty="0"/>
              <a:t>　　若应用层数据长度为</a:t>
            </a:r>
            <a:r>
              <a:rPr lang="en-US" altLang="zh-CN" sz="2400" b="1" dirty="0"/>
              <a:t>1000</a:t>
            </a:r>
            <a:r>
              <a:rPr lang="zh-CN" altLang="zh-CN" sz="2400" b="1" dirty="0"/>
              <a:t>字节，数据的传输效率是多少？</a:t>
            </a:r>
            <a:r>
              <a:rPr lang="en-US" altLang="zh-CN" sz="2400" b="1" dirty="0"/>
              <a:t> </a:t>
            </a:r>
            <a:endParaRPr lang="zh-CN" altLang="zh-CN" sz="2400" dirty="0"/>
          </a:p>
          <a:p>
            <a:r>
              <a:rPr lang="zh-CN" altLang="zh-CN" sz="2400" dirty="0"/>
              <a:t>答：数据长度为</a:t>
            </a:r>
            <a:r>
              <a:rPr lang="en-US" altLang="zh-CN" sz="2400" dirty="0"/>
              <a:t>100</a:t>
            </a:r>
            <a:r>
              <a:rPr lang="zh-CN" altLang="zh-CN" sz="2400" dirty="0"/>
              <a:t>字节时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zh-CN" altLang="zh-CN" sz="2400" dirty="0"/>
              <a:t>　　传输效率</a:t>
            </a:r>
            <a:r>
              <a:rPr lang="en-US" altLang="zh-CN" sz="2400" dirty="0"/>
              <a:t>=100/</a:t>
            </a:r>
            <a:r>
              <a:rPr lang="zh-CN" altLang="zh-CN" sz="2400" dirty="0"/>
              <a:t>（</a:t>
            </a:r>
            <a:r>
              <a:rPr lang="en-US" altLang="zh-CN" sz="2400" dirty="0"/>
              <a:t>100+20+20+18</a:t>
            </a:r>
            <a:r>
              <a:rPr lang="zh-CN" altLang="zh-CN" sz="2400" dirty="0"/>
              <a:t>）</a:t>
            </a:r>
            <a:r>
              <a:rPr lang="en-US" altLang="zh-CN" sz="2400" dirty="0"/>
              <a:t>=63.3% </a:t>
            </a:r>
            <a:endParaRPr lang="zh-CN" altLang="zh-CN" sz="2400" dirty="0"/>
          </a:p>
          <a:p>
            <a:r>
              <a:rPr lang="zh-CN" altLang="zh-CN" sz="2400" dirty="0"/>
              <a:t>　　数据长度为</a:t>
            </a:r>
            <a:r>
              <a:rPr lang="en-US" altLang="zh-CN" sz="2400" dirty="0"/>
              <a:t>1000</a:t>
            </a:r>
            <a:r>
              <a:rPr lang="zh-CN" altLang="zh-CN" sz="2400" dirty="0"/>
              <a:t>字节时，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zh-CN" altLang="zh-CN" sz="2400" dirty="0"/>
              <a:t>传输效率</a:t>
            </a:r>
            <a:r>
              <a:rPr lang="en-US" altLang="zh-CN" sz="2400" dirty="0"/>
              <a:t>=1000/</a:t>
            </a:r>
            <a:r>
              <a:rPr lang="zh-CN" altLang="zh-CN" sz="2400" dirty="0"/>
              <a:t>（</a:t>
            </a:r>
            <a:r>
              <a:rPr lang="en-US" altLang="zh-CN" sz="2400" dirty="0"/>
              <a:t>1000+20+20+18</a:t>
            </a:r>
            <a:r>
              <a:rPr lang="zh-CN" altLang="zh-CN" sz="2400" dirty="0"/>
              <a:t>）</a:t>
            </a:r>
            <a:r>
              <a:rPr lang="en-US" altLang="zh-CN" sz="2400" dirty="0"/>
              <a:t>=94.5%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383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74345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设某路由器建立了如下路由表（这三列分别是目的网络、子网掩码和下一跳路由器，若直接交付则最后一列表示应当从哪一个接口转发出去）：</a:t>
            </a:r>
            <a:endParaRPr lang="zh-CN" altLang="zh-CN" dirty="0"/>
          </a:p>
          <a:p>
            <a:r>
              <a:rPr lang="zh-CN" altLang="zh-CN" b="1" dirty="0"/>
              <a:t>目的网络</a:t>
            </a:r>
            <a:r>
              <a:rPr lang="en-US" altLang="zh-CN" b="1" dirty="0"/>
              <a:t>         </a:t>
            </a:r>
            <a:r>
              <a:rPr lang="zh-CN" altLang="zh-CN" b="1" dirty="0"/>
              <a:t>子网掩码</a:t>
            </a:r>
            <a:r>
              <a:rPr lang="en-US" altLang="zh-CN" b="1" dirty="0"/>
              <a:t>             </a:t>
            </a:r>
            <a:r>
              <a:rPr lang="zh-CN" altLang="zh-CN" b="1" dirty="0"/>
              <a:t>下一跳</a:t>
            </a:r>
            <a:endParaRPr lang="zh-CN" altLang="zh-CN" dirty="0"/>
          </a:p>
          <a:p>
            <a:r>
              <a:rPr lang="en-US" altLang="zh-CN" b="1" dirty="0"/>
              <a:t>128.96.39.0              255.255.255.128              </a:t>
            </a:r>
            <a:r>
              <a:rPr lang="zh-CN" altLang="zh-CN" b="1" dirty="0"/>
              <a:t>接口</a:t>
            </a:r>
            <a:r>
              <a:rPr lang="en-US" altLang="zh-CN" b="1" dirty="0"/>
              <a:t>0</a:t>
            </a:r>
            <a:endParaRPr lang="zh-CN" altLang="zh-CN" dirty="0"/>
          </a:p>
          <a:p>
            <a:r>
              <a:rPr lang="en-US" altLang="zh-CN" b="1" dirty="0"/>
              <a:t>128.96.39.128            255.255.255.128             </a:t>
            </a:r>
            <a:r>
              <a:rPr lang="zh-CN" altLang="zh-CN" b="1" dirty="0"/>
              <a:t>接口</a:t>
            </a:r>
            <a:r>
              <a:rPr lang="en-US" altLang="zh-CN" b="1" dirty="0"/>
              <a:t>1</a:t>
            </a:r>
            <a:endParaRPr lang="zh-CN" altLang="zh-CN" dirty="0"/>
          </a:p>
          <a:p>
            <a:r>
              <a:rPr lang="en-US" altLang="zh-CN" b="1" dirty="0"/>
              <a:t>128.96.40.0              255.255.255.128               R2</a:t>
            </a:r>
            <a:endParaRPr lang="zh-CN" altLang="zh-CN" dirty="0"/>
          </a:p>
          <a:p>
            <a:r>
              <a:rPr lang="en-US" altLang="zh-CN" b="1" dirty="0"/>
              <a:t>192.4.153.0              255.255.255.192               R3</a:t>
            </a:r>
            <a:endParaRPr lang="zh-CN" altLang="zh-CN" dirty="0"/>
          </a:p>
          <a:p>
            <a:r>
              <a:rPr lang="en-US" altLang="zh-CN" b="1" dirty="0"/>
              <a:t>*</a:t>
            </a:r>
            <a:r>
              <a:rPr lang="zh-CN" altLang="zh-CN" b="1" dirty="0"/>
              <a:t>（默认）</a:t>
            </a:r>
            <a:r>
              <a:rPr lang="en-US" altLang="zh-CN" b="1" dirty="0"/>
              <a:t>                           -                  </a:t>
            </a:r>
            <a:r>
              <a:rPr lang="en-US" altLang="zh-CN" b="1" dirty="0" smtClean="0"/>
              <a:t>              </a:t>
            </a:r>
            <a:r>
              <a:rPr lang="en-US" altLang="zh-CN" b="1" dirty="0"/>
              <a:t>R4</a:t>
            </a:r>
            <a:endParaRPr lang="zh-CN" altLang="zh-CN" dirty="0"/>
          </a:p>
          <a:p>
            <a:r>
              <a:rPr lang="zh-CN" altLang="zh-CN" b="1" dirty="0"/>
              <a:t>现共收到</a:t>
            </a:r>
            <a:r>
              <a:rPr lang="en-US" altLang="zh-CN" b="1" dirty="0"/>
              <a:t>5</a:t>
            </a:r>
            <a:r>
              <a:rPr lang="zh-CN" altLang="zh-CN" b="1" dirty="0"/>
              <a:t>个分组，其目的站</a:t>
            </a:r>
            <a:r>
              <a:rPr lang="en-US" altLang="zh-CN" b="1" dirty="0"/>
              <a:t>IP</a:t>
            </a:r>
            <a:r>
              <a:rPr lang="zh-CN" altLang="zh-CN" b="1" dirty="0"/>
              <a:t>地址分别为：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128.96.39.10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128.96.40.12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/>
              <a:t>128.96.40.151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</a:t>
            </a:r>
            <a:r>
              <a:rPr lang="en-US" altLang="zh-CN" b="1" dirty="0"/>
              <a:t>192.4.153.17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</a:t>
            </a:r>
            <a:r>
              <a:rPr lang="en-US" altLang="zh-CN" b="1" dirty="0"/>
              <a:t>192.4.153.90</a:t>
            </a:r>
            <a:endParaRPr lang="zh-CN" altLang="zh-CN" dirty="0"/>
          </a:p>
          <a:p>
            <a:r>
              <a:rPr lang="zh-CN" altLang="zh-CN" b="1" dirty="0"/>
              <a:t>试分别计算其下一跳。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568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110" y="1340768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解：（</a:t>
            </a:r>
            <a:r>
              <a:rPr lang="en-US" altLang="zh-CN" dirty="0"/>
              <a:t>1</a:t>
            </a:r>
            <a:r>
              <a:rPr lang="zh-CN" altLang="zh-CN" dirty="0"/>
              <a:t>）分组的目的站</a:t>
            </a:r>
            <a:r>
              <a:rPr lang="en-US" altLang="zh-CN" dirty="0"/>
              <a:t>IP</a:t>
            </a:r>
            <a:r>
              <a:rPr lang="zh-CN" altLang="zh-CN" dirty="0"/>
              <a:t>地址为：</a:t>
            </a:r>
            <a:r>
              <a:rPr lang="en-US" altLang="zh-CN" dirty="0"/>
              <a:t>128.96.39.10</a:t>
            </a:r>
            <a:r>
              <a:rPr lang="zh-CN" altLang="zh-CN" dirty="0"/>
              <a:t>。先与子网掩码</a:t>
            </a:r>
            <a:r>
              <a:rPr lang="en-US" altLang="zh-CN" dirty="0"/>
              <a:t>255.255.255.128</a:t>
            </a:r>
            <a:r>
              <a:rPr lang="zh-CN" altLang="zh-CN" dirty="0"/>
              <a:t>相与，得</a:t>
            </a:r>
            <a:r>
              <a:rPr lang="en-US" altLang="zh-CN" dirty="0"/>
              <a:t>128.96.39.0</a:t>
            </a:r>
            <a:r>
              <a:rPr lang="zh-CN" altLang="zh-CN" dirty="0"/>
              <a:t>，可见该分组经接口</a:t>
            </a:r>
            <a:r>
              <a:rPr lang="en-US" altLang="zh-CN" dirty="0"/>
              <a:t>0</a:t>
            </a:r>
            <a:r>
              <a:rPr lang="zh-CN" altLang="zh-CN" dirty="0"/>
              <a:t>转发。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）分组的目的</a:t>
            </a:r>
            <a:r>
              <a:rPr lang="en-US" altLang="zh-CN" dirty="0"/>
              <a:t>IP</a:t>
            </a:r>
            <a:r>
              <a:rPr lang="zh-CN" altLang="zh-CN" dirty="0"/>
              <a:t>地址为：</a:t>
            </a:r>
            <a:r>
              <a:rPr lang="en-US" altLang="zh-CN" dirty="0"/>
              <a:t>128.96.40.12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①</a:t>
            </a:r>
            <a:r>
              <a:rPr lang="en-US" altLang="zh-CN" dirty="0"/>
              <a:t>     </a:t>
            </a:r>
            <a:r>
              <a:rPr lang="zh-CN" altLang="zh-CN" dirty="0"/>
              <a:t>与子网掩码</a:t>
            </a:r>
            <a:r>
              <a:rPr lang="en-US" altLang="zh-CN" dirty="0"/>
              <a:t>255.255.255.128</a:t>
            </a:r>
            <a:r>
              <a:rPr lang="zh-CN" altLang="zh-CN" dirty="0"/>
              <a:t>相与得</a:t>
            </a:r>
            <a:r>
              <a:rPr lang="en-US" altLang="zh-CN" dirty="0"/>
              <a:t>128.96.40.0</a:t>
            </a:r>
            <a:r>
              <a:rPr lang="zh-CN" altLang="zh-CN" dirty="0"/>
              <a:t>，不等于</a:t>
            </a:r>
            <a:r>
              <a:rPr lang="en-US" altLang="zh-CN" dirty="0"/>
              <a:t>128.96.39.0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②</a:t>
            </a:r>
            <a:r>
              <a:rPr lang="en-US" altLang="zh-CN" dirty="0"/>
              <a:t>     </a:t>
            </a:r>
            <a:r>
              <a:rPr lang="zh-CN" altLang="zh-CN" dirty="0"/>
              <a:t>与子网掩码</a:t>
            </a:r>
            <a:r>
              <a:rPr lang="en-US" altLang="zh-CN" dirty="0"/>
              <a:t>255.255.255.128</a:t>
            </a:r>
            <a:r>
              <a:rPr lang="zh-CN" altLang="zh-CN" dirty="0"/>
              <a:t>相与得</a:t>
            </a:r>
            <a:r>
              <a:rPr lang="en-US" altLang="zh-CN" dirty="0"/>
              <a:t>128.96.40.0</a:t>
            </a:r>
            <a:r>
              <a:rPr lang="zh-CN" altLang="zh-CN" dirty="0"/>
              <a:t>，经查路由表可知，该项分组经</a:t>
            </a:r>
            <a:r>
              <a:rPr lang="en-US" altLang="zh-CN" dirty="0"/>
              <a:t>R2</a:t>
            </a:r>
            <a:r>
              <a:rPr lang="zh-CN" altLang="zh-CN" dirty="0"/>
              <a:t>转发。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）分组的目的</a:t>
            </a:r>
            <a:r>
              <a:rPr lang="en-US" altLang="zh-CN" dirty="0"/>
              <a:t>IP</a:t>
            </a:r>
            <a:r>
              <a:rPr lang="zh-CN" altLang="zh-CN" dirty="0"/>
              <a:t>地址为：</a:t>
            </a:r>
            <a:r>
              <a:rPr lang="en-US" altLang="zh-CN" dirty="0"/>
              <a:t>128.96.40.151</a:t>
            </a:r>
            <a:r>
              <a:rPr lang="zh-CN" altLang="zh-CN" dirty="0"/>
              <a:t>，与子网掩码</a:t>
            </a:r>
            <a:r>
              <a:rPr lang="en-US" altLang="zh-CN" dirty="0"/>
              <a:t>255.255.255.128</a:t>
            </a:r>
            <a:r>
              <a:rPr lang="zh-CN" altLang="zh-CN" dirty="0"/>
              <a:t>相与后得</a:t>
            </a:r>
            <a:r>
              <a:rPr lang="en-US" altLang="zh-CN" dirty="0"/>
              <a:t>128.96.40.128</a:t>
            </a:r>
            <a:r>
              <a:rPr lang="zh-CN" altLang="zh-CN" dirty="0"/>
              <a:t>，与子网掩码</a:t>
            </a:r>
            <a:r>
              <a:rPr lang="en-US" altLang="zh-CN" dirty="0"/>
              <a:t>255.255.255.192</a:t>
            </a:r>
            <a:r>
              <a:rPr lang="zh-CN" altLang="zh-CN" dirty="0"/>
              <a:t>相与后得</a:t>
            </a:r>
            <a:r>
              <a:rPr lang="en-US" altLang="zh-CN" dirty="0"/>
              <a:t>128.96.40.128</a:t>
            </a:r>
            <a:r>
              <a:rPr lang="zh-CN" altLang="zh-CN" dirty="0"/>
              <a:t>，经查路由表知，该分组转发选择默认路由，经</a:t>
            </a:r>
            <a:r>
              <a:rPr lang="en-US" altLang="zh-CN" dirty="0"/>
              <a:t>R4</a:t>
            </a:r>
            <a:r>
              <a:rPr lang="zh-CN" altLang="zh-CN" dirty="0"/>
              <a:t>转发。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）分组的目的</a:t>
            </a:r>
            <a:r>
              <a:rPr lang="en-US" altLang="zh-CN" dirty="0"/>
              <a:t>IP</a:t>
            </a:r>
            <a:r>
              <a:rPr lang="zh-CN" altLang="zh-CN" dirty="0"/>
              <a:t>地址为：</a:t>
            </a:r>
            <a:r>
              <a:rPr lang="en-US" altLang="zh-CN" dirty="0"/>
              <a:t>192.4.153.17</a:t>
            </a:r>
            <a:r>
              <a:rPr lang="zh-CN" altLang="zh-CN" dirty="0"/>
              <a:t>。与子网掩码</a:t>
            </a:r>
            <a:r>
              <a:rPr lang="en-US" altLang="zh-CN" dirty="0"/>
              <a:t>255.255.255.128</a:t>
            </a:r>
            <a:r>
              <a:rPr lang="zh-CN" altLang="zh-CN" dirty="0"/>
              <a:t>相与后得</a:t>
            </a:r>
            <a:r>
              <a:rPr lang="en-US" altLang="zh-CN" dirty="0"/>
              <a:t>192.4.153.0</a:t>
            </a:r>
            <a:r>
              <a:rPr lang="zh-CN" altLang="zh-CN" dirty="0"/>
              <a:t>。与子网掩码</a:t>
            </a:r>
            <a:r>
              <a:rPr lang="en-US" altLang="zh-CN" dirty="0"/>
              <a:t>255.255.255.192</a:t>
            </a:r>
            <a:r>
              <a:rPr lang="zh-CN" altLang="zh-CN" dirty="0"/>
              <a:t>相与后得</a:t>
            </a:r>
            <a:r>
              <a:rPr lang="en-US" altLang="zh-CN" dirty="0"/>
              <a:t>192.4.153.0</a:t>
            </a:r>
            <a:r>
              <a:rPr lang="zh-CN" altLang="zh-CN" dirty="0"/>
              <a:t>，经查路由表知，该分组经</a:t>
            </a:r>
            <a:r>
              <a:rPr lang="en-US" altLang="zh-CN" dirty="0"/>
              <a:t>R3</a:t>
            </a:r>
            <a:r>
              <a:rPr lang="zh-CN" altLang="zh-CN" dirty="0"/>
              <a:t>转发。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）分组的目的</a:t>
            </a:r>
            <a:r>
              <a:rPr lang="en-US" altLang="zh-CN" dirty="0"/>
              <a:t>IP</a:t>
            </a:r>
            <a:r>
              <a:rPr lang="zh-CN" altLang="zh-CN" dirty="0"/>
              <a:t>地址为：</a:t>
            </a:r>
            <a:r>
              <a:rPr lang="en-US" altLang="zh-CN" dirty="0"/>
              <a:t>192.4.153.90</a:t>
            </a:r>
            <a:r>
              <a:rPr lang="zh-CN" altLang="zh-CN" dirty="0"/>
              <a:t>，与子网掩码</a:t>
            </a:r>
            <a:r>
              <a:rPr lang="en-US" altLang="zh-CN" dirty="0"/>
              <a:t>255.255.255.128</a:t>
            </a:r>
            <a:r>
              <a:rPr lang="zh-CN" altLang="zh-CN" dirty="0"/>
              <a:t>相与后得</a:t>
            </a:r>
            <a:r>
              <a:rPr lang="en-US" altLang="zh-CN" dirty="0"/>
              <a:t>192.4.153.0</a:t>
            </a:r>
            <a:r>
              <a:rPr lang="zh-CN" altLang="zh-CN" dirty="0"/>
              <a:t>。与子网掩码</a:t>
            </a:r>
            <a:r>
              <a:rPr lang="en-US" altLang="zh-CN" dirty="0"/>
              <a:t>255.255.255.192</a:t>
            </a:r>
            <a:r>
              <a:rPr lang="zh-CN" altLang="zh-CN" dirty="0"/>
              <a:t>相与后得</a:t>
            </a:r>
            <a:r>
              <a:rPr lang="en-US" altLang="zh-CN" dirty="0"/>
              <a:t>192.4.153.64</a:t>
            </a:r>
            <a:r>
              <a:rPr lang="zh-CN" altLang="zh-CN" dirty="0"/>
              <a:t>，经查路由表知，该分组转发选择默认路由，经</a:t>
            </a:r>
            <a:r>
              <a:rPr lang="en-US" altLang="zh-CN" dirty="0"/>
              <a:t>R4</a:t>
            </a:r>
            <a:r>
              <a:rPr lang="zh-CN" altLang="zh-CN" dirty="0"/>
              <a:t>转发。</a:t>
            </a:r>
          </a:p>
        </p:txBody>
      </p:sp>
    </p:spTree>
    <p:extLst>
      <p:ext uri="{BB962C8B-B14F-4D97-AF65-F5344CB8AC3E}">
        <p14:creationId xmlns:p14="http://schemas.microsoft.com/office/powerpoint/2010/main" val="291467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064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某单位分配到一个</a:t>
            </a:r>
            <a:r>
              <a:rPr lang="en-US" altLang="zh-CN" b="1" dirty="0"/>
              <a:t>B</a:t>
            </a:r>
            <a:r>
              <a:rPr lang="zh-CN" altLang="zh-CN" b="1" dirty="0"/>
              <a:t>类</a:t>
            </a:r>
            <a:r>
              <a:rPr lang="en-US" altLang="zh-CN" b="1" dirty="0"/>
              <a:t>IP</a:t>
            </a:r>
            <a:r>
              <a:rPr lang="zh-CN" altLang="zh-CN" b="1" dirty="0"/>
              <a:t>地址，其</a:t>
            </a:r>
            <a:r>
              <a:rPr lang="en-US" altLang="zh-CN" b="1" dirty="0"/>
              <a:t>net-id</a:t>
            </a:r>
            <a:r>
              <a:rPr lang="zh-CN" altLang="zh-CN" b="1" dirty="0"/>
              <a:t>为</a:t>
            </a:r>
            <a:r>
              <a:rPr lang="en-US" altLang="zh-CN" b="1" dirty="0"/>
              <a:t>129.250.0.0</a:t>
            </a:r>
            <a:r>
              <a:rPr lang="zh-CN" altLang="zh-CN" b="1" dirty="0"/>
              <a:t>。该单位有</a:t>
            </a:r>
            <a:r>
              <a:rPr lang="en-US" altLang="zh-CN" b="1" dirty="0"/>
              <a:t>4000</a:t>
            </a:r>
            <a:r>
              <a:rPr lang="zh-CN" altLang="zh-CN" b="1" dirty="0"/>
              <a:t>台机器，平均分布在</a:t>
            </a:r>
            <a:r>
              <a:rPr lang="en-US" altLang="zh-CN" b="1" dirty="0"/>
              <a:t>16</a:t>
            </a:r>
            <a:r>
              <a:rPr lang="zh-CN" altLang="zh-CN" b="1" dirty="0"/>
              <a:t>个不同的地点。如选用子网掩码为</a:t>
            </a:r>
            <a:r>
              <a:rPr lang="en-US" altLang="zh-CN" b="1" dirty="0"/>
              <a:t>255.255.255.0</a:t>
            </a:r>
            <a:r>
              <a:rPr lang="zh-CN" altLang="zh-CN" b="1" dirty="0"/>
              <a:t>，试给每一地点分配一个子网号码，并计算出每个地点主机号码的最小值和最大值。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1165277"/>
            <a:ext cx="8415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答：</a:t>
            </a:r>
            <a:r>
              <a:rPr lang="en-US" altLang="zh-CN" dirty="0"/>
              <a:t>4000/16=250</a:t>
            </a:r>
            <a:r>
              <a:rPr lang="zh-CN" altLang="zh-CN" dirty="0"/>
              <a:t>，平均每个地点</a:t>
            </a:r>
            <a:r>
              <a:rPr lang="en-US" altLang="zh-CN" dirty="0"/>
              <a:t>250</a:t>
            </a:r>
            <a:r>
              <a:rPr lang="zh-CN" altLang="zh-CN" dirty="0"/>
              <a:t>台机器。如选</a:t>
            </a:r>
            <a:r>
              <a:rPr lang="en-US" altLang="zh-CN" dirty="0"/>
              <a:t>255.255.255.0</a:t>
            </a:r>
            <a:r>
              <a:rPr lang="zh-CN" altLang="zh-CN" dirty="0"/>
              <a:t>为掩码，则每个网络所连主机数</a:t>
            </a:r>
            <a:r>
              <a:rPr lang="en-US" altLang="zh-CN" dirty="0"/>
              <a:t>=28-2=254&gt;250</a:t>
            </a:r>
            <a:r>
              <a:rPr lang="zh-CN" altLang="zh-CN" dirty="0"/>
              <a:t>，共有子网数</a:t>
            </a:r>
            <a:r>
              <a:rPr lang="en-US" altLang="zh-CN" dirty="0"/>
              <a:t>=28-2=254&gt;16</a:t>
            </a:r>
            <a:r>
              <a:rPr lang="zh-CN" altLang="zh-CN" dirty="0"/>
              <a:t>，能满足实际需求。</a:t>
            </a:r>
          </a:p>
          <a:p>
            <a:r>
              <a:rPr lang="zh-CN" altLang="zh-CN" dirty="0"/>
              <a:t>可给每个地点分配如下子网号码</a:t>
            </a:r>
          </a:p>
          <a:p>
            <a:r>
              <a:rPr lang="zh-CN" altLang="zh-CN" dirty="0"/>
              <a:t>地点： 子网号（</a:t>
            </a:r>
            <a:r>
              <a:rPr lang="en-US" altLang="zh-CN" dirty="0"/>
              <a:t>subnet-id</a:t>
            </a:r>
            <a:r>
              <a:rPr lang="zh-CN" altLang="zh-CN" dirty="0"/>
              <a:t>） 子网网络号</a:t>
            </a:r>
            <a:r>
              <a:rPr lang="en-US" altLang="zh-CN" dirty="0"/>
              <a:t>   </a:t>
            </a:r>
            <a:r>
              <a:rPr lang="zh-CN" altLang="zh-CN" dirty="0"/>
              <a:t>主机</a:t>
            </a:r>
            <a:r>
              <a:rPr lang="en-US" altLang="zh-CN" dirty="0"/>
              <a:t>IP</a:t>
            </a:r>
            <a:r>
              <a:rPr lang="zh-CN" altLang="zh-CN" dirty="0"/>
              <a:t>的最小值和最大值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    00000001           129.250.1.0    129.250.1.1---129.250.1.254  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    00000010           129.250.2.0    129.250.2.1---129.250.2.254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/>
              <a:t>    00000011           129.250.3.0    129.250.3.1---129.250.3.254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    00000100           129.250.4.0    129.250.4.1---129.250.4.254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：</a:t>
            </a:r>
            <a:r>
              <a:rPr lang="en-US" altLang="zh-CN" dirty="0"/>
              <a:t>    00000101           129.250.5.0    129.250.5.1---</a:t>
            </a:r>
            <a:r>
              <a:rPr lang="en-US" altLang="zh-CN" dirty="0" smtClean="0"/>
              <a:t>129.250.5.254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：</a:t>
            </a:r>
            <a:r>
              <a:rPr lang="en-US" altLang="zh-CN" dirty="0"/>
              <a:t>    00000110           129.250.6.0    129.250.6.1---129.250.6.254</a:t>
            </a:r>
            <a:endParaRPr lang="zh-CN" altLang="zh-CN" dirty="0"/>
          </a:p>
          <a:p>
            <a:r>
              <a:rPr lang="en-US" altLang="zh-CN" dirty="0"/>
              <a:t>7</a:t>
            </a:r>
            <a:r>
              <a:rPr lang="zh-CN" altLang="zh-CN" dirty="0"/>
              <a:t>：</a:t>
            </a:r>
            <a:r>
              <a:rPr lang="en-US" altLang="zh-CN" dirty="0"/>
              <a:t>    00000111           129.250.7.0    129.250.7.1---129.250.7.254</a:t>
            </a:r>
            <a:endParaRPr lang="zh-CN" altLang="zh-CN" dirty="0"/>
          </a:p>
          <a:p>
            <a:r>
              <a:rPr lang="en-US" altLang="zh-CN" dirty="0"/>
              <a:t>8</a:t>
            </a:r>
            <a:r>
              <a:rPr lang="zh-CN" altLang="zh-CN" dirty="0"/>
              <a:t>：</a:t>
            </a:r>
            <a:r>
              <a:rPr lang="en-US" altLang="zh-CN" dirty="0"/>
              <a:t>    00001000           129.250.8.0    129.250.8.1---129.250.8.254</a:t>
            </a:r>
            <a:endParaRPr lang="zh-CN" altLang="zh-CN" dirty="0"/>
          </a:p>
          <a:p>
            <a:r>
              <a:rPr lang="en-US" altLang="zh-CN" dirty="0"/>
              <a:t>9</a:t>
            </a:r>
            <a:r>
              <a:rPr lang="zh-CN" altLang="zh-CN" dirty="0"/>
              <a:t>：</a:t>
            </a:r>
            <a:r>
              <a:rPr lang="en-US" altLang="zh-CN" dirty="0"/>
              <a:t>    00001001           129.250.9.0    129.250.9.1---129.250.9.254</a:t>
            </a:r>
            <a:endParaRPr lang="zh-CN" altLang="zh-CN" dirty="0"/>
          </a:p>
          <a:p>
            <a:r>
              <a:rPr lang="en-US" altLang="zh-CN" dirty="0"/>
              <a:t>10</a:t>
            </a:r>
            <a:r>
              <a:rPr lang="zh-CN" altLang="zh-CN" dirty="0"/>
              <a:t>：</a:t>
            </a:r>
            <a:r>
              <a:rPr lang="en-US" altLang="zh-CN" dirty="0"/>
              <a:t>  00001010           129.250.10.0   129.250.10.1---129.250.10.254</a:t>
            </a:r>
            <a:endParaRPr lang="zh-CN" altLang="zh-CN" dirty="0"/>
          </a:p>
          <a:p>
            <a:r>
              <a:rPr lang="en-US" altLang="zh-CN" dirty="0"/>
              <a:t>11</a:t>
            </a:r>
            <a:r>
              <a:rPr lang="zh-CN" altLang="zh-CN" dirty="0"/>
              <a:t>：</a:t>
            </a:r>
            <a:r>
              <a:rPr lang="en-US" altLang="zh-CN" dirty="0"/>
              <a:t>  00001011           129.250.11.0   129.250.11.1---129.250.11.254</a:t>
            </a:r>
            <a:endParaRPr lang="zh-CN" altLang="zh-CN" dirty="0"/>
          </a:p>
          <a:p>
            <a:r>
              <a:rPr lang="en-US" altLang="zh-CN" dirty="0"/>
              <a:t>12</a:t>
            </a:r>
            <a:r>
              <a:rPr lang="zh-CN" altLang="zh-CN" dirty="0"/>
              <a:t>：</a:t>
            </a:r>
            <a:r>
              <a:rPr lang="en-US" altLang="zh-CN" dirty="0"/>
              <a:t>  00001100           129.250.12.0   129.250.12.1---129.250.12.254</a:t>
            </a:r>
            <a:endParaRPr lang="zh-CN" altLang="zh-CN" dirty="0"/>
          </a:p>
          <a:p>
            <a:r>
              <a:rPr lang="en-US" altLang="zh-CN" dirty="0"/>
              <a:t>13</a:t>
            </a:r>
            <a:r>
              <a:rPr lang="zh-CN" altLang="zh-CN" dirty="0"/>
              <a:t>：</a:t>
            </a:r>
            <a:r>
              <a:rPr lang="en-US" altLang="zh-CN" dirty="0"/>
              <a:t>  00001101           129.250.13.0   129.250.13.1---129.250.13.254</a:t>
            </a:r>
            <a:endParaRPr lang="zh-CN" altLang="zh-CN" dirty="0"/>
          </a:p>
          <a:p>
            <a:r>
              <a:rPr lang="en-US" altLang="zh-CN" dirty="0"/>
              <a:t>14</a:t>
            </a:r>
            <a:r>
              <a:rPr lang="zh-CN" altLang="zh-CN" dirty="0"/>
              <a:t>：</a:t>
            </a:r>
            <a:r>
              <a:rPr lang="en-US" altLang="zh-CN" dirty="0"/>
              <a:t>  00001110           129.250.14.0   129.250.14.1---129.250.14.254</a:t>
            </a:r>
            <a:endParaRPr lang="zh-CN" altLang="zh-CN" dirty="0"/>
          </a:p>
          <a:p>
            <a:r>
              <a:rPr lang="en-US" altLang="zh-CN" dirty="0"/>
              <a:t>15</a:t>
            </a:r>
            <a:r>
              <a:rPr lang="zh-CN" altLang="zh-CN" dirty="0"/>
              <a:t>：</a:t>
            </a:r>
            <a:r>
              <a:rPr lang="en-US" altLang="zh-CN" dirty="0"/>
              <a:t>  00001111           129.250.15.0   129.250.15.1---129.250.15.254</a:t>
            </a:r>
            <a:endParaRPr lang="zh-CN" altLang="zh-CN" dirty="0"/>
          </a:p>
          <a:p>
            <a:r>
              <a:rPr lang="en-US" altLang="zh-CN" dirty="0"/>
              <a:t>16</a:t>
            </a:r>
            <a:r>
              <a:rPr lang="zh-CN" altLang="zh-CN" dirty="0"/>
              <a:t>：</a:t>
            </a:r>
            <a:r>
              <a:rPr lang="en-US" altLang="zh-CN" dirty="0"/>
              <a:t>  00010000           129.250.16.0   129.250.16.1---</a:t>
            </a:r>
            <a:r>
              <a:rPr lang="en-US" altLang="zh-CN" dirty="0" smtClean="0"/>
              <a:t>129.250.16.254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2821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260648"/>
            <a:ext cx="813690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一个自治系统有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个局域网，其连接图如图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4-55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示。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LAN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至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LAN</a:t>
            </a:r>
            <a:r>
              <a:rPr kumimoji="0" lang="en-US" altLang="zh-CN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上的主机数分别为：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91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150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15.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该自治系统分配到的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IP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地址块为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30.138.118/23.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试给出每一个局域网的地址块（包括前缀）。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340768"/>
            <a:ext cx="52673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2852936"/>
            <a:ext cx="770485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答案：对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LAN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，主机数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150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&lt;150+1&lt;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），所以主机位为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8bit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，网络前缀为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，分配地址块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30.138.118.0/24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。（第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对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LAN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，主机数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91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&lt;91+1&lt;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），所以主机位为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7bit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，网络前缀为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，分配地址块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30.138.119.0/25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。（第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对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LAN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，主机数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&lt;15+1&lt;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），所以主机位为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5bit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，网络前缀为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27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，分配地址块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30.138.119.192/27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。（第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26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27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1110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对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LAN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，主机数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&lt;3+1&lt;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），所以主机位为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3bit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，网络前缀为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29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，分配地址块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30.138.119.232/29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。（第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26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27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28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29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111101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对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LAN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，主机数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&lt;3+1&lt;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），所以主机位为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3bit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，网络前缀为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29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，分配地址块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30.138.119.240/29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。（第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26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27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28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29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位为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111110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9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967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5</cp:revision>
  <dcterms:created xsi:type="dcterms:W3CDTF">2013-11-18T08:25:00Z</dcterms:created>
  <dcterms:modified xsi:type="dcterms:W3CDTF">2013-11-18T09:04:42Z</dcterms:modified>
</cp:coreProperties>
</file>