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35443-7C97-EE99-2B80-116FF66B85AE}" v="160" dt="2024-04-23T18:32:10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 fontScale="90000"/>
          </a:bodyPr>
          <a:lstStyle/>
          <a:p>
            <a:r>
              <a:rPr lang="de-DE" sz="5400" dirty="0" err="1">
                <a:solidFill>
                  <a:schemeClr val="bg1"/>
                </a:solidFill>
                <a:ea typeface="+mj-lt"/>
                <a:cs typeface="+mj-lt"/>
              </a:rPr>
              <a:t>Utilização</a:t>
            </a:r>
            <a:r>
              <a:rPr lang="de-DE" sz="5400" dirty="0">
                <a:solidFill>
                  <a:schemeClr val="bg1"/>
                </a:solidFill>
                <a:ea typeface="+mj-lt"/>
                <a:cs typeface="+mj-lt"/>
              </a:rPr>
              <a:t> de Prolog </a:t>
            </a:r>
            <a:r>
              <a:rPr lang="de-DE" sz="5400" dirty="0" err="1">
                <a:solidFill>
                  <a:schemeClr val="bg1"/>
                </a:solidFill>
                <a:ea typeface="+mj-lt"/>
                <a:cs typeface="+mj-lt"/>
              </a:rPr>
              <a:t>para</a:t>
            </a:r>
            <a:r>
              <a:rPr lang="de-DE" sz="5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5400" dirty="0" err="1">
                <a:solidFill>
                  <a:schemeClr val="bg1"/>
                </a:solidFill>
                <a:ea typeface="+mj-lt"/>
                <a:cs typeface="+mj-lt"/>
              </a:rPr>
              <a:t>Análise</a:t>
            </a:r>
            <a:r>
              <a:rPr lang="de-DE" sz="5400" dirty="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de-DE" sz="5400" dirty="0" err="1">
                <a:solidFill>
                  <a:schemeClr val="bg1"/>
                </a:solidFill>
                <a:ea typeface="+mj-lt"/>
                <a:cs typeface="+mj-lt"/>
              </a:rPr>
              <a:t>Exames</a:t>
            </a:r>
            <a:r>
              <a:rPr lang="de-DE" sz="5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5400" dirty="0" err="1">
                <a:solidFill>
                  <a:schemeClr val="bg1"/>
                </a:solidFill>
                <a:ea typeface="+mj-lt"/>
                <a:cs typeface="+mj-lt"/>
              </a:rPr>
              <a:t>Mamográficos</a:t>
            </a:r>
            <a:endParaRPr lang="pt-BR" dirty="0" err="1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Uma </a:t>
            </a:r>
            <a:r>
              <a:rPr lang="de-DE" sz="2000" dirty="0" err="1">
                <a:solidFill>
                  <a:schemeClr val="bg1"/>
                </a:solidFill>
                <a:ea typeface="+mn-lt"/>
                <a:cs typeface="+mn-lt"/>
              </a:rPr>
              <a:t>abordagem</a:t>
            </a: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chemeClr val="bg1"/>
                </a:solidFill>
                <a:ea typeface="+mn-lt"/>
                <a:cs typeface="+mn-lt"/>
              </a:rPr>
              <a:t>baseada</a:t>
            </a: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chemeClr val="bg1"/>
                </a:solidFill>
                <a:ea typeface="+mn-lt"/>
                <a:cs typeface="+mn-lt"/>
              </a:rPr>
              <a:t>ontologia</a:t>
            </a:r>
            <a:endParaRPr lang="pt-BR" dirty="0" err="1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DE7E7-D57C-843B-DF5C-9B1E9437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+mj-lt"/>
                <a:cs typeface="+mj-lt"/>
              </a:rPr>
              <a:t>Objetivo do Trabalho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656F3-33EE-7296-3424-D792EC72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Objetivo geral: Apresentar uma abordagem utilizando Prolog para analisar exames </a:t>
            </a:r>
            <a:r>
              <a:rPr lang="pt-BR" dirty="0" err="1">
                <a:ea typeface="+mn-lt"/>
                <a:cs typeface="+mn-lt"/>
              </a:rPr>
              <a:t>mamográficos</a:t>
            </a:r>
            <a:endParaRPr lang="pt-BR" dirty="0" err="1"/>
          </a:p>
          <a:p>
            <a:r>
              <a:rPr lang="pt-BR" dirty="0">
                <a:ea typeface="+mn-lt"/>
                <a:cs typeface="+mn-lt"/>
              </a:rPr>
              <a:t>Objetivos específicos:</a:t>
            </a:r>
            <a:endParaRPr lang="pt-BR" dirty="0"/>
          </a:p>
          <a:p>
            <a:pPr lvl="1"/>
            <a:r>
              <a:rPr lang="pt-BR" dirty="0">
                <a:ea typeface="+mn-lt"/>
                <a:cs typeface="+mn-lt"/>
              </a:rPr>
              <a:t>Desenvolver uma ontologia para representar diferentes técnicas de exame </a:t>
            </a:r>
            <a:r>
              <a:rPr lang="pt-BR" dirty="0" err="1">
                <a:ea typeface="+mn-lt"/>
                <a:cs typeface="+mn-lt"/>
              </a:rPr>
              <a:t>mamográfico</a:t>
            </a:r>
            <a:r>
              <a:rPr lang="pt-BR" dirty="0">
                <a:ea typeface="+mn-lt"/>
                <a:cs typeface="+mn-lt"/>
              </a:rPr>
              <a:t> (já disponibilizada)</a:t>
            </a:r>
            <a:endParaRPr lang="pt-BR" dirty="0"/>
          </a:p>
          <a:p>
            <a:pPr lvl="1"/>
            <a:r>
              <a:rPr lang="pt-BR" dirty="0">
                <a:ea typeface="+mn-lt"/>
                <a:cs typeface="+mn-lt"/>
              </a:rPr>
              <a:t>Associar textos descritivos a cada técnica de exame na ontologia</a:t>
            </a:r>
            <a:endParaRPr lang="pt-BR" dirty="0"/>
          </a:p>
          <a:p>
            <a:pPr lvl="1"/>
            <a:r>
              <a:rPr lang="pt-BR" dirty="0">
                <a:ea typeface="+mn-lt"/>
                <a:cs typeface="+mn-lt"/>
              </a:rPr>
              <a:t>Demonstrar como consultas em Prolog podem ser utilizadas para analisar os dados e extrair informações relevantes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93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6F261-DF16-797B-5C7D-204CE31A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Ontologia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905D3-E346-9F38-510C-C0984FB9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 err="1">
                <a:ea typeface="+mn-lt"/>
                <a:cs typeface="+mn-lt"/>
              </a:rPr>
              <a:t>presentação</a:t>
            </a:r>
            <a:r>
              <a:rPr lang="pt-BR" dirty="0">
                <a:ea typeface="+mn-lt"/>
                <a:cs typeface="+mn-lt"/>
              </a:rPr>
              <a:t> da estrutura da ontologia em forma de diagrama ou lista hierárquica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Tecnica do exame</a:t>
            </a:r>
            <a:endParaRPr lang="pt-BR" dirty="0"/>
          </a:p>
          <a:p>
            <a:pPr lvl="1"/>
            <a:r>
              <a:rPr lang="pt-BR" err="1">
                <a:ea typeface="+mn-lt"/>
                <a:cs typeface="+mn-lt"/>
              </a:rPr>
              <a:t>sem_implante</a:t>
            </a:r>
            <a:endParaRPr lang="pt-BR" err="1"/>
          </a:p>
          <a:p>
            <a:pPr lvl="2"/>
            <a:r>
              <a:rPr lang="pt-BR" err="1">
                <a:ea typeface="+mn-lt"/>
                <a:cs typeface="+mn-lt"/>
              </a:rPr>
              <a:t>sem_tomosintese</a:t>
            </a:r>
            <a:endParaRPr lang="pt-BR" err="1"/>
          </a:p>
          <a:p>
            <a:pPr lvl="3"/>
            <a:r>
              <a:rPr lang="pt-BR" err="1">
                <a:ea typeface="+mn-lt"/>
                <a:cs typeface="+mn-lt"/>
              </a:rPr>
              <a:t>com_limitação</a:t>
            </a:r>
            <a:endParaRPr lang="pt-BR" err="1"/>
          </a:p>
          <a:p>
            <a:pPr lvl="3"/>
            <a:r>
              <a:rPr lang="pt-BR" err="1">
                <a:ea typeface="+mn-lt"/>
                <a:cs typeface="+mn-lt"/>
              </a:rPr>
              <a:t>sem_limitação</a:t>
            </a:r>
            <a:endParaRPr lang="pt-BR" err="1"/>
          </a:p>
          <a:p>
            <a:pPr lvl="2"/>
            <a:r>
              <a:rPr lang="pt-BR" err="1">
                <a:ea typeface="+mn-lt"/>
                <a:cs typeface="+mn-lt"/>
              </a:rPr>
              <a:t>com_tomosintese</a:t>
            </a:r>
            <a:endParaRPr lang="pt-BR" err="1"/>
          </a:p>
          <a:p>
            <a:pPr lvl="3"/>
            <a:r>
              <a:rPr lang="pt-BR" err="1">
                <a:ea typeface="+mn-lt"/>
                <a:cs typeface="+mn-lt"/>
              </a:rPr>
              <a:t>com_limitação</a:t>
            </a:r>
            <a:endParaRPr lang="pt-BR" err="1"/>
          </a:p>
          <a:p>
            <a:pPr lvl="3"/>
            <a:r>
              <a:rPr lang="pt-BR" err="1">
                <a:ea typeface="+mn-lt"/>
                <a:cs typeface="+mn-lt"/>
              </a:rPr>
              <a:t>sem_limitação</a:t>
            </a:r>
            <a:endParaRPr lang="pt-BR" err="1"/>
          </a:p>
          <a:p>
            <a:pPr lvl="1"/>
            <a:r>
              <a:rPr lang="pt-BR" err="1">
                <a:ea typeface="+mn-lt"/>
                <a:cs typeface="+mn-lt"/>
              </a:rPr>
              <a:t>com_implante</a:t>
            </a:r>
            <a:endParaRPr lang="pt-BR" err="1"/>
          </a:p>
          <a:p>
            <a:pPr lvl="2"/>
            <a:r>
              <a:rPr lang="pt-BR" err="1">
                <a:ea typeface="+mn-lt"/>
                <a:cs typeface="+mn-lt"/>
              </a:rPr>
              <a:t>sem_tomosintese</a:t>
            </a:r>
            <a:endParaRPr lang="pt-BR" err="1"/>
          </a:p>
          <a:p>
            <a:pPr lvl="3"/>
            <a:r>
              <a:rPr lang="pt-BR" err="1">
                <a:ea typeface="+mn-lt"/>
                <a:cs typeface="+mn-lt"/>
              </a:rPr>
              <a:t>com_limitação</a:t>
            </a:r>
            <a:endParaRPr lang="pt-BR" err="1"/>
          </a:p>
          <a:p>
            <a:pPr lvl="3"/>
            <a:r>
              <a:rPr lang="pt-BR" err="1">
                <a:ea typeface="+mn-lt"/>
                <a:cs typeface="+mn-lt"/>
              </a:rPr>
              <a:t>sem_limitação</a:t>
            </a:r>
            <a:endParaRPr lang="pt-BR" err="1"/>
          </a:p>
          <a:p>
            <a:pPr lvl="2"/>
            <a:r>
              <a:rPr lang="pt-BR" err="1">
                <a:ea typeface="+mn-lt"/>
                <a:cs typeface="+mn-lt"/>
              </a:rPr>
              <a:t>com_tomosintese</a:t>
            </a:r>
            <a:endParaRPr lang="pt-BR" err="1"/>
          </a:p>
          <a:p>
            <a:pPr lvl="3"/>
            <a:r>
              <a:rPr lang="pt-BR" err="1">
                <a:ea typeface="+mn-lt"/>
                <a:cs typeface="+mn-lt"/>
              </a:rPr>
              <a:t>com_limitação</a:t>
            </a:r>
            <a:endParaRPr lang="pt-BR" err="1"/>
          </a:p>
          <a:p>
            <a:pPr lvl="3"/>
            <a:r>
              <a:rPr lang="pt-BR" err="1">
                <a:ea typeface="+mn-lt"/>
                <a:cs typeface="+mn-lt"/>
              </a:rPr>
              <a:t>sem_limitação</a:t>
            </a:r>
            <a:endParaRPr lang="pt-BR" err="1"/>
          </a:p>
          <a:p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E1BEEDD-775D-3E1C-E22B-A5E7100F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685" y="3607489"/>
            <a:ext cx="8329808" cy="11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1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09B44-CB68-A06D-10E7-B4E357DF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+mj-lt"/>
                <a:cs typeface="+mj-lt"/>
              </a:rPr>
              <a:t>Textos Associados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C4D88-06CC-D441-F0C0-5BE6D236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Exemplos de textos associados a cada nó da ontologia: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Sem Implante, Sem Tomossíntese, Com Limitação: "Exame realizado em mamógrafo digital, marca Siemens..."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Sem Implante, Sem Tomossíntese, Sem Limitação: "Exame realizado em mamógrafo digital, marca Siemens..."</a:t>
            </a:r>
            <a:endParaRPr lang="pt-BR" dirty="0"/>
          </a:p>
          <a:p>
            <a:r>
              <a:rPr lang="pt-BR" dirty="0"/>
              <a:t>Já disponibilizado os textos</a:t>
            </a:r>
          </a:p>
        </p:txBody>
      </p:sp>
    </p:spTree>
    <p:extLst>
      <p:ext uri="{BB962C8B-B14F-4D97-AF65-F5344CB8AC3E}">
        <p14:creationId xmlns:p14="http://schemas.microsoft.com/office/powerpoint/2010/main" val="247057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959B0-D38B-D72B-328C-0F6366A9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+mj-lt"/>
                <a:cs typeface="+mj-lt"/>
              </a:rPr>
              <a:t>O que se espera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0851D-F87E-FD79-9847-0AA43C71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Explicação de como os dados foram implementados em Prolog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Exemplo de código Prolog mostrando como as regras foram definidas e como os textos foram associados aos nós da ontologia</a:t>
            </a:r>
            <a:endParaRPr lang="pt-BR"/>
          </a:p>
          <a:p>
            <a:r>
              <a:rPr lang="pt-BR" dirty="0">
                <a:latin typeface="Arial"/>
                <a:cs typeface="Arial"/>
              </a:rPr>
              <a:t>Demonstração de consultas em Prolog para analisar os dados</a:t>
            </a:r>
          </a:p>
          <a:p>
            <a:endParaRPr lang="pt-BR" dirty="0">
              <a:latin typeface="Arial"/>
              <a:cs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08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C341B-70BC-B2F5-4B78-197D82B3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+mj-lt"/>
                <a:cs typeface="+mj-lt"/>
              </a:rPr>
              <a:t>Resultados e Discussão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DE185A-39B1-1096-3E53-AE0A2818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Apresentação dos resultados obtidos com a análise em Prolog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Discussão sobre a eficácia da abordagem e possíveis limitações do método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881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Utilização de Prolog para Análise de Exames Mamográficos</vt:lpstr>
      <vt:lpstr>Objetivo do Trabalho</vt:lpstr>
      <vt:lpstr>Ontologia</vt:lpstr>
      <vt:lpstr>Textos Associados</vt:lpstr>
      <vt:lpstr>O que se espera</vt:lpstr>
      <vt:lpstr>Resultados e 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75</cp:revision>
  <dcterms:created xsi:type="dcterms:W3CDTF">2024-04-23T17:14:22Z</dcterms:created>
  <dcterms:modified xsi:type="dcterms:W3CDTF">2024-04-23T18:32:36Z</dcterms:modified>
</cp:coreProperties>
</file>