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3" r:id="rId1"/>
  </p:sldMasterIdLst>
  <p:sldIdLst>
    <p:sldId id="256" r:id="rId2"/>
    <p:sldId id="257" r:id="rId3"/>
    <p:sldId id="258" r:id="rId4"/>
    <p:sldId id="259" r:id="rId5"/>
    <p:sldId id="260" r:id="rId6"/>
    <p:sldId id="262" r:id="rId7"/>
    <p:sldId id="263" r:id="rId8"/>
    <p:sldId id="264"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981703B0-CA47-44F8-90BB-874870C9D389}" type="datetimeFigureOut">
              <a:rPr lang="en-US" smtClean="0"/>
              <a:t>4/25/2024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BB8CB079-9A2E-4125-90E4-7BDDC5642F2E}" type="slidenum">
              <a:rPr lang="en-US" smtClean="0"/>
              <a:t>‹#›</a:t>
            </a:fld>
            <a:endParaRPr lang="en-US"/>
          </a:p>
        </p:txBody>
      </p:sp>
    </p:spTree>
    <p:extLst>
      <p:ext uri="{BB962C8B-B14F-4D97-AF65-F5344CB8AC3E}">
        <p14:creationId xmlns:p14="http://schemas.microsoft.com/office/powerpoint/2010/main" val="3030562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1703B0-CA47-44F8-90BB-874870C9D389}"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CB079-9A2E-4125-90E4-7BDDC5642F2E}" type="slidenum">
              <a:rPr lang="en-US" smtClean="0"/>
              <a:t>‹#›</a:t>
            </a:fld>
            <a:endParaRPr lang="en-US"/>
          </a:p>
        </p:txBody>
      </p:sp>
    </p:spTree>
    <p:extLst>
      <p:ext uri="{BB962C8B-B14F-4D97-AF65-F5344CB8AC3E}">
        <p14:creationId xmlns:p14="http://schemas.microsoft.com/office/powerpoint/2010/main" val="1000301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981703B0-CA47-44F8-90BB-874870C9D389}" type="datetimeFigureOut">
              <a:rPr lang="en-US" smtClean="0"/>
              <a:t>4/25/2024</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BB8CB079-9A2E-4125-90E4-7BDDC5642F2E}" type="slidenum">
              <a:rPr lang="en-US" smtClean="0"/>
              <a:t>‹#›</a:t>
            </a:fld>
            <a:endParaRPr lang="en-US"/>
          </a:p>
        </p:txBody>
      </p:sp>
    </p:spTree>
    <p:extLst>
      <p:ext uri="{BB962C8B-B14F-4D97-AF65-F5344CB8AC3E}">
        <p14:creationId xmlns:p14="http://schemas.microsoft.com/office/powerpoint/2010/main" val="140933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1703B0-CA47-44F8-90BB-874870C9D389}"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CB079-9A2E-4125-90E4-7BDDC5642F2E}" type="slidenum">
              <a:rPr lang="en-US" smtClean="0"/>
              <a:t>‹#›</a:t>
            </a:fld>
            <a:endParaRPr lang="en-US"/>
          </a:p>
        </p:txBody>
      </p:sp>
    </p:spTree>
    <p:extLst>
      <p:ext uri="{BB962C8B-B14F-4D97-AF65-F5344CB8AC3E}">
        <p14:creationId xmlns:p14="http://schemas.microsoft.com/office/powerpoint/2010/main" val="103215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04672" y="320040"/>
            <a:ext cx="3657600" cy="320040"/>
          </a:xfrm>
        </p:spPr>
        <p:txBody>
          <a:bodyPr/>
          <a:lstStyle/>
          <a:p>
            <a:fld id="{981703B0-CA47-44F8-90BB-874870C9D389}" type="datetimeFigureOut">
              <a:rPr lang="en-US" smtClean="0"/>
              <a:t>4/25/2024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BB8CB079-9A2E-4125-90E4-7BDDC5642F2E}" type="slidenum">
              <a:rPr lang="en-US" smtClean="0"/>
              <a:t>‹#›</a:t>
            </a:fld>
            <a:endParaRPr lang="en-US"/>
          </a:p>
        </p:txBody>
      </p:sp>
    </p:spTree>
    <p:extLst>
      <p:ext uri="{BB962C8B-B14F-4D97-AF65-F5344CB8AC3E}">
        <p14:creationId xmlns:p14="http://schemas.microsoft.com/office/powerpoint/2010/main" val="2828165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981703B0-CA47-44F8-90BB-874870C9D389}" type="datetimeFigureOut">
              <a:rPr lang="en-US" smtClean="0"/>
              <a:t>4/25/2024</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BB8CB079-9A2E-4125-90E4-7BDDC5642F2E}" type="slidenum">
              <a:rPr lang="en-US" smtClean="0"/>
              <a:t>‹#›</a:t>
            </a:fld>
            <a:endParaRPr lang="en-US"/>
          </a:p>
        </p:txBody>
      </p:sp>
    </p:spTree>
    <p:extLst>
      <p:ext uri="{BB962C8B-B14F-4D97-AF65-F5344CB8AC3E}">
        <p14:creationId xmlns:p14="http://schemas.microsoft.com/office/powerpoint/2010/main" val="209688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981703B0-CA47-44F8-90BB-874870C9D389}" type="datetimeFigureOut">
              <a:rPr lang="en-US" smtClean="0"/>
              <a:t>4/25/2024</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BB8CB079-9A2E-4125-90E4-7BDDC5642F2E}" type="slidenum">
              <a:rPr lang="en-US" smtClean="0"/>
              <a:t>‹#›</a:t>
            </a:fld>
            <a:endParaRPr lang="en-US"/>
          </a:p>
        </p:txBody>
      </p:sp>
    </p:spTree>
    <p:extLst>
      <p:ext uri="{BB962C8B-B14F-4D97-AF65-F5344CB8AC3E}">
        <p14:creationId xmlns:p14="http://schemas.microsoft.com/office/powerpoint/2010/main" val="1419379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1703B0-CA47-44F8-90BB-874870C9D389}"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CB079-9A2E-4125-90E4-7BDDC5642F2E}" type="slidenum">
              <a:rPr lang="en-US" smtClean="0"/>
              <a:t>‹#›</a:t>
            </a:fld>
            <a:endParaRPr lang="en-US"/>
          </a:p>
        </p:txBody>
      </p:sp>
    </p:spTree>
    <p:extLst>
      <p:ext uri="{BB962C8B-B14F-4D97-AF65-F5344CB8AC3E}">
        <p14:creationId xmlns:p14="http://schemas.microsoft.com/office/powerpoint/2010/main" val="1476869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981703B0-CA47-44F8-90BB-874870C9D389}" type="datetimeFigureOut">
              <a:rPr lang="en-US" smtClean="0"/>
              <a:t>4/25/2024</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BB8CB079-9A2E-4125-90E4-7BDDC5642F2E}" type="slidenum">
              <a:rPr lang="en-US" smtClean="0"/>
              <a:t>‹#›</a:t>
            </a:fld>
            <a:endParaRPr lang="en-US"/>
          </a:p>
        </p:txBody>
      </p:sp>
    </p:spTree>
    <p:extLst>
      <p:ext uri="{BB962C8B-B14F-4D97-AF65-F5344CB8AC3E}">
        <p14:creationId xmlns:p14="http://schemas.microsoft.com/office/powerpoint/2010/main" val="290930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1703B0-CA47-44F8-90BB-874870C9D389}"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CB079-9A2E-4125-90E4-7BDDC5642F2E}" type="slidenum">
              <a:rPr lang="en-US" smtClean="0"/>
              <a:t>‹#›</a:t>
            </a:fld>
            <a:endParaRPr lang="en-US"/>
          </a:p>
        </p:txBody>
      </p:sp>
    </p:spTree>
    <p:extLst>
      <p:ext uri="{BB962C8B-B14F-4D97-AF65-F5344CB8AC3E}">
        <p14:creationId xmlns:p14="http://schemas.microsoft.com/office/powerpoint/2010/main" val="1189042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04672" y="320040"/>
            <a:ext cx="3657600" cy="320040"/>
          </a:xfrm>
        </p:spPr>
        <p:txBody>
          <a:bodyPr/>
          <a:lstStyle/>
          <a:p>
            <a:fld id="{981703B0-CA47-44F8-90BB-874870C9D389}" type="datetimeFigureOut">
              <a:rPr lang="en-US" smtClean="0"/>
              <a:t>4/25/2024</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BB8CB079-9A2E-4125-90E4-7BDDC5642F2E}" type="slidenum">
              <a:rPr lang="en-US" smtClean="0"/>
              <a:t>‹#›</a:t>
            </a:fld>
            <a:endParaRPr lang="en-US"/>
          </a:p>
        </p:txBody>
      </p:sp>
    </p:spTree>
    <p:extLst>
      <p:ext uri="{BB962C8B-B14F-4D97-AF65-F5344CB8AC3E}">
        <p14:creationId xmlns:p14="http://schemas.microsoft.com/office/powerpoint/2010/main" val="2095046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981703B0-CA47-44F8-90BB-874870C9D389}" type="datetimeFigureOut">
              <a:rPr lang="en-US" smtClean="0"/>
              <a:t>4/25/2024</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BB8CB079-9A2E-4125-90E4-7BDDC5642F2E}" type="slidenum">
              <a:rPr lang="en-US" smtClean="0"/>
              <a:t>‹#›</a:t>
            </a:fld>
            <a:endParaRPr lang="en-US"/>
          </a:p>
        </p:txBody>
      </p:sp>
    </p:spTree>
    <p:extLst>
      <p:ext uri="{BB962C8B-B14F-4D97-AF65-F5344CB8AC3E}">
        <p14:creationId xmlns:p14="http://schemas.microsoft.com/office/powerpoint/2010/main" val="1277433494"/>
      </p:ext>
    </p:extLst>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 id="2147484110" r:id="rId7"/>
    <p:sldLayoutId id="2147484111" r:id="rId8"/>
    <p:sldLayoutId id="2147484112" r:id="rId9"/>
    <p:sldLayoutId id="2147484113" r:id="rId10"/>
    <p:sldLayoutId id="2147484114"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FACTORY METHOD PATTERN</a:t>
            </a:r>
            <a:endParaRPr lang="en-US" dirty="0"/>
          </a:p>
        </p:txBody>
      </p:sp>
    </p:spTree>
    <p:extLst>
      <p:ext uri="{BB962C8B-B14F-4D97-AF65-F5344CB8AC3E}">
        <p14:creationId xmlns:p14="http://schemas.microsoft.com/office/powerpoint/2010/main" val="3192370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lstStyle/>
          <a:p>
            <a:r>
              <a:rPr lang="en-US" dirty="0"/>
              <a:t>Factory Method is a creational design pattern that provides an interface for creating </a:t>
            </a:r>
            <a:r>
              <a:rPr lang="en-US" dirty="0" smtClean="0"/>
              <a:t>objects </a:t>
            </a:r>
            <a:r>
              <a:rPr lang="en-US" dirty="0"/>
              <a:t>in a superclass, but allows subclasses to alter the type of objects that will be </a:t>
            </a:r>
            <a:r>
              <a:rPr lang="en-US" dirty="0" smtClean="0"/>
              <a:t>created</a:t>
            </a:r>
            <a:r>
              <a:rPr lang="en-US" dirty="0"/>
              <a:t>. </a:t>
            </a:r>
            <a:endParaRPr lang="en-US" dirty="0" smtClean="0"/>
          </a:p>
          <a:p>
            <a:r>
              <a:rPr lang="en-US" dirty="0" smtClean="0"/>
              <a:t>Instead </a:t>
            </a:r>
            <a:r>
              <a:rPr lang="en-US" dirty="0"/>
              <a:t>of creating objects directly, we use a factory method to create and </a:t>
            </a:r>
            <a:r>
              <a:rPr lang="en-US" dirty="0" smtClean="0"/>
              <a:t>return </a:t>
            </a:r>
            <a:r>
              <a:rPr lang="en-US" dirty="0"/>
              <a:t>them.</a:t>
            </a:r>
          </a:p>
        </p:txBody>
      </p:sp>
    </p:spTree>
    <p:extLst>
      <p:ext uri="{BB962C8B-B14F-4D97-AF65-F5344CB8AC3E}">
        <p14:creationId xmlns:p14="http://schemas.microsoft.com/office/powerpoint/2010/main" val="2733588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Factory Method pattern consists of four main components: </a:t>
            </a:r>
            <a:endParaRPr lang="en-US" dirty="0" smtClean="0"/>
          </a:p>
          <a:p>
            <a:r>
              <a:rPr lang="en-US" b="1" dirty="0" smtClean="0"/>
              <a:t>Creator</a:t>
            </a:r>
            <a:r>
              <a:rPr lang="en-US" b="1" dirty="0"/>
              <a:t>: </a:t>
            </a:r>
            <a:r>
              <a:rPr lang="en-US" dirty="0"/>
              <a:t>This is the abstract class that defines the factory method and serves as a factory for creating objects. The factory method defines the way objects are created. The creator class may also contain other methods that work with the created object. </a:t>
            </a:r>
            <a:endParaRPr lang="en-US" dirty="0" smtClean="0"/>
          </a:p>
          <a:p>
            <a:r>
              <a:rPr lang="en-US" b="1" dirty="0" smtClean="0"/>
              <a:t>Concrete </a:t>
            </a:r>
            <a:r>
              <a:rPr lang="en-US" b="1" dirty="0"/>
              <a:t>Creator(s): </a:t>
            </a:r>
            <a:r>
              <a:rPr lang="en-US" dirty="0"/>
              <a:t>This is </a:t>
            </a:r>
            <a:r>
              <a:rPr lang="en-US" dirty="0" smtClean="0"/>
              <a:t>the sub class of the creator </a:t>
            </a:r>
            <a:r>
              <a:rPr lang="en-US" dirty="0"/>
              <a:t>class that implements the factory method to create specific objects. Each concrete creator is responsible for creating a particular product. </a:t>
            </a:r>
            <a:endParaRPr lang="en-US" dirty="0" smtClean="0"/>
          </a:p>
          <a:p>
            <a:r>
              <a:rPr lang="en-US" b="1" dirty="0" smtClean="0"/>
              <a:t>Product</a:t>
            </a:r>
            <a:r>
              <a:rPr lang="en-US" b="1" dirty="0"/>
              <a:t>: </a:t>
            </a:r>
            <a:r>
              <a:rPr lang="en-US" dirty="0"/>
              <a:t>This is the interface or abstract class that defines the methods that the concrete product(s) must implement. </a:t>
            </a:r>
            <a:endParaRPr lang="en-US" dirty="0" smtClean="0"/>
          </a:p>
          <a:p>
            <a:r>
              <a:rPr lang="en-US" b="1" dirty="0" smtClean="0"/>
              <a:t>Concrete </a:t>
            </a:r>
            <a:r>
              <a:rPr lang="en-US" b="1" dirty="0"/>
              <a:t>Product(s): </a:t>
            </a:r>
            <a:r>
              <a:rPr lang="en-US" dirty="0"/>
              <a:t>This is </a:t>
            </a:r>
            <a:r>
              <a:rPr lang="en-US" dirty="0" smtClean="0"/>
              <a:t>sub class of the product </a:t>
            </a:r>
            <a:r>
              <a:rPr lang="en-US" dirty="0"/>
              <a:t>class that implements the product interface. They are actual objects that the factory method creates through the concrete creators.</a:t>
            </a:r>
          </a:p>
        </p:txBody>
      </p:sp>
    </p:spTree>
    <p:extLst>
      <p:ext uri="{BB962C8B-B14F-4D97-AF65-F5344CB8AC3E}">
        <p14:creationId xmlns:p14="http://schemas.microsoft.com/office/powerpoint/2010/main" val="1074722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577861" cy="2456442"/>
          </a:xfrm>
        </p:spPr>
        <p:txBody>
          <a:bodyPr>
            <a:normAutofit/>
          </a:bodyPr>
          <a:lstStyle/>
          <a:p>
            <a:r>
              <a:rPr lang="en-US" dirty="0" smtClean="0"/>
              <a:t>Class Diagram Illustration</a:t>
            </a:r>
            <a:br>
              <a:rPr lang="en-US" dirty="0" smtClean="0"/>
            </a:br>
            <a:endParaRPr lang="en-US" dirty="0"/>
          </a:p>
        </p:txBody>
      </p:sp>
      <p:pic>
        <p:nvPicPr>
          <p:cNvPr id="4" name="Content Placeholder 3" descr="creator-product dependency"/>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633546" y="1415562"/>
            <a:ext cx="6766292" cy="4220307"/>
          </a:xfrm>
          <a:prstGeom prst="rect">
            <a:avLst/>
          </a:prstGeom>
          <a:noFill/>
          <a:ln>
            <a:noFill/>
          </a:ln>
        </p:spPr>
      </p:pic>
    </p:spTree>
    <p:extLst>
      <p:ext uri="{BB962C8B-B14F-4D97-AF65-F5344CB8AC3E}">
        <p14:creationId xmlns:p14="http://schemas.microsoft.com/office/powerpoint/2010/main" val="845976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4" name="Content Placeholder 3"/>
          <p:cNvPicPr>
            <a:picLocks noGrp="1"/>
          </p:cNvPicPr>
          <p:nvPr>
            <p:ph sz="half" idx="1"/>
          </p:nvPr>
        </p:nvPicPr>
        <p:blipFill>
          <a:blip r:embed="rId2"/>
          <a:stretch>
            <a:fillRect/>
          </a:stretch>
        </p:blipFill>
        <p:spPr>
          <a:xfrm>
            <a:off x="4774223" y="794481"/>
            <a:ext cx="6709227" cy="4015253"/>
          </a:xfrm>
          <a:prstGeom prst="rect">
            <a:avLst/>
          </a:prstGeom>
        </p:spPr>
      </p:pic>
      <p:sp>
        <p:nvSpPr>
          <p:cNvPr id="8" name="Content Placeholder 7"/>
          <p:cNvSpPr>
            <a:spLocks noGrp="1"/>
          </p:cNvSpPr>
          <p:nvPr>
            <p:ph sz="half" idx="2"/>
          </p:nvPr>
        </p:nvSpPr>
        <p:spPr>
          <a:xfrm>
            <a:off x="5118447" y="4906108"/>
            <a:ext cx="6272022" cy="1793629"/>
          </a:xfrm>
        </p:spPr>
        <p:txBody>
          <a:bodyPr>
            <a:normAutofit fontScale="92500" lnSpcReduction="20000"/>
          </a:bodyPr>
          <a:lstStyle/>
          <a:p>
            <a:pPr marL="0" marR="0" lvl="0" indent="0" algn="just">
              <a:lnSpc>
                <a:spcPct val="115000"/>
              </a:lnSpc>
              <a:spcBef>
                <a:spcPts val="0"/>
              </a:spcBef>
              <a:spcAft>
                <a:spcPts val="1000"/>
              </a:spcAft>
              <a:buNone/>
            </a:pPr>
            <a:r>
              <a:rPr lang="en-US" dirty="0">
                <a:latin typeface="Arial" panose="020B0604020202020204" pitchFamily="34" charset="0"/>
                <a:ea typeface="Calibri" panose="020F0502020204030204" pitchFamily="34" charset="0"/>
                <a:cs typeface="Times New Roman" panose="02020603050405020304" pitchFamily="18" charset="0"/>
              </a:rPr>
              <a:t>Both Truck and Ship classes should implement the Transport interface, which declares a method called deliver. Each class implements this method differently: trucks deliver cargo by land, ships deliver cargo by sea. The factory method in the RoadLogistics class returns truck objects, whereas the factory method in the SeaLogistics class returns </a:t>
            </a:r>
            <a:r>
              <a:rPr lang="en-US" dirty="0" smtClean="0">
                <a:latin typeface="Arial" panose="020B0604020202020204" pitchFamily="34" charset="0"/>
                <a:ea typeface="Calibri" panose="020F0502020204030204" pitchFamily="34" charset="0"/>
                <a:cs typeface="Times New Roman" panose="02020603050405020304" pitchFamily="18" charset="0"/>
              </a:rPr>
              <a:t>ship objects.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55264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88631" y="2352026"/>
            <a:ext cx="3501197" cy="936297"/>
          </a:xfrm>
        </p:spPr>
        <p:txBody>
          <a:bodyPr/>
          <a:lstStyle/>
          <a:p>
            <a:r>
              <a:rPr lang="en-US" dirty="0" smtClean="0"/>
              <a:t>Code Example:</a:t>
            </a:r>
            <a:endParaRPr lang="en-US" dirty="0"/>
          </a:p>
        </p:txBody>
      </p:sp>
      <p:pic>
        <p:nvPicPr>
          <p:cNvPr id="12" name="Content Placeholder 11"/>
          <p:cNvPicPr>
            <a:picLocks noGrp="1" noChangeAspect="1"/>
          </p:cNvPicPr>
          <p:nvPr>
            <p:ph idx="1"/>
          </p:nvPr>
        </p:nvPicPr>
        <p:blipFill>
          <a:blip r:embed="rId2"/>
          <a:stretch>
            <a:fillRect/>
          </a:stretch>
        </p:blipFill>
        <p:spPr>
          <a:xfrm>
            <a:off x="5134708" y="457200"/>
            <a:ext cx="6471137" cy="6216161"/>
          </a:xfrm>
          <a:prstGeom prst="rect">
            <a:avLst/>
          </a:prstGeom>
        </p:spPr>
      </p:pic>
      <p:sp>
        <p:nvSpPr>
          <p:cNvPr id="13" name="Text Placeholder 12"/>
          <p:cNvSpPr>
            <a:spLocks noGrp="1"/>
          </p:cNvSpPr>
          <p:nvPr>
            <p:ph type="body" sz="half" idx="2"/>
          </p:nvPr>
        </p:nvSpPr>
        <p:spPr/>
        <p:txBody>
          <a:bodyPr>
            <a:normAutofit/>
          </a:bodyPr>
          <a:lstStyle/>
          <a:p>
            <a:r>
              <a:rPr lang="en-US" sz="2400" dirty="0"/>
              <a:t>Product and Concrete Product Classes</a:t>
            </a:r>
          </a:p>
        </p:txBody>
      </p:sp>
    </p:spTree>
    <p:extLst>
      <p:ext uri="{BB962C8B-B14F-4D97-AF65-F5344CB8AC3E}">
        <p14:creationId xmlns:p14="http://schemas.microsoft.com/office/powerpoint/2010/main" val="81551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Creator and Concrete Creator Classes</a:t>
            </a:r>
            <a:endParaRPr lang="en-US" dirty="0"/>
          </a:p>
        </p:txBody>
      </p:sp>
      <p:pic>
        <p:nvPicPr>
          <p:cNvPr id="20" name="Content Placeholder 19"/>
          <p:cNvPicPr>
            <a:picLocks noGrp="1" noChangeAspect="1"/>
          </p:cNvPicPr>
          <p:nvPr>
            <p:ph idx="1"/>
          </p:nvPr>
        </p:nvPicPr>
        <p:blipFill>
          <a:blip r:embed="rId2"/>
          <a:stretch>
            <a:fillRect/>
          </a:stretch>
        </p:blipFill>
        <p:spPr>
          <a:xfrm>
            <a:off x="4774224" y="501162"/>
            <a:ext cx="6277708" cy="6163407"/>
          </a:xfrm>
          <a:prstGeom prst="rect">
            <a:avLst/>
          </a:prstGeom>
        </p:spPr>
      </p:pic>
    </p:spTree>
    <p:extLst>
      <p:ext uri="{BB962C8B-B14F-4D97-AF65-F5344CB8AC3E}">
        <p14:creationId xmlns:p14="http://schemas.microsoft.com/office/powerpoint/2010/main" val="2351677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we run it</a:t>
            </a:r>
            <a:endParaRPr lang="en-US" dirty="0"/>
          </a:p>
        </p:txBody>
      </p:sp>
      <p:pic>
        <p:nvPicPr>
          <p:cNvPr id="4" name="Content Placeholder 3"/>
          <p:cNvPicPr>
            <a:picLocks noGrp="1" noChangeAspect="1"/>
          </p:cNvPicPr>
          <p:nvPr>
            <p:ph idx="1"/>
          </p:nvPr>
        </p:nvPicPr>
        <p:blipFill>
          <a:blip r:embed="rId2"/>
          <a:stretch>
            <a:fillRect/>
          </a:stretch>
        </p:blipFill>
        <p:spPr>
          <a:xfrm>
            <a:off x="4739054" y="316523"/>
            <a:ext cx="6304084" cy="6356839"/>
          </a:xfrm>
          <a:prstGeom prst="rect">
            <a:avLst/>
          </a:prstGeom>
        </p:spPr>
      </p:pic>
    </p:spTree>
    <p:extLst>
      <p:ext uri="{BB962C8B-B14F-4D97-AF65-F5344CB8AC3E}">
        <p14:creationId xmlns:p14="http://schemas.microsoft.com/office/powerpoint/2010/main" val="966924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When Can We Use it?</a:t>
            </a:r>
            <a:endParaRPr lang="en-US" dirty="0"/>
          </a:p>
        </p:txBody>
      </p:sp>
      <p:sp>
        <p:nvSpPr>
          <p:cNvPr id="6" name="Content Placeholder 5"/>
          <p:cNvSpPr>
            <a:spLocks noGrp="1"/>
          </p:cNvSpPr>
          <p:nvPr>
            <p:ph idx="1"/>
          </p:nvPr>
        </p:nvSpPr>
        <p:spPr>
          <a:xfrm>
            <a:off x="5118447" y="597877"/>
            <a:ext cx="6281873" cy="5802923"/>
          </a:xfrm>
        </p:spPr>
        <p:txBody>
          <a:bodyPr>
            <a:normAutofit fontScale="85000" lnSpcReduction="10000"/>
          </a:bodyPr>
          <a:lstStyle/>
          <a:p>
            <a:pPr marL="0" marR="0" indent="0" algn="just">
              <a:lnSpc>
                <a:spcPct val="115000"/>
              </a:lnSpc>
              <a:spcBef>
                <a:spcPts val="0"/>
              </a:spcBef>
              <a:spcAft>
                <a:spcPts val="1000"/>
              </a:spcAft>
              <a:buNone/>
            </a:pPr>
            <a:r>
              <a:rPr lang="en-US" dirty="0" smtClean="0">
                <a:latin typeface="Arial" panose="020B0604020202020204" pitchFamily="34" charset="0"/>
                <a:ea typeface="Calibri" panose="020F0502020204030204" pitchFamily="34" charset="0"/>
                <a:cs typeface="Times New Roman" panose="02020603050405020304" pitchFamily="18" charset="0"/>
              </a:rPr>
              <a:t>The </a:t>
            </a:r>
            <a:r>
              <a:rPr lang="en-US" dirty="0">
                <a:latin typeface="Arial" panose="020B0604020202020204" pitchFamily="34" charset="0"/>
                <a:ea typeface="Calibri" panose="020F0502020204030204" pitchFamily="34" charset="0"/>
                <a:cs typeface="Times New Roman" panose="02020603050405020304" pitchFamily="18" charset="0"/>
              </a:rPr>
              <a:t>Factory Method pattern is useful </a:t>
            </a:r>
            <a:r>
              <a:rPr lang="en-US" dirty="0" smtClean="0">
                <a:latin typeface="Arial" panose="020B0604020202020204" pitchFamily="34" charset="0"/>
                <a:ea typeface="Calibri" panose="020F0502020204030204" pitchFamily="34" charset="0"/>
                <a:cs typeface="Times New Roman" panose="02020603050405020304" pitchFamily="18" charset="0"/>
              </a:rPr>
              <a:t>when:</a:t>
            </a: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0"/>
              </a:spcBef>
            </a:pPr>
            <a:r>
              <a:rPr lang="en-US" b="1" dirty="0" smtClean="0">
                <a:latin typeface="Arial" panose="020B0604020202020204" pitchFamily="34" charset="0"/>
                <a:ea typeface="Calibri" panose="020F0502020204030204" pitchFamily="34" charset="0"/>
                <a:cs typeface="Times New Roman" panose="02020603050405020304" pitchFamily="18" charset="0"/>
              </a:rPr>
              <a:t>We want to encapsulate the object creation process</a:t>
            </a:r>
            <a:r>
              <a:rPr lang="en-US" dirty="0" smtClean="0">
                <a:latin typeface="Arial" panose="020B0604020202020204" pitchFamily="34" charset="0"/>
                <a:ea typeface="Calibri" panose="020F0502020204030204" pitchFamily="34" charset="0"/>
                <a:cs typeface="Times New Roman" panose="02020603050405020304" pitchFamily="18" charset="0"/>
              </a:rPr>
              <a:t>: If you have a complex object creation process or if the process may vary based on conditions, encapsulating this logic in a factory method can simplify client code and promote reusability.</a:t>
            </a:r>
          </a:p>
          <a:p>
            <a:pPr marL="0" indent="0" algn="just">
              <a:lnSpc>
                <a:spcPct val="115000"/>
              </a:lnSpc>
              <a:spcBef>
                <a:spcPts val="0"/>
              </a:spcBef>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0"/>
              </a:spcBef>
            </a:pPr>
            <a:r>
              <a:rPr lang="en-US" b="1" dirty="0" smtClean="0">
                <a:latin typeface="Arial" panose="020B0604020202020204" pitchFamily="34" charset="0"/>
                <a:ea typeface="Calibri" panose="020F0502020204030204" pitchFamily="34" charset="0"/>
                <a:cs typeface="Times New Roman" panose="02020603050405020304" pitchFamily="18" charset="0"/>
              </a:rPr>
              <a:t>We </a:t>
            </a:r>
            <a:r>
              <a:rPr lang="en-US" b="1" dirty="0">
                <a:latin typeface="Arial" panose="020B0604020202020204" pitchFamily="34" charset="0"/>
                <a:ea typeface="Calibri" panose="020F0502020204030204" pitchFamily="34" charset="0"/>
                <a:cs typeface="Times New Roman" panose="02020603050405020304" pitchFamily="18" charset="0"/>
              </a:rPr>
              <a:t>want to promote loose coupling between classes:</a:t>
            </a:r>
            <a:r>
              <a:rPr lang="en-US" dirty="0">
                <a:latin typeface="Arial" panose="020B0604020202020204" pitchFamily="34" charset="0"/>
                <a:ea typeface="Calibri" panose="020F0502020204030204" pitchFamily="34" charset="0"/>
                <a:cs typeface="Times New Roman" panose="02020603050405020304" pitchFamily="18" charset="0"/>
              </a:rPr>
              <a:t> The Factory Design Pattern helps promote loose coupling by separating the concrete product creation from the creator (factory) interface. Concrete creators are responsible for instantiating concrete products, shielding the client (creator) from the details of object creation. This separation reduces dependencies between the concrete creators and concrete products, as well as between concrete creators and the creator. Changes in concrete products or concrete creators do not affect the creator as long as the creator interface remains </a:t>
            </a:r>
            <a:r>
              <a:rPr lang="en-US" dirty="0" smtClean="0">
                <a:latin typeface="Arial" panose="020B0604020202020204" pitchFamily="34" charset="0"/>
                <a:ea typeface="Calibri" panose="020F0502020204030204" pitchFamily="34" charset="0"/>
                <a:cs typeface="Times New Roman" panose="02020603050405020304" pitchFamily="18" charset="0"/>
              </a:rPr>
              <a:t>consistent.</a:t>
            </a:r>
          </a:p>
          <a:p>
            <a:pPr marL="0" indent="0" algn="just">
              <a:lnSpc>
                <a:spcPct val="115000"/>
              </a:lnSpc>
              <a:spcBef>
                <a:spcPts val="0"/>
              </a:spcBef>
              <a:buNone/>
            </a:pP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0"/>
              </a:spcBef>
            </a:pPr>
            <a:r>
              <a:rPr lang="en-US" b="1" dirty="0" smtClean="0">
                <a:latin typeface="Arial" panose="020B0604020202020204" pitchFamily="34" charset="0"/>
                <a:ea typeface="Calibri" panose="020F0502020204030204" pitchFamily="34" charset="0"/>
                <a:cs typeface="Times New Roman" panose="02020603050405020304" pitchFamily="18" charset="0"/>
              </a:rPr>
              <a:t>We </a:t>
            </a:r>
            <a:r>
              <a:rPr lang="en-US" b="1" dirty="0">
                <a:latin typeface="Arial" panose="020B0604020202020204" pitchFamily="34" charset="0"/>
                <a:ea typeface="Calibri" panose="020F0502020204030204" pitchFamily="34" charset="0"/>
                <a:cs typeface="Times New Roman" panose="02020603050405020304" pitchFamily="18" charset="0"/>
              </a:rPr>
              <a:t>want to promote code reuse:</a:t>
            </a:r>
            <a:r>
              <a:rPr lang="en-US" dirty="0">
                <a:latin typeface="Arial" panose="020B0604020202020204" pitchFamily="34" charset="0"/>
                <a:ea typeface="Calibri" panose="020F0502020204030204" pitchFamily="34" charset="0"/>
                <a:cs typeface="Times New Roman" panose="02020603050405020304" pitchFamily="18" charset="0"/>
              </a:rPr>
              <a:t> The Factory Design Pattern encourages code reuse by centralizing the object creation logic within the factories. Instead of duplicating this logic across multiple places in the codebase, it's encapsulated within the factories. When you need to create instances of a particular class in multiple parts of the system, using a factory allows you to reuse the same instantiation logic. This avoids redundancy and promotes consistency.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47911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Atlas</Template>
  <TotalTime>226</TotalTime>
  <Words>515</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Rockwell</vt:lpstr>
      <vt:lpstr>Times New Roman</vt:lpstr>
      <vt:lpstr>Wingdings</vt:lpstr>
      <vt:lpstr>Atlas</vt:lpstr>
      <vt:lpstr>FACTORY METHOD PATTERN</vt:lpstr>
      <vt:lpstr>What is it?</vt:lpstr>
      <vt:lpstr>How Does it Work?</vt:lpstr>
      <vt:lpstr>Class Diagram Illustration </vt:lpstr>
      <vt:lpstr>Example: </vt:lpstr>
      <vt:lpstr>Code Example:</vt:lpstr>
      <vt:lpstr>Creator and Concrete Creator Classes</vt:lpstr>
      <vt:lpstr>When we run it</vt:lpstr>
      <vt:lpstr>When Can We Use it?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 PATTERN</dc:title>
  <dc:creator>Luyando Pongolani</dc:creator>
  <cp:lastModifiedBy>Luyando Pongolani</cp:lastModifiedBy>
  <cp:revision>17</cp:revision>
  <dcterms:created xsi:type="dcterms:W3CDTF">2024-04-17T15:35:02Z</dcterms:created>
  <dcterms:modified xsi:type="dcterms:W3CDTF">2024-04-25T09:07:55Z</dcterms:modified>
</cp:coreProperties>
</file>