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2" r:id="rId2"/>
    <p:sldId id="263" r:id="rId3"/>
    <p:sldId id="264" r:id="rId4"/>
    <p:sldId id="265" r:id="rId5"/>
    <p:sldId id="291" r:id="rId6"/>
    <p:sldId id="293" r:id="rId7"/>
    <p:sldId id="294" r:id="rId8"/>
    <p:sldId id="290" r:id="rId9"/>
    <p:sldId id="267" r:id="rId10"/>
    <p:sldId id="266" r:id="rId11"/>
    <p:sldId id="286" r:id="rId1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8"/>
  </p:normalViewPr>
  <p:slideViewPr>
    <p:cSldViewPr>
      <p:cViewPr varScale="1">
        <p:scale>
          <a:sx n="159" d="100"/>
          <a:sy n="159" d="100"/>
        </p:scale>
        <p:origin x="280"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550" y="453897"/>
            <a:ext cx="8362899" cy="4826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8/7/23</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8/7/23</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8/7/23</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39211" y="528573"/>
            <a:ext cx="3465576" cy="391159"/>
          </a:xfrm>
          <a:prstGeom prst="rect">
            <a:avLst/>
          </a:prstGeom>
        </p:spPr>
        <p:txBody>
          <a:bodyPr wrap="square" lIns="0" tIns="0" rIns="0" bIns="0">
            <a:spAutoFit/>
          </a:bodyPr>
          <a:lstStyle>
            <a:lvl1pPr>
              <a:defRPr sz="240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352450" y="1182446"/>
            <a:ext cx="8439099" cy="1803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8/7/23</a:t>
            </a:fld>
            <a:endParaRPr lang="en-US" dirty="0"/>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2000" b="-2000"/>
          </a:stretch>
        </a:blipFill>
        <a:effectLst/>
      </p:bgPr>
    </p:bg>
    <p:spTree>
      <p:nvGrpSpPr>
        <p:cNvPr id="1" name=""/>
        <p:cNvGrpSpPr/>
        <p:nvPr/>
      </p:nvGrpSpPr>
      <p:grpSpPr>
        <a:xfrm>
          <a:off x="0" y="0"/>
          <a:ext cx="0" cy="0"/>
          <a:chOff x="0" y="0"/>
          <a:chExt cx="0" cy="0"/>
        </a:xfrm>
      </p:grpSpPr>
      <p:sp>
        <p:nvSpPr>
          <p:cNvPr id="2" name="object 2"/>
          <p:cNvSpPr txBox="1"/>
          <p:nvPr/>
        </p:nvSpPr>
        <p:spPr>
          <a:xfrm>
            <a:off x="355955" y="1504950"/>
            <a:ext cx="7205566" cy="702180"/>
          </a:xfrm>
          <a:prstGeom prst="rect">
            <a:avLst/>
          </a:prstGeom>
        </p:spPr>
        <p:txBody>
          <a:bodyPr vert="horz" wrap="square" lIns="0" tIns="83820" rIns="0" bIns="0" rtlCol="0">
            <a:spAutoFit/>
          </a:bodyPr>
          <a:lstStyle/>
          <a:p>
            <a:pPr marL="12700" marR="5080" algn="ctr">
              <a:lnSpc>
                <a:spcPts val="4430"/>
              </a:lnSpc>
              <a:spcBef>
                <a:spcPts val="660"/>
              </a:spcBef>
            </a:pPr>
            <a:r>
              <a:rPr lang="en-US" sz="6600" b="1" i="1" spc="-135" dirty="0">
                <a:solidFill>
                  <a:srgbClr val="FF0000"/>
                </a:solidFill>
                <a:latin typeface="Trebuchet MS"/>
                <a:cs typeface="Trebuchet MS"/>
              </a:rPr>
              <a:t>Data Analysis</a:t>
            </a:r>
            <a:endParaRPr sz="6600" b="1" i="1" dirty="0">
              <a:solidFill>
                <a:srgbClr val="FF0000"/>
              </a:solidFill>
              <a:latin typeface="Trebuchet MS"/>
              <a:cs typeface="Trebuchet MS"/>
            </a:endParaRPr>
          </a:p>
        </p:txBody>
      </p:sp>
      <p:grpSp>
        <p:nvGrpSpPr>
          <p:cNvPr id="4" name="object 4"/>
          <p:cNvGrpSpPr/>
          <p:nvPr/>
        </p:nvGrpSpPr>
        <p:grpSpPr>
          <a:xfrm>
            <a:off x="646048" y="3253249"/>
            <a:ext cx="6973952" cy="80502"/>
            <a:chOff x="646048" y="3253248"/>
            <a:chExt cx="2650490" cy="111125"/>
          </a:xfrm>
        </p:grpSpPr>
        <p:sp>
          <p:nvSpPr>
            <p:cNvPr id="5" name="object 5"/>
            <p:cNvSpPr/>
            <p:nvPr/>
          </p:nvSpPr>
          <p:spPr>
            <a:xfrm>
              <a:off x="668273" y="3284892"/>
              <a:ext cx="2607310" cy="45085"/>
            </a:xfrm>
            <a:custGeom>
              <a:avLst/>
              <a:gdLst/>
              <a:ahLst/>
              <a:cxnLst/>
              <a:rect l="l" t="t" r="r" b="b"/>
              <a:pathLst>
                <a:path w="2607310" h="45085">
                  <a:moveTo>
                    <a:pt x="1464307" y="20940"/>
                  </a:moveTo>
                  <a:lnTo>
                    <a:pt x="1303020" y="22949"/>
                  </a:lnTo>
                  <a:lnTo>
                    <a:pt x="1232996" y="26253"/>
                  </a:lnTo>
                  <a:lnTo>
                    <a:pt x="1276984" y="36665"/>
                  </a:lnTo>
                  <a:lnTo>
                    <a:pt x="1323376" y="41358"/>
                  </a:lnTo>
                  <a:lnTo>
                    <a:pt x="1371982" y="43870"/>
                  </a:lnTo>
                  <a:lnTo>
                    <a:pt x="1422398" y="44564"/>
                  </a:lnTo>
                  <a:lnTo>
                    <a:pt x="1474220" y="43807"/>
                  </a:lnTo>
                  <a:lnTo>
                    <a:pt x="1527041" y="41963"/>
                  </a:lnTo>
                  <a:lnTo>
                    <a:pt x="1740218" y="31017"/>
                  </a:lnTo>
                  <a:lnTo>
                    <a:pt x="1791960" y="29212"/>
                  </a:lnTo>
                  <a:lnTo>
                    <a:pt x="1842271" y="28509"/>
                  </a:lnTo>
                  <a:lnTo>
                    <a:pt x="2198962" y="28509"/>
                  </a:lnTo>
                  <a:lnTo>
                    <a:pt x="2275490" y="27235"/>
                  </a:lnTo>
                  <a:lnTo>
                    <a:pt x="2606919" y="27127"/>
                  </a:lnTo>
                  <a:lnTo>
                    <a:pt x="2606474" y="25015"/>
                  </a:lnTo>
                  <a:lnTo>
                    <a:pt x="1796059" y="25015"/>
                  </a:lnTo>
                  <a:lnTo>
                    <a:pt x="1758238" y="24928"/>
                  </a:lnTo>
                  <a:lnTo>
                    <a:pt x="1674085" y="23358"/>
                  </a:lnTo>
                  <a:lnTo>
                    <a:pt x="1529145" y="21046"/>
                  </a:lnTo>
                  <a:lnTo>
                    <a:pt x="1464307" y="20940"/>
                  </a:lnTo>
                  <a:close/>
                </a:path>
                <a:path w="2607310" h="45085">
                  <a:moveTo>
                    <a:pt x="1142636" y="17426"/>
                  </a:moveTo>
                  <a:lnTo>
                    <a:pt x="1096551" y="17705"/>
                  </a:lnTo>
                  <a:lnTo>
                    <a:pt x="1049805" y="20183"/>
                  </a:lnTo>
                  <a:lnTo>
                    <a:pt x="1002395" y="24174"/>
                  </a:lnTo>
                  <a:lnTo>
                    <a:pt x="905562" y="33939"/>
                  </a:lnTo>
                  <a:lnTo>
                    <a:pt x="856129" y="38338"/>
                  </a:lnTo>
                  <a:lnTo>
                    <a:pt x="806012" y="41498"/>
                  </a:lnTo>
                  <a:lnTo>
                    <a:pt x="791079" y="41861"/>
                  </a:lnTo>
                  <a:lnTo>
                    <a:pt x="829457" y="42962"/>
                  </a:lnTo>
                  <a:lnTo>
                    <a:pt x="872697" y="43116"/>
                  </a:lnTo>
                  <a:lnTo>
                    <a:pt x="916647" y="42332"/>
                  </a:lnTo>
                  <a:lnTo>
                    <a:pt x="962008" y="40757"/>
                  </a:lnTo>
                  <a:lnTo>
                    <a:pt x="1232996" y="26253"/>
                  </a:lnTo>
                  <a:lnTo>
                    <a:pt x="1232849" y="26218"/>
                  </a:lnTo>
                  <a:lnTo>
                    <a:pt x="1188068" y="20035"/>
                  </a:lnTo>
                  <a:lnTo>
                    <a:pt x="1142636" y="17426"/>
                  </a:lnTo>
                  <a:close/>
                </a:path>
                <a:path w="2607310" h="45085">
                  <a:moveTo>
                    <a:pt x="564117" y="21282"/>
                  </a:moveTo>
                  <a:lnTo>
                    <a:pt x="599316" y="26751"/>
                  </a:lnTo>
                  <a:lnTo>
                    <a:pt x="651510" y="36665"/>
                  </a:lnTo>
                  <a:lnTo>
                    <a:pt x="703707" y="41349"/>
                  </a:lnTo>
                  <a:lnTo>
                    <a:pt x="755207" y="42731"/>
                  </a:lnTo>
                  <a:lnTo>
                    <a:pt x="791079" y="41861"/>
                  </a:lnTo>
                  <a:lnTo>
                    <a:pt x="786226" y="41721"/>
                  </a:lnTo>
                  <a:lnTo>
                    <a:pt x="742304" y="39247"/>
                  </a:lnTo>
                  <a:lnTo>
                    <a:pt x="696991" y="35392"/>
                  </a:lnTo>
                  <a:lnTo>
                    <a:pt x="649586" y="30008"/>
                  </a:lnTo>
                  <a:lnTo>
                    <a:pt x="599389" y="22949"/>
                  </a:lnTo>
                  <a:lnTo>
                    <a:pt x="564117" y="21282"/>
                  </a:lnTo>
                  <a:close/>
                </a:path>
                <a:path w="2607310" h="45085">
                  <a:moveTo>
                    <a:pt x="0" y="22949"/>
                  </a:moveTo>
                  <a:lnTo>
                    <a:pt x="278" y="27775"/>
                  </a:lnTo>
                  <a:lnTo>
                    <a:pt x="399" y="28960"/>
                  </a:lnTo>
                  <a:lnTo>
                    <a:pt x="1082" y="31871"/>
                  </a:lnTo>
                  <a:lnTo>
                    <a:pt x="1032" y="32273"/>
                  </a:lnTo>
                  <a:lnTo>
                    <a:pt x="0" y="36665"/>
                  </a:lnTo>
                  <a:lnTo>
                    <a:pt x="33486" y="25721"/>
                  </a:lnTo>
                  <a:lnTo>
                    <a:pt x="43697" y="23359"/>
                  </a:lnTo>
                  <a:lnTo>
                    <a:pt x="0" y="22949"/>
                  </a:lnTo>
                  <a:close/>
                </a:path>
                <a:path w="2607310" h="45085">
                  <a:moveTo>
                    <a:pt x="2198962" y="28509"/>
                  </a:moveTo>
                  <a:lnTo>
                    <a:pt x="1842271" y="28509"/>
                  </a:lnTo>
                  <a:lnTo>
                    <a:pt x="1890746" y="29274"/>
                  </a:lnTo>
                  <a:lnTo>
                    <a:pt x="1936978" y="31871"/>
                  </a:lnTo>
                  <a:lnTo>
                    <a:pt x="1980564" y="36665"/>
                  </a:lnTo>
                  <a:lnTo>
                    <a:pt x="2131087" y="30450"/>
                  </a:lnTo>
                  <a:lnTo>
                    <a:pt x="2198962" y="28509"/>
                  </a:lnTo>
                  <a:close/>
                </a:path>
                <a:path w="2607310" h="45085">
                  <a:moveTo>
                    <a:pt x="2606919" y="27127"/>
                  </a:moveTo>
                  <a:lnTo>
                    <a:pt x="2324862" y="27127"/>
                  </a:lnTo>
                  <a:lnTo>
                    <a:pt x="2375779" y="27606"/>
                  </a:lnTo>
                  <a:lnTo>
                    <a:pt x="2428799" y="28735"/>
                  </a:lnTo>
                  <a:lnTo>
                    <a:pt x="2484478" y="30580"/>
                  </a:lnTo>
                  <a:lnTo>
                    <a:pt x="2543373" y="33202"/>
                  </a:lnTo>
                  <a:lnTo>
                    <a:pt x="2606040" y="36665"/>
                  </a:lnTo>
                  <a:lnTo>
                    <a:pt x="2606280" y="31017"/>
                  </a:lnTo>
                  <a:lnTo>
                    <a:pt x="2606358" y="30450"/>
                  </a:lnTo>
                  <a:lnTo>
                    <a:pt x="2607031" y="27868"/>
                  </a:lnTo>
                  <a:lnTo>
                    <a:pt x="2606919" y="27127"/>
                  </a:lnTo>
                  <a:close/>
                </a:path>
                <a:path w="2607310" h="45085">
                  <a:moveTo>
                    <a:pt x="2115867" y="15614"/>
                  </a:moveTo>
                  <a:lnTo>
                    <a:pt x="2006669" y="16873"/>
                  </a:lnTo>
                  <a:lnTo>
                    <a:pt x="1957795" y="18277"/>
                  </a:lnTo>
                  <a:lnTo>
                    <a:pt x="1914018" y="20281"/>
                  </a:lnTo>
                  <a:lnTo>
                    <a:pt x="1876298" y="22949"/>
                  </a:lnTo>
                  <a:lnTo>
                    <a:pt x="1834887" y="24420"/>
                  </a:lnTo>
                  <a:lnTo>
                    <a:pt x="1796059" y="25015"/>
                  </a:lnTo>
                  <a:lnTo>
                    <a:pt x="2606474" y="25015"/>
                  </a:lnTo>
                  <a:lnTo>
                    <a:pt x="2606040" y="22949"/>
                  </a:lnTo>
                  <a:lnTo>
                    <a:pt x="2489323" y="20182"/>
                  </a:lnTo>
                  <a:lnTo>
                    <a:pt x="2233930" y="15996"/>
                  </a:lnTo>
                  <a:lnTo>
                    <a:pt x="2115867" y="15614"/>
                  </a:lnTo>
                  <a:close/>
                </a:path>
                <a:path w="2607310" h="45085">
                  <a:moveTo>
                    <a:pt x="265644" y="0"/>
                  </a:moveTo>
                  <a:lnTo>
                    <a:pt x="212787" y="1433"/>
                  </a:lnTo>
                  <a:lnTo>
                    <a:pt x="162481" y="4676"/>
                  </a:lnTo>
                  <a:lnTo>
                    <a:pt x="115388" y="9773"/>
                  </a:lnTo>
                  <a:lnTo>
                    <a:pt x="72169" y="16773"/>
                  </a:lnTo>
                  <a:lnTo>
                    <a:pt x="43701" y="23358"/>
                  </a:lnTo>
                  <a:lnTo>
                    <a:pt x="87841" y="23117"/>
                  </a:lnTo>
                  <a:lnTo>
                    <a:pt x="227775" y="20182"/>
                  </a:lnTo>
                  <a:lnTo>
                    <a:pt x="325082" y="18188"/>
                  </a:lnTo>
                  <a:lnTo>
                    <a:pt x="376504" y="17671"/>
                  </a:lnTo>
                  <a:lnTo>
                    <a:pt x="539831" y="17671"/>
                  </a:lnTo>
                  <a:lnTo>
                    <a:pt x="489352" y="11412"/>
                  </a:lnTo>
                  <a:lnTo>
                    <a:pt x="432906" y="6080"/>
                  </a:lnTo>
                  <a:lnTo>
                    <a:pt x="376364" y="2370"/>
                  </a:lnTo>
                  <a:lnTo>
                    <a:pt x="320390" y="327"/>
                  </a:lnTo>
                  <a:lnTo>
                    <a:pt x="265644" y="0"/>
                  </a:lnTo>
                  <a:close/>
                </a:path>
                <a:path w="2607310" h="45085">
                  <a:moveTo>
                    <a:pt x="539831" y="17671"/>
                  </a:moveTo>
                  <a:lnTo>
                    <a:pt x="376504" y="17671"/>
                  </a:lnTo>
                  <a:lnTo>
                    <a:pt x="429526" y="17716"/>
                  </a:lnTo>
                  <a:lnTo>
                    <a:pt x="484269" y="18495"/>
                  </a:lnTo>
                  <a:lnTo>
                    <a:pt x="540885" y="20183"/>
                  </a:lnTo>
                  <a:lnTo>
                    <a:pt x="564117" y="21282"/>
                  </a:lnTo>
                  <a:lnTo>
                    <a:pt x="545043" y="18318"/>
                  </a:lnTo>
                  <a:lnTo>
                    <a:pt x="539831" y="17671"/>
                  </a:lnTo>
                  <a:close/>
                </a:path>
              </a:pathLst>
            </a:custGeom>
            <a:solidFill>
              <a:srgbClr val="EC7C30"/>
            </a:solidFill>
          </p:spPr>
          <p:txBody>
            <a:bodyPr wrap="square" lIns="0" tIns="0" rIns="0" bIns="0" rtlCol="0"/>
            <a:lstStyle/>
            <a:p>
              <a:endParaRPr dirty="0"/>
            </a:p>
          </p:txBody>
        </p:sp>
        <p:sp>
          <p:nvSpPr>
            <p:cNvPr id="6" name="object 6"/>
            <p:cNvSpPr/>
            <p:nvPr/>
          </p:nvSpPr>
          <p:spPr>
            <a:xfrm>
              <a:off x="668273" y="3275473"/>
              <a:ext cx="2606040" cy="66675"/>
            </a:xfrm>
            <a:custGeom>
              <a:avLst/>
              <a:gdLst/>
              <a:ahLst/>
              <a:cxnLst/>
              <a:rect l="l" t="t" r="r" b="b"/>
              <a:pathLst>
                <a:path w="2606040" h="66675">
                  <a:moveTo>
                    <a:pt x="0" y="32368"/>
                  </a:moveTo>
                  <a:lnTo>
                    <a:pt x="53856" y="27219"/>
                  </a:lnTo>
                  <a:lnTo>
                    <a:pt x="109475" y="22852"/>
                  </a:lnTo>
                  <a:lnTo>
                    <a:pt x="166231" y="19313"/>
                  </a:lnTo>
                  <a:lnTo>
                    <a:pt x="223504" y="16648"/>
                  </a:lnTo>
                  <a:lnTo>
                    <a:pt x="280668" y="14905"/>
                  </a:lnTo>
                  <a:lnTo>
                    <a:pt x="337102" y="14128"/>
                  </a:lnTo>
                  <a:lnTo>
                    <a:pt x="392182" y="14364"/>
                  </a:lnTo>
                  <a:lnTo>
                    <a:pt x="445286" y="15661"/>
                  </a:lnTo>
                  <a:lnTo>
                    <a:pt x="495790" y="18063"/>
                  </a:lnTo>
                  <a:lnTo>
                    <a:pt x="543071" y="21617"/>
                  </a:lnTo>
                  <a:lnTo>
                    <a:pt x="586507" y="26370"/>
                  </a:lnTo>
                  <a:lnTo>
                    <a:pt x="625475" y="32368"/>
                  </a:lnTo>
                  <a:lnTo>
                    <a:pt x="695584" y="31682"/>
                  </a:lnTo>
                  <a:lnTo>
                    <a:pt x="756731" y="31830"/>
                  </a:lnTo>
                  <a:lnTo>
                    <a:pt x="810504" y="32600"/>
                  </a:lnTo>
                  <a:lnTo>
                    <a:pt x="858491" y="33779"/>
                  </a:lnTo>
                  <a:lnTo>
                    <a:pt x="902283" y="35154"/>
                  </a:lnTo>
                  <a:lnTo>
                    <a:pt x="943467" y="36512"/>
                  </a:lnTo>
                  <a:lnTo>
                    <a:pt x="983632" y="37639"/>
                  </a:lnTo>
                  <a:lnTo>
                    <a:pt x="1024367" y="38323"/>
                  </a:lnTo>
                  <a:lnTo>
                    <a:pt x="1067262" y="38351"/>
                  </a:lnTo>
                  <a:lnTo>
                    <a:pt x="1113904" y="37510"/>
                  </a:lnTo>
                  <a:lnTo>
                    <a:pt x="1165883" y="35587"/>
                  </a:lnTo>
                  <a:lnTo>
                    <a:pt x="1224788" y="32368"/>
                  </a:lnTo>
                  <a:lnTo>
                    <a:pt x="1285208" y="30350"/>
                  </a:lnTo>
                  <a:lnTo>
                    <a:pt x="1339808" y="29740"/>
                  </a:lnTo>
                  <a:lnTo>
                    <a:pt x="1389762" y="30225"/>
                  </a:lnTo>
                  <a:lnTo>
                    <a:pt x="1436247" y="31493"/>
                  </a:lnTo>
                  <a:lnTo>
                    <a:pt x="1480437" y="33233"/>
                  </a:lnTo>
                  <a:lnTo>
                    <a:pt x="1523507" y="35130"/>
                  </a:lnTo>
                  <a:lnTo>
                    <a:pt x="1566633" y="36875"/>
                  </a:lnTo>
                  <a:lnTo>
                    <a:pt x="1610990" y="38154"/>
                  </a:lnTo>
                  <a:lnTo>
                    <a:pt x="1657752" y="38655"/>
                  </a:lnTo>
                  <a:lnTo>
                    <a:pt x="1708096" y="38066"/>
                  </a:lnTo>
                  <a:lnTo>
                    <a:pt x="1763196" y="36074"/>
                  </a:lnTo>
                  <a:lnTo>
                    <a:pt x="1824227" y="32368"/>
                  </a:lnTo>
                  <a:lnTo>
                    <a:pt x="1872974" y="20387"/>
                  </a:lnTo>
                  <a:lnTo>
                    <a:pt x="1920891" y="11475"/>
                  </a:lnTo>
                  <a:lnTo>
                    <a:pt x="1968162" y="5317"/>
                  </a:lnTo>
                  <a:lnTo>
                    <a:pt x="2014966" y="1597"/>
                  </a:lnTo>
                  <a:lnTo>
                    <a:pt x="2061484" y="0"/>
                  </a:lnTo>
                  <a:lnTo>
                    <a:pt x="2107897" y="210"/>
                  </a:lnTo>
                  <a:lnTo>
                    <a:pt x="2154386" y="1913"/>
                  </a:lnTo>
                  <a:lnTo>
                    <a:pt x="2201132" y="4793"/>
                  </a:lnTo>
                  <a:lnTo>
                    <a:pt x="2248315" y="8535"/>
                  </a:lnTo>
                  <a:lnTo>
                    <a:pt x="2296117" y="12823"/>
                  </a:lnTo>
                  <a:lnTo>
                    <a:pt x="2344718" y="17343"/>
                  </a:lnTo>
                  <a:lnTo>
                    <a:pt x="2394299" y="21778"/>
                  </a:lnTo>
                  <a:lnTo>
                    <a:pt x="2445041" y="25813"/>
                  </a:lnTo>
                  <a:lnTo>
                    <a:pt x="2497124" y="29133"/>
                  </a:lnTo>
                  <a:lnTo>
                    <a:pt x="2550730" y="31424"/>
                  </a:lnTo>
                  <a:lnTo>
                    <a:pt x="2606040" y="32368"/>
                  </a:lnTo>
                  <a:lnTo>
                    <a:pt x="2605786" y="38083"/>
                  </a:lnTo>
                  <a:lnTo>
                    <a:pt x="2605786" y="40496"/>
                  </a:lnTo>
                  <a:lnTo>
                    <a:pt x="2606040" y="46084"/>
                  </a:lnTo>
                  <a:lnTo>
                    <a:pt x="2535771" y="47945"/>
                  </a:lnTo>
                  <a:lnTo>
                    <a:pt x="2472520" y="48897"/>
                  </a:lnTo>
                  <a:lnTo>
                    <a:pt x="2415301" y="49095"/>
                  </a:lnTo>
                  <a:lnTo>
                    <a:pt x="2363129" y="48695"/>
                  </a:lnTo>
                  <a:lnTo>
                    <a:pt x="2315020" y="47852"/>
                  </a:lnTo>
                  <a:lnTo>
                    <a:pt x="2269991" y="46724"/>
                  </a:lnTo>
                  <a:lnTo>
                    <a:pt x="2227056" y="45465"/>
                  </a:lnTo>
                  <a:lnTo>
                    <a:pt x="2185230" y="44231"/>
                  </a:lnTo>
                  <a:lnTo>
                    <a:pt x="2143531" y="43179"/>
                  </a:lnTo>
                  <a:lnTo>
                    <a:pt x="2100972" y="42463"/>
                  </a:lnTo>
                  <a:lnTo>
                    <a:pt x="2056570" y="42240"/>
                  </a:lnTo>
                  <a:lnTo>
                    <a:pt x="2009340" y="42665"/>
                  </a:lnTo>
                  <a:lnTo>
                    <a:pt x="1958298" y="43895"/>
                  </a:lnTo>
                  <a:lnTo>
                    <a:pt x="1902459" y="46084"/>
                  </a:lnTo>
                  <a:lnTo>
                    <a:pt x="1843047" y="49988"/>
                  </a:lnTo>
                  <a:lnTo>
                    <a:pt x="1786443" y="51521"/>
                  </a:lnTo>
                  <a:lnTo>
                    <a:pt x="1732396" y="51152"/>
                  </a:lnTo>
                  <a:lnTo>
                    <a:pt x="1680653" y="49349"/>
                  </a:lnTo>
                  <a:lnTo>
                    <a:pt x="1630961" y="46584"/>
                  </a:lnTo>
                  <a:lnTo>
                    <a:pt x="1583069" y="43324"/>
                  </a:lnTo>
                  <a:lnTo>
                    <a:pt x="1536723" y="40039"/>
                  </a:lnTo>
                  <a:lnTo>
                    <a:pt x="1491671" y="37198"/>
                  </a:lnTo>
                  <a:lnTo>
                    <a:pt x="1447660" y="35271"/>
                  </a:lnTo>
                  <a:lnTo>
                    <a:pt x="1404439" y="34727"/>
                  </a:lnTo>
                  <a:lnTo>
                    <a:pt x="1361754" y="36035"/>
                  </a:lnTo>
                  <a:lnTo>
                    <a:pt x="1319354" y="39664"/>
                  </a:lnTo>
                  <a:lnTo>
                    <a:pt x="1276984" y="46084"/>
                  </a:lnTo>
                  <a:lnTo>
                    <a:pt x="1222751" y="44952"/>
                  </a:lnTo>
                  <a:lnTo>
                    <a:pt x="1169646" y="43606"/>
                  </a:lnTo>
                  <a:lnTo>
                    <a:pt x="1117564" y="42173"/>
                  </a:lnTo>
                  <a:lnTo>
                    <a:pt x="1066400" y="40778"/>
                  </a:lnTo>
                  <a:lnTo>
                    <a:pt x="1016049" y="39548"/>
                  </a:lnTo>
                  <a:lnTo>
                    <a:pt x="966406" y="38607"/>
                  </a:lnTo>
                  <a:lnTo>
                    <a:pt x="917367" y="38082"/>
                  </a:lnTo>
                  <a:lnTo>
                    <a:pt x="868825" y="38097"/>
                  </a:lnTo>
                  <a:lnTo>
                    <a:pt x="820677" y="38780"/>
                  </a:lnTo>
                  <a:lnTo>
                    <a:pt x="772818" y="40255"/>
                  </a:lnTo>
                  <a:lnTo>
                    <a:pt x="725142" y="42648"/>
                  </a:lnTo>
                  <a:lnTo>
                    <a:pt x="677545" y="46084"/>
                  </a:lnTo>
                  <a:lnTo>
                    <a:pt x="626064" y="49664"/>
                  </a:lnTo>
                  <a:lnTo>
                    <a:pt x="573204" y="53306"/>
                  </a:lnTo>
                  <a:lnTo>
                    <a:pt x="519313" y="56833"/>
                  </a:lnTo>
                  <a:lnTo>
                    <a:pt x="464737" y="60062"/>
                  </a:lnTo>
                  <a:lnTo>
                    <a:pt x="409824" y="62816"/>
                  </a:lnTo>
                  <a:lnTo>
                    <a:pt x="354920" y="64912"/>
                  </a:lnTo>
                  <a:lnTo>
                    <a:pt x="300373" y="66172"/>
                  </a:lnTo>
                  <a:lnTo>
                    <a:pt x="246528" y="66416"/>
                  </a:lnTo>
                  <a:lnTo>
                    <a:pt x="193734" y="65463"/>
                  </a:lnTo>
                  <a:lnTo>
                    <a:pt x="142337" y="63133"/>
                  </a:lnTo>
                  <a:lnTo>
                    <a:pt x="92684" y="59247"/>
                  </a:lnTo>
                  <a:lnTo>
                    <a:pt x="45123" y="53624"/>
                  </a:lnTo>
                  <a:lnTo>
                    <a:pt x="0" y="46084"/>
                  </a:lnTo>
                  <a:lnTo>
                    <a:pt x="469" y="42909"/>
                  </a:lnTo>
                  <a:lnTo>
                    <a:pt x="838" y="37448"/>
                  </a:lnTo>
                  <a:lnTo>
                    <a:pt x="0" y="32368"/>
                  </a:lnTo>
                  <a:close/>
                </a:path>
              </a:pathLst>
            </a:custGeom>
            <a:ln w="44450">
              <a:solidFill>
                <a:srgbClr val="EC7C30"/>
              </a:solidFill>
            </a:ln>
          </p:spPr>
          <p:txBody>
            <a:bodyPr wrap="square" lIns="0" tIns="0" rIns="0" bIns="0" rtlCol="0"/>
            <a:lstStyle/>
            <a:p>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9204"/>
            <a:ext cx="9144000" cy="551815"/>
          </a:xfrm>
          <a:custGeom>
            <a:avLst/>
            <a:gdLst/>
            <a:ahLst/>
            <a:cxnLst/>
            <a:rect l="l" t="t" r="r" b="b"/>
            <a:pathLst>
              <a:path w="9144000" h="551815">
                <a:moveTo>
                  <a:pt x="9144000" y="0"/>
                </a:moveTo>
                <a:lnTo>
                  <a:pt x="0" y="0"/>
                </a:lnTo>
                <a:lnTo>
                  <a:pt x="0" y="551688"/>
                </a:lnTo>
                <a:lnTo>
                  <a:pt x="9144000" y="551688"/>
                </a:lnTo>
                <a:lnTo>
                  <a:pt x="9144000" y="0"/>
                </a:lnTo>
                <a:close/>
              </a:path>
            </a:pathLst>
          </a:custGeom>
          <a:solidFill>
            <a:srgbClr val="000000"/>
          </a:solidFill>
        </p:spPr>
        <p:txBody>
          <a:bodyPr wrap="square" lIns="0" tIns="0" rIns="0" bIns="0" rtlCol="0"/>
          <a:lstStyle/>
          <a:p>
            <a:endParaRPr dirty="0"/>
          </a:p>
        </p:txBody>
      </p:sp>
      <p:sp>
        <p:nvSpPr>
          <p:cNvPr id="3" name="object 3"/>
          <p:cNvSpPr txBox="1">
            <a:spLocks noGrp="1"/>
          </p:cNvSpPr>
          <p:nvPr>
            <p:ph type="title"/>
          </p:nvPr>
        </p:nvSpPr>
        <p:spPr>
          <a:xfrm>
            <a:off x="2382139" y="528573"/>
            <a:ext cx="4480560" cy="391160"/>
          </a:xfrm>
          <a:prstGeom prst="rect">
            <a:avLst/>
          </a:prstGeom>
        </p:spPr>
        <p:txBody>
          <a:bodyPr vert="horz" wrap="square" lIns="0" tIns="12700" rIns="0" bIns="0" rtlCol="0">
            <a:spAutoFit/>
          </a:bodyPr>
          <a:lstStyle/>
          <a:p>
            <a:pPr marL="12700">
              <a:lnSpc>
                <a:spcPct val="100000"/>
              </a:lnSpc>
              <a:spcBef>
                <a:spcPts val="100"/>
              </a:spcBef>
            </a:pPr>
            <a:r>
              <a:rPr lang="en-US" spc="-60" dirty="0"/>
              <a:t>Tools Used in Data Analysis</a:t>
            </a:r>
            <a:endParaRP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885950"/>
            <a:ext cx="4103111" cy="167163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93" y="3757417"/>
            <a:ext cx="1191707" cy="119170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1400" y="1181452"/>
            <a:ext cx="1452564" cy="145256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805" y="1130421"/>
            <a:ext cx="1503595" cy="1503595"/>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6601" y="3407514"/>
            <a:ext cx="1447800" cy="1447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2642616" y="0"/>
              <a:ext cx="6501383" cy="5143498"/>
            </a:xfrm>
            <a:prstGeom prst="rect">
              <a:avLst/>
            </a:prstGeom>
            <a:blipFill>
              <a:blip r:embed="rId2" cstate="print"/>
              <a:stretch>
                <a:fillRect/>
              </a:stretch>
            </a:blipFill>
          </p:spPr>
          <p:txBody>
            <a:bodyPr wrap="square" lIns="0" tIns="0" rIns="0" bIns="0" rtlCol="0"/>
            <a:lstStyle/>
            <a:p>
              <a:endParaRPr dirty="0"/>
            </a:p>
          </p:txBody>
        </p:sp>
        <p:sp>
          <p:nvSpPr>
            <p:cNvPr id="4" name="object 4"/>
            <p:cNvSpPr/>
            <p:nvPr/>
          </p:nvSpPr>
          <p:spPr>
            <a:xfrm>
              <a:off x="0" y="0"/>
              <a:ext cx="7316724" cy="5143500"/>
            </a:xfrm>
            <a:prstGeom prst="rect">
              <a:avLst/>
            </a:prstGeom>
            <a:blipFill>
              <a:blip r:embed="rId3" cstate="print"/>
              <a:stretch>
                <a:fillRect/>
              </a:stretch>
            </a:blipFill>
          </p:spPr>
          <p:txBody>
            <a:bodyPr wrap="square" lIns="0" tIns="0" rIns="0" bIns="0" rtlCol="0"/>
            <a:lstStyle/>
            <a:p>
              <a:endParaRPr dirty="0"/>
            </a:p>
          </p:txBody>
        </p:sp>
      </p:grpSp>
      <p:sp>
        <p:nvSpPr>
          <p:cNvPr id="5" name="object 5"/>
          <p:cNvSpPr txBox="1"/>
          <p:nvPr/>
        </p:nvSpPr>
        <p:spPr>
          <a:xfrm>
            <a:off x="437184" y="2609850"/>
            <a:ext cx="2082800" cy="574040"/>
          </a:xfrm>
          <a:prstGeom prst="rect">
            <a:avLst/>
          </a:prstGeom>
        </p:spPr>
        <p:txBody>
          <a:bodyPr vert="horz" wrap="square" lIns="0" tIns="12700" rIns="0" bIns="0" rtlCol="0">
            <a:spAutoFit/>
          </a:bodyPr>
          <a:lstStyle/>
          <a:p>
            <a:pPr marL="12700">
              <a:lnSpc>
                <a:spcPct val="100000"/>
              </a:lnSpc>
              <a:spcBef>
                <a:spcPts val="100"/>
              </a:spcBef>
            </a:pPr>
            <a:r>
              <a:rPr sz="3600" spc="-80" dirty="0">
                <a:latin typeface="Trebuchet MS"/>
                <a:cs typeface="Trebuchet MS"/>
              </a:rPr>
              <a:t>Questions?</a:t>
            </a:r>
            <a:endParaRPr sz="3600" dirty="0">
              <a:latin typeface="Trebuchet MS"/>
              <a:cs typeface="Trebuchet MS"/>
            </a:endParaRPr>
          </a:p>
        </p:txBody>
      </p:sp>
      <p:grpSp>
        <p:nvGrpSpPr>
          <p:cNvPr id="6" name="object 6"/>
          <p:cNvGrpSpPr/>
          <p:nvPr/>
        </p:nvGrpSpPr>
        <p:grpSpPr>
          <a:xfrm>
            <a:off x="361188" y="469391"/>
            <a:ext cx="2982595" cy="2955290"/>
            <a:chOff x="361188" y="469391"/>
            <a:chExt cx="2982595" cy="2955290"/>
          </a:xfrm>
        </p:grpSpPr>
        <p:sp>
          <p:nvSpPr>
            <p:cNvPr id="7" name="object 7"/>
            <p:cNvSpPr/>
            <p:nvPr/>
          </p:nvSpPr>
          <p:spPr>
            <a:xfrm>
              <a:off x="361188" y="469391"/>
              <a:ext cx="527685" cy="109855"/>
            </a:xfrm>
            <a:custGeom>
              <a:avLst/>
              <a:gdLst/>
              <a:ahLst/>
              <a:cxnLst/>
              <a:rect l="l" t="t" r="r" b="b"/>
              <a:pathLst>
                <a:path w="527685" h="109854">
                  <a:moveTo>
                    <a:pt x="527304" y="0"/>
                  </a:moveTo>
                  <a:lnTo>
                    <a:pt x="0" y="0"/>
                  </a:lnTo>
                  <a:lnTo>
                    <a:pt x="0" y="109727"/>
                  </a:lnTo>
                  <a:lnTo>
                    <a:pt x="527304" y="109727"/>
                  </a:lnTo>
                  <a:lnTo>
                    <a:pt x="527304" y="0"/>
                  </a:lnTo>
                  <a:close/>
                </a:path>
              </a:pathLst>
            </a:custGeom>
            <a:solidFill>
              <a:srgbClr val="EC7C30"/>
            </a:solidFill>
          </p:spPr>
          <p:txBody>
            <a:bodyPr wrap="square" lIns="0" tIns="0" rIns="0" bIns="0" rtlCol="0"/>
            <a:lstStyle/>
            <a:p>
              <a:endParaRPr dirty="0"/>
            </a:p>
          </p:txBody>
        </p:sp>
        <p:sp>
          <p:nvSpPr>
            <p:cNvPr id="8" name="object 8"/>
            <p:cNvSpPr/>
            <p:nvPr/>
          </p:nvSpPr>
          <p:spPr>
            <a:xfrm>
              <a:off x="361188" y="3410712"/>
              <a:ext cx="2982595" cy="13970"/>
            </a:xfrm>
            <a:custGeom>
              <a:avLst/>
              <a:gdLst/>
              <a:ahLst/>
              <a:cxnLst/>
              <a:rect l="l" t="t" r="r" b="b"/>
              <a:pathLst>
                <a:path w="2982595" h="13970">
                  <a:moveTo>
                    <a:pt x="2982468" y="0"/>
                  </a:moveTo>
                  <a:lnTo>
                    <a:pt x="0" y="0"/>
                  </a:lnTo>
                  <a:lnTo>
                    <a:pt x="0" y="13716"/>
                  </a:lnTo>
                  <a:lnTo>
                    <a:pt x="2982468" y="13716"/>
                  </a:lnTo>
                  <a:lnTo>
                    <a:pt x="2982468" y="0"/>
                  </a:lnTo>
                  <a:close/>
                </a:path>
              </a:pathLst>
            </a:custGeom>
            <a:solidFill>
              <a:srgbClr val="D4D4D4"/>
            </a:solidFill>
          </p:spPr>
          <p:txBody>
            <a:bodyPr wrap="square" lIns="0" tIns="0" rIns="0" bIns="0" rtlCol="0"/>
            <a:lstStyle/>
            <a:p>
              <a:endParaRPr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3217" y="1146427"/>
            <a:ext cx="7247383" cy="889987"/>
          </a:xfrm>
          <a:prstGeom prst="rect">
            <a:avLst/>
          </a:prstGeom>
        </p:spPr>
        <p:txBody>
          <a:bodyPr vert="horz" wrap="square" lIns="0" tIns="12700" rIns="0" bIns="0" rtlCol="0">
            <a:spAutoFit/>
          </a:bodyPr>
          <a:lstStyle/>
          <a:p>
            <a:pPr marL="12700" algn="just">
              <a:lnSpc>
                <a:spcPct val="100000"/>
              </a:lnSpc>
              <a:spcBef>
                <a:spcPts val="100"/>
              </a:spcBef>
            </a:pPr>
            <a:r>
              <a:rPr sz="5700" spc="-190" dirty="0">
                <a:solidFill>
                  <a:srgbClr val="000000"/>
                </a:solidFill>
              </a:rPr>
              <a:t>What </a:t>
            </a:r>
            <a:r>
              <a:rPr sz="5700" spc="-240" dirty="0">
                <a:solidFill>
                  <a:srgbClr val="000000"/>
                </a:solidFill>
              </a:rPr>
              <a:t>is </a:t>
            </a:r>
            <a:r>
              <a:rPr sz="5700" spc="-305" dirty="0">
                <a:solidFill>
                  <a:srgbClr val="000000"/>
                </a:solidFill>
              </a:rPr>
              <a:t>Data</a:t>
            </a:r>
            <a:r>
              <a:rPr lang="en-US" sz="5700" spc="-305" dirty="0">
                <a:solidFill>
                  <a:srgbClr val="000000"/>
                </a:solidFill>
              </a:rPr>
              <a:t> Analysis</a:t>
            </a:r>
            <a:r>
              <a:rPr sz="5700" spc="-190" dirty="0">
                <a:solidFill>
                  <a:srgbClr val="000000"/>
                </a:solidFill>
              </a:rPr>
              <a:t>?</a:t>
            </a:r>
            <a:endParaRPr sz="5700" dirty="0"/>
          </a:p>
        </p:txBody>
      </p:sp>
      <p:sp>
        <p:nvSpPr>
          <p:cNvPr id="3" name="object 3"/>
          <p:cNvSpPr txBox="1"/>
          <p:nvPr/>
        </p:nvSpPr>
        <p:spPr>
          <a:xfrm>
            <a:off x="962050" y="2368676"/>
            <a:ext cx="7343750" cy="1273426"/>
          </a:xfrm>
          <a:prstGeom prst="rect">
            <a:avLst/>
          </a:prstGeom>
        </p:spPr>
        <p:txBody>
          <a:bodyPr vert="horz" wrap="square" lIns="0" tIns="41910" rIns="0" bIns="0" rtlCol="0">
            <a:spAutoFit/>
          </a:bodyPr>
          <a:lstStyle/>
          <a:p>
            <a:pPr marL="12065" marR="5080">
              <a:lnSpc>
                <a:spcPts val="1839"/>
              </a:lnSpc>
              <a:spcBef>
                <a:spcPts val="330"/>
              </a:spcBef>
            </a:pPr>
            <a:r>
              <a:rPr lang="en-US" sz="1600" dirty="0"/>
              <a:t>Data analysis is the process of cleaning, changing, and processing raw data to extract actionable, relevant information enhances informed decisions making.</a:t>
            </a:r>
          </a:p>
          <a:p>
            <a:pPr marL="12065" marR="5080">
              <a:lnSpc>
                <a:spcPts val="1839"/>
              </a:lnSpc>
              <a:spcBef>
                <a:spcPts val="330"/>
              </a:spcBef>
            </a:pPr>
            <a:endParaRPr lang="en-US" sz="1600" dirty="0">
              <a:latin typeface="Carlito"/>
              <a:cs typeface="Carlito"/>
            </a:endParaRPr>
          </a:p>
          <a:p>
            <a:pPr marL="12065" marR="5080">
              <a:lnSpc>
                <a:spcPts val="1839"/>
              </a:lnSpc>
              <a:spcBef>
                <a:spcPts val="330"/>
              </a:spcBef>
            </a:pPr>
            <a:r>
              <a:rPr lang="en-GB" sz="1600" b="0" i="0" dirty="0">
                <a:effectLst/>
                <a:latin typeface="Söhne"/>
              </a:rPr>
              <a:t>It involves a systematic approach to understanding the underlying patterns, trends, and relationships within a dataset.</a:t>
            </a:r>
            <a:endParaRPr sz="1600" dirty="0">
              <a:latin typeface="Carlito"/>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9676" y="1496694"/>
            <a:ext cx="1957324" cy="1779846"/>
          </a:xfrm>
          <a:prstGeom prst="rect">
            <a:avLst/>
          </a:prstGeom>
        </p:spPr>
        <p:txBody>
          <a:bodyPr vert="horz" wrap="square" lIns="0" tIns="75565" rIns="0" bIns="0" rtlCol="0">
            <a:spAutoFit/>
          </a:bodyPr>
          <a:lstStyle/>
          <a:p>
            <a:pPr marL="12700" marR="5080">
              <a:lnSpc>
                <a:spcPct val="90000"/>
              </a:lnSpc>
              <a:spcBef>
                <a:spcPts val="595"/>
              </a:spcBef>
            </a:pPr>
            <a:r>
              <a:rPr lang="en-US" sz="4100" spc="-135" dirty="0">
                <a:solidFill>
                  <a:srgbClr val="000000"/>
                </a:solidFill>
              </a:rPr>
              <a:t>Why Data Analysis</a:t>
            </a:r>
            <a:r>
              <a:rPr sz="4100" spc="-135" dirty="0">
                <a:solidFill>
                  <a:srgbClr val="000000"/>
                </a:solidFill>
              </a:rPr>
              <a:t>?</a:t>
            </a:r>
            <a:endParaRPr sz="4100" dirty="0"/>
          </a:p>
        </p:txBody>
      </p:sp>
      <p:grpSp>
        <p:nvGrpSpPr>
          <p:cNvPr id="3" name="object 3"/>
          <p:cNvGrpSpPr/>
          <p:nvPr/>
        </p:nvGrpSpPr>
        <p:grpSpPr>
          <a:xfrm>
            <a:off x="3512132" y="751141"/>
            <a:ext cx="123189" cy="3402329"/>
            <a:chOff x="3512132" y="751141"/>
            <a:chExt cx="123189" cy="3402329"/>
          </a:xfrm>
        </p:grpSpPr>
        <p:sp>
          <p:nvSpPr>
            <p:cNvPr id="4" name="object 4"/>
            <p:cNvSpPr/>
            <p:nvPr/>
          </p:nvSpPr>
          <p:spPr>
            <a:xfrm>
              <a:off x="3567242" y="771779"/>
              <a:ext cx="53340" cy="3361054"/>
            </a:xfrm>
            <a:custGeom>
              <a:avLst/>
              <a:gdLst/>
              <a:ahLst/>
              <a:cxnLst/>
              <a:rect l="l" t="t" r="r" b="b"/>
              <a:pathLst>
                <a:path w="53339" h="3361054">
                  <a:moveTo>
                    <a:pt x="10863" y="1552248"/>
                  </a:moveTo>
                  <a:lnTo>
                    <a:pt x="10205" y="1565420"/>
                  </a:lnTo>
                  <a:lnTo>
                    <a:pt x="8266" y="1600722"/>
                  </a:lnTo>
                  <a:lnTo>
                    <a:pt x="6536" y="1635521"/>
                  </a:lnTo>
                  <a:lnTo>
                    <a:pt x="5272" y="1671879"/>
                  </a:lnTo>
                  <a:lnTo>
                    <a:pt x="4730" y="1711856"/>
                  </a:lnTo>
                  <a:lnTo>
                    <a:pt x="5167" y="1757515"/>
                  </a:lnTo>
                  <a:lnTo>
                    <a:pt x="6840" y="1810917"/>
                  </a:lnTo>
                  <a:lnTo>
                    <a:pt x="10005" y="1874123"/>
                  </a:lnTo>
                  <a:lnTo>
                    <a:pt x="14918" y="1949196"/>
                  </a:lnTo>
                  <a:lnTo>
                    <a:pt x="24249" y="2013397"/>
                  </a:lnTo>
                  <a:lnTo>
                    <a:pt x="31129" y="2077122"/>
                  </a:lnTo>
                  <a:lnTo>
                    <a:pt x="35816" y="2139989"/>
                  </a:lnTo>
                  <a:lnTo>
                    <a:pt x="38567" y="2201616"/>
                  </a:lnTo>
                  <a:lnTo>
                    <a:pt x="39641" y="2261620"/>
                  </a:lnTo>
                  <a:lnTo>
                    <a:pt x="39296" y="2319621"/>
                  </a:lnTo>
                  <a:lnTo>
                    <a:pt x="37791" y="2375236"/>
                  </a:lnTo>
                  <a:lnTo>
                    <a:pt x="35382" y="2428084"/>
                  </a:lnTo>
                  <a:lnTo>
                    <a:pt x="32329" y="2477783"/>
                  </a:lnTo>
                  <a:lnTo>
                    <a:pt x="28888" y="2523950"/>
                  </a:lnTo>
                  <a:lnTo>
                    <a:pt x="25320" y="2566205"/>
                  </a:lnTo>
                  <a:lnTo>
                    <a:pt x="21880" y="2604166"/>
                  </a:lnTo>
                  <a:lnTo>
                    <a:pt x="18828" y="2637450"/>
                  </a:lnTo>
                  <a:lnTo>
                    <a:pt x="16421" y="2665676"/>
                  </a:lnTo>
                  <a:lnTo>
                    <a:pt x="14918" y="2688463"/>
                  </a:lnTo>
                  <a:lnTo>
                    <a:pt x="9049" y="2721994"/>
                  </a:lnTo>
                  <a:lnTo>
                    <a:pt x="5794" y="2756923"/>
                  </a:lnTo>
                  <a:lnTo>
                    <a:pt x="4728" y="2793456"/>
                  </a:lnTo>
                  <a:lnTo>
                    <a:pt x="5421" y="2831801"/>
                  </a:lnTo>
                  <a:lnTo>
                    <a:pt x="7446" y="2872165"/>
                  </a:lnTo>
                  <a:lnTo>
                    <a:pt x="10373" y="2914757"/>
                  </a:lnTo>
                  <a:lnTo>
                    <a:pt x="13775" y="2959782"/>
                  </a:lnTo>
                  <a:lnTo>
                    <a:pt x="17224" y="3007449"/>
                  </a:lnTo>
                  <a:lnTo>
                    <a:pt x="20292" y="3057966"/>
                  </a:lnTo>
                  <a:lnTo>
                    <a:pt x="22550" y="3111539"/>
                  </a:lnTo>
                  <a:lnTo>
                    <a:pt x="23569" y="3168376"/>
                  </a:lnTo>
                  <a:lnTo>
                    <a:pt x="22923" y="3228685"/>
                  </a:lnTo>
                  <a:lnTo>
                    <a:pt x="20182" y="3292673"/>
                  </a:lnTo>
                  <a:lnTo>
                    <a:pt x="14918" y="3360547"/>
                  </a:lnTo>
                  <a:lnTo>
                    <a:pt x="19744" y="3360305"/>
                  </a:lnTo>
                  <a:lnTo>
                    <a:pt x="25586" y="3359645"/>
                  </a:lnTo>
                  <a:lnTo>
                    <a:pt x="28786" y="3359645"/>
                  </a:lnTo>
                  <a:lnTo>
                    <a:pt x="33975" y="3328738"/>
                  </a:lnTo>
                  <a:lnTo>
                    <a:pt x="38036" y="3290843"/>
                  </a:lnTo>
                  <a:lnTo>
                    <a:pt x="40936" y="3247617"/>
                  </a:lnTo>
                  <a:lnTo>
                    <a:pt x="42796" y="3199814"/>
                  </a:lnTo>
                  <a:lnTo>
                    <a:pt x="43733" y="3148187"/>
                  </a:lnTo>
                  <a:lnTo>
                    <a:pt x="43868" y="3093493"/>
                  </a:lnTo>
                  <a:lnTo>
                    <a:pt x="43320" y="3036483"/>
                  </a:lnTo>
                  <a:lnTo>
                    <a:pt x="42207" y="2977915"/>
                  </a:lnTo>
                  <a:lnTo>
                    <a:pt x="40650" y="2918540"/>
                  </a:lnTo>
                  <a:lnTo>
                    <a:pt x="38766" y="2859115"/>
                  </a:lnTo>
                  <a:lnTo>
                    <a:pt x="36676" y="2800393"/>
                  </a:lnTo>
                  <a:lnTo>
                    <a:pt x="34499" y="2743128"/>
                  </a:lnTo>
                  <a:lnTo>
                    <a:pt x="32353" y="2688076"/>
                  </a:lnTo>
                  <a:lnTo>
                    <a:pt x="30359" y="2635990"/>
                  </a:lnTo>
                  <a:lnTo>
                    <a:pt x="28634" y="2587625"/>
                  </a:lnTo>
                  <a:lnTo>
                    <a:pt x="35360" y="2532016"/>
                  </a:lnTo>
                  <a:lnTo>
                    <a:pt x="41045" y="2479481"/>
                  </a:lnTo>
                  <a:lnTo>
                    <a:pt x="45668" y="2429477"/>
                  </a:lnTo>
                  <a:lnTo>
                    <a:pt x="49205" y="2381460"/>
                  </a:lnTo>
                  <a:lnTo>
                    <a:pt x="51637" y="2334888"/>
                  </a:lnTo>
                  <a:lnTo>
                    <a:pt x="52940" y="2289219"/>
                  </a:lnTo>
                  <a:lnTo>
                    <a:pt x="53093" y="2243908"/>
                  </a:lnTo>
                  <a:lnTo>
                    <a:pt x="52074" y="2198415"/>
                  </a:lnTo>
                  <a:lnTo>
                    <a:pt x="49861" y="2152195"/>
                  </a:lnTo>
                  <a:lnTo>
                    <a:pt x="46432" y="2104705"/>
                  </a:lnTo>
                  <a:lnTo>
                    <a:pt x="41766" y="2055404"/>
                  </a:lnTo>
                  <a:lnTo>
                    <a:pt x="35841" y="2003749"/>
                  </a:lnTo>
                  <a:lnTo>
                    <a:pt x="28634" y="1949196"/>
                  </a:lnTo>
                  <a:lnTo>
                    <a:pt x="28737" y="1902247"/>
                  </a:lnTo>
                  <a:lnTo>
                    <a:pt x="27519" y="1852202"/>
                  </a:lnTo>
                  <a:lnTo>
                    <a:pt x="25282" y="1799696"/>
                  </a:lnTo>
                  <a:lnTo>
                    <a:pt x="22326" y="1745369"/>
                  </a:lnTo>
                  <a:lnTo>
                    <a:pt x="18954" y="1689857"/>
                  </a:lnTo>
                  <a:lnTo>
                    <a:pt x="15467" y="1633799"/>
                  </a:lnTo>
                  <a:lnTo>
                    <a:pt x="12166" y="1577832"/>
                  </a:lnTo>
                  <a:lnTo>
                    <a:pt x="10863" y="1552248"/>
                  </a:lnTo>
                  <a:close/>
                </a:path>
                <a:path w="53339" h="3361054">
                  <a:moveTo>
                    <a:pt x="28786" y="3359645"/>
                  </a:moveTo>
                  <a:lnTo>
                    <a:pt x="25586" y="3359645"/>
                  </a:lnTo>
                  <a:lnTo>
                    <a:pt x="28634" y="3360547"/>
                  </a:lnTo>
                  <a:lnTo>
                    <a:pt x="28786" y="3359645"/>
                  </a:lnTo>
                  <a:close/>
                </a:path>
                <a:path w="53339" h="3361054">
                  <a:moveTo>
                    <a:pt x="10064" y="1310966"/>
                  </a:moveTo>
                  <a:lnTo>
                    <a:pt x="9005" y="1321694"/>
                  </a:lnTo>
                  <a:lnTo>
                    <a:pt x="6854" y="1367636"/>
                  </a:lnTo>
                  <a:lnTo>
                    <a:pt x="6395" y="1416859"/>
                  </a:lnTo>
                  <a:lnTo>
                    <a:pt x="7329" y="1468724"/>
                  </a:lnTo>
                  <a:lnTo>
                    <a:pt x="9353" y="1522594"/>
                  </a:lnTo>
                  <a:lnTo>
                    <a:pt x="10863" y="1552248"/>
                  </a:lnTo>
                  <a:lnTo>
                    <a:pt x="12097" y="1527554"/>
                  </a:lnTo>
                  <a:lnTo>
                    <a:pt x="13684" y="1485060"/>
                  </a:lnTo>
                  <a:lnTo>
                    <a:pt x="14710" y="1435880"/>
                  </a:lnTo>
                  <a:lnTo>
                    <a:pt x="14918" y="1377950"/>
                  </a:lnTo>
                  <a:lnTo>
                    <a:pt x="10675" y="1326045"/>
                  </a:lnTo>
                  <a:lnTo>
                    <a:pt x="10064" y="1310966"/>
                  </a:lnTo>
                  <a:close/>
                </a:path>
                <a:path w="53339" h="3361054">
                  <a:moveTo>
                    <a:pt x="22181" y="908033"/>
                  </a:moveTo>
                  <a:lnTo>
                    <a:pt x="21767" y="932420"/>
                  </a:lnTo>
                  <a:lnTo>
                    <a:pt x="19809" y="983484"/>
                  </a:lnTo>
                  <a:lnTo>
                    <a:pt x="17198" y="1033167"/>
                  </a:lnTo>
                  <a:lnTo>
                    <a:pt x="14343" y="1081894"/>
                  </a:lnTo>
                  <a:lnTo>
                    <a:pt x="11651" y="1130090"/>
                  </a:lnTo>
                  <a:lnTo>
                    <a:pt x="9531" y="1178178"/>
                  </a:lnTo>
                  <a:lnTo>
                    <a:pt x="8389" y="1226583"/>
                  </a:lnTo>
                  <a:lnTo>
                    <a:pt x="8635" y="1275731"/>
                  </a:lnTo>
                  <a:lnTo>
                    <a:pt x="10064" y="1310966"/>
                  </a:lnTo>
                  <a:lnTo>
                    <a:pt x="13152" y="1279670"/>
                  </a:lnTo>
                  <a:lnTo>
                    <a:pt x="19594" y="1242202"/>
                  </a:lnTo>
                  <a:lnTo>
                    <a:pt x="28634" y="1209929"/>
                  </a:lnTo>
                  <a:lnTo>
                    <a:pt x="31257" y="1159961"/>
                  </a:lnTo>
                  <a:lnTo>
                    <a:pt x="31499" y="1107617"/>
                  </a:lnTo>
                  <a:lnTo>
                    <a:pt x="29981" y="1053559"/>
                  </a:lnTo>
                  <a:lnTo>
                    <a:pt x="27320" y="998446"/>
                  </a:lnTo>
                  <a:lnTo>
                    <a:pt x="24135" y="942937"/>
                  </a:lnTo>
                  <a:lnTo>
                    <a:pt x="22181" y="908033"/>
                  </a:lnTo>
                  <a:close/>
                </a:path>
                <a:path w="53339" h="3361054">
                  <a:moveTo>
                    <a:pt x="18196" y="748022"/>
                  </a:moveTo>
                  <a:lnTo>
                    <a:pt x="17615" y="780642"/>
                  </a:lnTo>
                  <a:lnTo>
                    <a:pt x="18664" y="833375"/>
                  </a:lnTo>
                  <a:lnTo>
                    <a:pt x="21043" y="887694"/>
                  </a:lnTo>
                  <a:lnTo>
                    <a:pt x="22181" y="908033"/>
                  </a:lnTo>
                  <a:lnTo>
                    <a:pt x="22665" y="879551"/>
                  </a:lnTo>
                  <a:lnTo>
                    <a:pt x="22095" y="824451"/>
                  </a:lnTo>
                  <a:lnTo>
                    <a:pt x="19649" y="766698"/>
                  </a:lnTo>
                  <a:lnTo>
                    <a:pt x="18196" y="748022"/>
                  </a:lnTo>
                  <a:close/>
                </a:path>
                <a:path w="53339" h="3361054">
                  <a:moveTo>
                    <a:pt x="17966" y="0"/>
                  </a:moveTo>
                  <a:lnTo>
                    <a:pt x="14918" y="126"/>
                  </a:lnTo>
                  <a:lnTo>
                    <a:pt x="20196" y="49925"/>
                  </a:lnTo>
                  <a:lnTo>
                    <a:pt x="22603" y="99356"/>
                  </a:lnTo>
                  <a:lnTo>
                    <a:pt x="22653" y="148535"/>
                  </a:lnTo>
                  <a:lnTo>
                    <a:pt x="20861" y="197579"/>
                  </a:lnTo>
                  <a:lnTo>
                    <a:pt x="17743" y="246601"/>
                  </a:lnTo>
                  <a:lnTo>
                    <a:pt x="13812" y="295717"/>
                  </a:lnTo>
                  <a:lnTo>
                    <a:pt x="9584" y="345043"/>
                  </a:lnTo>
                  <a:lnTo>
                    <a:pt x="5575" y="394693"/>
                  </a:lnTo>
                  <a:lnTo>
                    <a:pt x="2297" y="444783"/>
                  </a:lnTo>
                  <a:lnTo>
                    <a:pt x="267" y="495428"/>
                  </a:lnTo>
                  <a:lnTo>
                    <a:pt x="0" y="546744"/>
                  </a:lnTo>
                  <a:lnTo>
                    <a:pt x="2009" y="598845"/>
                  </a:lnTo>
                  <a:lnTo>
                    <a:pt x="6810" y="651847"/>
                  </a:lnTo>
                  <a:lnTo>
                    <a:pt x="14918" y="705866"/>
                  </a:lnTo>
                  <a:lnTo>
                    <a:pt x="18196" y="748022"/>
                  </a:lnTo>
                  <a:lnTo>
                    <a:pt x="18515" y="730154"/>
                  </a:lnTo>
                  <a:lnTo>
                    <a:pt x="21982" y="682572"/>
                  </a:lnTo>
                  <a:lnTo>
                    <a:pt x="28634" y="638556"/>
                  </a:lnTo>
                  <a:lnTo>
                    <a:pt x="38621" y="601778"/>
                  </a:lnTo>
                  <a:lnTo>
                    <a:pt x="45563" y="559683"/>
                  </a:lnTo>
                  <a:lnTo>
                    <a:pt x="49835" y="513158"/>
                  </a:lnTo>
                  <a:lnTo>
                    <a:pt x="51815" y="463095"/>
                  </a:lnTo>
                  <a:lnTo>
                    <a:pt x="51879" y="410382"/>
                  </a:lnTo>
                  <a:lnTo>
                    <a:pt x="50405" y="355911"/>
                  </a:lnTo>
                  <a:lnTo>
                    <a:pt x="47768" y="300572"/>
                  </a:lnTo>
                  <a:lnTo>
                    <a:pt x="44346" y="245253"/>
                  </a:lnTo>
                  <a:lnTo>
                    <a:pt x="40515" y="190845"/>
                  </a:lnTo>
                  <a:lnTo>
                    <a:pt x="36652" y="138239"/>
                  </a:lnTo>
                  <a:lnTo>
                    <a:pt x="33133" y="88324"/>
                  </a:lnTo>
                  <a:lnTo>
                    <a:pt x="30335" y="41990"/>
                  </a:lnTo>
                  <a:lnTo>
                    <a:pt x="28686" y="1397"/>
                  </a:lnTo>
                  <a:lnTo>
                    <a:pt x="23046" y="1397"/>
                  </a:lnTo>
                  <a:lnTo>
                    <a:pt x="17966" y="0"/>
                  </a:lnTo>
                  <a:close/>
                </a:path>
                <a:path w="53339" h="3361054">
                  <a:moveTo>
                    <a:pt x="28634" y="126"/>
                  </a:moveTo>
                  <a:lnTo>
                    <a:pt x="23046" y="1397"/>
                  </a:lnTo>
                  <a:lnTo>
                    <a:pt x="28686" y="1397"/>
                  </a:lnTo>
                  <a:lnTo>
                    <a:pt x="28634" y="126"/>
                  </a:lnTo>
                  <a:close/>
                </a:path>
              </a:pathLst>
            </a:custGeom>
            <a:solidFill>
              <a:srgbClr val="EC7C30"/>
            </a:solidFill>
          </p:spPr>
          <p:txBody>
            <a:bodyPr wrap="square" lIns="0" tIns="0" rIns="0" bIns="0" rtlCol="0"/>
            <a:lstStyle/>
            <a:p>
              <a:endParaRPr dirty="0"/>
            </a:p>
          </p:txBody>
        </p:sp>
        <p:sp>
          <p:nvSpPr>
            <p:cNvPr id="5" name="object 5"/>
            <p:cNvSpPr/>
            <p:nvPr/>
          </p:nvSpPr>
          <p:spPr>
            <a:xfrm>
              <a:off x="3532769" y="771779"/>
              <a:ext cx="81915" cy="3361054"/>
            </a:xfrm>
            <a:custGeom>
              <a:avLst/>
              <a:gdLst/>
              <a:ahLst/>
              <a:cxnLst/>
              <a:rect l="l" t="t" r="r" b="b"/>
              <a:pathLst>
                <a:path w="81914" h="3361054">
                  <a:moveTo>
                    <a:pt x="63108" y="126"/>
                  </a:moveTo>
                  <a:lnTo>
                    <a:pt x="61893" y="46112"/>
                  </a:lnTo>
                  <a:lnTo>
                    <a:pt x="62570" y="95256"/>
                  </a:lnTo>
                  <a:lnTo>
                    <a:pt x="64679" y="146839"/>
                  </a:lnTo>
                  <a:lnTo>
                    <a:pt x="67759" y="200141"/>
                  </a:lnTo>
                  <a:lnTo>
                    <a:pt x="71349" y="254444"/>
                  </a:lnTo>
                  <a:lnTo>
                    <a:pt x="74987" y="309028"/>
                  </a:lnTo>
                  <a:lnTo>
                    <a:pt x="78214" y="363173"/>
                  </a:lnTo>
                  <a:lnTo>
                    <a:pt x="80568" y="416161"/>
                  </a:lnTo>
                  <a:lnTo>
                    <a:pt x="81587" y="467271"/>
                  </a:lnTo>
                  <a:lnTo>
                    <a:pt x="80812" y="515785"/>
                  </a:lnTo>
                  <a:lnTo>
                    <a:pt x="77781" y="560984"/>
                  </a:lnTo>
                  <a:lnTo>
                    <a:pt x="72033" y="602147"/>
                  </a:lnTo>
                  <a:lnTo>
                    <a:pt x="63108" y="638556"/>
                  </a:lnTo>
                  <a:lnTo>
                    <a:pt x="57575" y="668246"/>
                  </a:lnTo>
                  <a:lnTo>
                    <a:pt x="54857" y="705336"/>
                  </a:lnTo>
                  <a:lnTo>
                    <a:pt x="54462" y="748680"/>
                  </a:lnTo>
                  <a:lnTo>
                    <a:pt x="55899" y="797134"/>
                  </a:lnTo>
                  <a:lnTo>
                    <a:pt x="58678" y="849550"/>
                  </a:lnTo>
                  <a:lnTo>
                    <a:pt x="62308" y="904785"/>
                  </a:lnTo>
                  <a:lnTo>
                    <a:pt x="66299" y="961691"/>
                  </a:lnTo>
                  <a:lnTo>
                    <a:pt x="70159" y="1019125"/>
                  </a:lnTo>
                  <a:lnTo>
                    <a:pt x="73399" y="1075939"/>
                  </a:lnTo>
                  <a:lnTo>
                    <a:pt x="75526" y="1130990"/>
                  </a:lnTo>
                  <a:lnTo>
                    <a:pt x="76052" y="1183130"/>
                  </a:lnTo>
                  <a:lnTo>
                    <a:pt x="74485" y="1231216"/>
                  </a:lnTo>
                  <a:lnTo>
                    <a:pt x="70333" y="1274101"/>
                  </a:lnTo>
                  <a:lnTo>
                    <a:pt x="63108" y="1310640"/>
                  </a:lnTo>
                  <a:lnTo>
                    <a:pt x="59308" y="1329396"/>
                  </a:lnTo>
                  <a:lnTo>
                    <a:pt x="57989" y="1355764"/>
                  </a:lnTo>
                  <a:lnTo>
                    <a:pt x="58677" y="1389058"/>
                  </a:lnTo>
                  <a:lnTo>
                    <a:pt x="60897" y="1428593"/>
                  </a:lnTo>
                  <a:lnTo>
                    <a:pt x="64176" y="1473682"/>
                  </a:lnTo>
                  <a:lnTo>
                    <a:pt x="68040" y="1523641"/>
                  </a:lnTo>
                  <a:lnTo>
                    <a:pt x="72014" y="1577784"/>
                  </a:lnTo>
                  <a:lnTo>
                    <a:pt x="75624" y="1635426"/>
                  </a:lnTo>
                  <a:lnTo>
                    <a:pt x="78397" y="1695882"/>
                  </a:lnTo>
                  <a:lnTo>
                    <a:pt x="79859" y="1758466"/>
                  </a:lnTo>
                  <a:lnTo>
                    <a:pt x="79534" y="1822493"/>
                  </a:lnTo>
                  <a:lnTo>
                    <a:pt x="76950" y="1887278"/>
                  </a:lnTo>
                  <a:lnTo>
                    <a:pt x="71633" y="1952135"/>
                  </a:lnTo>
                  <a:lnTo>
                    <a:pt x="63108" y="2016379"/>
                  </a:lnTo>
                  <a:lnTo>
                    <a:pt x="61727" y="2076339"/>
                  </a:lnTo>
                  <a:lnTo>
                    <a:pt x="60715" y="2131296"/>
                  </a:lnTo>
                  <a:lnTo>
                    <a:pt x="60033" y="2182135"/>
                  </a:lnTo>
                  <a:lnTo>
                    <a:pt x="59642" y="2229737"/>
                  </a:lnTo>
                  <a:lnTo>
                    <a:pt x="59503" y="2274987"/>
                  </a:lnTo>
                  <a:lnTo>
                    <a:pt x="59576" y="2318767"/>
                  </a:lnTo>
                  <a:lnTo>
                    <a:pt x="59822" y="2361961"/>
                  </a:lnTo>
                  <a:lnTo>
                    <a:pt x="60202" y="2405453"/>
                  </a:lnTo>
                  <a:lnTo>
                    <a:pt x="60677" y="2450126"/>
                  </a:lnTo>
                  <a:lnTo>
                    <a:pt x="61208" y="2496862"/>
                  </a:lnTo>
                  <a:lnTo>
                    <a:pt x="61756" y="2546547"/>
                  </a:lnTo>
                  <a:lnTo>
                    <a:pt x="62281" y="2600062"/>
                  </a:lnTo>
                  <a:lnTo>
                    <a:pt x="62745" y="2658291"/>
                  </a:lnTo>
                  <a:lnTo>
                    <a:pt x="63108" y="2722118"/>
                  </a:lnTo>
                  <a:lnTo>
                    <a:pt x="56382" y="2783270"/>
                  </a:lnTo>
                  <a:lnTo>
                    <a:pt x="51788" y="2840868"/>
                  </a:lnTo>
                  <a:lnTo>
                    <a:pt x="49051" y="2895335"/>
                  </a:lnTo>
                  <a:lnTo>
                    <a:pt x="47893" y="2947091"/>
                  </a:lnTo>
                  <a:lnTo>
                    <a:pt x="48041" y="2996559"/>
                  </a:lnTo>
                  <a:lnTo>
                    <a:pt x="49218" y="3044160"/>
                  </a:lnTo>
                  <a:lnTo>
                    <a:pt x="51148" y="3090317"/>
                  </a:lnTo>
                  <a:lnTo>
                    <a:pt x="53556" y="3135451"/>
                  </a:lnTo>
                  <a:lnTo>
                    <a:pt x="56166" y="3179984"/>
                  </a:lnTo>
                  <a:lnTo>
                    <a:pt x="58701" y="3224338"/>
                  </a:lnTo>
                  <a:lnTo>
                    <a:pt x="60887" y="3268935"/>
                  </a:lnTo>
                  <a:lnTo>
                    <a:pt x="62448" y="3314198"/>
                  </a:lnTo>
                  <a:lnTo>
                    <a:pt x="63108" y="3360547"/>
                  </a:lnTo>
                  <a:lnTo>
                    <a:pt x="59552" y="3360039"/>
                  </a:lnTo>
                  <a:lnTo>
                    <a:pt x="53202" y="3360356"/>
                  </a:lnTo>
                  <a:lnTo>
                    <a:pt x="49392" y="3360547"/>
                  </a:lnTo>
                  <a:lnTo>
                    <a:pt x="53032" y="3299302"/>
                  </a:lnTo>
                  <a:lnTo>
                    <a:pt x="55735" y="3243251"/>
                  </a:lnTo>
                  <a:lnTo>
                    <a:pt x="57597" y="3191589"/>
                  </a:lnTo>
                  <a:lnTo>
                    <a:pt x="58715" y="3143512"/>
                  </a:lnTo>
                  <a:lnTo>
                    <a:pt x="59185" y="3098216"/>
                  </a:lnTo>
                  <a:lnTo>
                    <a:pt x="59103" y="3054897"/>
                  </a:lnTo>
                  <a:lnTo>
                    <a:pt x="58565" y="3012750"/>
                  </a:lnTo>
                  <a:lnTo>
                    <a:pt x="57667" y="2970972"/>
                  </a:lnTo>
                  <a:lnTo>
                    <a:pt x="56506" y="2928758"/>
                  </a:lnTo>
                  <a:lnTo>
                    <a:pt x="55177" y="2885303"/>
                  </a:lnTo>
                  <a:lnTo>
                    <a:pt x="53778" y="2839804"/>
                  </a:lnTo>
                  <a:lnTo>
                    <a:pt x="52403" y="2791456"/>
                  </a:lnTo>
                  <a:lnTo>
                    <a:pt x="51150" y="2739456"/>
                  </a:lnTo>
                  <a:lnTo>
                    <a:pt x="50114" y="2682998"/>
                  </a:lnTo>
                  <a:lnTo>
                    <a:pt x="49392" y="2621280"/>
                  </a:lnTo>
                  <a:lnTo>
                    <a:pt x="45229" y="2557786"/>
                  </a:lnTo>
                  <a:lnTo>
                    <a:pt x="41590" y="2498844"/>
                  </a:lnTo>
                  <a:lnTo>
                    <a:pt x="38492" y="2443873"/>
                  </a:lnTo>
                  <a:lnTo>
                    <a:pt x="35951" y="2392289"/>
                  </a:lnTo>
                  <a:lnTo>
                    <a:pt x="33983" y="2343512"/>
                  </a:lnTo>
                  <a:lnTo>
                    <a:pt x="32603" y="2296958"/>
                  </a:lnTo>
                  <a:lnTo>
                    <a:pt x="31830" y="2252046"/>
                  </a:lnTo>
                  <a:lnTo>
                    <a:pt x="31678" y="2208194"/>
                  </a:lnTo>
                  <a:lnTo>
                    <a:pt x="32165" y="2164820"/>
                  </a:lnTo>
                  <a:lnTo>
                    <a:pt x="33305" y="2121342"/>
                  </a:lnTo>
                  <a:lnTo>
                    <a:pt x="35116" y="2077177"/>
                  </a:lnTo>
                  <a:lnTo>
                    <a:pt x="37614" y="2031743"/>
                  </a:lnTo>
                  <a:lnTo>
                    <a:pt x="40815" y="1984460"/>
                  </a:lnTo>
                  <a:lnTo>
                    <a:pt x="44736" y="1934743"/>
                  </a:lnTo>
                  <a:lnTo>
                    <a:pt x="49392" y="1882013"/>
                  </a:lnTo>
                  <a:lnTo>
                    <a:pt x="54045" y="1816743"/>
                  </a:lnTo>
                  <a:lnTo>
                    <a:pt x="57972" y="1755987"/>
                  </a:lnTo>
                  <a:lnTo>
                    <a:pt x="61160" y="1699129"/>
                  </a:lnTo>
                  <a:lnTo>
                    <a:pt x="63595" y="1645557"/>
                  </a:lnTo>
                  <a:lnTo>
                    <a:pt x="65263" y="1594655"/>
                  </a:lnTo>
                  <a:lnTo>
                    <a:pt x="66151" y="1545810"/>
                  </a:lnTo>
                  <a:lnTo>
                    <a:pt x="66246" y="1498409"/>
                  </a:lnTo>
                  <a:lnTo>
                    <a:pt x="65534" y="1451837"/>
                  </a:lnTo>
                  <a:lnTo>
                    <a:pt x="64001" y="1405480"/>
                  </a:lnTo>
                  <a:lnTo>
                    <a:pt x="61633" y="1358725"/>
                  </a:lnTo>
                  <a:lnTo>
                    <a:pt x="58419" y="1310957"/>
                  </a:lnTo>
                  <a:lnTo>
                    <a:pt x="54343" y="1261563"/>
                  </a:lnTo>
                  <a:lnTo>
                    <a:pt x="49392" y="1209929"/>
                  </a:lnTo>
                  <a:lnTo>
                    <a:pt x="45494" y="1178668"/>
                  </a:lnTo>
                  <a:lnTo>
                    <a:pt x="41318" y="1143133"/>
                  </a:lnTo>
                  <a:lnTo>
                    <a:pt x="36948" y="1103678"/>
                  </a:lnTo>
                  <a:lnTo>
                    <a:pt x="32467" y="1060659"/>
                  </a:lnTo>
                  <a:lnTo>
                    <a:pt x="27961" y="1014432"/>
                  </a:lnTo>
                  <a:lnTo>
                    <a:pt x="23514" y="965354"/>
                  </a:lnTo>
                  <a:lnTo>
                    <a:pt x="19208" y="913781"/>
                  </a:lnTo>
                  <a:lnTo>
                    <a:pt x="15130" y="860067"/>
                  </a:lnTo>
                  <a:lnTo>
                    <a:pt x="11363" y="804570"/>
                  </a:lnTo>
                  <a:lnTo>
                    <a:pt x="7990" y="747645"/>
                  </a:lnTo>
                  <a:lnTo>
                    <a:pt x="5097" y="689648"/>
                  </a:lnTo>
                  <a:lnTo>
                    <a:pt x="2767" y="630935"/>
                  </a:lnTo>
                  <a:lnTo>
                    <a:pt x="1085" y="571863"/>
                  </a:lnTo>
                  <a:lnTo>
                    <a:pt x="134" y="512787"/>
                  </a:lnTo>
                  <a:lnTo>
                    <a:pt x="0" y="454063"/>
                  </a:lnTo>
                  <a:lnTo>
                    <a:pt x="765" y="396047"/>
                  </a:lnTo>
                  <a:lnTo>
                    <a:pt x="2515" y="339095"/>
                  </a:lnTo>
                  <a:lnTo>
                    <a:pt x="5333" y="283563"/>
                  </a:lnTo>
                  <a:lnTo>
                    <a:pt x="9303" y="229807"/>
                  </a:lnTo>
                  <a:lnTo>
                    <a:pt x="14511" y="178183"/>
                  </a:lnTo>
                  <a:lnTo>
                    <a:pt x="21039" y="129047"/>
                  </a:lnTo>
                  <a:lnTo>
                    <a:pt x="28973" y="82755"/>
                  </a:lnTo>
                  <a:lnTo>
                    <a:pt x="38396" y="39663"/>
                  </a:lnTo>
                  <a:lnTo>
                    <a:pt x="49392" y="126"/>
                  </a:lnTo>
                  <a:lnTo>
                    <a:pt x="53583" y="254"/>
                  </a:lnTo>
                  <a:lnTo>
                    <a:pt x="58536" y="0"/>
                  </a:lnTo>
                  <a:lnTo>
                    <a:pt x="63108" y="126"/>
                  </a:lnTo>
                  <a:close/>
                </a:path>
              </a:pathLst>
            </a:custGeom>
            <a:ln w="41274">
              <a:solidFill>
                <a:srgbClr val="EC7C30"/>
              </a:solidFill>
            </a:ln>
          </p:spPr>
          <p:txBody>
            <a:bodyPr wrap="square" lIns="0" tIns="0" rIns="0" bIns="0" rtlCol="0"/>
            <a:lstStyle/>
            <a:p>
              <a:endParaRPr dirty="0"/>
            </a:p>
          </p:txBody>
        </p:sp>
      </p:grpSp>
      <p:sp>
        <p:nvSpPr>
          <p:cNvPr id="6" name="object 6"/>
          <p:cNvSpPr txBox="1"/>
          <p:nvPr/>
        </p:nvSpPr>
        <p:spPr>
          <a:xfrm>
            <a:off x="3858317" y="1350998"/>
            <a:ext cx="4567875" cy="1619674"/>
          </a:xfrm>
          <a:prstGeom prst="rect">
            <a:avLst/>
          </a:prstGeom>
        </p:spPr>
        <p:txBody>
          <a:bodyPr vert="horz" wrap="square" lIns="0" tIns="41910" rIns="0" bIns="0" rtlCol="0">
            <a:spAutoFit/>
          </a:bodyPr>
          <a:lstStyle/>
          <a:p>
            <a:pPr marL="298450" marR="5080" indent="-285750">
              <a:lnSpc>
                <a:spcPts val="1839"/>
              </a:lnSpc>
              <a:spcBef>
                <a:spcPts val="330"/>
              </a:spcBef>
              <a:buFont typeface="Arial" panose="020B0604020202020204" pitchFamily="34" charset="0"/>
              <a:buChar char="•"/>
            </a:pPr>
            <a:r>
              <a:rPr lang="en-US" sz="1700" dirty="0">
                <a:latin typeface="Carlito"/>
                <a:cs typeface="Carlito"/>
              </a:rPr>
              <a:t>Better problem solving methods</a:t>
            </a:r>
          </a:p>
          <a:p>
            <a:pPr marL="298450" marR="5080" indent="-285750">
              <a:lnSpc>
                <a:spcPts val="1839"/>
              </a:lnSpc>
              <a:spcBef>
                <a:spcPts val="330"/>
              </a:spcBef>
              <a:buFont typeface="Arial" panose="020B0604020202020204" pitchFamily="34" charset="0"/>
              <a:buChar char="•"/>
            </a:pPr>
            <a:r>
              <a:rPr lang="en-US" sz="1700" spc="-10" dirty="0">
                <a:latin typeface="Carlito"/>
                <a:cs typeface="Carlito"/>
              </a:rPr>
              <a:t>Optimizing performances</a:t>
            </a:r>
          </a:p>
          <a:p>
            <a:pPr marL="298450" marR="5080" indent="-285750">
              <a:lnSpc>
                <a:spcPts val="1839"/>
              </a:lnSpc>
              <a:spcBef>
                <a:spcPts val="330"/>
              </a:spcBef>
              <a:buFont typeface="Arial" panose="020B0604020202020204" pitchFamily="34" charset="0"/>
              <a:buChar char="•"/>
            </a:pPr>
            <a:r>
              <a:rPr lang="en-US" sz="1700" spc="-5" dirty="0">
                <a:latin typeface="Carlito"/>
                <a:cs typeface="Carlito"/>
              </a:rPr>
              <a:t>Better customer targeting</a:t>
            </a:r>
          </a:p>
          <a:p>
            <a:pPr marL="298450" marR="5080" indent="-285750">
              <a:lnSpc>
                <a:spcPts val="1839"/>
              </a:lnSpc>
              <a:spcBef>
                <a:spcPts val="330"/>
              </a:spcBef>
              <a:buFont typeface="Arial" panose="020B0604020202020204" pitchFamily="34" charset="0"/>
              <a:buChar char="•"/>
            </a:pPr>
            <a:r>
              <a:rPr lang="en-US" sz="1600" dirty="0"/>
              <a:t>Getting more accurate data</a:t>
            </a:r>
            <a:endParaRPr lang="en-US" sz="1700" dirty="0">
              <a:latin typeface="Carlito"/>
              <a:cs typeface="Carlito"/>
            </a:endParaRPr>
          </a:p>
          <a:p>
            <a:pPr marL="298450" marR="5080" indent="-285750">
              <a:lnSpc>
                <a:spcPts val="1839"/>
              </a:lnSpc>
              <a:spcBef>
                <a:spcPts val="330"/>
              </a:spcBef>
              <a:buFont typeface="Arial" panose="020B0604020202020204" pitchFamily="34" charset="0"/>
              <a:buChar char="•"/>
            </a:pPr>
            <a:endParaRPr lang="en-US" sz="1700" dirty="0">
              <a:latin typeface="Carlito"/>
              <a:cs typeface="Carlito"/>
            </a:endParaRPr>
          </a:p>
          <a:p>
            <a:pPr marL="298450" marR="5080" indent="-285750">
              <a:lnSpc>
                <a:spcPts val="1839"/>
              </a:lnSpc>
              <a:spcBef>
                <a:spcPts val="330"/>
              </a:spcBef>
              <a:buFont typeface="Arial" panose="020B0604020202020204" pitchFamily="34" charset="0"/>
              <a:buChar char="•"/>
            </a:pPr>
            <a:endParaRPr sz="1700" dirty="0">
              <a:latin typeface="Carlito"/>
              <a:cs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3514" y="133350"/>
            <a:ext cx="5309515" cy="442942"/>
          </a:xfrm>
          <a:prstGeom prst="rect">
            <a:avLst/>
          </a:prstGeom>
        </p:spPr>
        <p:txBody>
          <a:bodyPr vert="horz" wrap="square" lIns="0" tIns="54610" rIns="0" bIns="0" rtlCol="0">
            <a:spAutoFit/>
          </a:bodyPr>
          <a:lstStyle/>
          <a:p>
            <a:pPr marL="12700" marR="5080">
              <a:lnSpc>
                <a:spcPct val="90000"/>
              </a:lnSpc>
              <a:spcBef>
                <a:spcPts val="430"/>
              </a:spcBef>
            </a:pPr>
            <a:r>
              <a:rPr lang="en-US" sz="2800" spc="-125" dirty="0">
                <a:solidFill>
                  <a:srgbClr val="000000"/>
                </a:solidFill>
              </a:rPr>
              <a:t>Data Analysis Process</a:t>
            </a:r>
            <a:endParaRPr sz="2800" dirty="0"/>
          </a:p>
        </p:txBody>
      </p:sp>
      <p:grpSp>
        <p:nvGrpSpPr>
          <p:cNvPr id="3" name="object 3"/>
          <p:cNvGrpSpPr/>
          <p:nvPr/>
        </p:nvGrpSpPr>
        <p:grpSpPr>
          <a:xfrm>
            <a:off x="228600" y="4948972"/>
            <a:ext cx="2478405" cy="92710"/>
            <a:chOff x="464464" y="3271120"/>
            <a:chExt cx="2478405" cy="92710"/>
          </a:xfrm>
        </p:grpSpPr>
        <p:sp>
          <p:nvSpPr>
            <p:cNvPr id="4" name="object 4"/>
            <p:cNvSpPr/>
            <p:nvPr/>
          </p:nvSpPr>
          <p:spPr>
            <a:xfrm>
              <a:off x="483869" y="3294868"/>
              <a:ext cx="2440305" cy="45085"/>
            </a:xfrm>
            <a:custGeom>
              <a:avLst/>
              <a:gdLst/>
              <a:ahLst/>
              <a:cxnLst/>
              <a:rect l="l" t="t" r="r" b="b"/>
              <a:pathLst>
                <a:path w="2440305" h="45085">
                  <a:moveTo>
                    <a:pt x="1600870" y="0"/>
                  </a:moveTo>
                  <a:lnTo>
                    <a:pt x="1552636" y="1041"/>
                  </a:lnTo>
                  <a:lnTo>
                    <a:pt x="1503153" y="3052"/>
                  </a:lnTo>
                  <a:lnTo>
                    <a:pt x="1347287" y="11175"/>
                  </a:lnTo>
                  <a:lnTo>
                    <a:pt x="1292882" y="13337"/>
                  </a:lnTo>
                  <a:lnTo>
                    <a:pt x="1237266" y="14605"/>
                  </a:lnTo>
                  <a:lnTo>
                    <a:pt x="1180444" y="14608"/>
                  </a:lnTo>
                  <a:lnTo>
                    <a:pt x="1122426" y="12973"/>
                  </a:lnTo>
                  <a:lnTo>
                    <a:pt x="1058143" y="5991"/>
                  </a:lnTo>
                  <a:lnTo>
                    <a:pt x="997941" y="2631"/>
                  </a:lnTo>
                  <a:lnTo>
                    <a:pt x="941491" y="2152"/>
                  </a:lnTo>
                  <a:lnTo>
                    <a:pt x="888465" y="3811"/>
                  </a:lnTo>
                  <a:lnTo>
                    <a:pt x="838535" y="6867"/>
                  </a:lnTo>
                  <a:lnTo>
                    <a:pt x="746649" y="14199"/>
                  </a:lnTo>
                  <a:lnTo>
                    <a:pt x="704037" y="16992"/>
                  </a:lnTo>
                  <a:lnTo>
                    <a:pt x="663208" y="18213"/>
                  </a:lnTo>
                  <a:lnTo>
                    <a:pt x="623833" y="17120"/>
                  </a:lnTo>
                  <a:lnTo>
                    <a:pt x="585584" y="12973"/>
                  </a:lnTo>
                  <a:lnTo>
                    <a:pt x="548086" y="10322"/>
                  </a:lnTo>
                  <a:lnTo>
                    <a:pt x="507302" y="8201"/>
                  </a:lnTo>
                  <a:lnTo>
                    <a:pt x="463602" y="6597"/>
                  </a:lnTo>
                  <a:lnTo>
                    <a:pt x="417354" y="5494"/>
                  </a:lnTo>
                  <a:lnTo>
                    <a:pt x="368929" y="4877"/>
                  </a:lnTo>
                  <a:lnTo>
                    <a:pt x="318695" y="4733"/>
                  </a:lnTo>
                  <a:lnTo>
                    <a:pt x="267022" y="5047"/>
                  </a:lnTo>
                  <a:lnTo>
                    <a:pt x="214279" y="5804"/>
                  </a:lnTo>
                  <a:lnTo>
                    <a:pt x="160836" y="6990"/>
                  </a:lnTo>
                  <a:lnTo>
                    <a:pt x="107062" y="8589"/>
                  </a:lnTo>
                  <a:lnTo>
                    <a:pt x="53327" y="10588"/>
                  </a:lnTo>
                  <a:lnTo>
                    <a:pt x="0" y="12973"/>
                  </a:lnTo>
                  <a:lnTo>
                    <a:pt x="393" y="16021"/>
                  </a:lnTo>
                  <a:lnTo>
                    <a:pt x="0" y="26689"/>
                  </a:lnTo>
                  <a:lnTo>
                    <a:pt x="55736" y="31100"/>
                  </a:lnTo>
                  <a:lnTo>
                    <a:pt x="110026" y="34433"/>
                  </a:lnTo>
                  <a:lnTo>
                    <a:pt x="163035" y="36782"/>
                  </a:lnTo>
                  <a:lnTo>
                    <a:pt x="214927" y="38238"/>
                  </a:lnTo>
                  <a:lnTo>
                    <a:pt x="265865" y="38897"/>
                  </a:lnTo>
                  <a:lnTo>
                    <a:pt x="316015" y="38852"/>
                  </a:lnTo>
                  <a:lnTo>
                    <a:pt x="365540" y="38197"/>
                  </a:lnTo>
                  <a:lnTo>
                    <a:pt x="414605" y="37024"/>
                  </a:lnTo>
                  <a:lnTo>
                    <a:pt x="463374" y="35429"/>
                  </a:lnTo>
                  <a:lnTo>
                    <a:pt x="512011" y="33504"/>
                  </a:lnTo>
                  <a:lnTo>
                    <a:pt x="658774" y="26689"/>
                  </a:lnTo>
                  <a:lnTo>
                    <a:pt x="713354" y="28412"/>
                  </a:lnTo>
                  <a:lnTo>
                    <a:pt x="765428" y="30824"/>
                  </a:lnTo>
                  <a:lnTo>
                    <a:pt x="815503" y="33660"/>
                  </a:lnTo>
                  <a:lnTo>
                    <a:pt x="911675" y="39535"/>
                  </a:lnTo>
                  <a:lnTo>
                    <a:pt x="958785" y="42042"/>
                  </a:lnTo>
                  <a:lnTo>
                    <a:pt x="1005916" y="43907"/>
                  </a:lnTo>
                  <a:lnTo>
                    <a:pt x="1053576" y="44863"/>
                  </a:lnTo>
                  <a:lnTo>
                    <a:pt x="1102270" y="44644"/>
                  </a:lnTo>
                  <a:lnTo>
                    <a:pt x="1152504" y="42983"/>
                  </a:lnTo>
                  <a:lnTo>
                    <a:pt x="1204782" y="39614"/>
                  </a:lnTo>
                  <a:lnTo>
                    <a:pt x="1259612" y="34272"/>
                  </a:lnTo>
                  <a:lnTo>
                    <a:pt x="1317498" y="26689"/>
                  </a:lnTo>
                  <a:lnTo>
                    <a:pt x="1378272" y="21061"/>
                  </a:lnTo>
                  <a:lnTo>
                    <a:pt x="1434252" y="17481"/>
                  </a:lnTo>
                  <a:lnTo>
                    <a:pt x="1486384" y="15642"/>
                  </a:lnTo>
                  <a:lnTo>
                    <a:pt x="1535617" y="15235"/>
                  </a:lnTo>
                  <a:lnTo>
                    <a:pt x="1582899" y="15954"/>
                  </a:lnTo>
                  <a:lnTo>
                    <a:pt x="1629178" y="17491"/>
                  </a:lnTo>
                  <a:lnTo>
                    <a:pt x="1771478" y="23937"/>
                  </a:lnTo>
                  <a:lnTo>
                    <a:pt x="1823226" y="25672"/>
                  </a:lnTo>
                  <a:lnTo>
                    <a:pt x="1878711" y="26689"/>
                  </a:lnTo>
                  <a:lnTo>
                    <a:pt x="1931968" y="23912"/>
                  </a:lnTo>
                  <a:lnTo>
                    <a:pt x="1981100" y="22190"/>
                  </a:lnTo>
                  <a:lnTo>
                    <a:pt x="2027331" y="21357"/>
                  </a:lnTo>
                  <a:lnTo>
                    <a:pt x="2071888" y="21246"/>
                  </a:lnTo>
                  <a:lnTo>
                    <a:pt x="2115997" y="21691"/>
                  </a:lnTo>
                  <a:lnTo>
                    <a:pt x="2312483" y="25689"/>
                  </a:lnTo>
                  <a:lnTo>
                    <a:pt x="2372748" y="26411"/>
                  </a:lnTo>
                  <a:lnTo>
                    <a:pt x="2439924" y="26689"/>
                  </a:lnTo>
                  <a:lnTo>
                    <a:pt x="2439670" y="21736"/>
                  </a:lnTo>
                  <a:lnTo>
                    <a:pt x="2439924" y="12973"/>
                  </a:lnTo>
                  <a:lnTo>
                    <a:pt x="2368149" y="9876"/>
                  </a:lnTo>
                  <a:lnTo>
                    <a:pt x="2302272" y="7669"/>
                  </a:lnTo>
                  <a:lnTo>
                    <a:pt x="2241643" y="6251"/>
                  </a:lnTo>
                  <a:lnTo>
                    <a:pt x="2185614" y="5518"/>
                  </a:lnTo>
                  <a:lnTo>
                    <a:pt x="2133534" y="5370"/>
                  </a:lnTo>
                  <a:lnTo>
                    <a:pt x="2084755" y="5704"/>
                  </a:lnTo>
                  <a:lnTo>
                    <a:pt x="2038627" y="6417"/>
                  </a:lnTo>
                  <a:lnTo>
                    <a:pt x="1994501" y="7409"/>
                  </a:lnTo>
                  <a:lnTo>
                    <a:pt x="1825030" y="12119"/>
                  </a:lnTo>
                  <a:lnTo>
                    <a:pt x="1781175" y="12973"/>
                  </a:lnTo>
                  <a:lnTo>
                    <a:pt x="1738008" y="6413"/>
                  </a:lnTo>
                  <a:lnTo>
                    <a:pt x="1693563" y="2313"/>
                  </a:lnTo>
                  <a:lnTo>
                    <a:pt x="1647848" y="299"/>
                  </a:lnTo>
                  <a:lnTo>
                    <a:pt x="1600870" y="0"/>
                  </a:lnTo>
                  <a:close/>
                </a:path>
              </a:pathLst>
            </a:custGeom>
            <a:solidFill>
              <a:srgbClr val="EC7C30"/>
            </a:solidFill>
          </p:spPr>
          <p:txBody>
            <a:bodyPr wrap="square" lIns="0" tIns="0" rIns="0" bIns="0" rtlCol="0"/>
            <a:lstStyle/>
            <a:p>
              <a:endParaRPr dirty="0"/>
            </a:p>
          </p:txBody>
        </p:sp>
        <p:sp>
          <p:nvSpPr>
            <p:cNvPr id="5" name="object 5"/>
            <p:cNvSpPr/>
            <p:nvPr/>
          </p:nvSpPr>
          <p:spPr>
            <a:xfrm>
              <a:off x="483514" y="3290170"/>
              <a:ext cx="2440305" cy="54610"/>
            </a:xfrm>
            <a:custGeom>
              <a:avLst/>
              <a:gdLst/>
              <a:ahLst/>
              <a:cxnLst/>
              <a:rect l="l" t="t" r="r" b="b"/>
              <a:pathLst>
                <a:path w="2440305" h="54610">
                  <a:moveTo>
                    <a:pt x="355" y="17671"/>
                  </a:moveTo>
                  <a:lnTo>
                    <a:pt x="66474" y="16379"/>
                  </a:lnTo>
                  <a:lnTo>
                    <a:pt x="125544" y="15722"/>
                  </a:lnTo>
                  <a:lnTo>
                    <a:pt x="178733" y="15582"/>
                  </a:lnTo>
                  <a:lnTo>
                    <a:pt x="227213" y="15837"/>
                  </a:lnTo>
                  <a:lnTo>
                    <a:pt x="272154" y="16367"/>
                  </a:lnTo>
                  <a:lnTo>
                    <a:pt x="314726" y="17052"/>
                  </a:lnTo>
                  <a:lnTo>
                    <a:pt x="356099" y="17772"/>
                  </a:lnTo>
                  <a:lnTo>
                    <a:pt x="397444" y="18405"/>
                  </a:lnTo>
                  <a:lnTo>
                    <a:pt x="439930" y="18832"/>
                  </a:lnTo>
                  <a:lnTo>
                    <a:pt x="484728" y="18933"/>
                  </a:lnTo>
                  <a:lnTo>
                    <a:pt x="533007" y="18586"/>
                  </a:lnTo>
                  <a:lnTo>
                    <a:pt x="585939" y="17671"/>
                  </a:lnTo>
                  <a:lnTo>
                    <a:pt x="645867" y="14882"/>
                  </a:lnTo>
                  <a:lnTo>
                    <a:pt x="702787" y="11762"/>
                  </a:lnTo>
                  <a:lnTo>
                    <a:pt x="757105" y="8563"/>
                  </a:lnTo>
                  <a:lnTo>
                    <a:pt x="809228" y="5536"/>
                  </a:lnTo>
                  <a:lnTo>
                    <a:pt x="859563" y="2932"/>
                  </a:lnTo>
                  <a:lnTo>
                    <a:pt x="908515" y="1003"/>
                  </a:lnTo>
                  <a:lnTo>
                    <a:pt x="956490" y="0"/>
                  </a:lnTo>
                  <a:lnTo>
                    <a:pt x="1003895" y="174"/>
                  </a:lnTo>
                  <a:lnTo>
                    <a:pt x="1051135" y="1777"/>
                  </a:lnTo>
                  <a:lnTo>
                    <a:pt x="1098618" y="5060"/>
                  </a:lnTo>
                  <a:lnTo>
                    <a:pt x="1146748" y="10274"/>
                  </a:lnTo>
                  <a:lnTo>
                    <a:pt x="1195933" y="17671"/>
                  </a:lnTo>
                  <a:lnTo>
                    <a:pt x="1237291" y="20955"/>
                  </a:lnTo>
                  <a:lnTo>
                    <a:pt x="1280875" y="22681"/>
                  </a:lnTo>
                  <a:lnTo>
                    <a:pt x="1326533" y="23136"/>
                  </a:lnTo>
                  <a:lnTo>
                    <a:pt x="1374114" y="22610"/>
                  </a:lnTo>
                  <a:lnTo>
                    <a:pt x="1423468" y="21391"/>
                  </a:lnTo>
                  <a:lnTo>
                    <a:pt x="1474444" y="19767"/>
                  </a:lnTo>
                  <a:lnTo>
                    <a:pt x="1526891" y="18026"/>
                  </a:lnTo>
                  <a:lnTo>
                    <a:pt x="1580658" y="16458"/>
                  </a:lnTo>
                  <a:lnTo>
                    <a:pt x="1635595" y="15350"/>
                  </a:lnTo>
                  <a:lnTo>
                    <a:pt x="1691551" y="14990"/>
                  </a:lnTo>
                  <a:lnTo>
                    <a:pt x="1748374" y="15668"/>
                  </a:lnTo>
                  <a:lnTo>
                    <a:pt x="1805914" y="17671"/>
                  </a:lnTo>
                  <a:lnTo>
                    <a:pt x="1858589" y="17557"/>
                  </a:lnTo>
                  <a:lnTo>
                    <a:pt x="1911695" y="17151"/>
                  </a:lnTo>
                  <a:lnTo>
                    <a:pt x="1965113" y="16546"/>
                  </a:lnTo>
                  <a:lnTo>
                    <a:pt x="2018724" y="15837"/>
                  </a:lnTo>
                  <a:lnTo>
                    <a:pt x="2072409" y="15117"/>
                  </a:lnTo>
                  <a:lnTo>
                    <a:pt x="2126049" y="14481"/>
                  </a:lnTo>
                  <a:lnTo>
                    <a:pt x="2179526" y="14021"/>
                  </a:lnTo>
                  <a:lnTo>
                    <a:pt x="2232719" y="13833"/>
                  </a:lnTo>
                  <a:lnTo>
                    <a:pt x="2285510" y="14010"/>
                  </a:lnTo>
                  <a:lnTo>
                    <a:pt x="2337780" y="14646"/>
                  </a:lnTo>
                  <a:lnTo>
                    <a:pt x="2389409" y="15835"/>
                  </a:lnTo>
                  <a:lnTo>
                    <a:pt x="2440279" y="17671"/>
                  </a:lnTo>
                  <a:lnTo>
                    <a:pt x="2439898" y="21354"/>
                  </a:lnTo>
                  <a:lnTo>
                    <a:pt x="2439644" y="27069"/>
                  </a:lnTo>
                  <a:lnTo>
                    <a:pt x="2373343" y="38368"/>
                  </a:lnTo>
                  <a:lnTo>
                    <a:pt x="2312757" y="43964"/>
                  </a:lnTo>
                  <a:lnTo>
                    <a:pt x="2257494" y="48211"/>
                  </a:lnTo>
                  <a:lnTo>
                    <a:pt x="2206529" y="51143"/>
                  </a:lnTo>
                  <a:lnTo>
                    <a:pt x="2158833" y="52794"/>
                  </a:lnTo>
                  <a:lnTo>
                    <a:pt x="2113381" y="53200"/>
                  </a:lnTo>
                  <a:lnTo>
                    <a:pt x="2069146" y="52393"/>
                  </a:lnTo>
                  <a:lnTo>
                    <a:pt x="2025102" y="50409"/>
                  </a:lnTo>
                  <a:lnTo>
                    <a:pt x="1980222" y="47282"/>
                  </a:lnTo>
                  <a:lnTo>
                    <a:pt x="1933479" y="43047"/>
                  </a:lnTo>
                  <a:lnTo>
                    <a:pt x="1883846" y="37737"/>
                  </a:lnTo>
                  <a:lnTo>
                    <a:pt x="1830298" y="31387"/>
                  </a:lnTo>
                  <a:lnTo>
                    <a:pt x="1774447" y="28419"/>
                  </a:lnTo>
                  <a:lnTo>
                    <a:pt x="1723334" y="25519"/>
                  </a:lnTo>
                  <a:lnTo>
                    <a:pt x="1675701" y="22862"/>
                  </a:lnTo>
                  <a:lnTo>
                    <a:pt x="1630292" y="20623"/>
                  </a:lnTo>
                  <a:lnTo>
                    <a:pt x="1585850" y="18978"/>
                  </a:lnTo>
                  <a:lnTo>
                    <a:pt x="1541117" y="18103"/>
                  </a:lnTo>
                  <a:lnTo>
                    <a:pt x="1494835" y="18171"/>
                  </a:lnTo>
                  <a:lnTo>
                    <a:pt x="1445749" y="19358"/>
                  </a:lnTo>
                  <a:lnTo>
                    <a:pt x="1392600" y="21840"/>
                  </a:lnTo>
                  <a:lnTo>
                    <a:pt x="1334131" y="25791"/>
                  </a:lnTo>
                  <a:lnTo>
                    <a:pt x="1269085" y="31387"/>
                  </a:lnTo>
                  <a:lnTo>
                    <a:pt x="1203770" y="39972"/>
                  </a:lnTo>
                  <a:lnTo>
                    <a:pt x="1143526" y="46366"/>
                  </a:lnTo>
                  <a:lnTo>
                    <a:pt x="1087614" y="50727"/>
                  </a:lnTo>
                  <a:lnTo>
                    <a:pt x="1035299" y="53212"/>
                  </a:lnTo>
                  <a:lnTo>
                    <a:pt x="985844" y="53981"/>
                  </a:lnTo>
                  <a:lnTo>
                    <a:pt x="938513" y="53191"/>
                  </a:lnTo>
                  <a:lnTo>
                    <a:pt x="892570" y="51000"/>
                  </a:lnTo>
                  <a:lnTo>
                    <a:pt x="847276" y="47566"/>
                  </a:lnTo>
                  <a:lnTo>
                    <a:pt x="801897" y="43048"/>
                  </a:lnTo>
                  <a:lnTo>
                    <a:pt x="755696" y="37602"/>
                  </a:lnTo>
                  <a:lnTo>
                    <a:pt x="707936" y="31387"/>
                  </a:lnTo>
                  <a:lnTo>
                    <a:pt x="667916" y="33281"/>
                  </a:lnTo>
                  <a:lnTo>
                    <a:pt x="626813" y="35066"/>
                  </a:lnTo>
                  <a:lnTo>
                    <a:pt x="584494" y="36698"/>
                  </a:lnTo>
                  <a:lnTo>
                    <a:pt x="540824" y="38130"/>
                  </a:lnTo>
                  <a:lnTo>
                    <a:pt x="495669" y="39316"/>
                  </a:lnTo>
                  <a:lnTo>
                    <a:pt x="448896" y="40212"/>
                  </a:lnTo>
                  <a:lnTo>
                    <a:pt x="400370" y="40770"/>
                  </a:lnTo>
                  <a:lnTo>
                    <a:pt x="349957" y="40945"/>
                  </a:lnTo>
                  <a:lnTo>
                    <a:pt x="297524" y="40691"/>
                  </a:lnTo>
                  <a:lnTo>
                    <a:pt x="242936" y="39963"/>
                  </a:lnTo>
                  <a:lnTo>
                    <a:pt x="186059" y="38714"/>
                  </a:lnTo>
                  <a:lnTo>
                    <a:pt x="126759" y="36899"/>
                  </a:lnTo>
                  <a:lnTo>
                    <a:pt x="64903" y="34472"/>
                  </a:lnTo>
                  <a:lnTo>
                    <a:pt x="355" y="31387"/>
                  </a:lnTo>
                  <a:lnTo>
                    <a:pt x="0" y="25418"/>
                  </a:lnTo>
                  <a:lnTo>
                    <a:pt x="76" y="20338"/>
                  </a:lnTo>
                  <a:lnTo>
                    <a:pt x="355" y="17671"/>
                  </a:lnTo>
                  <a:close/>
                </a:path>
              </a:pathLst>
            </a:custGeom>
            <a:ln w="38100">
              <a:solidFill>
                <a:srgbClr val="EC7C30"/>
              </a:solidFill>
            </a:ln>
          </p:spPr>
          <p:txBody>
            <a:bodyPr wrap="square" lIns="0" tIns="0" rIns="0" bIns="0" rtlCol="0"/>
            <a:lstStyle/>
            <a:p>
              <a:endParaRPr dirty="0"/>
            </a:p>
          </p:txBody>
        </p:sp>
      </p:gr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1" y="665931"/>
            <a:ext cx="6781799" cy="3996108"/>
          </a:xfrm>
          <a:prstGeom prst="rect">
            <a:avLst/>
          </a:prstGeom>
        </p:spPr>
      </p:pic>
      <p:sp>
        <p:nvSpPr>
          <p:cNvPr id="8" name="TextBox 7"/>
          <p:cNvSpPr txBox="1"/>
          <p:nvPr/>
        </p:nvSpPr>
        <p:spPr>
          <a:xfrm>
            <a:off x="2680867" y="4814133"/>
            <a:ext cx="5867400" cy="276999"/>
          </a:xfrm>
          <a:prstGeom prst="rect">
            <a:avLst/>
          </a:prstGeom>
          <a:noFill/>
        </p:spPr>
        <p:txBody>
          <a:bodyPr wrap="square" rtlCol="0">
            <a:spAutoFit/>
          </a:bodyPr>
          <a:lstStyle/>
          <a:p>
            <a:r>
              <a:rPr lang="en-GB" sz="1200" dirty="0"/>
              <a:t>[Source: https://www.slingshotapp.io/blog/types-of-data-analysis]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CCBCB-BB31-9C47-8495-F14473A7C40E}"/>
              </a:ext>
            </a:extLst>
          </p:cNvPr>
          <p:cNvSpPr>
            <a:spLocks noGrp="1"/>
          </p:cNvSpPr>
          <p:nvPr>
            <p:ph type="title"/>
          </p:nvPr>
        </p:nvSpPr>
        <p:spPr>
          <a:xfrm>
            <a:off x="228600" y="285750"/>
            <a:ext cx="4552187" cy="369332"/>
          </a:xfrm>
        </p:spPr>
        <p:txBody>
          <a:bodyPr/>
          <a:lstStyle/>
          <a:p>
            <a:r>
              <a:rPr lang="en-TZ" dirty="0">
                <a:solidFill>
                  <a:schemeClr val="tx1"/>
                </a:solidFill>
              </a:rPr>
              <a:t>Data Analysis Process</a:t>
            </a:r>
          </a:p>
        </p:txBody>
      </p:sp>
      <p:sp>
        <p:nvSpPr>
          <p:cNvPr id="3" name="TextBox 2">
            <a:extLst>
              <a:ext uri="{FF2B5EF4-FFF2-40B4-BE49-F238E27FC236}">
                <a16:creationId xmlns:a16="http://schemas.microsoft.com/office/drawing/2014/main" id="{73629655-D9BA-E84A-A82A-C1875522B6AE}"/>
              </a:ext>
            </a:extLst>
          </p:cNvPr>
          <p:cNvSpPr txBox="1"/>
          <p:nvPr/>
        </p:nvSpPr>
        <p:spPr>
          <a:xfrm>
            <a:off x="95250" y="655082"/>
            <a:ext cx="8953500" cy="3970318"/>
          </a:xfrm>
          <a:prstGeom prst="rect">
            <a:avLst/>
          </a:prstGeom>
          <a:noFill/>
        </p:spPr>
        <p:txBody>
          <a:bodyPr wrap="square" rtlCol="0">
            <a:spAutoFit/>
          </a:bodyPr>
          <a:lstStyle/>
          <a:p>
            <a:pPr algn="l">
              <a:buFont typeface="+mj-lt"/>
              <a:buAutoNum type="arabicPeriod"/>
            </a:pPr>
            <a:r>
              <a:rPr lang="en-GB" b="1" i="0" dirty="0">
                <a:effectLst/>
                <a:latin typeface="Söhne"/>
              </a:rPr>
              <a:t>Data Collection:</a:t>
            </a:r>
            <a:r>
              <a:rPr lang="en-GB" b="0" i="0" dirty="0">
                <a:effectLst/>
                <a:latin typeface="Söhne"/>
              </a:rPr>
              <a:t> </a:t>
            </a:r>
            <a:br>
              <a:rPr lang="en-GB" b="0" i="0" dirty="0">
                <a:effectLst/>
                <a:latin typeface="Söhne"/>
              </a:rPr>
            </a:br>
            <a:r>
              <a:rPr lang="en-GB" b="0" i="0" dirty="0">
                <a:effectLst/>
                <a:latin typeface="Söhne"/>
              </a:rPr>
              <a:t>Gathering relevant data from various sources, which can be structured (in databases, spreadsheets) or unstructured (text, images, videos).</a:t>
            </a:r>
            <a:br>
              <a:rPr lang="en-GB" b="0" i="0" dirty="0">
                <a:effectLst/>
                <a:latin typeface="Söhne"/>
              </a:rPr>
            </a:br>
            <a:endParaRPr lang="en-GB" b="0" i="0" dirty="0">
              <a:effectLst/>
              <a:latin typeface="Söhne"/>
            </a:endParaRPr>
          </a:p>
          <a:p>
            <a:pPr algn="l">
              <a:buFont typeface="+mj-lt"/>
              <a:buAutoNum type="arabicPeriod"/>
            </a:pPr>
            <a:r>
              <a:rPr lang="en-GB" b="1" i="0" dirty="0">
                <a:effectLst/>
                <a:latin typeface="Söhne"/>
              </a:rPr>
              <a:t>Data Cleaning and </a:t>
            </a:r>
            <a:r>
              <a:rPr lang="en-GB" b="1" i="0" dirty="0" err="1">
                <a:effectLst/>
                <a:latin typeface="Söhne"/>
              </a:rPr>
              <a:t>Preprocessing</a:t>
            </a:r>
            <a:r>
              <a:rPr lang="en-GB" b="1" i="0" dirty="0">
                <a:effectLst/>
                <a:latin typeface="Söhne"/>
              </a:rPr>
              <a:t>:</a:t>
            </a:r>
            <a:r>
              <a:rPr lang="en-GB" b="0" i="0" dirty="0">
                <a:effectLst/>
                <a:latin typeface="Söhne"/>
              </a:rPr>
              <a:t> </a:t>
            </a:r>
            <a:br>
              <a:rPr lang="en-GB" b="0" i="0" dirty="0">
                <a:effectLst/>
                <a:latin typeface="Söhne"/>
              </a:rPr>
            </a:br>
            <a:r>
              <a:rPr lang="en-GB" b="0" i="0" dirty="0">
                <a:effectLst/>
                <a:latin typeface="Söhne"/>
              </a:rPr>
              <a:t>Cleaning involves identifying and handling errors, inconsistencies, missing values, and outliers in the dataset. </a:t>
            </a:r>
            <a:r>
              <a:rPr lang="en-GB" b="0" i="0" dirty="0" err="1">
                <a:effectLst/>
                <a:latin typeface="Söhne"/>
              </a:rPr>
              <a:t>Preprocessing</a:t>
            </a:r>
            <a:r>
              <a:rPr lang="en-GB" b="0" i="0" dirty="0">
                <a:effectLst/>
                <a:latin typeface="Söhne"/>
              </a:rPr>
              <a:t> involves transforming the data into a suitable format for analysis, which might involve normalization, scaling, or encoding categorical variables.</a:t>
            </a:r>
            <a:br>
              <a:rPr lang="en-GB" b="0" i="0" dirty="0">
                <a:effectLst/>
                <a:latin typeface="Söhne"/>
              </a:rPr>
            </a:br>
            <a:endParaRPr lang="en-GB" b="0" i="0" dirty="0">
              <a:effectLst/>
              <a:latin typeface="Söhne"/>
            </a:endParaRPr>
          </a:p>
          <a:p>
            <a:pPr algn="l">
              <a:buFont typeface="+mj-lt"/>
              <a:buAutoNum type="arabicPeriod"/>
            </a:pPr>
            <a:r>
              <a:rPr lang="en-GB" b="1" i="0" dirty="0">
                <a:effectLst/>
                <a:latin typeface="Söhne"/>
              </a:rPr>
              <a:t>Exploratory Data Analysis (EDA):</a:t>
            </a:r>
            <a:r>
              <a:rPr lang="en-GB" b="0" i="0" dirty="0">
                <a:effectLst/>
                <a:latin typeface="Söhne"/>
              </a:rPr>
              <a:t> </a:t>
            </a:r>
            <a:br>
              <a:rPr lang="en-GB" b="0" i="0" dirty="0">
                <a:effectLst/>
                <a:latin typeface="Söhne"/>
              </a:rPr>
            </a:br>
            <a:r>
              <a:rPr lang="en-GB" b="0" i="0" dirty="0">
                <a:effectLst/>
                <a:latin typeface="Söhne"/>
              </a:rPr>
              <a:t>This step involves summarizing the main characteristics of the data through various statistical and visual techniques. EDA helps in identifying patterns, trends, and potential insights that guide further analysis.</a:t>
            </a:r>
          </a:p>
          <a:p>
            <a:endParaRPr lang="en-TZ" dirty="0"/>
          </a:p>
        </p:txBody>
      </p:sp>
    </p:spTree>
    <p:extLst>
      <p:ext uri="{BB962C8B-B14F-4D97-AF65-F5344CB8AC3E}">
        <p14:creationId xmlns:p14="http://schemas.microsoft.com/office/powerpoint/2010/main" val="293219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CCBCB-BB31-9C47-8495-F14473A7C40E}"/>
              </a:ext>
            </a:extLst>
          </p:cNvPr>
          <p:cNvSpPr>
            <a:spLocks noGrp="1"/>
          </p:cNvSpPr>
          <p:nvPr>
            <p:ph type="title"/>
          </p:nvPr>
        </p:nvSpPr>
        <p:spPr>
          <a:xfrm>
            <a:off x="42111" y="438150"/>
            <a:ext cx="4552187" cy="369332"/>
          </a:xfrm>
        </p:spPr>
        <p:txBody>
          <a:bodyPr/>
          <a:lstStyle/>
          <a:p>
            <a:r>
              <a:rPr lang="en-TZ" dirty="0">
                <a:solidFill>
                  <a:schemeClr val="tx1"/>
                </a:solidFill>
              </a:rPr>
              <a:t>Data Analysis Process</a:t>
            </a:r>
          </a:p>
        </p:txBody>
      </p:sp>
      <p:sp>
        <p:nvSpPr>
          <p:cNvPr id="3" name="TextBox 2">
            <a:extLst>
              <a:ext uri="{FF2B5EF4-FFF2-40B4-BE49-F238E27FC236}">
                <a16:creationId xmlns:a16="http://schemas.microsoft.com/office/drawing/2014/main" id="{73629655-D9BA-E84A-A82A-C1875522B6AE}"/>
              </a:ext>
            </a:extLst>
          </p:cNvPr>
          <p:cNvSpPr txBox="1"/>
          <p:nvPr/>
        </p:nvSpPr>
        <p:spPr>
          <a:xfrm>
            <a:off x="38100" y="1140588"/>
            <a:ext cx="8953500" cy="4524315"/>
          </a:xfrm>
          <a:prstGeom prst="rect">
            <a:avLst/>
          </a:prstGeom>
          <a:noFill/>
        </p:spPr>
        <p:txBody>
          <a:bodyPr wrap="square" rtlCol="0">
            <a:spAutoFit/>
          </a:bodyPr>
          <a:lstStyle/>
          <a:p>
            <a:pPr algn="l"/>
            <a:r>
              <a:rPr lang="en-GB" b="1" i="0" dirty="0">
                <a:effectLst/>
                <a:latin typeface="Söhne"/>
              </a:rPr>
              <a:t>4.Hypothesis Testing:</a:t>
            </a:r>
            <a:r>
              <a:rPr lang="en-GB" b="0" i="0" dirty="0">
                <a:effectLst/>
                <a:latin typeface="Söhne"/>
              </a:rPr>
              <a:t> </a:t>
            </a:r>
            <a:br>
              <a:rPr lang="en-GB" b="0" i="0" dirty="0">
                <a:effectLst/>
                <a:latin typeface="Söhne"/>
              </a:rPr>
            </a:br>
            <a:r>
              <a:rPr lang="en-GB" b="0" i="0" dirty="0">
                <a:effectLst/>
                <a:latin typeface="Söhne"/>
              </a:rPr>
              <a:t>In some cases, analysts may have specific hypotheses they want to test. This involves using statistical methods to determine whether observed patterns in the data are statistically significant or occurred by chance.</a:t>
            </a:r>
          </a:p>
          <a:p>
            <a:pPr algn="l"/>
            <a:endParaRPr lang="en-GB" dirty="0">
              <a:latin typeface="Söhne"/>
            </a:endParaRPr>
          </a:p>
          <a:p>
            <a:pPr algn="l"/>
            <a:r>
              <a:rPr lang="en-GB" b="1" i="0" dirty="0">
                <a:effectLst/>
                <a:latin typeface="Söhne"/>
              </a:rPr>
              <a:t>5.Statistical Analysis: </a:t>
            </a:r>
            <a:br>
              <a:rPr lang="en-GB" b="0" i="0" dirty="0">
                <a:effectLst/>
                <a:latin typeface="Söhne"/>
              </a:rPr>
            </a:br>
            <a:r>
              <a:rPr lang="en-GB" b="0" i="0" dirty="0">
                <a:effectLst/>
                <a:latin typeface="Söhne"/>
              </a:rPr>
              <a:t>Utilizing a variety of statistical techniques to quantify relationships between variables, identify correlations, perform regression analysis, and draw meaningful conclusions from the data.</a:t>
            </a:r>
          </a:p>
          <a:p>
            <a:pPr algn="l"/>
            <a:endParaRPr lang="en-GB" dirty="0">
              <a:latin typeface="Söhne"/>
            </a:endParaRPr>
          </a:p>
          <a:p>
            <a:pPr algn="l"/>
            <a:r>
              <a:rPr lang="en-GB" b="1" i="0" dirty="0">
                <a:effectLst/>
                <a:latin typeface="Söhne"/>
              </a:rPr>
              <a:t>6.Visualization:</a:t>
            </a:r>
            <a:br>
              <a:rPr lang="en-GB" b="1" i="0" dirty="0">
                <a:effectLst/>
                <a:latin typeface="Söhne"/>
              </a:rPr>
            </a:br>
            <a:r>
              <a:rPr lang="en-GB" b="0" i="0" dirty="0">
                <a:effectLst/>
                <a:latin typeface="Söhne"/>
              </a:rPr>
              <a:t>Creating graphical representations of the data to make it easier to understand and interpret. Visualizations help in identifying trends, patterns, and outliers that might not be apparent from the raw data.</a:t>
            </a:r>
            <a:br>
              <a:rPr lang="en-GB" b="0" i="0" dirty="0">
                <a:effectLst/>
                <a:latin typeface="Söhne"/>
              </a:rPr>
            </a:br>
            <a:endParaRPr lang="en-GB" b="0" i="0" dirty="0">
              <a:effectLst/>
              <a:latin typeface="Söhne"/>
            </a:endParaRPr>
          </a:p>
          <a:p>
            <a:pPr algn="l"/>
            <a:endParaRPr lang="en-GB" b="0" i="0" dirty="0">
              <a:effectLst/>
              <a:latin typeface="Söhne"/>
            </a:endParaRPr>
          </a:p>
          <a:p>
            <a:endParaRPr lang="en-TZ" dirty="0"/>
          </a:p>
        </p:txBody>
      </p:sp>
    </p:spTree>
    <p:extLst>
      <p:ext uri="{BB962C8B-B14F-4D97-AF65-F5344CB8AC3E}">
        <p14:creationId xmlns:p14="http://schemas.microsoft.com/office/powerpoint/2010/main" val="347268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CCBCB-BB31-9C47-8495-F14473A7C40E}"/>
              </a:ext>
            </a:extLst>
          </p:cNvPr>
          <p:cNvSpPr>
            <a:spLocks noGrp="1"/>
          </p:cNvSpPr>
          <p:nvPr>
            <p:ph type="title"/>
          </p:nvPr>
        </p:nvSpPr>
        <p:spPr>
          <a:xfrm>
            <a:off x="152400" y="438150"/>
            <a:ext cx="4552187" cy="369332"/>
          </a:xfrm>
        </p:spPr>
        <p:txBody>
          <a:bodyPr/>
          <a:lstStyle/>
          <a:p>
            <a:r>
              <a:rPr lang="en-TZ" dirty="0">
                <a:solidFill>
                  <a:schemeClr val="tx1"/>
                </a:solidFill>
              </a:rPr>
              <a:t>Data Analysis Process</a:t>
            </a:r>
          </a:p>
        </p:txBody>
      </p:sp>
      <p:sp>
        <p:nvSpPr>
          <p:cNvPr id="3" name="TextBox 2">
            <a:extLst>
              <a:ext uri="{FF2B5EF4-FFF2-40B4-BE49-F238E27FC236}">
                <a16:creationId xmlns:a16="http://schemas.microsoft.com/office/drawing/2014/main" id="{73629655-D9BA-E84A-A82A-C1875522B6AE}"/>
              </a:ext>
            </a:extLst>
          </p:cNvPr>
          <p:cNvSpPr txBox="1"/>
          <p:nvPr/>
        </p:nvSpPr>
        <p:spPr>
          <a:xfrm>
            <a:off x="38100" y="1140588"/>
            <a:ext cx="8953500" cy="2862322"/>
          </a:xfrm>
          <a:prstGeom prst="rect">
            <a:avLst/>
          </a:prstGeom>
          <a:noFill/>
        </p:spPr>
        <p:txBody>
          <a:bodyPr wrap="square" rtlCol="0">
            <a:spAutoFit/>
          </a:bodyPr>
          <a:lstStyle/>
          <a:p>
            <a:endParaRPr lang="en-GB" b="1" i="0" dirty="0">
              <a:effectLst/>
              <a:latin typeface="Söhne"/>
            </a:endParaRPr>
          </a:p>
          <a:p>
            <a:r>
              <a:rPr lang="en-GB" b="1" dirty="0">
                <a:latin typeface="Söhne"/>
              </a:rPr>
              <a:t>7.</a:t>
            </a:r>
            <a:r>
              <a:rPr lang="en-GB" b="1" i="0" dirty="0">
                <a:effectLst/>
                <a:latin typeface="Söhne"/>
              </a:rPr>
              <a:t>Interpretation and Insight Generation: </a:t>
            </a:r>
            <a:br>
              <a:rPr lang="en-GB" b="0" i="0" dirty="0">
                <a:effectLst/>
                <a:latin typeface="Söhne"/>
              </a:rPr>
            </a:br>
            <a:r>
              <a:rPr lang="en-GB" b="0" i="0" dirty="0">
                <a:effectLst/>
                <a:latin typeface="Söhne"/>
              </a:rPr>
              <a:t>Drawing meaningful insights from the analysis results, interpreting their implications, and using these insights to inform decision-making or further investigation.</a:t>
            </a:r>
          </a:p>
          <a:p>
            <a:endParaRPr lang="en-GB" b="1" dirty="0">
              <a:latin typeface="Söhne"/>
            </a:endParaRPr>
          </a:p>
          <a:p>
            <a:r>
              <a:rPr lang="en-GB" b="1" i="0" dirty="0">
                <a:effectLst/>
                <a:latin typeface="Söhne"/>
              </a:rPr>
              <a:t>Reporting and Communication:</a:t>
            </a:r>
            <a:br>
              <a:rPr lang="en-GB" b="1" i="0" dirty="0">
                <a:effectLst/>
                <a:latin typeface="Söhne"/>
              </a:rPr>
            </a:br>
            <a:r>
              <a:rPr lang="en-GB" b="0" i="0" dirty="0">
                <a:effectLst/>
                <a:latin typeface="Söhne"/>
              </a:rPr>
              <a:t>Summarizing the analysis findings in a clear and understandable way, often using visualizations and non-technical language. This communication is important for sharing results with stakeholders who might not have a technical background.</a:t>
            </a:r>
          </a:p>
          <a:p>
            <a:pPr algn="l"/>
            <a:endParaRPr lang="en-TZ" dirty="0"/>
          </a:p>
        </p:txBody>
      </p:sp>
    </p:spTree>
    <p:extLst>
      <p:ext uri="{BB962C8B-B14F-4D97-AF65-F5344CB8AC3E}">
        <p14:creationId xmlns:p14="http://schemas.microsoft.com/office/powerpoint/2010/main" val="472731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8616" y="192884"/>
            <a:ext cx="4776115" cy="442942"/>
          </a:xfrm>
          <a:prstGeom prst="rect">
            <a:avLst/>
          </a:prstGeom>
        </p:spPr>
        <p:txBody>
          <a:bodyPr vert="horz" wrap="square" lIns="0" tIns="54610" rIns="0" bIns="0" rtlCol="0">
            <a:spAutoFit/>
          </a:bodyPr>
          <a:lstStyle/>
          <a:p>
            <a:pPr marL="12700" marR="5080">
              <a:lnSpc>
                <a:spcPct val="90000"/>
              </a:lnSpc>
              <a:spcBef>
                <a:spcPts val="430"/>
              </a:spcBef>
            </a:pPr>
            <a:r>
              <a:rPr lang="en-US" sz="2800" spc="-125" dirty="0">
                <a:solidFill>
                  <a:srgbClr val="000000"/>
                </a:solidFill>
              </a:rPr>
              <a:t>Types of Data Analysis</a:t>
            </a:r>
            <a:endParaRPr sz="2800" dirty="0"/>
          </a:p>
        </p:txBody>
      </p:sp>
      <p:grpSp>
        <p:nvGrpSpPr>
          <p:cNvPr id="3" name="object 3"/>
          <p:cNvGrpSpPr/>
          <p:nvPr/>
        </p:nvGrpSpPr>
        <p:grpSpPr>
          <a:xfrm>
            <a:off x="457319" y="4781550"/>
            <a:ext cx="2478405" cy="92710"/>
            <a:chOff x="464464" y="3271120"/>
            <a:chExt cx="2478405" cy="92710"/>
          </a:xfrm>
        </p:grpSpPr>
        <p:sp>
          <p:nvSpPr>
            <p:cNvPr id="4" name="object 4"/>
            <p:cNvSpPr/>
            <p:nvPr/>
          </p:nvSpPr>
          <p:spPr>
            <a:xfrm>
              <a:off x="483869" y="3294868"/>
              <a:ext cx="2440305" cy="45085"/>
            </a:xfrm>
            <a:custGeom>
              <a:avLst/>
              <a:gdLst/>
              <a:ahLst/>
              <a:cxnLst/>
              <a:rect l="l" t="t" r="r" b="b"/>
              <a:pathLst>
                <a:path w="2440305" h="45085">
                  <a:moveTo>
                    <a:pt x="1600870" y="0"/>
                  </a:moveTo>
                  <a:lnTo>
                    <a:pt x="1552636" y="1041"/>
                  </a:lnTo>
                  <a:lnTo>
                    <a:pt x="1503153" y="3052"/>
                  </a:lnTo>
                  <a:lnTo>
                    <a:pt x="1347287" y="11175"/>
                  </a:lnTo>
                  <a:lnTo>
                    <a:pt x="1292882" y="13337"/>
                  </a:lnTo>
                  <a:lnTo>
                    <a:pt x="1237266" y="14605"/>
                  </a:lnTo>
                  <a:lnTo>
                    <a:pt x="1180444" y="14608"/>
                  </a:lnTo>
                  <a:lnTo>
                    <a:pt x="1122426" y="12973"/>
                  </a:lnTo>
                  <a:lnTo>
                    <a:pt x="1058143" y="5991"/>
                  </a:lnTo>
                  <a:lnTo>
                    <a:pt x="997941" y="2631"/>
                  </a:lnTo>
                  <a:lnTo>
                    <a:pt x="941491" y="2152"/>
                  </a:lnTo>
                  <a:lnTo>
                    <a:pt x="888465" y="3811"/>
                  </a:lnTo>
                  <a:lnTo>
                    <a:pt x="838535" y="6867"/>
                  </a:lnTo>
                  <a:lnTo>
                    <a:pt x="746649" y="14199"/>
                  </a:lnTo>
                  <a:lnTo>
                    <a:pt x="704037" y="16992"/>
                  </a:lnTo>
                  <a:lnTo>
                    <a:pt x="663208" y="18213"/>
                  </a:lnTo>
                  <a:lnTo>
                    <a:pt x="623833" y="17120"/>
                  </a:lnTo>
                  <a:lnTo>
                    <a:pt x="585584" y="12973"/>
                  </a:lnTo>
                  <a:lnTo>
                    <a:pt x="548086" y="10322"/>
                  </a:lnTo>
                  <a:lnTo>
                    <a:pt x="507302" y="8201"/>
                  </a:lnTo>
                  <a:lnTo>
                    <a:pt x="463602" y="6597"/>
                  </a:lnTo>
                  <a:lnTo>
                    <a:pt x="417354" y="5494"/>
                  </a:lnTo>
                  <a:lnTo>
                    <a:pt x="368929" y="4877"/>
                  </a:lnTo>
                  <a:lnTo>
                    <a:pt x="318695" y="4733"/>
                  </a:lnTo>
                  <a:lnTo>
                    <a:pt x="267022" y="5047"/>
                  </a:lnTo>
                  <a:lnTo>
                    <a:pt x="214279" y="5804"/>
                  </a:lnTo>
                  <a:lnTo>
                    <a:pt x="160836" y="6990"/>
                  </a:lnTo>
                  <a:lnTo>
                    <a:pt x="107062" y="8589"/>
                  </a:lnTo>
                  <a:lnTo>
                    <a:pt x="53327" y="10588"/>
                  </a:lnTo>
                  <a:lnTo>
                    <a:pt x="0" y="12973"/>
                  </a:lnTo>
                  <a:lnTo>
                    <a:pt x="393" y="16021"/>
                  </a:lnTo>
                  <a:lnTo>
                    <a:pt x="0" y="26689"/>
                  </a:lnTo>
                  <a:lnTo>
                    <a:pt x="55736" y="31100"/>
                  </a:lnTo>
                  <a:lnTo>
                    <a:pt x="110026" y="34433"/>
                  </a:lnTo>
                  <a:lnTo>
                    <a:pt x="163035" y="36782"/>
                  </a:lnTo>
                  <a:lnTo>
                    <a:pt x="214927" y="38238"/>
                  </a:lnTo>
                  <a:lnTo>
                    <a:pt x="265865" y="38897"/>
                  </a:lnTo>
                  <a:lnTo>
                    <a:pt x="316015" y="38852"/>
                  </a:lnTo>
                  <a:lnTo>
                    <a:pt x="365540" y="38197"/>
                  </a:lnTo>
                  <a:lnTo>
                    <a:pt x="414605" y="37024"/>
                  </a:lnTo>
                  <a:lnTo>
                    <a:pt x="463374" y="35429"/>
                  </a:lnTo>
                  <a:lnTo>
                    <a:pt x="512011" y="33504"/>
                  </a:lnTo>
                  <a:lnTo>
                    <a:pt x="658774" y="26689"/>
                  </a:lnTo>
                  <a:lnTo>
                    <a:pt x="713354" y="28412"/>
                  </a:lnTo>
                  <a:lnTo>
                    <a:pt x="765428" y="30824"/>
                  </a:lnTo>
                  <a:lnTo>
                    <a:pt x="815503" y="33660"/>
                  </a:lnTo>
                  <a:lnTo>
                    <a:pt x="911675" y="39535"/>
                  </a:lnTo>
                  <a:lnTo>
                    <a:pt x="958785" y="42042"/>
                  </a:lnTo>
                  <a:lnTo>
                    <a:pt x="1005916" y="43907"/>
                  </a:lnTo>
                  <a:lnTo>
                    <a:pt x="1053576" y="44863"/>
                  </a:lnTo>
                  <a:lnTo>
                    <a:pt x="1102270" y="44644"/>
                  </a:lnTo>
                  <a:lnTo>
                    <a:pt x="1152504" y="42983"/>
                  </a:lnTo>
                  <a:lnTo>
                    <a:pt x="1204782" y="39614"/>
                  </a:lnTo>
                  <a:lnTo>
                    <a:pt x="1259612" y="34272"/>
                  </a:lnTo>
                  <a:lnTo>
                    <a:pt x="1317498" y="26689"/>
                  </a:lnTo>
                  <a:lnTo>
                    <a:pt x="1378272" y="21061"/>
                  </a:lnTo>
                  <a:lnTo>
                    <a:pt x="1434252" y="17481"/>
                  </a:lnTo>
                  <a:lnTo>
                    <a:pt x="1486384" y="15642"/>
                  </a:lnTo>
                  <a:lnTo>
                    <a:pt x="1535617" y="15235"/>
                  </a:lnTo>
                  <a:lnTo>
                    <a:pt x="1582899" y="15954"/>
                  </a:lnTo>
                  <a:lnTo>
                    <a:pt x="1629178" y="17491"/>
                  </a:lnTo>
                  <a:lnTo>
                    <a:pt x="1771478" y="23937"/>
                  </a:lnTo>
                  <a:lnTo>
                    <a:pt x="1823226" y="25672"/>
                  </a:lnTo>
                  <a:lnTo>
                    <a:pt x="1878711" y="26689"/>
                  </a:lnTo>
                  <a:lnTo>
                    <a:pt x="1931968" y="23912"/>
                  </a:lnTo>
                  <a:lnTo>
                    <a:pt x="1981100" y="22190"/>
                  </a:lnTo>
                  <a:lnTo>
                    <a:pt x="2027331" y="21357"/>
                  </a:lnTo>
                  <a:lnTo>
                    <a:pt x="2071888" y="21246"/>
                  </a:lnTo>
                  <a:lnTo>
                    <a:pt x="2115997" y="21691"/>
                  </a:lnTo>
                  <a:lnTo>
                    <a:pt x="2312483" y="25689"/>
                  </a:lnTo>
                  <a:lnTo>
                    <a:pt x="2372748" y="26411"/>
                  </a:lnTo>
                  <a:lnTo>
                    <a:pt x="2439924" y="26689"/>
                  </a:lnTo>
                  <a:lnTo>
                    <a:pt x="2439670" y="21736"/>
                  </a:lnTo>
                  <a:lnTo>
                    <a:pt x="2439924" y="12973"/>
                  </a:lnTo>
                  <a:lnTo>
                    <a:pt x="2368149" y="9876"/>
                  </a:lnTo>
                  <a:lnTo>
                    <a:pt x="2302272" y="7669"/>
                  </a:lnTo>
                  <a:lnTo>
                    <a:pt x="2241643" y="6251"/>
                  </a:lnTo>
                  <a:lnTo>
                    <a:pt x="2185614" y="5518"/>
                  </a:lnTo>
                  <a:lnTo>
                    <a:pt x="2133534" y="5370"/>
                  </a:lnTo>
                  <a:lnTo>
                    <a:pt x="2084755" y="5704"/>
                  </a:lnTo>
                  <a:lnTo>
                    <a:pt x="2038627" y="6417"/>
                  </a:lnTo>
                  <a:lnTo>
                    <a:pt x="1994501" y="7409"/>
                  </a:lnTo>
                  <a:lnTo>
                    <a:pt x="1825030" y="12119"/>
                  </a:lnTo>
                  <a:lnTo>
                    <a:pt x="1781175" y="12973"/>
                  </a:lnTo>
                  <a:lnTo>
                    <a:pt x="1738008" y="6413"/>
                  </a:lnTo>
                  <a:lnTo>
                    <a:pt x="1693563" y="2313"/>
                  </a:lnTo>
                  <a:lnTo>
                    <a:pt x="1647848" y="299"/>
                  </a:lnTo>
                  <a:lnTo>
                    <a:pt x="1600870" y="0"/>
                  </a:lnTo>
                  <a:close/>
                </a:path>
              </a:pathLst>
            </a:custGeom>
            <a:solidFill>
              <a:srgbClr val="EC7C30"/>
            </a:solidFill>
          </p:spPr>
          <p:txBody>
            <a:bodyPr wrap="square" lIns="0" tIns="0" rIns="0" bIns="0" rtlCol="0"/>
            <a:lstStyle/>
            <a:p>
              <a:endParaRPr dirty="0"/>
            </a:p>
          </p:txBody>
        </p:sp>
        <p:sp>
          <p:nvSpPr>
            <p:cNvPr id="5" name="object 5"/>
            <p:cNvSpPr/>
            <p:nvPr/>
          </p:nvSpPr>
          <p:spPr>
            <a:xfrm>
              <a:off x="483514" y="3290170"/>
              <a:ext cx="2440305" cy="54610"/>
            </a:xfrm>
            <a:custGeom>
              <a:avLst/>
              <a:gdLst/>
              <a:ahLst/>
              <a:cxnLst/>
              <a:rect l="l" t="t" r="r" b="b"/>
              <a:pathLst>
                <a:path w="2440305" h="54610">
                  <a:moveTo>
                    <a:pt x="355" y="17671"/>
                  </a:moveTo>
                  <a:lnTo>
                    <a:pt x="66474" y="16379"/>
                  </a:lnTo>
                  <a:lnTo>
                    <a:pt x="125544" y="15722"/>
                  </a:lnTo>
                  <a:lnTo>
                    <a:pt x="178733" y="15582"/>
                  </a:lnTo>
                  <a:lnTo>
                    <a:pt x="227213" y="15837"/>
                  </a:lnTo>
                  <a:lnTo>
                    <a:pt x="272154" y="16367"/>
                  </a:lnTo>
                  <a:lnTo>
                    <a:pt x="314726" y="17052"/>
                  </a:lnTo>
                  <a:lnTo>
                    <a:pt x="356099" y="17772"/>
                  </a:lnTo>
                  <a:lnTo>
                    <a:pt x="397444" y="18405"/>
                  </a:lnTo>
                  <a:lnTo>
                    <a:pt x="439930" y="18832"/>
                  </a:lnTo>
                  <a:lnTo>
                    <a:pt x="484728" y="18933"/>
                  </a:lnTo>
                  <a:lnTo>
                    <a:pt x="533007" y="18586"/>
                  </a:lnTo>
                  <a:lnTo>
                    <a:pt x="585939" y="17671"/>
                  </a:lnTo>
                  <a:lnTo>
                    <a:pt x="645867" y="14882"/>
                  </a:lnTo>
                  <a:lnTo>
                    <a:pt x="702787" y="11762"/>
                  </a:lnTo>
                  <a:lnTo>
                    <a:pt x="757105" y="8563"/>
                  </a:lnTo>
                  <a:lnTo>
                    <a:pt x="809228" y="5536"/>
                  </a:lnTo>
                  <a:lnTo>
                    <a:pt x="859563" y="2932"/>
                  </a:lnTo>
                  <a:lnTo>
                    <a:pt x="908515" y="1003"/>
                  </a:lnTo>
                  <a:lnTo>
                    <a:pt x="956490" y="0"/>
                  </a:lnTo>
                  <a:lnTo>
                    <a:pt x="1003895" y="174"/>
                  </a:lnTo>
                  <a:lnTo>
                    <a:pt x="1051135" y="1777"/>
                  </a:lnTo>
                  <a:lnTo>
                    <a:pt x="1098618" y="5060"/>
                  </a:lnTo>
                  <a:lnTo>
                    <a:pt x="1146748" y="10274"/>
                  </a:lnTo>
                  <a:lnTo>
                    <a:pt x="1195933" y="17671"/>
                  </a:lnTo>
                  <a:lnTo>
                    <a:pt x="1237291" y="20955"/>
                  </a:lnTo>
                  <a:lnTo>
                    <a:pt x="1280875" y="22681"/>
                  </a:lnTo>
                  <a:lnTo>
                    <a:pt x="1326533" y="23136"/>
                  </a:lnTo>
                  <a:lnTo>
                    <a:pt x="1374114" y="22610"/>
                  </a:lnTo>
                  <a:lnTo>
                    <a:pt x="1423468" y="21391"/>
                  </a:lnTo>
                  <a:lnTo>
                    <a:pt x="1474444" y="19767"/>
                  </a:lnTo>
                  <a:lnTo>
                    <a:pt x="1526891" y="18026"/>
                  </a:lnTo>
                  <a:lnTo>
                    <a:pt x="1580658" y="16458"/>
                  </a:lnTo>
                  <a:lnTo>
                    <a:pt x="1635595" y="15350"/>
                  </a:lnTo>
                  <a:lnTo>
                    <a:pt x="1691551" y="14990"/>
                  </a:lnTo>
                  <a:lnTo>
                    <a:pt x="1748374" y="15668"/>
                  </a:lnTo>
                  <a:lnTo>
                    <a:pt x="1805914" y="17671"/>
                  </a:lnTo>
                  <a:lnTo>
                    <a:pt x="1858589" y="17557"/>
                  </a:lnTo>
                  <a:lnTo>
                    <a:pt x="1911695" y="17151"/>
                  </a:lnTo>
                  <a:lnTo>
                    <a:pt x="1965113" y="16546"/>
                  </a:lnTo>
                  <a:lnTo>
                    <a:pt x="2018724" y="15837"/>
                  </a:lnTo>
                  <a:lnTo>
                    <a:pt x="2072409" y="15117"/>
                  </a:lnTo>
                  <a:lnTo>
                    <a:pt x="2126049" y="14481"/>
                  </a:lnTo>
                  <a:lnTo>
                    <a:pt x="2179526" y="14021"/>
                  </a:lnTo>
                  <a:lnTo>
                    <a:pt x="2232719" y="13833"/>
                  </a:lnTo>
                  <a:lnTo>
                    <a:pt x="2285510" y="14010"/>
                  </a:lnTo>
                  <a:lnTo>
                    <a:pt x="2337780" y="14646"/>
                  </a:lnTo>
                  <a:lnTo>
                    <a:pt x="2389409" y="15835"/>
                  </a:lnTo>
                  <a:lnTo>
                    <a:pt x="2440279" y="17671"/>
                  </a:lnTo>
                  <a:lnTo>
                    <a:pt x="2439898" y="21354"/>
                  </a:lnTo>
                  <a:lnTo>
                    <a:pt x="2439644" y="27069"/>
                  </a:lnTo>
                  <a:lnTo>
                    <a:pt x="2373343" y="38368"/>
                  </a:lnTo>
                  <a:lnTo>
                    <a:pt x="2312757" y="43964"/>
                  </a:lnTo>
                  <a:lnTo>
                    <a:pt x="2257494" y="48211"/>
                  </a:lnTo>
                  <a:lnTo>
                    <a:pt x="2206529" y="51143"/>
                  </a:lnTo>
                  <a:lnTo>
                    <a:pt x="2158833" y="52794"/>
                  </a:lnTo>
                  <a:lnTo>
                    <a:pt x="2113381" y="53200"/>
                  </a:lnTo>
                  <a:lnTo>
                    <a:pt x="2069146" y="52393"/>
                  </a:lnTo>
                  <a:lnTo>
                    <a:pt x="2025102" y="50409"/>
                  </a:lnTo>
                  <a:lnTo>
                    <a:pt x="1980222" y="47282"/>
                  </a:lnTo>
                  <a:lnTo>
                    <a:pt x="1933479" y="43047"/>
                  </a:lnTo>
                  <a:lnTo>
                    <a:pt x="1883846" y="37737"/>
                  </a:lnTo>
                  <a:lnTo>
                    <a:pt x="1830298" y="31387"/>
                  </a:lnTo>
                  <a:lnTo>
                    <a:pt x="1774447" y="28419"/>
                  </a:lnTo>
                  <a:lnTo>
                    <a:pt x="1723334" y="25519"/>
                  </a:lnTo>
                  <a:lnTo>
                    <a:pt x="1675701" y="22862"/>
                  </a:lnTo>
                  <a:lnTo>
                    <a:pt x="1630292" y="20623"/>
                  </a:lnTo>
                  <a:lnTo>
                    <a:pt x="1585850" y="18978"/>
                  </a:lnTo>
                  <a:lnTo>
                    <a:pt x="1541117" y="18103"/>
                  </a:lnTo>
                  <a:lnTo>
                    <a:pt x="1494835" y="18171"/>
                  </a:lnTo>
                  <a:lnTo>
                    <a:pt x="1445749" y="19358"/>
                  </a:lnTo>
                  <a:lnTo>
                    <a:pt x="1392600" y="21840"/>
                  </a:lnTo>
                  <a:lnTo>
                    <a:pt x="1334131" y="25791"/>
                  </a:lnTo>
                  <a:lnTo>
                    <a:pt x="1269085" y="31387"/>
                  </a:lnTo>
                  <a:lnTo>
                    <a:pt x="1203770" y="39972"/>
                  </a:lnTo>
                  <a:lnTo>
                    <a:pt x="1143526" y="46366"/>
                  </a:lnTo>
                  <a:lnTo>
                    <a:pt x="1087614" y="50727"/>
                  </a:lnTo>
                  <a:lnTo>
                    <a:pt x="1035299" y="53212"/>
                  </a:lnTo>
                  <a:lnTo>
                    <a:pt x="985844" y="53981"/>
                  </a:lnTo>
                  <a:lnTo>
                    <a:pt x="938513" y="53191"/>
                  </a:lnTo>
                  <a:lnTo>
                    <a:pt x="892570" y="51000"/>
                  </a:lnTo>
                  <a:lnTo>
                    <a:pt x="847276" y="47566"/>
                  </a:lnTo>
                  <a:lnTo>
                    <a:pt x="801897" y="43048"/>
                  </a:lnTo>
                  <a:lnTo>
                    <a:pt x="755696" y="37602"/>
                  </a:lnTo>
                  <a:lnTo>
                    <a:pt x="707936" y="31387"/>
                  </a:lnTo>
                  <a:lnTo>
                    <a:pt x="667916" y="33281"/>
                  </a:lnTo>
                  <a:lnTo>
                    <a:pt x="626813" y="35066"/>
                  </a:lnTo>
                  <a:lnTo>
                    <a:pt x="584494" y="36698"/>
                  </a:lnTo>
                  <a:lnTo>
                    <a:pt x="540824" y="38130"/>
                  </a:lnTo>
                  <a:lnTo>
                    <a:pt x="495669" y="39316"/>
                  </a:lnTo>
                  <a:lnTo>
                    <a:pt x="448896" y="40212"/>
                  </a:lnTo>
                  <a:lnTo>
                    <a:pt x="400370" y="40770"/>
                  </a:lnTo>
                  <a:lnTo>
                    <a:pt x="349957" y="40945"/>
                  </a:lnTo>
                  <a:lnTo>
                    <a:pt x="297524" y="40691"/>
                  </a:lnTo>
                  <a:lnTo>
                    <a:pt x="242936" y="39963"/>
                  </a:lnTo>
                  <a:lnTo>
                    <a:pt x="186059" y="38714"/>
                  </a:lnTo>
                  <a:lnTo>
                    <a:pt x="126759" y="36899"/>
                  </a:lnTo>
                  <a:lnTo>
                    <a:pt x="64903" y="34472"/>
                  </a:lnTo>
                  <a:lnTo>
                    <a:pt x="355" y="31387"/>
                  </a:lnTo>
                  <a:lnTo>
                    <a:pt x="0" y="25418"/>
                  </a:lnTo>
                  <a:lnTo>
                    <a:pt x="76" y="20338"/>
                  </a:lnTo>
                  <a:lnTo>
                    <a:pt x="355" y="17671"/>
                  </a:lnTo>
                  <a:close/>
                </a:path>
              </a:pathLst>
            </a:custGeom>
            <a:ln w="38100">
              <a:solidFill>
                <a:srgbClr val="EC7C30"/>
              </a:solidFill>
            </a:ln>
          </p:spPr>
          <p:txBody>
            <a:bodyPr wrap="square" lIns="0" tIns="0" rIns="0" bIns="0" rtlCol="0"/>
            <a:lstStyle/>
            <a:p>
              <a:endParaRPr dirty="0"/>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635826"/>
            <a:ext cx="7086600" cy="3867150"/>
          </a:xfrm>
          <a:prstGeom prst="rect">
            <a:avLst/>
          </a:prstGeom>
        </p:spPr>
      </p:pic>
      <p:sp>
        <p:nvSpPr>
          <p:cNvPr id="9" name="TextBox 8"/>
          <p:cNvSpPr txBox="1"/>
          <p:nvPr/>
        </p:nvSpPr>
        <p:spPr>
          <a:xfrm>
            <a:off x="990600" y="4859908"/>
            <a:ext cx="6172200" cy="276999"/>
          </a:xfrm>
          <a:prstGeom prst="rect">
            <a:avLst/>
          </a:prstGeom>
          <a:noFill/>
        </p:spPr>
        <p:txBody>
          <a:bodyPr wrap="square" rtlCol="0">
            <a:spAutoFit/>
          </a:bodyPr>
          <a:lstStyle/>
          <a:p>
            <a:r>
              <a:rPr lang="en-GB" sz="1200" dirty="0"/>
              <a:t>[Source: http://intomba.blogspot.com/2018/11/4-types-of-analytics.html]</a:t>
            </a:r>
          </a:p>
        </p:txBody>
      </p:sp>
    </p:spTree>
    <p:extLst>
      <p:ext uri="{BB962C8B-B14F-4D97-AF65-F5344CB8AC3E}">
        <p14:creationId xmlns:p14="http://schemas.microsoft.com/office/powerpoint/2010/main" val="6662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1000" y="1885950"/>
            <a:ext cx="3114650" cy="936154"/>
          </a:xfrm>
          <a:prstGeom prst="rect">
            <a:avLst/>
          </a:prstGeom>
        </p:spPr>
        <p:txBody>
          <a:bodyPr vert="horz" wrap="square" lIns="0" tIns="12700" rIns="0" bIns="0" rtlCol="0">
            <a:spAutoFit/>
          </a:bodyPr>
          <a:lstStyle/>
          <a:p>
            <a:pPr marL="12700">
              <a:lnSpc>
                <a:spcPct val="100000"/>
              </a:lnSpc>
              <a:spcBef>
                <a:spcPts val="100"/>
              </a:spcBef>
            </a:pPr>
            <a:r>
              <a:rPr lang="en-US" sz="3000" spc="-160" dirty="0">
                <a:latin typeface="Trebuchet MS"/>
                <a:cs typeface="Trebuchet MS"/>
              </a:rPr>
              <a:t>Skills Required for Data Analyst</a:t>
            </a:r>
            <a:endParaRPr sz="3000" dirty="0">
              <a:latin typeface="Trebuchet MS"/>
              <a:cs typeface="Trebuchet M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453897"/>
            <a:ext cx="4547817" cy="4556912"/>
          </a:xfrm>
          <a:prstGeom prst="rect">
            <a:avLst/>
          </a:prstGeom>
        </p:spPr>
      </p:pic>
      <p:sp>
        <p:nvSpPr>
          <p:cNvPr id="7" name="TextBox 6"/>
          <p:cNvSpPr txBox="1"/>
          <p:nvPr/>
        </p:nvSpPr>
        <p:spPr>
          <a:xfrm>
            <a:off x="4419600" y="4826143"/>
            <a:ext cx="5913119" cy="276999"/>
          </a:xfrm>
          <a:prstGeom prst="rect">
            <a:avLst/>
          </a:prstGeom>
          <a:noFill/>
        </p:spPr>
        <p:txBody>
          <a:bodyPr wrap="square" rtlCol="0">
            <a:spAutoFit/>
          </a:bodyPr>
          <a:lstStyle/>
          <a:p>
            <a:r>
              <a:rPr lang="en-GB" sz="1200" dirty="0"/>
              <a:t>[Source: https://bootcamp.cvn.columbia.edu/blog/data-analyst-skills/]</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424</TotalTime>
  <Words>449</Words>
  <Application>Microsoft Macintosh PowerPoint</Application>
  <PresentationFormat>On-screen Show (16:9)</PresentationFormat>
  <Paragraphs>33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Carlito</vt:lpstr>
      <vt:lpstr>Söhne</vt:lpstr>
      <vt:lpstr>Trebuchet MS</vt:lpstr>
      <vt:lpstr>Office Theme</vt:lpstr>
      <vt:lpstr>PowerPoint Presentation</vt:lpstr>
      <vt:lpstr>What is Data Analysis?</vt:lpstr>
      <vt:lpstr>Why Data Analysis?</vt:lpstr>
      <vt:lpstr>Data Analysis Process</vt:lpstr>
      <vt:lpstr>Data Analysis Process</vt:lpstr>
      <vt:lpstr>Data Analysis Process</vt:lpstr>
      <vt:lpstr>Data Analysis Process</vt:lpstr>
      <vt:lpstr>Types of Data Analysis</vt:lpstr>
      <vt:lpstr>PowerPoint Presentation</vt:lpstr>
      <vt:lpstr>Tools Used in Data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670: Theories, Concepts and Trends in Data Science</dc:title>
  <dc:creator>Nurat Karamagi</dc:creator>
  <cp:lastModifiedBy>Davis David</cp:lastModifiedBy>
  <cp:revision>31</cp:revision>
  <dcterms:created xsi:type="dcterms:W3CDTF">2022-07-22T17:02:16Z</dcterms:created>
  <dcterms:modified xsi:type="dcterms:W3CDTF">2023-08-07T06:11:16Z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2021-12-10T00:00:00Z</vt:filetime>
  </property>
  <property fmtid="{D5CDD505-2E9C-101B-9397-08002B2CF9AE}" pid="3" name="Creator">
    <vt:lpwstr>Microsoft® PowerPoint® for Microsoft 365</vt:lpwstr>
  </property>
  <property fmtid="{D5CDD505-2E9C-101B-9397-08002B2CF9AE}" pid="4" name="LastSaved">
    <vt:filetime>2022-07-22T00:00:00Z</vt:filetime>
  </property>
</Properties>
</file>