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78" r:id="rId6"/>
    <p:sldId id="257" r:id="rId7"/>
    <p:sldId id="283" r:id="rId8"/>
    <p:sldId id="284" r:id="rId9"/>
    <p:sldId id="259" r:id="rId10"/>
    <p:sldId id="270" r:id="rId11"/>
    <p:sldId id="262" r:id="rId12"/>
    <p:sldId id="263" r:id="rId13"/>
    <p:sldId id="264" r:id="rId14"/>
    <p:sldId id="271" r:id="rId15"/>
    <p:sldId id="274" r:id="rId16"/>
    <p:sldId id="272" r:id="rId17"/>
    <p:sldId id="273" r:id="rId18"/>
    <p:sldId id="276" r:id="rId19"/>
    <p:sldId id="266" r:id="rId20"/>
    <p:sldId id="265" r:id="rId21"/>
    <p:sldId id="277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pt-BR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49403-9137-B434-8314-C6E62A8393CB}" v="2" dt="2025-05-17T15:18:5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BUENO SIRILO" userId="S::matheus.sirilo@fatec.sp.gov.br::87c4c153-5a9a-4894-8c6d-8db903df1bca" providerId="AD" clId="Web-{3B649403-9137-B434-8314-C6E62A8393CB}"/>
    <pc:docChg chg="sldOrd">
      <pc:chgData name="MATHEUS BUENO SIRILO" userId="S::matheus.sirilo@fatec.sp.gov.br::87c4c153-5a9a-4894-8c6d-8db903df1bca" providerId="AD" clId="Web-{3B649403-9137-B434-8314-C6E62A8393CB}" dt="2025-05-17T15:18:52.928" v="1"/>
      <pc:docMkLst>
        <pc:docMk/>
      </pc:docMkLst>
      <pc:sldChg chg="ord">
        <pc:chgData name="MATHEUS BUENO SIRILO" userId="S::matheus.sirilo@fatec.sp.gov.br::87c4c153-5a9a-4894-8c6d-8db903df1bca" providerId="AD" clId="Web-{3B649403-9137-B434-8314-C6E62A8393CB}" dt="2025-05-17T15:18:52.928" v="1"/>
        <pc:sldMkLst>
          <pc:docMk/>
          <pc:sldMk cId="4061700139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AF243-C119-4CE5-B27C-0A40FC517A49}" type="datetimeFigureOut">
              <a:rPr lang="pt-BR" smtClean="0"/>
              <a:t>24/05/2025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AB96B-32C8-4497-940B-288ABCB632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51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9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9" y="6209927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359793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2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2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9" y="6209927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15314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9" y="3566641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51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51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2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7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7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6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5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2" y="3361040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10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70" y="987427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2" y="3340444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2" y="978409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9" y="6420416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2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</p:spTree>
    <p:extLst>
      <p:ext uri="{BB962C8B-B14F-4D97-AF65-F5344CB8AC3E}">
        <p14:creationId xmlns:p14="http://schemas.microsoft.com/office/powerpoint/2010/main" val="7330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18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18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5" indent="-274325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5" indent="0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51" indent="-274325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51" indent="0" algn="l" defTabSz="914418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4" name="Picture 3" descr="Vista de cima da mesa de madeira com a planta, teclado branco, café em uma caneca branca, caderno de anotações e caneta">
            <a:extLst>
              <a:ext uri="{FF2B5EF4-FFF2-40B4-BE49-F238E27FC236}">
                <a16:creationId xmlns:a16="http://schemas.microsoft.com/office/drawing/2014/main" id="{FA295ADF-224B-DCC0-83C9-9AF6C54080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1962" b="15012"/>
          <a:stretch/>
        </p:blipFill>
        <p:spPr>
          <a:xfrm>
            <a:off x="23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Neue Haas Grotesk Text Pr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53ECD-2DC2-E50F-FB85-30418079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53" y="1437836"/>
            <a:ext cx="4795819" cy="2072713"/>
          </a:xfrm>
        </p:spPr>
        <p:txBody>
          <a:bodyPr anchor="t">
            <a:normAutofit fontScale="90000"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Conhecendo o Negócio</a:t>
            </a:r>
            <a:b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97999-31E7-4DA4-C478-770DA010F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Integrador I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de Ciência de Dados para Negócios</a:t>
            </a:r>
          </a:p>
          <a:p>
            <a:endParaRPr lang="pt-B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3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8"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5" name="Picture 2" descr="Fatec Votorantim">
            <a:extLst>
              <a:ext uri="{FF2B5EF4-FFF2-40B4-BE49-F238E27FC236}">
                <a16:creationId xmlns:a16="http://schemas.microsoft.com/office/drawing/2014/main" id="{675410B1-77E8-0471-1B6D-A51D1563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1637">
            <a:off x="8246919" y="5154808"/>
            <a:ext cx="1606355" cy="4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1028" descr="Logotipo&#10;&#10;O conteúdo gerado por IA pode estar incorreto.">
            <a:extLst>
              <a:ext uri="{FF2B5EF4-FFF2-40B4-BE49-F238E27FC236}">
                <a16:creationId xmlns:a16="http://schemas.microsoft.com/office/drawing/2014/main" id="{58A02DED-CB52-1E71-814F-F1E59913E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7685">
            <a:off x="8982033" y="5139389"/>
            <a:ext cx="1891483" cy="146294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6782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6FD08B0-0ABD-60D5-9AFA-E5FF60B9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17909"/>
            <a:ext cx="2095792" cy="221010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Análise SWOT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FD3FFF-B65B-8297-75FE-D7BE11360F1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CA9F93D-1568-1F61-D866-8FF00B84BD93}"/>
              </a:ext>
            </a:extLst>
          </p:cNvPr>
          <p:cNvCxnSpPr/>
          <p:nvPr/>
        </p:nvCxnSpPr>
        <p:spPr>
          <a:xfrm>
            <a:off x="879764" y="3622963"/>
            <a:ext cx="1043247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EA0B0A4-F6C8-FECF-6A70-C8BE8D4200BA}"/>
              </a:ext>
            </a:extLst>
          </p:cNvPr>
          <p:cNvCxnSpPr/>
          <p:nvPr/>
        </p:nvCxnSpPr>
        <p:spPr>
          <a:xfrm flipV="1">
            <a:off x="6096000" y="1343891"/>
            <a:ext cx="0" cy="498763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C4718C-3BB9-F5A4-A494-77A46E60CB7D}"/>
              </a:ext>
            </a:extLst>
          </p:cNvPr>
          <p:cNvSpPr txBox="1"/>
          <p:nvPr/>
        </p:nvSpPr>
        <p:spPr>
          <a:xfrm>
            <a:off x="7143895" y="1665377"/>
            <a:ext cx="4024745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Preço/ condição pagamento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Plataforma digital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4FD637-009F-E659-58F5-87912843A5E3}"/>
              </a:ext>
            </a:extLst>
          </p:cNvPr>
          <p:cNvSpPr txBox="1"/>
          <p:nvPr/>
        </p:nvSpPr>
        <p:spPr>
          <a:xfrm>
            <a:off x="1999458" y="1883793"/>
            <a:ext cx="4024745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49B81FE-5C8C-1437-3582-E7C5CC1D36FB}"/>
              </a:ext>
            </a:extLst>
          </p:cNvPr>
          <p:cNvSpPr txBox="1"/>
          <p:nvPr/>
        </p:nvSpPr>
        <p:spPr>
          <a:xfrm>
            <a:off x="7327760" y="4410669"/>
            <a:ext cx="4024745" cy="184665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Ativos antigos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Fatores climáticos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Legislação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Política</a:t>
            </a: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D996A2-7DD9-F400-ED30-30093CCCFF7B}"/>
              </a:ext>
            </a:extLst>
          </p:cNvPr>
          <p:cNvSpPr txBox="1"/>
          <p:nvPr/>
        </p:nvSpPr>
        <p:spPr>
          <a:xfrm>
            <a:off x="1876399" y="4170235"/>
            <a:ext cx="4024745" cy="24929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Expansão das rede de distribuição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Aumento do consumo de energia no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Expansão da geração por fontes renováveis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89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FC20A2-893D-E61C-4742-1E7416CA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48" y="3668311"/>
            <a:ext cx="4635017" cy="3024101"/>
          </a:xfrm>
          <a:prstGeom prst="rect">
            <a:avLst/>
          </a:prstGeom>
        </p:spPr>
      </p:pic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90" name="Picture 2" descr="Growth - Free business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24" y="5731120"/>
            <a:ext cx="961292" cy="961292"/>
          </a:xfrm>
          <a:prstGeom prst="rect">
            <a:avLst/>
          </a:prstGeom>
          <a:noFill/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9CB4481D-5C8D-5AFA-0DA9-322D9E693ACB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5008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Estratégias de Crescimento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6507252-3F8C-6FDB-7D68-1C857D68CBF0}"/>
              </a:ext>
            </a:extLst>
          </p:cNvPr>
          <p:cNvSpPr txBox="1"/>
          <p:nvPr/>
        </p:nvSpPr>
        <p:spPr>
          <a:xfrm>
            <a:off x="1336367" y="2318039"/>
            <a:ext cx="80570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na expansão das redes elétricas;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a capacidade de geração de energia;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manutenções preventivas;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Investir em fontes de geração renováveis;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Picture 2" descr="Fatec Votorantim">
            <a:extLst>
              <a:ext uri="{FF2B5EF4-FFF2-40B4-BE49-F238E27FC236}">
                <a16:creationId xmlns:a16="http://schemas.microsoft.com/office/drawing/2014/main" id="{87C928F2-CB00-95A3-8C7C-A4C31CBE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4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266" name="Picture 2" descr="Fight - Free entertainment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124" y="5709139"/>
            <a:ext cx="961292" cy="961292"/>
          </a:xfrm>
          <a:prstGeom prst="rect">
            <a:avLst/>
          </a:prstGeom>
          <a:noFill/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9D7E2B4-A9AA-9D36-A2CF-DC3361205435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5008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Estratégias de Enfrentamento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5E5AB5-32F7-93BF-6B46-0196DB8C92FA}"/>
              </a:ext>
            </a:extLst>
          </p:cNvPr>
          <p:cNvSpPr txBox="1"/>
          <p:nvPr/>
        </p:nvSpPr>
        <p:spPr>
          <a:xfrm>
            <a:off x="803564" y="2601039"/>
            <a:ext cx="66917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na modernização de ativos;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Aumentar as manutenções preventivas;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em fontes de geração renováveis;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8" name="Picture 4" descr="Energia limpa: O que é? Conheça seus tipos | Órigo Blog">
            <a:extLst>
              <a:ext uri="{FF2B5EF4-FFF2-40B4-BE49-F238E27FC236}">
                <a16:creationId xmlns:a16="http://schemas.microsoft.com/office/drawing/2014/main" id="{9C8B3FCA-B7DB-FAB7-14C2-6FF5C7DFB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4" y="3638118"/>
            <a:ext cx="4151571" cy="27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atec Votorantim">
            <a:extLst>
              <a:ext uri="{FF2B5EF4-FFF2-40B4-BE49-F238E27FC236}">
                <a16:creationId xmlns:a16="http://schemas.microsoft.com/office/drawing/2014/main" id="{DAADFA7E-04EE-2D3A-90EB-0E2C6401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239" y="154573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77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5ABC5FE-76D3-382C-2D2D-8022A119AA90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5008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Estratégias de Melhoria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2AB90F-58D6-4C72-13D8-44F8AC06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856" y="5775963"/>
            <a:ext cx="934403" cy="9344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1A7935-8989-3536-6FB0-38451769534C}"/>
              </a:ext>
            </a:extLst>
          </p:cNvPr>
          <p:cNvSpPr txBox="1"/>
          <p:nvPr/>
        </p:nvSpPr>
        <p:spPr>
          <a:xfrm>
            <a:off x="508650" y="2180703"/>
            <a:ext cx="9809018" cy="267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Possibilitar maior flexibilidade no pagamento da conta de energia;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a capacidade de atendimento em períodos de grande demanda;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Aumentar o investimento no aplicativo da CPFL Energia;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Picture 2" descr="Fatec Votorantim">
            <a:extLst>
              <a:ext uri="{FF2B5EF4-FFF2-40B4-BE49-F238E27FC236}">
                <a16:creationId xmlns:a16="http://schemas.microsoft.com/office/drawing/2014/main" id="{8C5CEB70-8FC8-82A3-0E6A-57971059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ergia limpa ganha protagonismo nas empresas brasileiras - Mercado&amp;Consumo">
            <a:extLst>
              <a:ext uri="{FF2B5EF4-FFF2-40B4-BE49-F238E27FC236}">
                <a16:creationId xmlns:a16="http://schemas.microsoft.com/office/drawing/2014/main" id="{5D8D9086-BBA7-7F85-A875-DB23A90EA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970" y="4693920"/>
            <a:ext cx="3143395" cy="17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2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218" name="Picture 2" descr="Free icon &quot;Shield icon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470" y="5676903"/>
            <a:ext cx="852853" cy="852853"/>
          </a:xfrm>
          <a:prstGeom prst="rect">
            <a:avLst/>
          </a:prstGeom>
          <a:noFill/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8152EA7-B613-B62F-8560-0A50235EC792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5008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Estratégias de Defesa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5E0B38-2B61-C5F9-9798-B73FAA58F3FD}"/>
              </a:ext>
            </a:extLst>
          </p:cNvPr>
          <p:cNvSpPr txBox="1"/>
          <p:nvPr/>
        </p:nvSpPr>
        <p:spPr>
          <a:xfrm>
            <a:off x="2050473" y="2164079"/>
            <a:ext cx="8756072" cy="1960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no combate de fraudes e na inadimplência;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em segurança digital;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Investir no combate de fake News;</a:t>
            </a:r>
            <a:endParaRPr lang="pt-BR" sz="2000" dirty="0"/>
          </a:p>
        </p:txBody>
      </p:sp>
      <p:pic>
        <p:nvPicPr>
          <p:cNvPr id="4" name="Picture 2" descr="Fatec Votorantim">
            <a:extLst>
              <a:ext uri="{FF2B5EF4-FFF2-40B4-BE49-F238E27FC236}">
                <a16:creationId xmlns:a16="http://schemas.microsoft.com/office/drawing/2014/main" id="{079BA54F-B50D-D06D-C0FF-D4FF0683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pos de energia: quais são, fontes, utilização e mais">
            <a:extLst>
              <a:ext uri="{FF2B5EF4-FFF2-40B4-BE49-F238E27FC236}">
                <a16:creationId xmlns:a16="http://schemas.microsoft.com/office/drawing/2014/main" id="{212065ED-6205-6BE6-004F-8778C6F8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473" y="4503233"/>
            <a:ext cx="3061671" cy="20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5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70" name="Picture 2" descr="Objective - Free business and finance icons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470" y="5770689"/>
            <a:ext cx="876299" cy="876299"/>
          </a:xfrm>
          <a:prstGeom prst="rect">
            <a:avLst/>
          </a:prstGeom>
          <a:noFill/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E65F1FC-2FFA-5839-C0B4-9C08CADDC84C}"/>
              </a:ext>
            </a:extLst>
          </p:cNvPr>
          <p:cNvSpPr txBox="1">
            <a:spLocks/>
          </p:cNvSpPr>
          <p:nvPr/>
        </p:nvSpPr>
        <p:spPr>
          <a:xfrm>
            <a:off x="462930" y="658369"/>
            <a:ext cx="5770230" cy="14752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Definição dos Objetivos estratégicos</a:t>
            </a:r>
          </a:p>
        </p:txBody>
      </p:sp>
      <p:sp>
        <p:nvSpPr>
          <p:cNvPr id="7" name="CaixaDeTexto 3">
            <a:extLst>
              <a:ext uri="{FF2B5EF4-FFF2-40B4-BE49-F238E27FC236}">
                <a16:creationId xmlns:a16="http://schemas.microsoft.com/office/drawing/2014/main" id="{6248B4DD-15A9-4012-824C-F09E229DC89B}"/>
              </a:ext>
            </a:extLst>
          </p:cNvPr>
          <p:cNvSpPr txBox="1"/>
          <p:nvPr/>
        </p:nvSpPr>
        <p:spPr>
          <a:xfrm>
            <a:off x="1514763" y="3244334"/>
            <a:ext cx="91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aqui os objetivos utilizando a metodologia SMART, com base nas decisões estratégicas.</a:t>
            </a:r>
          </a:p>
        </p:txBody>
      </p:sp>
      <p:pic>
        <p:nvPicPr>
          <p:cNvPr id="2" name="Picture 2" descr="Fatec Votorantim">
            <a:extLst>
              <a:ext uri="{FF2B5EF4-FFF2-40B4-BE49-F238E27FC236}">
                <a16:creationId xmlns:a16="http://schemas.microsoft.com/office/drawing/2014/main" id="{D50AC562-33F6-D49D-5F81-EEEFFE57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191110" cy="835152"/>
          </a:xfrm>
        </p:spPr>
        <p:txBody>
          <a:bodyPr>
            <a:noAutofit/>
          </a:bodyPr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ScoreCard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(BSC)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EC884C-57B9-D3A9-B16A-212FB64E6FB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25" y="5709017"/>
            <a:ext cx="924757" cy="9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587350" cy="1475231"/>
          </a:xfrm>
        </p:spPr>
        <p:txBody>
          <a:bodyPr>
            <a:noAutofit/>
          </a:bodyPr>
          <a:lstStyle/>
          <a:p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-Do-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(PDCA)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451AB9D-EB04-AF2B-0618-F14B5965329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399" y="5775963"/>
            <a:ext cx="924757" cy="9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Control - Free technology icons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40680" y="5715369"/>
            <a:ext cx="978511" cy="978511"/>
          </a:xfrm>
          <a:prstGeom prst="rect">
            <a:avLst/>
          </a:prstGeom>
          <a:noFill/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 txBox="1">
            <a:spLocks/>
          </p:cNvSpPr>
          <p:nvPr/>
        </p:nvSpPr>
        <p:spPr>
          <a:xfrm>
            <a:off x="508650" y="688848"/>
            <a:ext cx="4992990" cy="13228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18">
              <a:spcBef>
                <a:spcPct val="0"/>
              </a:spcBef>
              <a:defRPr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Ferramentas de controle</a:t>
            </a: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br>
              <a:rPr lang="pt-BR"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pt-BR" sz="40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9C994D-3A25-4300-8501-579D408E6577}"/>
              </a:ext>
            </a:extLst>
          </p:cNvPr>
          <p:cNvSpPr>
            <a:spLocks noGrp="1"/>
          </p:cNvSpPr>
          <p:nvPr/>
        </p:nvSpPr>
        <p:spPr>
          <a:xfrm>
            <a:off x="944282" y="2501776"/>
            <a:ext cx="10852077" cy="306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aqui quais são as ferramentas que vocês irão utilizar para medir a efetividade do planejamento com vistas aos objetivos pretendidos.</a:t>
            </a:r>
          </a:p>
        </p:txBody>
      </p:sp>
      <p:pic>
        <p:nvPicPr>
          <p:cNvPr id="2" name="Picture 2" descr="Fatec Votorantim">
            <a:extLst>
              <a:ext uri="{FF2B5EF4-FFF2-40B4-BE49-F238E27FC236}">
                <a16:creationId xmlns:a16="http://schemas.microsoft.com/office/drawing/2014/main" id="{D0BA0B12-11D8-C2C9-2DC8-3E20044C0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73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169B6088-286F-2AA3-1B41-DE1B26908E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7" y="5660081"/>
            <a:ext cx="1018145" cy="101814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1115385" y="3226195"/>
            <a:ext cx="9961230" cy="216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Escreva aqui quais foram as principais lições aprendidas com o projeto.</a:t>
            </a:r>
          </a:p>
        </p:txBody>
      </p:sp>
    </p:spTree>
    <p:extLst>
      <p:ext uri="{BB962C8B-B14F-4D97-AF65-F5344CB8AC3E}">
        <p14:creationId xmlns:p14="http://schemas.microsoft.com/office/powerpoint/2010/main" val="280912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8C19D-7150-480B-9EE5-3EFD6C0D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7" y="643131"/>
            <a:ext cx="4983770" cy="1292349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Apresentação da equipe:</a:t>
            </a:r>
          </a:p>
        </p:txBody>
      </p:sp>
      <p:sp>
        <p:nvSpPr>
          <p:cNvPr id="3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8">
            <a:extLst>
              <a:ext uri="{FF2B5EF4-FFF2-40B4-BE49-F238E27FC236}">
                <a16:creationId xmlns:a16="http://schemas.microsoft.com/office/drawing/2014/main" id="{441826E1-8789-499B-8AFE-908280E11066}"/>
              </a:ext>
            </a:extLst>
          </p:cNvPr>
          <p:cNvGrpSpPr/>
          <p:nvPr/>
        </p:nvGrpSpPr>
        <p:grpSpPr>
          <a:xfrm>
            <a:off x="179269" y="5643371"/>
            <a:ext cx="1051560" cy="1051560"/>
            <a:chOff x="175138" y="3226487"/>
            <a:chExt cx="1402080" cy="140208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713A823-AFD0-97C8-29A8-EF2E637DE1C3}"/>
                </a:ext>
              </a:extLst>
            </p:cNvPr>
            <p:cNvSpPr/>
            <p:nvPr/>
          </p:nvSpPr>
          <p:spPr>
            <a:xfrm>
              <a:off x="175138" y="3226487"/>
              <a:ext cx="1402080" cy="1402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 descr="Forma, Círculo&#10;&#10;O conteúdo gerado por IA pode estar incorreto.">
              <a:extLst>
                <a:ext uri="{FF2B5EF4-FFF2-40B4-BE49-F238E27FC236}">
                  <a16:creationId xmlns:a16="http://schemas.microsoft.com/office/drawing/2014/main" id="{848D33FF-59D6-D924-139E-DA1B9540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94" y="3372743"/>
              <a:ext cx="1109568" cy="11095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7952E81-94F9-02D6-2AD8-B6000D287BC8}"/>
              </a:ext>
            </a:extLst>
          </p:cNvPr>
          <p:cNvSpPr txBox="1"/>
          <p:nvPr/>
        </p:nvSpPr>
        <p:spPr>
          <a:xfrm>
            <a:off x="2310870" y="1935480"/>
            <a:ext cx="7570260" cy="412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Alisson Henrique Rocha Da Costa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Gabriel Castilho Medeiros de Souza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Matheus Bueno </a:t>
            </a:r>
            <a:r>
              <a:rPr lang="pt-BR" sz="3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Sirilo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Mousher</a:t>
            </a: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Natã de Sousa Santos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Nathan Silveira Matheus de Souza</a:t>
            </a:r>
            <a:endParaRPr lang="pt-BR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Fatec Votorantim">
            <a:extLst>
              <a:ext uri="{FF2B5EF4-FFF2-40B4-BE49-F238E27FC236}">
                <a16:creationId xmlns:a16="http://schemas.microsoft.com/office/drawing/2014/main" id="{26C2E94B-F109-6D3F-D8E9-C45AE0DB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00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2FF85EDE-A709-4C2C-F12A-1375433F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3" y="5730097"/>
            <a:ext cx="878108" cy="8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Referências 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ownload Free Reference Icons in PNG &amp; 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829" y="5786563"/>
            <a:ext cx="860425" cy="860425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1907865" y="2273109"/>
            <a:ext cx="9961230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Coloque aqui todos os sites, livros, artigos que foram pesquisados e utilizados.</a:t>
            </a:r>
          </a:p>
        </p:txBody>
      </p:sp>
    </p:spTree>
    <p:extLst>
      <p:ext uri="{BB962C8B-B14F-4D97-AF65-F5344CB8AC3E}">
        <p14:creationId xmlns:p14="http://schemas.microsoft.com/office/powerpoint/2010/main" val="98460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03" y="977165"/>
            <a:ext cx="11253859" cy="14752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3600" b="1" dirty="0">
                <a:latin typeface="Arial" panose="020B0604020202020204" pitchFamily="34" charset="0"/>
                <a:ea typeface="Aptos" panose="020B0004020202020204" pitchFamily="34" charset="0"/>
              </a:rPr>
              <a:t>O que impulsionou na escolha desta empresa?</a:t>
            </a:r>
            <a:br>
              <a:rPr lang="pt-BR" sz="4000" b="1" dirty="0">
                <a:latin typeface="Arial" panose="020B0604020202020204" pitchFamily="34" charset="0"/>
                <a:ea typeface="Aptos" panose="020B00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10" y="2331495"/>
            <a:ext cx="10987852" cy="17775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CPFL é uma empresa que está presente em nosso dia a dia;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ea typeface="Aptos" panose="020B0004020202020204" pitchFamily="34" charset="0"/>
              </a:rPr>
              <a:t>U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m membro do grupo, é colaborador da empresa.</a:t>
            </a:r>
            <a:endParaRPr lang="pt-BR" sz="32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ECAC0DFB-AD73-8183-0EF7-EFFABD9F7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0" y="5750051"/>
            <a:ext cx="990600" cy="990600"/>
          </a:xfrm>
          <a:prstGeom prst="rect">
            <a:avLst/>
          </a:prstGeom>
        </p:spPr>
      </p:pic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3FB9CC5D-424D-11E9-1BFB-348034FA4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43" y="3839874"/>
            <a:ext cx="2704266" cy="20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0823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Apresentação da Empresa</a:t>
            </a: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nterface gráfica do usuário, Aplicativo, Ícone&#10;&#10;O conteúdo gerado por IA pode estar incorreto.">
            <a:extLst>
              <a:ext uri="{FF2B5EF4-FFF2-40B4-BE49-F238E27FC236}">
                <a16:creationId xmlns:a16="http://schemas.microsoft.com/office/drawing/2014/main" id="{14C1BDF0-191E-91A9-BEC6-5BF0C7949B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" y="5680061"/>
            <a:ext cx="1057882" cy="105788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3323039" y="2225040"/>
            <a:ext cx="7571415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História</a:t>
            </a:r>
          </a:p>
          <a:p>
            <a:r>
              <a:rPr lang="pt-BR" dirty="0"/>
              <a:t>Localização</a:t>
            </a:r>
          </a:p>
          <a:p>
            <a:r>
              <a:rPr lang="pt-BR" dirty="0"/>
              <a:t>Porte</a:t>
            </a:r>
          </a:p>
          <a:p>
            <a:r>
              <a:rPr lang="pt-BR" dirty="0"/>
              <a:t>Principais clientes</a:t>
            </a:r>
          </a:p>
          <a:p>
            <a:r>
              <a:rPr lang="pt-BR" dirty="0"/>
              <a:t>Principais concorrentes</a:t>
            </a:r>
          </a:p>
          <a:p>
            <a:r>
              <a:rPr lang="pt-BR" dirty="0"/>
              <a:t>Principais produtos ou serviços</a:t>
            </a:r>
          </a:p>
          <a:p>
            <a:r>
              <a:rPr lang="pt-BR" dirty="0"/>
              <a:t>Fotos....</a:t>
            </a:r>
          </a:p>
          <a:p>
            <a:endParaRPr lang="pt-BR" dirty="0"/>
          </a:p>
          <a:p>
            <a:r>
              <a:rPr lang="pt-BR" dirty="0"/>
              <a:t>EXCLUIR ESTE SLIDE</a:t>
            </a:r>
          </a:p>
        </p:txBody>
      </p:sp>
    </p:spTree>
    <p:extLst>
      <p:ext uri="{BB962C8B-B14F-4D97-AF65-F5344CB8AC3E}">
        <p14:creationId xmlns:p14="http://schemas.microsoft.com/office/powerpoint/2010/main" val="401469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40AA-9CDC-B96B-83A7-98E754CF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73ABE-C882-AD6C-BBE8-14E675BA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49" y="688849"/>
            <a:ext cx="7571415" cy="835152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Apresentação da Empresa</a:t>
            </a: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A0371A02-6BF4-31EE-E6B6-2723544FD48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A04638F4-1791-8007-644D-DCF5A2B0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nterface gráfica do usuário, Aplicativo, Ícone&#10;&#10;O conteúdo gerado por IA pode estar incorreto.">
            <a:extLst>
              <a:ext uri="{FF2B5EF4-FFF2-40B4-BE49-F238E27FC236}">
                <a16:creationId xmlns:a16="http://schemas.microsoft.com/office/drawing/2014/main" id="{D06F350A-9E33-01D3-2D55-D3521707C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" y="5680061"/>
            <a:ext cx="1057882" cy="105788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953C-7857-7FBA-B1E9-C325A66A8A4D}"/>
              </a:ext>
            </a:extLst>
          </p:cNvPr>
          <p:cNvSpPr>
            <a:spLocks noGrp="1"/>
          </p:cNvSpPr>
          <p:nvPr/>
        </p:nvSpPr>
        <p:spPr>
          <a:xfrm>
            <a:off x="1092457" y="1715914"/>
            <a:ext cx="10927408" cy="4153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Fornece o serviço de </a:t>
            </a: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</a:rPr>
              <a:t>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nergia </a:t>
            </a:r>
            <a:r>
              <a:rPr lang="pt-BR" dirty="0">
                <a:latin typeface="Arial" panose="020B0604020202020204" pitchFamily="34" charset="0"/>
                <a:ea typeface="Aptos" panose="020B0004020202020204" pitchFamily="34" charset="0"/>
              </a:rPr>
              <a:t>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létrica;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CPFL é uma empresa brasileira, nascida no estado de São Paulo;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Fundada pelos engenheiros José Balbino de Siqueira e Manfredo Antônio da Costa;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1927 – O controle acionário foi passado para a American &amp; </a:t>
            </a:r>
            <a:r>
              <a:rPr lang="pt-BR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Foreign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Power </a:t>
            </a:r>
            <a:r>
              <a:rPr lang="pt-BR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Company</a:t>
            </a: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(AMFORP);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1975 – O controle acionário passado para a Companhia Energética de São Paulo (CESP);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1997 – Venda para a união Votorantim, Bradesco e Camargo Correa (VBC);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2017– A </a:t>
            </a:r>
            <a:r>
              <a:rPr lang="pt-BR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State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Grid </a:t>
            </a:r>
            <a:r>
              <a:rPr lang="pt-BR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Brazil</a:t>
            </a:r>
            <a:r>
              <a:rPr lang="pt-BR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Power Participações S.A assumiu o controle acionário da CPFL Energia;</a:t>
            </a:r>
          </a:p>
          <a:p>
            <a:endParaRPr lang="pt-BR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73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351" y="167855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87EB6D93-0E24-39BD-DADC-D451874B17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5800" y="57233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913E46AE-4D39-F054-05A6-28FF9049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65" y="971992"/>
            <a:ext cx="2309086" cy="835152"/>
          </a:xfrm>
        </p:spPr>
        <p:txBody>
          <a:bodyPr>
            <a:normAutofit fontScale="90000"/>
          </a:bodyPr>
          <a:lstStyle/>
          <a:p>
            <a:r>
              <a:rPr lang="pt-BR" sz="4900" dirty="0"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97552128-F6B3-6C6B-A16F-D7586A81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7" y="1962077"/>
            <a:ext cx="3763905" cy="43738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Fornecer, energia sustentável;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Promover o crescimento do negócio;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Proporcionar igualdade de oportunidades </a:t>
            </a:r>
            <a:endParaRPr lang="pt-BR" sz="2600" dirty="0"/>
          </a:p>
        </p:txBody>
      </p:sp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460C3E7D-9820-BB16-80C6-0C225DE10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4" y="1039434"/>
            <a:ext cx="596737" cy="596737"/>
          </a:xfrm>
          <a:prstGeom prst="rect">
            <a:avLst/>
          </a:prstGeom>
        </p:spPr>
      </p:pic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048AD164-050D-40C7-3F81-0577D3B89D33}"/>
              </a:ext>
            </a:extLst>
          </p:cNvPr>
          <p:cNvSpPr txBox="1">
            <a:spLocks/>
          </p:cNvSpPr>
          <p:nvPr/>
        </p:nvSpPr>
        <p:spPr>
          <a:xfrm>
            <a:off x="8138867" y="1962077"/>
            <a:ext cx="3600051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ea typeface="Aptos" panose="020B0004020202020204" pitchFamily="34" charset="0"/>
              </a:rPr>
              <a:t>S</a:t>
            </a: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egurança é um compromisso inegociável;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ea typeface="Aptos" panose="020B0004020202020204" pitchFamily="34" charset="0"/>
              </a:rPr>
              <a:t>C</a:t>
            </a:r>
            <a:r>
              <a:rPr lang="pt-BR" sz="2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olaboração entre as pessoas;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</a:rPr>
              <a:t>Integridade e Responsabilidade;</a:t>
            </a:r>
          </a:p>
          <a:p>
            <a:endParaRPr lang="pt-BR" sz="3600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242DCE20-D120-E6BA-8A6C-459F755B56CE}"/>
              </a:ext>
            </a:extLst>
          </p:cNvPr>
          <p:cNvSpPr txBox="1">
            <a:spLocks/>
          </p:cNvSpPr>
          <p:nvPr/>
        </p:nvSpPr>
        <p:spPr>
          <a:xfrm>
            <a:off x="9025332" y="971992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956AF36-757C-8CBF-E3BA-5A606A9948D5}"/>
              </a:ext>
            </a:extLst>
          </p:cNvPr>
          <p:cNvSpPr txBox="1">
            <a:spLocks/>
          </p:cNvSpPr>
          <p:nvPr/>
        </p:nvSpPr>
        <p:spPr>
          <a:xfrm>
            <a:off x="5557504" y="971992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500" dirty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spaço Reservado para Conteúdo 2">
            <a:extLst>
              <a:ext uri="{FF2B5EF4-FFF2-40B4-BE49-F238E27FC236}">
                <a16:creationId xmlns:a16="http://schemas.microsoft.com/office/drawing/2014/main" id="{B34B4A74-9ABF-061C-0116-F3FD5EE01C05}"/>
              </a:ext>
            </a:extLst>
          </p:cNvPr>
          <p:cNvSpPr txBox="1">
            <a:spLocks/>
          </p:cNvSpPr>
          <p:nvPr/>
        </p:nvSpPr>
        <p:spPr>
          <a:xfrm>
            <a:off x="4465470" y="1962077"/>
            <a:ext cx="3408442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Ser a maior empresa de energia elétrica da América do Sul;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Estabelecer um compromisso duradouro com o desenvolvimento dos negócios;</a:t>
            </a:r>
            <a:endParaRPr lang="pt-BR" sz="4000" dirty="0"/>
          </a:p>
        </p:txBody>
      </p:sp>
      <p:pic>
        <p:nvPicPr>
          <p:cNvPr id="27" name="Imagem 26" descr="Ícone&#10;&#10;O conteúdo gerado por IA pode estar incorreto.">
            <a:extLst>
              <a:ext uri="{FF2B5EF4-FFF2-40B4-BE49-F238E27FC236}">
                <a16:creationId xmlns:a16="http://schemas.microsoft.com/office/drawing/2014/main" id="{9D0DFAA6-7B33-608E-F311-DEC939D1D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109" y="1022455"/>
            <a:ext cx="563251" cy="563251"/>
          </a:xfrm>
          <a:prstGeom prst="rect">
            <a:avLst/>
          </a:prstGeom>
        </p:spPr>
      </p:pic>
      <p:pic>
        <p:nvPicPr>
          <p:cNvPr id="28" name="Imagem 2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FC3D480D-BFF6-9CE0-5A92-E5B94793C8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153" y="971992"/>
            <a:ext cx="664179" cy="6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D3B75-9A2E-48B2-B7B7-E89B0976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627889"/>
            <a:ext cx="5021181" cy="1688591"/>
          </a:xfrm>
        </p:spPr>
        <p:txBody>
          <a:bodyPr>
            <a:normAutofit/>
          </a:bodyPr>
          <a:lstStyle/>
          <a:p>
            <a:r>
              <a:rPr lang="pt-BR" sz="4000" dirty="0"/>
              <a:t>Diferenciais competitivos</a:t>
            </a:r>
          </a:p>
        </p:txBody>
      </p:sp>
      <p:sp>
        <p:nvSpPr>
          <p:cNvPr id="16386" name="AutoShape 2" descr="Competition - Free sports and competition icons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388" name="AutoShape 4" descr="Competition - Free sports and competition icons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6390" name="Picture 6" descr="Competition - Free sports and competi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7" y="5650526"/>
            <a:ext cx="1061305" cy="1061305"/>
          </a:xfrm>
          <a:prstGeom prst="rect">
            <a:avLst/>
          </a:prstGeom>
          <a:noFill/>
        </p:spPr>
      </p:pic>
      <p:pic>
        <p:nvPicPr>
          <p:cNvPr id="3" name="Picture 2" descr="Fatec Votorantim">
            <a:extLst>
              <a:ext uri="{FF2B5EF4-FFF2-40B4-BE49-F238E27FC236}">
                <a16:creationId xmlns:a16="http://schemas.microsoft.com/office/drawing/2014/main" id="{385C3E2D-E444-5D5A-3BD6-E3F4C7AA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638" y="16558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33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4992990" cy="835152"/>
          </a:xfrm>
        </p:spPr>
        <p:txBody>
          <a:bodyPr>
            <a:no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Estrutura da Empresa</a:t>
            </a:r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93E5A4C-D571-A96C-B49D-0F60DA41A1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6" y="5374033"/>
            <a:ext cx="1369109" cy="1369109"/>
          </a:xfrm>
          <a:prstGeom prst="rect">
            <a:avLst/>
          </a:prstGeom>
        </p:spPr>
      </p:pic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EA14A2C3-FE0F-B16B-C8D4-A3035F8F2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7" y="1214316"/>
            <a:ext cx="8829314" cy="5643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401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23470" cy="1322832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Áreas Estratégicas da Empresa</a:t>
            </a: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8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5F5659-9E05-40C9-0F56-6ACA18AF8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" y="5610400"/>
            <a:ext cx="1117502" cy="1117502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/>
        </p:nvSpPr>
        <p:spPr>
          <a:xfrm>
            <a:off x="1923105" y="2164080"/>
            <a:ext cx="9961230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Defina aqui as áreas “chave” da empresa que não podem ser terceirizadas, ou seja, áreas que são inerentes ao negócio.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336972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74BBD8993FD64A8EE578583F89A867" ma:contentTypeVersion="3" ma:contentTypeDescription="Crie um novo documento." ma:contentTypeScope="" ma:versionID="4f44770bca70ae46598ce524cf059ff2">
  <xsd:schema xmlns:xsd="http://www.w3.org/2001/XMLSchema" xmlns:xs="http://www.w3.org/2001/XMLSchema" xmlns:p="http://schemas.microsoft.com/office/2006/metadata/properties" xmlns:ns2="16a33e64-d5b5-4ba5-9b45-7268aad6ccdf" targetNamespace="http://schemas.microsoft.com/office/2006/metadata/properties" ma:root="true" ma:fieldsID="70d4f6a4140a3433d00bd733fb8ff228" ns2:_="">
    <xsd:import namespace="16a33e64-d5b5-4ba5-9b45-7268aad6c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33e64-d5b5-4ba5-9b45-7268aad6c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D7409B-13B8-4216-BF65-44886EC09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33e64-d5b5-4ba5-9b45-7268aad6c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68BDE1-0633-4C92-ADDB-EF6E470DC3F2}">
  <ds:schemaRefs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de1e897-f794-462e-8701-b89b1fe8ea9b"/>
  </ds:schemaRefs>
</ds:datastoreItem>
</file>

<file path=customXml/itemProps3.xml><?xml version="1.0" encoding="utf-8"?>
<ds:datastoreItem xmlns:ds="http://schemas.openxmlformats.org/officeDocument/2006/customXml" ds:itemID="{62B16526-C32E-41CC-9E69-BB5C7B0D0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536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Aptos</vt:lpstr>
      <vt:lpstr>Arial</vt:lpstr>
      <vt:lpstr>Bierstadt</vt:lpstr>
      <vt:lpstr>Neue Haas Grotesk Text Pro</vt:lpstr>
      <vt:lpstr>GestaltVTI</vt:lpstr>
      <vt:lpstr>Conhecendo o Negócio </vt:lpstr>
      <vt:lpstr>Apresentação da equipe:</vt:lpstr>
      <vt:lpstr>O que impulsionou na escolha desta empresa? </vt:lpstr>
      <vt:lpstr>Apresentação da Empresa</vt:lpstr>
      <vt:lpstr>Apresentação da Empresa</vt:lpstr>
      <vt:lpstr>Missão</vt:lpstr>
      <vt:lpstr>Diferenciais competitivos</vt:lpstr>
      <vt:lpstr>Estrutura da Empresa </vt:lpstr>
      <vt:lpstr>Áreas Estratégicas da Empresa</vt:lpstr>
      <vt:lpstr>Análise SWOT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Balanced ScoreCard (BSC)   </vt:lpstr>
      <vt:lpstr>Plan-Do-Check-Action (PDCA)   </vt:lpstr>
      <vt:lpstr>Apresentação do PowerPoint</vt:lpstr>
      <vt:lpstr>Conclusão   </vt:lpstr>
      <vt:lpstr>Anexos   </vt:lpstr>
      <vt:lpstr>Referências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Conhecendo o Negócio</dc:title>
  <dc:creator>Renato Franzan Fukuda</dc:creator>
  <cp:lastModifiedBy>MOUSHER NATA DE SOUSA SANTOS</cp:lastModifiedBy>
  <cp:revision>28</cp:revision>
  <dcterms:created xsi:type="dcterms:W3CDTF">2025-03-15T15:29:57Z</dcterms:created>
  <dcterms:modified xsi:type="dcterms:W3CDTF">2025-05-24T21:24:19Z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0x0101004774BBD8993FD64A8EE578583F89A867</vt:lpwstr>
  </property>
</Properties>
</file>