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78" r:id="rId6"/>
    <p:sldId id="257" r:id="rId7"/>
    <p:sldId id="284" r:id="rId8"/>
    <p:sldId id="259" r:id="rId9"/>
    <p:sldId id="290" r:id="rId10"/>
    <p:sldId id="262" r:id="rId11"/>
    <p:sldId id="264" r:id="rId12"/>
    <p:sldId id="286" r:id="rId13"/>
    <p:sldId id="287" r:id="rId14"/>
    <p:sldId id="288" r:id="rId15"/>
    <p:sldId id="289" r:id="rId16"/>
    <p:sldId id="276" r:id="rId17"/>
    <p:sldId id="266" r:id="rId18"/>
    <p:sldId id="277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pt-BR"/>
    </a:defPPr>
    <a:lvl1pPr marL="0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1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4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0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49403-9137-B434-8314-C6E62A8393CB}" v="2" dt="2025-05-17T15:18:52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BUENO SIRILO" userId="S::matheus.sirilo@fatec.sp.gov.br::87c4c153-5a9a-4894-8c6d-8db903df1bca" providerId="AD" clId="Web-{3B649403-9137-B434-8314-C6E62A8393CB}"/>
    <pc:docChg chg="sldOrd">
      <pc:chgData name="MATHEUS BUENO SIRILO" userId="S::matheus.sirilo@fatec.sp.gov.br::87c4c153-5a9a-4894-8c6d-8db903df1bca" providerId="AD" clId="Web-{3B649403-9137-B434-8314-C6E62A8393CB}" dt="2025-05-17T15:18:52.928" v="1"/>
      <pc:docMkLst>
        <pc:docMk/>
      </pc:docMkLst>
      <pc:sldChg chg="ord">
        <pc:chgData name="MATHEUS BUENO SIRILO" userId="S::matheus.sirilo@fatec.sp.gov.br::87c4c153-5a9a-4894-8c6d-8db903df1bca" providerId="AD" clId="Web-{3B649403-9137-B434-8314-C6E62A8393CB}" dt="2025-05-17T15:18:52.928" v="1"/>
        <pc:sldMkLst>
          <pc:docMk/>
          <pc:sldMk cId="4061700139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AF243-C119-4CE5-B27C-0A40FC517A49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AB96B-32C8-4497-940B-288ABCB63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55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1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84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40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9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9" y="6209927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</p:spTree>
    <p:extLst>
      <p:ext uri="{BB962C8B-B14F-4D97-AF65-F5344CB8AC3E}">
        <p14:creationId xmlns:p14="http://schemas.microsoft.com/office/powerpoint/2010/main" val="359793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8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2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2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9" y="6209927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</p:spTree>
    <p:extLst>
      <p:ext uri="{BB962C8B-B14F-4D97-AF65-F5344CB8AC3E}">
        <p14:creationId xmlns:p14="http://schemas.microsoft.com/office/powerpoint/2010/main" val="153144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9" y="3566641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2" y="978410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51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51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2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7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7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6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pPr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4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pPr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pPr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2" y="978410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5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2" y="3361040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2" y="978410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70" y="987427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2" y="3340444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2" y="978409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9" y="6420416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2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2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2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</p:spTree>
    <p:extLst>
      <p:ext uri="{BB962C8B-B14F-4D97-AF65-F5344CB8AC3E}">
        <p14:creationId xmlns:p14="http://schemas.microsoft.com/office/powerpoint/2010/main" val="7330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18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18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5" indent="-274325" algn="l" defTabSz="914418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5" indent="0" algn="l" defTabSz="914418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51" indent="-274325" algn="l" defTabSz="914418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51" indent="0" algn="l" defTabSz="914418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>
              <a:defRPr/>
            </a:pPr>
            <a:endParaRPr lang="en-US">
              <a:solidFill>
                <a:prstClr val="white"/>
              </a:solidFill>
              <a:latin typeface="Bierstadt"/>
            </a:endParaRPr>
          </a:p>
        </p:txBody>
      </p:sp>
      <p:pic>
        <p:nvPicPr>
          <p:cNvPr id="4" name="Picture 3" descr="Vista de cima da mesa de madeira com a planta, teclado branco, café em uma caneca branca, caderno de anotações e caneta">
            <a:extLst>
              <a:ext uri="{FF2B5EF4-FFF2-40B4-BE49-F238E27FC236}">
                <a16:creationId xmlns:a16="http://schemas.microsoft.com/office/drawing/2014/main" id="{FA295ADF-224B-DCC0-83C9-9AF6C54080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1962" b="15012"/>
          <a:stretch/>
        </p:blipFill>
        <p:spPr>
          <a:xfrm>
            <a:off x="-2" y="13853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>
              <a:defRPr/>
            </a:pPr>
            <a:endParaRPr lang="en-US">
              <a:solidFill>
                <a:prstClr val="white"/>
              </a:solidFill>
              <a:latin typeface="Neue Haas Grotesk Text Pro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53ECD-2DC2-E50F-FB85-30418079B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753" y="1437836"/>
            <a:ext cx="4795819" cy="2072713"/>
          </a:xfrm>
        </p:spPr>
        <p:txBody>
          <a:bodyPr anchor="t">
            <a:normAutofit fontScale="90000"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Conhecendo o Negócio</a:t>
            </a:r>
            <a:b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97999-31E7-4DA4-C478-770DA010F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 fontScale="92500" lnSpcReduction="1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Projeto Integrador I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Curso de Ciência de Dados para Negócios</a:t>
            </a:r>
          </a:p>
          <a:p>
            <a:endParaRPr lang="pt-BR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3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>
              <a:defRPr/>
            </a:pPr>
            <a:endParaRPr lang="en-US">
              <a:solidFill>
                <a:prstClr val="white"/>
              </a:solidFill>
              <a:latin typeface="Bierstadt"/>
            </a:endParaRPr>
          </a:p>
        </p:txBody>
      </p:sp>
      <p:pic>
        <p:nvPicPr>
          <p:cNvPr id="5" name="Picture 2" descr="Fatec Votorantim">
            <a:extLst>
              <a:ext uri="{FF2B5EF4-FFF2-40B4-BE49-F238E27FC236}">
                <a16:creationId xmlns:a16="http://schemas.microsoft.com/office/drawing/2014/main" id="{675410B1-77E8-0471-1B6D-A51D1563A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91637">
            <a:off x="8548631" y="5155005"/>
            <a:ext cx="1606355" cy="4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m 1028" descr="Logotipo&#10;&#10;O conteúdo gerado por IA pode estar incorreto.">
            <a:extLst>
              <a:ext uri="{FF2B5EF4-FFF2-40B4-BE49-F238E27FC236}">
                <a16:creationId xmlns:a16="http://schemas.microsoft.com/office/drawing/2014/main" id="{58A02DED-CB52-1E71-814F-F1E59913E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7685">
            <a:off x="9182319" y="5363654"/>
            <a:ext cx="1734913" cy="134184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6782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4E607-E36D-7C6C-0874-CFC0135B8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1F153-DA62-DEE2-D606-F5B90B69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4992990" cy="83515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Análise SWOT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7B792BF3-0E9D-BD72-BE88-374DCE8ABA82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23739897-320B-63C6-34CE-C0140D716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25E0BB9-F596-0BE7-536B-2963724FFF8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46" y="5775960"/>
            <a:ext cx="957168" cy="957168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8D0239B-C431-9CA2-774C-DEBE1C279543}"/>
              </a:ext>
            </a:extLst>
          </p:cNvPr>
          <p:cNvCxnSpPr>
            <a:cxnSpLocks/>
          </p:cNvCxnSpPr>
          <p:nvPr/>
        </p:nvCxnSpPr>
        <p:spPr>
          <a:xfrm flipV="1">
            <a:off x="4461537" y="1648691"/>
            <a:ext cx="0" cy="46947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1C8D970B-800C-BDA2-2522-31DBCA87ACC3}"/>
              </a:ext>
            </a:extLst>
          </p:cNvPr>
          <p:cNvSpPr txBox="1">
            <a:spLocks/>
          </p:cNvSpPr>
          <p:nvPr/>
        </p:nvSpPr>
        <p:spPr>
          <a:xfrm>
            <a:off x="783156" y="1746504"/>
            <a:ext cx="4718484" cy="8351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Pontos fracos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E75B3E-9F7B-2320-076E-6E6F2091A4A5}"/>
              </a:ext>
            </a:extLst>
          </p:cNvPr>
          <p:cNvSpPr txBox="1"/>
          <p:nvPr/>
        </p:nvSpPr>
        <p:spPr>
          <a:xfrm>
            <a:off x="622536" y="2509139"/>
            <a:ext cx="4024745" cy="259782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Preço/ condição pagamento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Plataforma digital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8B5A07B-4642-CA63-C296-08ACE8232496}"/>
              </a:ext>
            </a:extLst>
          </p:cNvPr>
          <p:cNvSpPr txBox="1">
            <a:spLocks/>
          </p:cNvSpPr>
          <p:nvPr/>
        </p:nvSpPr>
        <p:spPr>
          <a:xfrm>
            <a:off x="5284683" y="1706880"/>
            <a:ext cx="7115135" cy="16575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Estratégias de Enfrentamento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52CCA6-FD1B-5DD5-C8AF-60C3A68A0C88}"/>
              </a:ext>
            </a:extLst>
          </p:cNvPr>
          <p:cNvSpPr txBox="1"/>
          <p:nvPr/>
        </p:nvSpPr>
        <p:spPr>
          <a:xfrm>
            <a:off x="4833024" y="2621280"/>
            <a:ext cx="6850323" cy="378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Possibilitar maior flexibilidade no pagamento da conta de energia;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Aumentar a capacidade de atendimento em períodos de grande demanda;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Aumentar o investimento no aplicativo da CPFL Energia;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90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6C657-5994-5DF1-4E96-85921FB7A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2E194-F846-03AC-F46D-2CA07189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4992990" cy="835152"/>
          </a:xfrm>
        </p:spPr>
        <p:txBody>
          <a:bodyPr>
            <a:no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Análise SWOT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D9E5500A-AB77-2936-41B4-9F98776A4DE7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9E0F2F61-5EC0-C212-7AE1-CFA03874A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7795CBE-3ADB-1AFE-E864-B2AAC46651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46" y="5775960"/>
            <a:ext cx="957168" cy="957168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FBC1CDE-AB3D-05D9-C995-98FB4BAF2816}"/>
              </a:ext>
            </a:extLst>
          </p:cNvPr>
          <p:cNvCxnSpPr>
            <a:cxnSpLocks/>
          </p:cNvCxnSpPr>
          <p:nvPr/>
        </p:nvCxnSpPr>
        <p:spPr>
          <a:xfrm flipV="1">
            <a:off x="4683209" y="1706880"/>
            <a:ext cx="0" cy="46947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57805D66-2842-C540-11EB-4E3F4FFF5640}"/>
              </a:ext>
            </a:extLst>
          </p:cNvPr>
          <p:cNvSpPr txBox="1">
            <a:spLocks/>
          </p:cNvSpPr>
          <p:nvPr/>
        </p:nvSpPr>
        <p:spPr>
          <a:xfrm>
            <a:off x="801027" y="1526772"/>
            <a:ext cx="4718484" cy="8351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Oportunidades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1F24CE-7904-4487-18F5-750D13C4BBEC}"/>
              </a:ext>
            </a:extLst>
          </p:cNvPr>
          <p:cNvSpPr txBox="1"/>
          <p:nvPr/>
        </p:nvSpPr>
        <p:spPr>
          <a:xfrm>
            <a:off x="508650" y="2374947"/>
            <a:ext cx="4024745" cy="39703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Expansão das rede de distribuição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Aumento do consumo de energia no País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Expansão da geração por fontes renováveis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216500D-3C8B-1029-85E3-4B3D3D46BDD1}"/>
              </a:ext>
            </a:extLst>
          </p:cNvPr>
          <p:cNvSpPr txBox="1">
            <a:spLocks/>
          </p:cNvSpPr>
          <p:nvPr/>
        </p:nvSpPr>
        <p:spPr>
          <a:xfrm>
            <a:off x="5065545" y="1564720"/>
            <a:ext cx="7115135" cy="16575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Estratégias de Melhorias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51DA41-A281-FB40-8D40-13E71337F2CA}"/>
              </a:ext>
            </a:extLst>
          </p:cNvPr>
          <p:cNvSpPr txBox="1"/>
          <p:nvPr/>
        </p:nvSpPr>
        <p:spPr>
          <a:xfrm>
            <a:off x="4888161" y="2597450"/>
            <a:ext cx="66917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Investir na modernização de ativos;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Aumentar as manutenções preventivas;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Investir em fontes de geração renováveis;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02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5ED97-7754-5F73-0849-271C81CC3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23147-92A5-6157-68E9-C5982FB8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4992990" cy="835152"/>
          </a:xfrm>
        </p:spPr>
        <p:txBody>
          <a:bodyPr>
            <a:no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Análise SWOT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E06122E6-4E8A-E7E8-D26F-08BDA2396337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65CFDF45-6F24-0081-EFFC-E235410E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5BC1A24-B7E4-BD68-CDE2-6158BB6EA4F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46" y="5775960"/>
            <a:ext cx="957168" cy="957168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3341241-9417-64F9-3366-DF7436DA7C7A}"/>
              </a:ext>
            </a:extLst>
          </p:cNvPr>
          <p:cNvCxnSpPr>
            <a:cxnSpLocks/>
          </p:cNvCxnSpPr>
          <p:nvPr/>
        </p:nvCxnSpPr>
        <p:spPr>
          <a:xfrm flipV="1">
            <a:off x="4835610" y="1618124"/>
            <a:ext cx="0" cy="46947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ítulo 1">
            <a:extLst>
              <a:ext uri="{FF2B5EF4-FFF2-40B4-BE49-F238E27FC236}">
                <a16:creationId xmlns:a16="http://schemas.microsoft.com/office/drawing/2014/main" id="{7781B472-D662-D914-8859-01FD5DE22A65}"/>
              </a:ext>
            </a:extLst>
          </p:cNvPr>
          <p:cNvSpPr txBox="1">
            <a:spLocks/>
          </p:cNvSpPr>
          <p:nvPr/>
        </p:nvSpPr>
        <p:spPr>
          <a:xfrm>
            <a:off x="5679083" y="1294339"/>
            <a:ext cx="7115135" cy="16575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Estratégias de Defesa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6F0BC82-B8D2-3F37-D3CE-E4EE9F3E123B}"/>
              </a:ext>
            </a:extLst>
          </p:cNvPr>
          <p:cNvSpPr txBox="1">
            <a:spLocks/>
          </p:cNvSpPr>
          <p:nvPr/>
        </p:nvSpPr>
        <p:spPr>
          <a:xfrm>
            <a:off x="783156" y="1477814"/>
            <a:ext cx="4718484" cy="8351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Ameaças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2FF671-709F-F424-0C48-696D319C0AAD}"/>
              </a:ext>
            </a:extLst>
          </p:cNvPr>
          <p:cNvSpPr txBox="1"/>
          <p:nvPr/>
        </p:nvSpPr>
        <p:spPr>
          <a:xfrm>
            <a:off x="434570" y="2123125"/>
            <a:ext cx="4568215" cy="36009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Ativos antigos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Fatores climáticos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Legislação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Política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Perdas e inadimplência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5FA9FB-EB78-C665-D61C-5D59DD535302}"/>
              </a:ext>
            </a:extLst>
          </p:cNvPr>
          <p:cNvSpPr txBox="1"/>
          <p:nvPr/>
        </p:nvSpPr>
        <p:spPr>
          <a:xfrm>
            <a:off x="5284961" y="2266188"/>
            <a:ext cx="64724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Investir na modernização de ativos;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Aumentar as manutenções preventivas;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Acompanhamento e adaptação às novas leis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adaptar as Políticas governamentais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Investir no combate de fraudes;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55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Objective - Free business and finance icon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2470" y="5770689"/>
            <a:ext cx="876299" cy="876299"/>
          </a:xfrm>
          <a:prstGeom prst="rect">
            <a:avLst/>
          </a:prstGeom>
          <a:noFill/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E65F1FC-2FFA-5839-C0B4-9C08CADDC84C}"/>
              </a:ext>
            </a:extLst>
          </p:cNvPr>
          <p:cNvSpPr txBox="1">
            <a:spLocks/>
          </p:cNvSpPr>
          <p:nvPr/>
        </p:nvSpPr>
        <p:spPr>
          <a:xfrm>
            <a:off x="462930" y="658369"/>
            <a:ext cx="5770230" cy="1475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Definição dos Objetivos estratégicos</a:t>
            </a:r>
          </a:p>
        </p:txBody>
      </p:sp>
      <p:sp>
        <p:nvSpPr>
          <p:cNvPr id="7" name="CaixaDeTexto 3">
            <a:extLst>
              <a:ext uri="{FF2B5EF4-FFF2-40B4-BE49-F238E27FC236}">
                <a16:creationId xmlns:a16="http://schemas.microsoft.com/office/drawing/2014/main" id="{6248B4DD-15A9-4012-824C-F09E229DC89B}"/>
              </a:ext>
            </a:extLst>
          </p:cNvPr>
          <p:cNvSpPr txBox="1"/>
          <p:nvPr/>
        </p:nvSpPr>
        <p:spPr>
          <a:xfrm>
            <a:off x="1514763" y="3244334"/>
            <a:ext cx="916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Escreva aqui os objetivos utilizando a metodologia SMART, com base nas decisões estratégicas.</a:t>
            </a:r>
          </a:p>
        </p:txBody>
      </p:sp>
      <p:pic>
        <p:nvPicPr>
          <p:cNvPr id="2" name="Picture 2" descr="Fatec Votorantim">
            <a:extLst>
              <a:ext uri="{FF2B5EF4-FFF2-40B4-BE49-F238E27FC236}">
                <a16:creationId xmlns:a16="http://schemas.microsoft.com/office/drawing/2014/main" id="{D50AC562-33F6-D49D-5F81-EEEFFE57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638" y="16558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5191110" cy="835152"/>
          </a:xfrm>
        </p:spPr>
        <p:txBody>
          <a:bodyPr>
            <a:noAutofit/>
          </a:bodyPr>
          <a:lstStyle/>
          <a:p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ScoreCard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(BSC)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7EC884C-57B9-D3A9-B16A-212FB64E6FB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25" y="5709017"/>
            <a:ext cx="924757" cy="9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5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Control - Free technology icons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0680" y="5715369"/>
            <a:ext cx="978511" cy="978511"/>
          </a:xfrm>
          <a:prstGeom prst="rect">
            <a:avLst/>
          </a:prstGeom>
          <a:noFill/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 txBox="1">
            <a:spLocks/>
          </p:cNvSpPr>
          <p:nvPr/>
        </p:nvSpPr>
        <p:spPr>
          <a:xfrm>
            <a:off x="508650" y="688848"/>
            <a:ext cx="9896114" cy="1322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18">
              <a:spcBef>
                <a:spcPct val="0"/>
              </a:spcBef>
              <a:defRPr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Ferramentas de controle</a:t>
            </a:r>
            <a:br>
              <a:rPr lang="pt-BR" sz="4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lang="pt-BR" sz="4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lang="pt-BR" sz="4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pt-BR" sz="40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9C994D-3A25-4300-8501-579D408E6577}"/>
              </a:ext>
            </a:extLst>
          </p:cNvPr>
          <p:cNvSpPr>
            <a:spLocks noGrp="1"/>
          </p:cNvSpPr>
          <p:nvPr/>
        </p:nvSpPr>
        <p:spPr>
          <a:xfrm>
            <a:off x="1130058" y="1894594"/>
            <a:ext cx="6024554" cy="3068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Planilhas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Dashboards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Capex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Opex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2" name="Picture 2" descr="Fatec Votorantim">
            <a:extLst>
              <a:ext uri="{FF2B5EF4-FFF2-40B4-BE49-F238E27FC236}">
                <a16:creationId xmlns:a16="http://schemas.microsoft.com/office/drawing/2014/main" id="{D0BA0B12-11D8-C2C9-2DC8-3E20044C0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638" y="16558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3C5C98-40D3-11A7-DF05-1FBEDF4A3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598" y="1294102"/>
            <a:ext cx="3794752" cy="233948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D42E42F-16F1-5C5C-4519-E74A96B36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785" y="3863456"/>
            <a:ext cx="3100661" cy="265031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49373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5008230" cy="83515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169B6088-286F-2AA3-1B41-DE1B26908E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7" y="5660081"/>
            <a:ext cx="1018145" cy="101814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/>
        </p:nvSpPr>
        <p:spPr>
          <a:xfrm>
            <a:off x="1355520" y="1912093"/>
            <a:ext cx="9961230" cy="425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 mais que a empresa esteja trabalhando de acordo com sua missão com foco em sua visão e seguindo seu valores, é perceptível que o maio problema que a empresa enfrenta é a forma como é vista pelos seus clientes. Como não há uma concorrência direta, os clientes não tem parâmetros de comparação, mesmo a empresa se destacando no mercado nacional, a empresa ainda é vista de forma negativa pelos clientes tendo como destaque reclamações por interrupção do serviço e mal atendimento ao cliente. </a:t>
            </a:r>
          </a:p>
        </p:txBody>
      </p:sp>
    </p:spTree>
    <p:extLst>
      <p:ext uri="{BB962C8B-B14F-4D97-AF65-F5344CB8AC3E}">
        <p14:creationId xmlns:p14="http://schemas.microsoft.com/office/powerpoint/2010/main" val="2809128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5008230" cy="83515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Anexos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2FF85EDE-A709-4C2C-F12A-1375433FB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3" y="5730097"/>
            <a:ext cx="878108" cy="8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8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5008230" cy="83515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Referências 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Download Free Reference Icons in PNG &amp; 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829" y="5786563"/>
            <a:ext cx="860425" cy="860425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/>
        </p:nvSpPr>
        <p:spPr>
          <a:xfrm>
            <a:off x="1907865" y="2273109"/>
            <a:ext cx="9961230" cy="437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Coloque aqui todos os sites, livros, artigos que foram pesquisados e utilizados.</a:t>
            </a:r>
          </a:p>
        </p:txBody>
      </p:sp>
    </p:spTree>
    <p:extLst>
      <p:ext uri="{BB962C8B-B14F-4D97-AF65-F5344CB8AC3E}">
        <p14:creationId xmlns:p14="http://schemas.microsoft.com/office/powerpoint/2010/main" val="98460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8C19D-7150-480B-9EE5-3EFD6C0D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26" y="643131"/>
            <a:ext cx="6077437" cy="1292349"/>
          </a:xfrm>
        </p:spPr>
        <p:txBody>
          <a:bodyPr>
            <a:no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Apresentação da equipe:</a:t>
            </a:r>
          </a:p>
        </p:txBody>
      </p:sp>
      <p:sp>
        <p:nvSpPr>
          <p:cNvPr id="3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8">
            <a:extLst>
              <a:ext uri="{FF2B5EF4-FFF2-40B4-BE49-F238E27FC236}">
                <a16:creationId xmlns:a16="http://schemas.microsoft.com/office/drawing/2014/main" id="{441826E1-8789-499B-8AFE-908280E11066}"/>
              </a:ext>
            </a:extLst>
          </p:cNvPr>
          <p:cNvGrpSpPr/>
          <p:nvPr/>
        </p:nvGrpSpPr>
        <p:grpSpPr>
          <a:xfrm>
            <a:off x="179269" y="5643371"/>
            <a:ext cx="1051560" cy="1051560"/>
            <a:chOff x="175138" y="3226487"/>
            <a:chExt cx="1402080" cy="140208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1713A823-AFD0-97C8-29A8-EF2E637DE1C3}"/>
                </a:ext>
              </a:extLst>
            </p:cNvPr>
            <p:cNvSpPr/>
            <p:nvPr/>
          </p:nvSpPr>
          <p:spPr>
            <a:xfrm>
              <a:off x="175138" y="3226487"/>
              <a:ext cx="1402080" cy="1402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 descr="Forma, Círculo&#10;&#10;O conteúdo gerado por IA pode estar incorreto.">
              <a:extLst>
                <a:ext uri="{FF2B5EF4-FFF2-40B4-BE49-F238E27FC236}">
                  <a16:creationId xmlns:a16="http://schemas.microsoft.com/office/drawing/2014/main" id="{848D33FF-59D6-D924-139E-DA1B95401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94" y="3372743"/>
              <a:ext cx="1109568" cy="1109568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952E81-94F9-02D6-2AD8-B6000D287BC8}"/>
              </a:ext>
            </a:extLst>
          </p:cNvPr>
          <p:cNvSpPr txBox="1"/>
          <p:nvPr/>
        </p:nvSpPr>
        <p:spPr>
          <a:xfrm>
            <a:off x="2310870" y="1935480"/>
            <a:ext cx="7570260" cy="4120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Alisson Henrique Rocha Da Costa</a:t>
            </a:r>
            <a:endParaRPr lang="pt-BR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Gabriel Castilho Medeiros de Souza</a:t>
            </a:r>
            <a:endParaRPr lang="pt-BR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Matheus Bueno </a:t>
            </a:r>
            <a:r>
              <a:rPr lang="pt-BR" sz="3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Sirilo</a:t>
            </a:r>
            <a:endParaRPr lang="pt-BR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3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Mousher</a:t>
            </a:r>
            <a:r>
              <a:rPr lang="pt-BR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Natã de Sousa Santos</a:t>
            </a:r>
            <a:endParaRPr lang="pt-BR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Nathan Silveira Matheus de Souza</a:t>
            </a:r>
            <a:endParaRPr lang="pt-BR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Fatec Votorantim">
            <a:extLst>
              <a:ext uri="{FF2B5EF4-FFF2-40B4-BE49-F238E27FC236}">
                <a16:creationId xmlns:a16="http://schemas.microsoft.com/office/drawing/2014/main" id="{26C2E94B-F109-6D3F-D8E9-C45AE0DB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638" y="16558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70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03" y="977165"/>
            <a:ext cx="11253859" cy="14752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600" b="1" dirty="0">
                <a:latin typeface="Arial" panose="020B0604020202020204" pitchFamily="34" charset="0"/>
                <a:ea typeface="Aptos" panose="020B0004020202020204" pitchFamily="34" charset="0"/>
              </a:rPr>
              <a:t>O que impulsionou na escolha desta empresa?</a:t>
            </a:r>
            <a:br>
              <a:rPr lang="pt-BR" sz="4000" b="1" dirty="0">
                <a:latin typeface="Arial" panose="020B0604020202020204" pitchFamily="34" charset="0"/>
                <a:ea typeface="Aptos" panose="020B00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10" y="2331495"/>
            <a:ext cx="10987852" cy="177751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A CPFL é uma empresa que está presente em nosso dia a dia;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ea typeface="Aptos" panose="020B0004020202020204" pitchFamily="34" charset="0"/>
              </a:rPr>
              <a:t>U</a:t>
            </a: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m membro do grupo, é colaborador da empresa.</a:t>
            </a:r>
            <a:endParaRPr lang="pt-BR" sz="3200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ECAC0DFB-AD73-8183-0EF7-EFFABD9F7C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0" y="5750051"/>
            <a:ext cx="990600" cy="990600"/>
          </a:xfrm>
          <a:prstGeom prst="rect">
            <a:avLst/>
          </a:prstGeom>
        </p:spPr>
      </p:pic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Logotipo&#10;&#10;O conteúdo gerado por IA pode estar incorreto.">
            <a:extLst>
              <a:ext uri="{FF2B5EF4-FFF2-40B4-BE49-F238E27FC236}">
                <a16:creationId xmlns:a16="http://schemas.microsoft.com/office/drawing/2014/main" id="{3FB9CC5D-424D-11E9-1BFB-348034FA4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43" y="3839874"/>
            <a:ext cx="2704266" cy="20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0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240AA-9CDC-B96B-83A7-98E754CFA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73ABE-C882-AD6C-BBE8-14E675BA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49" y="688849"/>
            <a:ext cx="7571415" cy="835152"/>
          </a:xfrm>
        </p:spPr>
        <p:txBody>
          <a:bodyPr>
            <a:no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Apresentação da Empresa</a:t>
            </a: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A0371A02-6BF4-31EE-E6B6-2723544FD48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A04638F4-1791-8007-644D-DCF5A2B0A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Interface gráfica do usuário, Aplicativo, Ícone&#10;&#10;O conteúdo gerado por IA pode estar incorreto.">
            <a:extLst>
              <a:ext uri="{FF2B5EF4-FFF2-40B4-BE49-F238E27FC236}">
                <a16:creationId xmlns:a16="http://schemas.microsoft.com/office/drawing/2014/main" id="{D06F350A-9E33-01D3-2D55-D3521707CA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5" y="5680061"/>
            <a:ext cx="1057882" cy="105788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7953C-7857-7FBA-B1E9-C325A66A8A4D}"/>
              </a:ext>
            </a:extLst>
          </p:cNvPr>
          <p:cNvSpPr>
            <a:spLocks noGrp="1"/>
          </p:cNvSpPr>
          <p:nvPr/>
        </p:nvSpPr>
        <p:spPr>
          <a:xfrm>
            <a:off x="1092457" y="1715914"/>
            <a:ext cx="10927408" cy="415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Fornece o serviço de </a:t>
            </a:r>
            <a:r>
              <a:rPr lang="pt-BR" dirty="0">
                <a:latin typeface="Arial" panose="020B0604020202020204" pitchFamily="34" charset="0"/>
                <a:ea typeface="Aptos" panose="020B0004020202020204" pitchFamily="34" charset="0"/>
              </a:rPr>
              <a:t>E</a:t>
            </a: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nergia </a:t>
            </a:r>
            <a:r>
              <a:rPr lang="pt-BR" dirty="0">
                <a:latin typeface="Arial" panose="020B0604020202020204" pitchFamily="34" charset="0"/>
                <a:ea typeface="Aptos" panose="020B0004020202020204" pitchFamily="34" charset="0"/>
              </a:rPr>
              <a:t>E</a:t>
            </a: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létrica;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A CPFL é uma empresa brasileira, nascida no estado de São Paulo;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Fundada pelos engenheiros José Balbino de Siqueira e Manfredo Antônio da Costa;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1927 – O controle acionário foi passado para a American &amp; </a:t>
            </a:r>
            <a:r>
              <a:rPr lang="pt-BR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Foreign</a:t>
            </a:r>
            <a:r>
              <a:rPr lang="pt-BR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Power </a:t>
            </a:r>
            <a:r>
              <a:rPr lang="pt-BR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Company</a:t>
            </a:r>
            <a:r>
              <a:rPr lang="pt-BR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(AMFORP);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1975 – O controle acionário passado para a Companhia Energética de São Paulo (CESP);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1997 – Venda para a união Votorantim, Bradesco e Camargo Correa (VBC);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2017– A </a:t>
            </a:r>
            <a:r>
              <a:rPr lang="pt-BR" dirty="0" err="1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State</a:t>
            </a: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Grid </a:t>
            </a:r>
            <a:r>
              <a:rPr lang="pt-BR" dirty="0" err="1">
                <a:effectLst/>
                <a:latin typeface="Arial" panose="020B0604020202020204" pitchFamily="34" charset="0"/>
                <a:ea typeface="Aptos" panose="020B0004020202020204" pitchFamily="34" charset="0"/>
              </a:rPr>
              <a:t>Brazil</a:t>
            </a: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Power Participações S.A assumiu o controle acionário da CPFL Energia;</a:t>
            </a:r>
          </a:p>
          <a:p>
            <a:endParaRPr lang="pt-BR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73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351" y="167855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87EB6D93-0E24-39BD-DADC-D451874B17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5800" y="57233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13E46AE-4D39-F054-05A6-28FF9049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65" y="971992"/>
            <a:ext cx="2309086" cy="835152"/>
          </a:xfrm>
        </p:spPr>
        <p:txBody>
          <a:bodyPr>
            <a:normAutofit fontScale="90000"/>
          </a:bodyPr>
          <a:lstStyle/>
          <a:p>
            <a:r>
              <a:rPr lang="pt-BR" sz="4900" dirty="0">
                <a:latin typeface="Arial" panose="020B0604020202020204" pitchFamily="34" charset="0"/>
                <a:cs typeface="Arial" panose="020B0604020202020204" pitchFamily="34" charset="0"/>
              </a:rPr>
              <a:t>Missão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97552128-F6B3-6C6B-A16F-D7586A81E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77" y="1962077"/>
            <a:ext cx="3763905" cy="437387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Fornecer, energia sustentável;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Promover o crescimento do negócio;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Proporcionar igualdade de oportunidades </a:t>
            </a:r>
            <a:endParaRPr lang="pt-BR" sz="2600" dirty="0"/>
          </a:p>
        </p:txBody>
      </p:sp>
      <p:pic>
        <p:nvPicPr>
          <p:cNvPr id="22" name="Imagem 21" descr="Ícone&#10;&#10;O conteúdo gerado por IA pode estar incorreto.">
            <a:extLst>
              <a:ext uri="{FF2B5EF4-FFF2-40B4-BE49-F238E27FC236}">
                <a16:creationId xmlns:a16="http://schemas.microsoft.com/office/drawing/2014/main" id="{460C3E7D-9820-BB16-80C6-0C225DE10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4" y="1039434"/>
            <a:ext cx="596737" cy="596737"/>
          </a:xfrm>
          <a:prstGeom prst="rect">
            <a:avLst/>
          </a:prstGeom>
        </p:spPr>
      </p:pic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48AD164-050D-40C7-3F81-0577D3B89D33}"/>
              </a:ext>
            </a:extLst>
          </p:cNvPr>
          <p:cNvSpPr txBox="1">
            <a:spLocks/>
          </p:cNvSpPr>
          <p:nvPr/>
        </p:nvSpPr>
        <p:spPr>
          <a:xfrm>
            <a:off x="8138867" y="1962077"/>
            <a:ext cx="3600051" cy="4373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b="1" dirty="0">
                <a:latin typeface="Arial" panose="020B0604020202020204" pitchFamily="34" charset="0"/>
                <a:ea typeface="Aptos" panose="020B0004020202020204" pitchFamily="34" charset="0"/>
              </a:rPr>
              <a:t>S</a:t>
            </a:r>
            <a:r>
              <a:rPr lang="pt-BR" sz="26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egurança é um compromisso inegociável;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ea typeface="Aptos" panose="020B0004020202020204" pitchFamily="34" charset="0"/>
              </a:rPr>
              <a:t>C</a:t>
            </a:r>
            <a:r>
              <a:rPr lang="pt-BR" sz="26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olaboração entre as pessoas;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</a:rPr>
              <a:t>Integridade e Responsabilidade;</a:t>
            </a:r>
          </a:p>
          <a:p>
            <a:endParaRPr lang="pt-BR" sz="3600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242DCE20-D120-E6BA-8A6C-459F755B56CE}"/>
              </a:ext>
            </a:extLst>
          </p:cNvPr>
          <p:cNvSpPr txBox="1">
            <a:spLocks/>
          </p:cNvSpPr>
          <p:nvPr/>
        </p:nvSpPr>
        <p:spPr>
          <a:xfrm>
            <a:off x="9025332" y="971992"/>
            <a:ext cx="2309086" cy="8351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956AF36-757C-8CBF-E3BA-5A606A9948D5}"/>
              </a:ext>
            </a:extLst>
          </p:cNvPr>
          <p:cNvSpPr txBox="1">
            <a:spLocks/>
          </p:cNvSpPr>
          <p:nvPr/>
        </p:nvSpPr>
        <p:spPr>
          <a:xfrm>
            <a:off x="5557504" y="971992"/>
            <a:ext cx="2309086" cy="8351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500" dirty="0">
                <a:latin typeface="Arial" panose="020B0604020202020204" pitchFamily="34" charset="0"/>
                <a:cs typeface="Arial" panose="020B0604020202020204" pitchFamily="34" charset="0"/>
              </a:rPr>
              <a:t>Visão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B34B4A74-9ABF-061C-0116-F3FD5EE01C05}"/>
              </a:ext>
            </a:extLst>
          </p:cNvPr>
          <p:cNvSpPr txBox="1">
            <a:spLocks/>
          </p:cNvSpPr>
          <p:nvPr/>
        </p:nvSpPr>
        <p:spPr>
          <a:xfrm>
            <a:off x="4465470" y="1962077"/>
            <a:ext cx="3408442" cy="4373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Ser a maior empresa de energia elétrica da América do Sul;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Estabelecer um compromisso duradouro com o desenvolvimento dos negócios;</a:t>
            </a:r>
            <a:endParaRPr lang="pt-BR" sz="4000" dirty="0"/>
          </a:p>
        </p:txBody>
      </p:sp>
      <p:pic>
        <p:nvPicPr>
          <p:cNvPr id="27" name="Imagem 26" descr="Ícone&#10;&#10;O conteúdo gerado por IA pode estar incorreto.">
            <a:extLst>
              <a:ext uri="{FF2B5EF4-FFF2-40B4-BE49-F238E27FC236}">
                <a16:creationId xmlns:a16="http://schemas.microsoft.com/office/drawing/2014/main" id="{9D0DFAA6-7B33-608E-F311-DEC939D1D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09" y="1022455"/>
            <a:ext cx="563251" cy="563251"/>
          </a:xfrm>
          <a:prstGeom prst="rect">
            <a:avLst/>
          </a:prstGeom>
        </p:spPr>
      </p:pic>
      <p:pic>
        <p:nvPicPr>
          <p:cNvPr id="28" name="Imagem 27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FC3D480D-BFF6-9CE0-5A92-E5B94793C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153" y="971992"/>
            <a:ext cx="664179" cy="6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8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4846783-63D2-1DDE-CA55-5BAE0D5BDDE9}"/>
              </a:ext>
            </a:extLst>
          </p:cNvPr>
          <p:cNvSpPr txBox="1"/>
          <p:nvPr/>
        </p:nvSpPr>
        <p:spPr>
          <a:xfrm>
            <a:off x="1122218" y="705139"/>
            <a:ext cx="8853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Compromisso com a Missão Visão e Valores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ACB151-FD03-5733-AF1A-D774948D6134}"/>
              </a:ext>
            </a:extLst>
          </p:cNvPr>
          <p:cNvSpPr txBox="1"/>
          <p:nvPr/>
        </p:nvSpPr>
        <p:spPr>
          <a:xfrm>
            <a:off x="658090" y="1674712"/>
            <a:ext cx="663632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Investimento em fontes renováveis;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Investimento em novas tecnologias;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Investimento em expansão da rede;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Vagas afirmativas;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Incentivo à educação dos colaboradores;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Programa guardião da vida;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Divulgação transparente de relatórios da governança corporativa;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pic>
        <p:nvPicPr>
          <p:cNvPr id="7" name="Imagem 6" descr="Multidão de pessoas&#10;&#10;O conteúdo gerado por IA pode estar incorreto.">
            <a:extLst>
              <a:ext uri="{FF2B5EF4-FFF2-40B4-BE49-F238E27FC236}">
                <a16:creationId xmlns:a16="http://schemas.microsoft.com/office/drawing/2014/main" id="{5E5EC79D-FD2B-222D-C757-A0D45B7B5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5" y="2542854"/>
            <a:ext cx="3643746" cy="3610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B94DFAD-4ACC-15E2-924C-05595D7E90A1}"/>
              </a:ext>
            </a:extLst>
          </p:cNvPr>
          <p:cNvSpPr txBox="1"/>
          <p:nvPr/>
        </p:nvSpPr>
        <p:spPr>
          <a:xfrm>
            <a:off x="7543800" y="1716329"/>
            <a:ext cx="4862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 Segurança é um valor inegociável!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09D2F7-2A77-C332-2560-C1DD06F1296B}"/>
              </a:ext>
            </a:extLst>
          </p:cNvPr>
          <p:cNvSpPr txBox="1"/>
          <p:nvPr/>
        </p:nvSpPr>
        <p:spPr>
          <a:xfrm>
            <a:off x="7758545" y="6199367"/>
            <a:ext cx="399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Palestra em escolas e empresas.</a:t>
            </a:r>
          </a:p>
        </p:txBody>
      </p:sp>
    </p:spTree>
    <p:extLst>
      <p:ext uri="{BB962C8B-B14F-4D97-AF65-F5344CB8AC3E}">
        <p14:creationId xmlns:p14="http://schemas.microsoft.com/office/powerpoint/2010/main" val="123364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49" y="688849"/>
            <a:ext cx="10713533" cy="835152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Áreas funcionais e Estrutura da Empresa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E93E5A4C-D571-A96C-B49D-0F60DA41A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6" y="5374033"/>
            <a:ext cx="1369109" cy="1369109"/>
          </a:xfrm>
          <a:prstGeom prst="rect">
            <a:avLst/>
          </a:prstGeom>
        </p:spPr>
      </p:pic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EA14A2C3-FE0F-B16B-C8D4-A3035F8F2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36" y="1524001"/>
            <a:ext cx="8829314" cy="5643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01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B6FD08B0-0ABD-60D5-9AFA-E5FF60B9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04" y="2517909"/>
            <a:ext cx="2095792" cy="22101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4992990" cy="83515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Análise SWOT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FD3FFF-B65B-8297-75FE-D7BE11360F1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46" y="5775960"/>
            <a:ext cx="957168" cy="95716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CA9F93D-1568-1F61-D866-8FF00B84BD93}"/>
              </a:ext>
            </a:extLst>
          </p:cNvPr>
          <p:cNvCxnSpPr/>
          <p:nvPr/>
        </p:nvCxnSpPr>
        <p:spPr>
          <a:xfrm>
            <a:off x="879764" y="3622963"/>
            <a:ext cx="1043247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EA0B0A4-F6C8-FECF-6A70-C8BE8D4200BA}"/>
              </a:ext>
            </a:extLst>
          </p:cNvPr>
          <p:cNvCxnSpPr/>
          <p:nvPr/>
        </p:nvCxnSpPr>
        <p:spPr>
          <a:xfrm flipV="1">
            <a:off x="6096000" y="1343891"/>
            <a:ext cx="0" cy="49876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1C4718C-3BB9-F5A4-A494-77A46E60CB7D}"/>
              </a:ext>
            </a:extLst>
          </p:cNvPr>
          <p:cNvSpPr txBox="1"/>
          <p:nvPr/>
        </p:nvSpPr>
        <p:spPr>
          <a:xfrm>
            <a:off x="7143895" y="1665377"/>
            <a:ext cx="4024745" cy="156966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Preço/ condição pagamento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Plataforma digital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4FD637-009F-E659-58F5-87912843A5E3}"/>
              </a:ext>
            </a:extLst>
          </p:cNvPr>
          <p:cNvSpPr txBox="1"/>
          <p:nvPr/>
        </p:nvSpPr>
        <p:spPr>
          <a:xfrm>
            <a:off x="1999458" y="1883793"/>
            <a:ext cx="4024745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Marca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Qualidade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49B81FE-5C8C-1437-3582-E7C5CC1D36FB}"/>
              </a:ext>
            </a:extLst>
          </p:cNvPr>
          <p:cNvSpPr txBox="1"/>
          <p:nvPr/>
        </p:nvSpPr>
        <p:spPr>
          <a:xfrm>
            <a:off x="7327760" y="4410669"/>
            <a:ext cx="4024745" cy="18466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Ativos antigos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Fatores climáticos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Legislação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Política</a:t>
            </a: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D996A2-7DD9-F400-ED30-30093CCCFF7B}"/>
              </a:ext>
            </a:extLst>
          </p:cNvPr>
          <p:cNvSpPr txBox="1"/>
          <p:nvPr/>
        </p:nvSpPr>
        <p:spPr>
          <a:xfrm>
            <a:off x="1876399" y="4170235"/>
            <a:ext cx="4024745" cy="24929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Expansão das rede de distribuição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Aumento do consumo de energia no 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Expansão da geração por fontes renováveis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89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D0481-85B1-3428-A4DA-5D5DD1DA9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0224D-91F8-5A1E-12BE-E12143F7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4992990" cy="83515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Análise SWOT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9DE51D30-2C91-8388-7193-4D6CFD565BDA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2E7D376A-5BDC-1BB3-0495-3804EB3E0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95853B3-8238-F0F8-84BA-50B7F5FF5D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46" y="5775960"/>
            <a:ext cx="957168" cy="957168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4151FE3-F207-C83E-0F02-61D3B8F905AF}"/>
              </a:ext>
            </a:extLst>
          </p:cNvPr>
          <p:cNvCxnSpPr>
            <a:cxnSpLocks/>
          </p:cNvCxnSpPr>
          <p:nvPr/>
        </p:nvCxnSpPr>
        <p:spPr>
          <a:xfrm flipV="1">
            <a:off x="4253718" y="1648691"/>
            <a:ext cx="0" cy="46947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699FDCC-235E-344B-B21F-0EED19FA9DD5}"/>
              </a:ext>
            </a:extLst>
          </p:cNvPr>
          <p:cNvSpPr txBox="1"/>
          <p:nvPr/>
        </p:nvSpPr>
        <p:spPr>
          <a:xfrm>
            <a:off x="704951" y="2600214"/>
            <a:ext cx="4024745" cy="286232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Marca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Qualidade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9B75C40-4695-5C6B-78EE-C405AF4928C7}"/>
              </a:ext>
            </a:extLst>
          </p:cNvPr>
          <p:cNvSpPr txBox="1">
            <a:spLocks/>
          </p:cNvSpPr>
          <p:nvPr/>
        </p:nvSpPr>
        <p:spPr>
          <a:xfrm>
            <a:off x="5037976" y="1771429"/>
            <a:ext cx="7115135" cy="16575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Estratégias de Crescimento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C2D8091-5D3A-8569-4490-FB6C7256CD47}"/>
              </a:ext>
            </a:extLst>
          </p:cNvPr>
          <p:cNvSpPr txBox="1">
            <a:spLocks/>
          </p:cNvSpPr>
          <p:nvPr/>
        </p:nvSpPr>
        <p:spPr>
          <a:xfrm>
            <a:off x="783156" y="1746504"/>
            <a:ext cx="4718484" cy="8351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Pontos fortes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8B318DF-4CA4-4B93-35FC-CCA124870E1E}"/>
              </a:ext>
            </a:extLst>
          </p:cNvPr>
          <p:cNvSpPr txBox="1"/>
          <p:nvPr/>
        </p:nvSpPr>
        <p:spPr>
          <a:xfrm>
            <a:off x="4561999" y="2931942"/>
            <a:ext cx="7285416" cy="3523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Investir na expansão das redes elétricas;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Aumentar a capacidade de geração de energia;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Aumentar manutenções preventivas;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Investir em fontes de geração renováveis e novas tecnologias;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638850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74BBD8993FD64A8EE578583F89A867" ma:contentTypeVersion="3" ma:contentTypeDescription="Crie um novo documento." ma:contentTypeScope="" ma:versionID="4f44770bca70ae46598ce524cf059ff2">
  <xsd:schema xmlns:xsd="http://www.w3.org/2001/XMLSchema" xmlns:xs="http://www.w3.org/2001/XMLSchema" xmlns:p="http://schemas.microsoft.com/office/2006/metadata/properties" xmlns:ns2="16a33e64-d5b5-4ba5-9b45-7268aad6ccdf" targetNamespace="http://schemas.microsoft.com/office/2006/metadata/properties" ma:root="true" ma:fieldsID="70d4f6a4140a3433d00bd733fb8ff228" ns2:_="">
    <xsd:import namespace="16a33e64-d5b5-4ba5-9b45-7268aad6cc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33e64-d5b5-4ba5-9b45-7268aad6cc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68BDE1-0633-4C92-ADDB-EF6E470DC3F2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0de1e897-f794-462e-8701-b89b1fe8ea9b"/>
  </ds:schemaRefs>
</ds:datastoreItem>
</file>

<file path=customXml/itemProps2.xml><?xml version="1.0" encoding="utf-8"?>
<ds:datastoreItem xmlns:ds="http://schemas.openxmlformats.org/officeDocument/2006/customXml" ds:itemID="{B7D7409B-13B8-4216-BF65-44886EC09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a33e64-d5b5-4ba5-9b45-7268aad6cc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B16526-C32E-41CC-9E69-BB5C7B0D02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675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Aptos</vt:lpstr>
      <vt:lpstr>Arial</vt:lpstr>
      <vt:lpstr>Bierstadt</vt:lpstr>
      <vt:lpstr>Neue Haas Grotesk Text Pro</vt:lpstr>
      <vt:lpstr>GestaltVTI</vt:lpstr>
      <vt:lpstr>Conhecendo o Negócio </vt:lpstr>
      <vt:lpstr>Apresentação da equipe:</vt:lpstr>
      <vt:lpstr>O que impulsionou na escolha desta empresa? </vt:lpstr>
      <vt:lpstr>Apresentação da Empresa</vt:lpstr>
      <vt:lpstr>Missão</vt:lpstr>
      <vt:lpstr>Apresentação do PowerPoint</vt:lpstr>
      <vt:lpstr>Áreas funcionais e Estrutura da Empresa </vt:lpstr>
      <vt:lpstr>Análise SWOT   </vt:lpstr>
      <vt:lpstr>Análise SWOT   </vt:lpstr>
      <vt:lpstr>Análise SWOT   </vt:lpstr>
      <vt:lpstr>Análise SWOT   </vt:lpstr>
      <vt:lpstr>Análise SWOT   </vt:lpstr>
      <vt:lpstr>Apresentação do PowerPoint</vt:lpstr>
      <vt:lpstr>Balanced ScoreCard (BSC)   </vt:lpstr>
      <vt:lpstr>Apresentação do PowerPoint</vt:lpstr>
      <vt:lpstr>Conclusão   </vt:lpstr>
      <vt:lpstr>Anexos   </vt:lpstr>
      <vt:lpstr>Referências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Conhecendo o Negócio</dc:title>
  <dc:creator>Renato Franzan Fukuda</dc:creator>
  <cp:lastModifiedBy>MOUSHER NATA DE SOUSA SANTOS</cp:lastModifiedBy>
  <cp:revision>44</cp:revision>
  <dcterms:created xsi:type="dcterms:W3CDTF">2025-03-15T15:29:57Z</dcterms:created>
  <dcterms:modified xsi:type="dcterms:W3CDTF">2025-06-01T20:16:02Z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0x0101004774BBD8993FD64A8EE578583F89A867</vt:lpwstr>
  </property>
</Properties>
</file>