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36K43ps9BIY3Kr6Fx+wLoXWo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A8FEE1-C7CB-421F-B43D-E081F41B77A3}">
  <a:tblStyle styleId="{0AA8FEE1-C7CB-421F-B43D-E081F41B77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be answered: (Gabe make sure to make slides that answer these)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-What is the structure of basic needs programs at UCSB?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-Why collect information from programs/evaluate?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-What information is collected from programs?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-How does the evaluation team approach data collection?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-What sort of analysis is done?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-What are some metrics? 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-What have we learned, what are we working towards understanding, and what questions aren’t we asking? N</a:t>
            </a:r>
            <a:endParaRPr/>
          </a:p>
        </p:txBody>
      </p:sp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-Eval team need to hand-input records sometimes, FoodCycling, inefficient</a:t>
            </a:r>
            <a:endParaRPr/>
          </a:p>
        </p:txBody>
      </p:sp>
      <p:sp>
        <p:nvSpPr>
          <p:cNvPr id="231" name="Google Shape;23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18 to 68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Efficient and centralized More Approach with ease, offer assistance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*chancellor vs president</a:t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-acceptance letters indicate need to meet with me to receive funding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-lots of control over fully funded, but plans don’t always happen (i.e. late inern payment in november)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-Partially-it takes time to collect extra data! Not explicitly requested during application phase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-Unfunded: difficulty with programs rejected from funding (tho we tried to partially fund)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-The BN Evaluations Team is responsible for evaluating all programs to inform the BN Taskforce, but not all programs are tied financially to the Taskforce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-Mostly funded-food and housing, direct services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-not funded: gray area of mental, medical, and student-parent programs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-acceptance letters indicate need to meet with me to receive funding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-lots of control over fully funded, but plans don’t always happen (i.e. late inern payment in november)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-Partially-it takes time to collect extra data! Not explicitly requested during application phase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-Unfunded: difficulty with programs rejected from funding (tho we tried to partially fund)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-mandatory: annual as of right now, taskforce as requested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-better services: </a:t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1"/>
          <p:cNvGrpSpPr/>
          <p:nvPr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21" name="Google Shape;21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2962082"/>
              <a:ext cx="2757625" cy="3542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" y="2313169"/>
              <a:ext cx="2259131" cy="28955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1"/>
          <p:cNvSpPr txBox="1"/>
          <p:nvPr>
            <p:ph type="ctrTitle"/>
          </p:nvPr>
        </p:nvSpPr>
        <p:spPr>
          <a:xfrm>
            <a:off x="3276600" y="1213332"/>
            <a:ext cx="5326856" cy="14255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Quattrocento Sans"/>
              <a:buNone/>
              <a:defRPr b="1" sz="4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4724400" y="3849666"/>
            <a:ext cx="3879056" cy="1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>
                <a:solidFill>
                  <a:srgbClr val="5B5B5B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2812256" y="5960055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365395"/>
            <a:ext cx="4876800" cy="799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1pPr>
            <a:lvl2pPr indent="-33718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1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5715000" y="173195"/>
            <a:ext cx="246888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3"/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37" name="Google Shape;37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4000" y="-37306"/>
              <a:ext cx="819150" cy="89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23"/>
          <p:cNvSpPr txBox="1"/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425655"/>
            <a:ext cx="772668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8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•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8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•"/>
              <a:defRPr sz="2600"/>
            </a:lvl1pPr>
            <a:lvl2pPr indent="-3733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8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5791200" y="173195"/>
            <a:ext cx="2355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18007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 rot="-5400000">
            <a:off x="-1831276" y="3346132"/>
            <a:ext cx="50158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marR="1828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Quattrocento Sans"/>
              <a:buNone/>
              <a:defRPr b="0" sz="29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1135856" y="1295400"/>
            <a:ext cx="2438400" cy="501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3651250" y="1295400"/>
            <a:ext cx="5276088" cy="501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733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8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5867400" y="173195"/>
            <a:ext cx="232419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191596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1" name="Google Shape;11;p2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34000" y="-37306"/>
              <a:ext cx="819150" cy="89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0"/>
          <p:cNvSpPr txBox="1"/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33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8948A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07178"/>
            <a:ext cx="1219200" cy="15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459" y="4545317"/>
            <a:ext cx="1248460" cy="15703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2424075" y="512925"/>
            <a:ext cx="6305700" cy="1425600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st="180975">
              <a:schemeClr val="lt1">
                <a:alpha val="86274"/>
              </a:schemeClr>
            </a:outerShdw>
          </a:effectLst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Quattrocento Sans"/>
              <a:buNone/>
            </a:pPr>
            <a:r>
              <a:rPr lang="en-US" sz="4000"/>
              <a:t>Programs, Policy, and Place:</a:t>
            </a:r>
            <a:br>
              <a:rPr lang="en-US"/>
            </a:br>
            <a:r>
              <a:rPr lang="en-US" sz="2300"/>
              <a:t>Multi-level Strategies To Improve Food Access On Campus Through Research and Evaluation</a:t>
            </a:r>
            <a:endParaRPr sz="2300"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525" y="5251650"/>
            <a:ext cx="2190478" cy="16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810400" y="3849675"/>
            <a:ext cx="6792900" cy="20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/>
              <a:t>UCSB Evaluations: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/>
              <a:t>Monitoring the Progress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/>
              <a:t>	of Basic Needs Programs</a:t>
            </a:r>
            <a:endParaRPr b="1"/>
          </a:p>
          <a:p>
            <a:pPr indent="4572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400"/>
              <a:t>Katie Maynard &amp; Gabriel Etaat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385800" y="365400"/>
            <a:ext cx="5329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Data Logs Formatting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" y="1600200"/>
            <a:ext cx="5115900" cy="5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Shared Excel Workbook or Google Sheets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Dropbox or Google Drive data sharing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If privacy is a concern, regularly emailed documents with alterations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Automating Workbooks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Drop-down menus</a:t>
            </a:r>
            <a:endParaRPr sz="1800"/>
          </a:p>
          <a:p>
            <a:pPr indent="-406908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Data Formatting</a:t>
            </a:r>
            <a:endParaRPr sz="1800"/>
          </a:p>
          <a:p>
            <a:pPr indent="-406908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Conditional Formatting</a:t>
            </a:r>
            <a:endParaRPr sz="1800"/>
          </a:p>
          <a:p>
            <a:pPr indent="-406908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Functions</a:t>
            </a:r>
            <a:endParaRPr sz="1800"/>
          </a:p>
          <a:p>
            <a:pPr indent="-29146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Cross-sheet analysis</a:t>
            </a:r>
            <a:endParaRPr sz="1800"/>
          </a:p>
        </p:txBody>
      </p:sp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8183880" y="173195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794300"/>
            <a:ext cx="3266100" cy="41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600"/>
              <a:t>Data Collection Example: AS Food Bank</a:t>
            </a:r>
            <a:endParaRPr sz="3600"/>
          </a:p>
        </p:txBody>
      </p:sp>
      <p:sp>
        <p:nvSpPr>
          <p:cNvPr id="215" name="Google Shape;215;p11"/>
          <p:cNvSpPr txBox="1"/>
          <p:nvPr>
            <p:ph idx="2" type="body"/>
          </p:nvPr>
        </p:nvSpPr>
        <p:spPr>
          <a:xfrm>
            <a:off x="4644400" y="1595412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C25"/>
              </a:buClr>
              <a:buSzPts val="1800"/>
              <a:buNone/>
            </a:pPr>
            <a:r>
              <a:rPr b="1" lang="en-US" sz="1800">
                <a:solidFill>
                  <a:srgbClr val="C94C25"/>
                </a:solidFill>
              </a:rPr>
              <a:t>Registration Page</a:t>
            </a:r>
            <a:endParaRPr b="1" sz="1600">
              <a:solidFill>
                <a:srgbClr val="C94C25"/>
              </a:solidFill>
            </a:endParaRPr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WordPress surveys - easy to download and sync csv data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Easily accessible - QR code printed by front desk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Efficient - one-time registration allows for frequency and demographic information to be seperate</a:t>
            </a:r>
            <a:endParaRPr sz="1800"/>
          </a:p>
          <a:p>
            <a:pPr indent="-406908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Privacy - sign-in sheets may violate FERPA regulation</a:t>
            </a:r>
            <a:endParaRPr/>
          </a:p>
        </p:txBody>
      </p:sp>
      <p:sp>
        <p:nvSpPr>
          <p:cNvPr id="216" name="Google Shape;216;p11"/>
          <p:cNvSpPr txBox="1"/>
          <p:nvPr>
            <p:ph idx="12" type="sldNum"/>
          </p:nvPr>
        </p:nvSpPr>
        <p:spPr>
          <a:xfrm>
            <a:off x="818007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466725" y="1595400"/>
            <a:ext cx="3709503" cy="45259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11"/>
          <p:cNvSpPr txBox="1"/>
          <p:nvPr/>
        </p:nvSpPr>
        <p:spPr>
          <a:xfrm>
            <a:off x="1020375" y="6121375"/>
            <a:ext cx="2602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Source:https://foodbank.as.ucsb.edu/register-today/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466725" y="381198"/>
            <a:ext cx="4638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600"/>
              <a:t>Data Collection Example: AS Food Bank</a:t>
            </a:r>
            <a:endParaRPr sz="3600"/>
          </a:p>
        </p:txBody>
      </p:sp>
      <p:sp>
        <p:nvSpPr>
          <p:cNvPr id="225" name="Google Shape;225;p12"/>
          <p:cNvSpPr txBox="1"/>
          <p:nvPr>
            <p:ph idx="2" type="body"/>
          </p:nvPr>
        </p:nvSpPr>
        <p:spPr>
          <a:xfrm>
            <a:off x="466725" y="1595400"/>
            <a:ext cx="821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C25"/>
              </a:buClr>
              <a:buSzPts val="1800"/>
              <a:buNone/>
            </a:pPr>
            <a:r>
              <a:rPr b="1" lang="en-US" sz="1800">
                <a:solidFill>
                  <a:srgbClr val="C94C25"/>
                </a:solidFill>
              </a:rPr>
              <a:t>Inventory Data</a:t>
            </a:r>
            <a:endParaRPr b="1" sz="1600">
              <a:solidFill>
                <a:srgbClr val="C94C25"/>
              </a:solidFill>
            </a:endParaRPr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Invoices and receipts documented for budgeting and analytics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 legend for container-pound-price conversions, automated cells, and categorization of food items</a:t>
            </a:r>
            <a:endParaRPr/>
          </a:p>
        </p:txBody>
      </p:sp>
      <p:sp>
        <p:nvSpPr>
          <p:cNvPr id="226" name="Google Shape;226;p12"/>
          <p:cNvSpPr txBox="1"/>
          <p:nvPr>
            <p:ph idx="12" type="sldNum"/>
          </p:nvPr>
        </p:nvSpPr>
        <p:spPr>
          <a:xfrm>
            <a:off x="8180070" y="173195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420" y="3257700"/>
            <a:ext cx="5717155" cy="32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466725" y="381198"/>
            <a:ext cx="4638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600"/>
              <a:t>Data Collection Example: AS Food Bank</a:t>
            </a:r>
            <a:endParaRPr sz="3600"/>
          </a:p>
        </p:txBody>
      </p:sp>
      <p:sp>
        <p:nvSpPr>
          <p:cNvPr id="234" name="Google Shape;234;p13"/>
          <p:cNvSpPr txBox="1"/>
          <p:nvPr>
            <p:ph idx="2" type="body"/>
          </p:nvPr>
        </p:nvSpPr>
        <p:spPr>
          <a:xfrm>
            <a:off x="4644400" y="1595412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C25"/>
              </a:buClr>
              <a:buSzPts val="1800"/>
              <a:buNone/>
            </a:pPr>
            <a:r>
              <a:rPr b="1" lang="en-US" sz="1800">
                <a:solidFill>
                  <a:srgbClr val="C94C25"/>
                </a:solidFill>
              </a:rPr>
              <a:t>Visits Log</a:t>
            </a:r>
            <a:endParaRPr b="1" sz="1600">
              <a:solidFill>
                <a:srgbClr val="C94C25"/>
              </a:solidFill>
            </a:endParaRPr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Measuring frequency and totals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Access Cards - everything we need in one swipe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Output = Input - Excess</a:t>
            </a:r>
            <a:endParaRPr sz="1800"/>
          </a:p>
          <a:p>
            <a:pPr indent="-406908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Digitization and sign-in efficiency time-sensitive</a:t>
            </a:r>
            <a:endParaRPr sz="1800"/>
          </a:p>
          <a:p>
            <a:pPr indent="0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800"/>
          </a:p>
          <a:p>
            <a:pPr indent="0" lvl="0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8180070" y="173195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288" y="1753250"/>
            <a:ext cx="2479475" cy="43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4448150" y="1360800"/>
            <a:ext cx="46959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solidFill>
                  <a:schemeClr val="accent1"/>
                </a:solidFill>
              </a:rPr>
              <a:t>Moving Forward: RStudio </a:t>
            </a:r>
            <a:endParaRPr sz="1800"/>
          </a:p>
          <a:p>
            <a:pPr indent="-285750" lvl="1" marL="82296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Regression &amp; time analysis functionality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Demographic &amp; cross-program data = large</a:t>
            </a:r>
            <a:endParaRPr sz="1600"/>
          </a:p>
          <a:p>
            <a:pPr indent="-29083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Improved training and staffing</a:t>
            </a:r>
            <a:endParaRPr b="1" sz="1800">
              <a:solidFill>
                <a:schemeClr val="accent1"/>
              </a:solidFill>
            </a:endParaRPr>
          </a:p>
          <a:p>
            <a:pPr indent="0" lvl="0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106250" y="1460875"/>
            <a:ext cx="4341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chemeClr val="accent1"/>
                </a:solidFill>
              </a:rPr>
              <a:t>Formerly: Excel &amp; Google Sheet</a:t>
            </a:r>
            <a:endParaRPr b="1" sz="1800"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Straightforward, but limited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Individual program analysis ease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Limited flexibility with visuals</a:t>
            </a:r>
            <a:endParaRPr/>
          </a:p>
          <a:p>
            <a:pPr indent="0" lvl="0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</p:txBody>
      </p:sp>
      <p:sp>
        <p:nvSpPr>
          <p:cNvPr id="244" name="Google Shape;244;p14"/>
          <p:cNvSpPr/>
          <p:nvPr/>
        </p:nvSpPr>
        <p:spPr>
          <a:xfrm>
            <a:off x="212725" y="1460875"/>
            <a:ext cx="3858600" cy="18489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4448150" y="1460875"/>
            <a:ext cx="4577100" cy="18489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type="title"/>
          </p:nvPr>
        </p:nvSpPr>
        <p:spPr>
          <a:xfrm>
            <a:off x="457200" y="365400"/>
            <a:ext cx="4450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Analysis Methods &amp; Display </a:t>
            </a:r>
            <a:endParaRPr/>
          </a:p>
        </p:txBody>
      </p:sp>
      <p:sp>
        <p:nvSpPr>
          <p:cNvPr id="247" name="Google Shape;247;p14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387" y="3405800"/>
            <a:ext cx="6559227" cy="34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7926175" y="5960125"/>
            <a:ext cx="1037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http://lab.rady.ucsd.edu/sawtooth/business_analytics_in_r/Viz1.html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4071313" y="2076300"/>
            <a:ext cx="325200" cy="41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325275" y="381225"/>
            <a:ext cx="60102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500"/>
              <a:t>18-19 Campus Assessment</a:t>
            </a:r>
            <a:endParaRPr sz="3500"/>
          </a:p>
        </p:txBody>
      </p:sp>
      <p:sp>
        <p:nvSpPr>
          <p:cNvPr id="257" name="Google Shape;257;p15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2700"/>
            <a:ext cx="8854625" cy="19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 txBox="1"/>
          <p:nvPr/>
        </p:nvSpPr>
        <p:spPr>
          <a:xfrm>
            <a:off x="317538" y="3429000"/>
            <a:ext cx="85089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least 6,694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 served (out of 25,976)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least 198,336.8 lbs of directly distributed foods to students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Around 3,400 students applied for CalFresh, 643 were assisted by advocates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121,807 total contacts made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...only 18 programs were analyzed, 9 of which collected didn’t collect perm #’s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211725" y="475000"/>
            <a:ext cx="58764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400"/>
              <a:t>18-19 Program Assessment:</a:t>
            </a:r>
            <a:endParaRPr sz="3400"/>
          </a:p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400"/>
              <a:t>CalFresh </a:t>
            </a:r>
            <a:endParaRPr sz="3400"/>
          </a:p>
        </p:txBody>
      </p:sp>
      <p:sp>
        <p:nvSpPr>
          <p:cNvPr id="266" name="Google Shape;266;p16"/>
          <p:cNvSpPr txBox="1"/>
          <p:nvPr>
            <p:ph idx="12" type="sldNum"/>
          </p:nvPr>
        </p:nvSpPr>
        <p:spPr>
          <a:xfrm>
            <a:off x="8183880" y="173195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317550" y="1735675"/>
            <a:ext cx="3810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908" lvl="0" marL="44805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Applications: 3400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start, but plateau?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Approval rate: 77.3% (for direct applications, does not include indirect app approvals)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benefits: $120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Advocate Contacts: 1020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campus: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$446,589 in EBT spent at the Arbor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67,838 total transactions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Locations: total visits/hours worked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600" y="1968438"/>
            <a:ext cx="4587774" cy="4359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p16"/>
          <p:cNvGraphicFramePr/>
          <p:nvPr/>
        </p:nvGraphicFramePr>
        <p:xfrm>
          <a:off x="3818688" y="149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{0AA8FEE1-C7CB-421F-B43D-E081F41B77A3}</a:tableStyleId>
              </a:tblPr>
              <a:tblGrid>
                <a:gridCol w="660575"/>
                <a:gridCol w="393350"/>
                <a:gridCol w="333975"/>
                <a:gridCol w="371100"/>
                <a:gridCol w="303650"/>
                <a:gridCol w="341425"/>
                <a:gridCol w="341425"/>
                <a:gridCol w="423075"/>
                <a:gridCol w="303650"/>
                <a:gridCol w="452750"/>
                <a:gridCol w="415625"/>
                <a:gridCol w="319150"/>
                <a:gridCol w="437925"/>
                <a:gridCol w="356250"/>
                <a:gridCol w="348825"/>
                <a:gridCol w="593775"/>
                <a:gridCol w="356250"/>
                <a:gridCol w="423075"/>
              </a:tblGrid>
              <a:tr h="18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Name (First Last)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Preferred Method of Contact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Perm #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Email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Date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Time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Location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Class Level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Year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Assistance Type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Method of Assistance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Phone #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Address (## Street, Apt., City, Zip)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County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Can we contact as CFO?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"How did you hear about us?"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Online or Paper App?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Displaced?</a:t>
                      </a:r>
                      <a:endParaRPr b="1"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13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Emmanuela Kubari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3856689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emmanuelaskubari@gmail.com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7/17/2019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1:45:00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ASFB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Outreach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(619) 717-7412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6643 Del Playa Drive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Other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Yvette Ramirez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6665301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yramirez00@ucsb.edu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7/18/2019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2:00:00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ASFB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Outreach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(916) 272-3910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6643 Abrego Rd. Unit B2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Other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Rueben Berumen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3694825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rjberumen7@gmail.com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7/31/2019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12:00:00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ASFB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2nd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Outreach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(209) 303-7173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6667 El Colegio Road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Other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8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Alex Klimek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566836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alexklimek@ucsb.edu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7/31/2019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2:45:00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ASFB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1st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Outreach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(760) 813-2539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130 S. Patterson Ave #60304 Santa Barbara, Ca 93111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Flyer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Taylor Curtis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Phone Call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4574943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taylorcurtistlc@gmail.com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8/5/2019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2:00:00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El Centro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951-750-0609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6661 Berkshire Terace #22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Website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Felix Duong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6860639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felixduong@ucsb.edu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8/5/2019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3:15:00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El Centro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2nd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510-493-8929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6617 Sabado Tarde Road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Friend Referral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3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Veronica Leal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Phone Call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5499223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veronicaleal2017@icloud.com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8/5/2019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3:30:00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El Centro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6694 Picasso Road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Friend Referral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95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Erick Diaz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Phone Call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6264857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erickdiaz@ucsb.edu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8/5/2019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3:30:00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El Centro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Presentation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3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Samantha Mejia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4286977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samanthamejia123@yahoo.com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8/7/2019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2:15:00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RCSGD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(619) 721-4072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6512 Seville Road Apt. 2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Friend Referral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49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Brandon Lau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3352028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brandonjless!ucsb.edu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8/7/2019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2:30:00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RCSGD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2nd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Meal Vouchers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(469) 951-3868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6553 Cordoba Road #4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Friend Referral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Paper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13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Lorenzo Palomera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Email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3079324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lpalomera@ucsb.edu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8/7/2019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2:30:00 PM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RCSGD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Undergrad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2nd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CalFresh Enrollment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Walk-in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(805) 607-7481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6509 Seville Road Apt. 7 Goleta, Ca 93117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santa barbara county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Friend Referral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Online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457200" y="365395"/>
            <a:ext cx="4876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18-19 Assessment Challenges</a:t>
            </a:r>
            <a:endParaRPr/>
          </a:p>
        </p:txBody>
      </p:sp>
      <p:sp>
        <p:nvSpPr>
          <p:cNvPr id="276" name="Google Shape;276;p17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</a:rPr>
              <a:t>Assigning Clear Responsibilities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Data collection, manual entry, file sorting, analysis, and communication</a:t>
            </a:r>
            <a:endParaRPr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Eval team-recognizing assistance need by program ahead of time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</a:rPr>
              <a:t>Informal/Small Groups and Events</a:t>
            </a:r>
            <a:endParaRPr b="1" sz="2000">
              <a:solidFill>
                <a:schemeClr val="accent1"/>
              </a:solidFill>
            </a:endParaRPr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Small, but they add up </a:t>
            </a:r>
            <a:endParaRPr sz="1600"/>
          </a:p>
          <a:p>
            <a:pPr indent="-285750" lvl="1" marL="82296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Program leaders training in data best practices</a:t>
            </a:r>
            <a:endParaRPr sz="1600"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solidFill>
                  <a:schemeClr val="accent1"/>
                </a:solidFill>
              </a:rPr>
              <a:t>Beyond a Headcount-What Impact are we having</a:t>
            </a:r>
            <a:endParaRPr b="1" sz="2000">
              <a:solidFill>
                <a:schemeClr val="accent1"/>
              </a:solidFill>
            </a:endParaRPr>
          </a:p>
          <a:p>
            <a:pPr indent="-325119" lvl="1" marL="9144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Small, but they add up </a:t>
            </a:r>
            <a:endParaRPr sz="1600"/>
          </a:p>
          <a:p>
            <a:pPr indent="-325119" lvl="1" marL="9144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520"/>
              <a:buChar char="•"/>
            </a:pPr>
            <a:r>
              <a:rPr lang="en-US" sz="1600"/>
              <a:t>Program leaders training in best practices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457200" y="365395"/>
            <a:ext cx="4876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19-20 Evaluations: Moving Forward</a:t>
            </a:r>
            <a:endParaRPr/>
          </a:p>
        </p:txBody>
      </p:sp>
      <p:grpSp>
        <p:nvGrpSpPr>
          <p:cNvPr id="284" name="Google Shape;284;p18"/>
          <p:cNvGrpSpPr/>
          <p:nvPr/>
        </p:nvGrpSpPr>
        <p:grpSpPr>
          <a:xfrm>
            <a:off x="457200" y="1602173"/>
            <a:ext cx="8485252" cy="4727451"/>
            <a:chOff x="0" y="1971"/>
            <a:chExt cx="8306659" cy="4727451"/>
          </a:xfrm>
        </p:grpSpPr>
        <p:cxnSp>
          <p:nvCxnSpPr>
            <p:cNvPr id="285" name="Google Shape;285;p18"/>
            <p:cNvCxnSpPr/>
            <p:nvPr/>
          </p:nvCxnSpPr>
          <p:spPr>
            <a:xfrm>
              <a:off x="0" y="1971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18"/>
            <p:cNvSpPr/>
            <p:nvPr/>
          </p:nvSpPr>
          <p:spPr>
            <a:xfrm>
              <a:off x="0" y="1971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 txBox="1"/>
            <p:nvPr/>
          </p:nvSpPr>
          <p:spPr>
            <a:xfrm>
              <a:off x="0" y="78348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Campus-Wide Programs Survey</a:t>
              </a:r>
              <a:endPara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18"/>
            <p:cNvCxnSpPr/>
            <p:nvPr/>
          </p:nvCxnSpPr>
          <p:spPr>
            <a:xfrm>
              <a:off x="0" y="1346857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18"/>
            <p:cNvSpPr/>
            <p:nvPr/>
          </p:nvSpPr>
          <p:spPr>
            <a:xfrm>
              <a:off x="0" y="1346857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0" y="1423350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Centralized Research Team</a:t>
              </a:r>
              <a:endPara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769364" y="1414101"/>
              <a:ext cx="64602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 txBox="1"/>
            <p:nvPr/>
          </p:nvSpPr>
          <p:spPr>
            <a:xfrm>
              <a:off x="1732159" y="78348"/>
              <a:ext cx="65745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One-stop, uniformed survey for all programs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Avoid survey fatigue at critical time of year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Better evaluation of program overlaps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18"/>
            <p:cNvCxnSpPr/>
            <p:nvPr/>
          </p:nvCxnSpPr>
          <p:spPr>
            <a:xfrm>
              <a:off x="0" y="2691742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18"/>
            <p:cNvSpPr/>
            <p:nvPr/>
          </p:nvSpPr>
          <p:spPr>
            <a:xfrm>
              <a:off x="0" y="2691742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 txBox="1"/>
            <p:nvPr/>
          </p:nvSpPr>
          <p:spPr>
            <a:xfrm>
              <a:off x="0" y="2768225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Questions</a:t>
              </a:r>
              <a:endPara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69364" y="2758986"/>
              <a:ext cx="6460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1769359" y="2759022"/>
              <a:ext cx="6460200" cy="19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Effectiveness of programs to meet goals &amp; ROI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Characterizing student housing insecurity and causes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Better understanding of how race affects basic needs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Do students coming to the campus from different parts of the state have different food/housing security issues?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Where did all the sophomores go?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Expanded literature review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8"/>
          <p:cNvSpPr txBox="1"/>
          <p:nvPr/>
        </p:nvSpPr>
        <p:spPr>
          <a:xfrm>
            <a:off x="2226589" y="2985251"/>
            <a:ext cx="6460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Graduate Student Researcher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Moving beyond counting heads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57200" y="365395"/>
            <a:ext cx="4876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Evaluations-Who Does It?</a:t>
            </a:r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411" y="2185438"/>
            <a:ext cx="4541200" cy="3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57200" y="365400"/>
            <a:ext cx="5081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800"/>
              <a:t>Basic Needs Oversight</a:t>
            </a:r>
            <a:endParaRPr sz="3800"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>
            <a:off x="1754286" y="1468579"/>
            <a:ext cx="5635422" cy="847299"/>
            <a:chOff x="12936" y="-1270017"/>
            <a:chExt cx="8242535" cy="1261800"/>
          </a:xfrm>
        </p:grpSpPr>
        <p:sp>
          <p:nvSpPr>
            <p:cNvPr id="78" name="Google Shape;78;p3"/>
            <p:cNvSpPr/>
            <p:nvPr/>
          </p:nvSpPr>
          <p:spPr>
            <a:xfrm rot="10800000">
              <a:off x="12936" y="-1270017"/>
              <a:ext cx="8229600" cy="12618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EB9F6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 txBox="1"/>
            <p:nvPr/>
          </p:nvSpPr>
          <p:spPr>
            <a:xfrm>
              <a:off x="25871" y="-1270015"/>
              <a:ext cx="8229600" cy="819900"/>
            </a:xfrm>
            <a:prstGeom prst="rect">
              <a:avLst/>
            </a:prstGeom>
            <a:solidFill>
              <a:srgbClr val="EB9F66"/>
            </a:solidFill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UC Office of the President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(equivalent to CSU or CCC Chancellor’s Office)</a:t>
              </a:r>
              <a:endPara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1760356" y="2416552"/>
            <a:ext cx="5623292" cy="818151"/>
            <a:chOff x="-529857" y="282949"/>
            <a:chExt cx="8229610" cy="1261800"/>
          </a:xfrm>
        </p:grpSpPr>
        <p:sp>
          <p:nvSpPr>
            <p:cNvPr id="81" name="Google Shape;81;p3"/>
            <p:cNvSpPr/>
            <p:nvPr/>
          </p:nvSpPr>
          <p:spPr>
            <a:xfrm rot="10800000">
              <a:off x="-529857" y="282949"/>
              <a:ext cx="8229600" cy="12618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 txBox="1"/>
            <p:nvPr/>
          </p:nvSpPr>
          <p:spPr>
            <a:xfrm>
              <a:off x="-529847" y="340075"/>
              <a:ext cx="8229600" cy="65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UC Basic Needs Statewide Working Group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1722906" y="3370353"/>
            <a:ext cx="5698175" cy="899326"/>
            <a:chOff x="298451" y="2005867"/>
            <a:chExt cx="8229601" cy="1294367"/>
          </a:xfrm>
        </p:grpSpPr>
        <p:sp>
          <p:nvSpPr>
            <p:cNvPr id="84" name="Google Shape;84;p3"/>
            <p:cNvSpPr/>
            <p:nvPr/>
          </p:nvSpPr>
          <p:spPr>
            <a:xfrm rot="10800000">
              <a:off x="298451" y="2038434"/>
              <a:ext cx="8229600" cy="12618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3500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 txBox="1"/>
            <p:nvPr/>
          </p:nvSpPr>
          <p:spPr>
            <a:xfrm>
              <a:off x="298451" y="2005867"/>
              <a:ext cx="8229600" cy="819900"/>
            </a:xfrm>
            <a:prstGeom prst="rect">
              <a:avLst/>
            </a:prstGeom>
            <a:solidFill>
              <a:srgbClr val="B35006"/>
            </a:solidFill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UCSB Food Security and Basic Needs Taskforce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1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(Reports to our Chancellor - equivalent to CSU or CCC President)</a:t>
              </a:r>
              <a:endParaRPr b="0" i="1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1668199" y="4368384"/>
            <a:ext cx="5807629" cy="606267"/>
            <a:chOff x="-621705" y="3561408"/>
            <a:chExt cx="8229600" cy="820500"/>
          </a:xfrm>
        </p:grpSpPr>
        <p:sp>
          <p:nvSpPr>
            <p:cNvPr id="87" name="Google Shape;87;p3"/>
            <p:cNvSpPr/>
            <p:nvPr/>
          </p:nvSpPr>
          <p:spPr>
            <a:xfrm>
              <a:off x="-621705" y="3561408"/>
              <a:ext cx="8229600" cy="8205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-463482" y="3769260"/>
              <a:ext cx="7913100" cy="44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Basic Needs Evaluation Team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2260418" y="5073339"/>
            <a:ext cx="4623142" cy="425053"/>
            <a:chOff x="-308588" y="4092924"/>
            <a:chExt cx="3550800" cy="544800"/>
          </a:xfrm>
        </p:grpSpPr>
        <p:sp>
          <p:nvSpPr>
            <p:cNvPr id="90" name="Google Shape;90;p3"/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 txBox="1"/>
            <p:nvPr/>
          </p:nvSpPr>
          <p:spPr>
            <a:xfrm>
              <a:off x="-308588" y="4092924"/>
              <a:ext cx="3550800" cy="544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Oversees data collection by programs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2252226" y="5485513"/>
            <a:ext cx="4639534" cy="425023"/>
            <a:chOff x="1842336" y="4106591"/>
            <a:chExt cx="4822800" cy="517500"/>
          </a:xfrm>
        </p:grpSpPr>
        <p:sp>
          <p:nvSpPr>
            <p:cNvPr id="93" name="Google Shape;93;p3"/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solidFill>
              <a:srgbClr val="FFED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1842336" y="4106591"/>
              <a:ext cx="4822800" cy="517500"/>
            </a:xfrm>
            <a:prstGeom prst="rect">
              <a:avLst/>
            </a:prstGeom>
            <a:solidFill>
              <a:srgbClr val="FFEDBA"/>
            </a:solidFill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Administers research of student body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2252963" y="5853012"/>
            <a:ext cx="4638055" cy="425104"/>
            <a:chOff x="5172223" y="4368756"/>
            <a:chExt cx="3550800" cy="517599"/>
          </a:xfrm>
        </p:grpSpPr>
        <p:sp>
          <p:nvSpPr>
            <p:cNvPr id="96" name="Google Shape;96;p3"/>
            <p:cNvSpPr/>
            <p:nvPr/>
          </p:nvSpPr>
          <p:spPr>
            <a:xfrm>
              <a:off x="5577366" y="4508955"/>
              <a:ext cx="2740500" cy="377400"/>
            </a:xfrm>
            <a:prstGeom prst="rect">
              <a:avLst/>
            </a:prstGeom>
            <a:solidFill>
              <a:srgbClr val="FFE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 txBox="1"/>
            <p:nvPr/>
          </p:nvSpPr>
          <p:spPr>
            <a:xfrm>
              <a:off x="5172223" y="4368756"/>
              <a:ext cx="3550800" cy="517500"/>
            </a:xfrm>
            <a:prstGeom prst="rect">
              <a:avLst/>
            </a:prstGeom>
            <a:solidFill>
              <a:srgbClr val="FFE598"/>
            </a:solidFill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Analyzes and reports findings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380875"/>
            <a:ext cx="5497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Reporting Responsibilities </a:t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533400" y="1449773"/>
            <a:ext cx="8406537" cy="4034671"/>
            <a:chOff x="0" y="1971"/>
            <a:chExt cx="8229600" cy="4034671"/>
          </a:xfrm>
        </p:grpSpPr>
        <p:cxnSp>
          <p:nvCxnSpPr>
            <p:cNvPr id="105" name="Google Shape;105;p4"/>
            <p:cNvCxnSpPr/>
            <p:nvPr/>
          </p:nvCxnSpPr>
          <p:spPr>
            <a:xfrm>
              <a:off x="0" y="1971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4"/>
            <p:cNvSpPr/>
            <p:nvPr/>
          </p:nvSpPr>
          <p:spPr>
            <a:xfrm>
              <a:off x="0" y="1971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0" y="78348"/>
              <a:ext cx="24984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State Funds &amp; UCOP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08;p4"/>
            <p:cNvCxnSpPr/>
            <p:nvPr/>
          </p:nvCxnSpPr>
          <p:spPr>
            <a:xfrm>
              <a:off x="0" y="1346857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4"/>
            <p:cNvSpPr/>
            <p:nvPr/>
          </p:nvSpPr>
          <p:spPr>
            <a:xfrm>
              <a:off x="0" y="1346857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0" y="1423348"/>
              <a:ext cx="24984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CalFresh Sub-Contract &amp; Other Grants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769364" y="1414101"/>
              <a:ext cx="64602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498384" y="78348"/>
              <a:ext cx="57312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Constantly evolving and often with quick deadlines (may be starting to normalize). 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Responsive to legislative and regental inquiries.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Highest level of scrutiny.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0" y="2691742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4"/>
            <p:cNvSpPr/>
            <p:nvPr/>
          </p:nvSpPr>
          <p:spPr>
            <a:xfrm>
              <a:off x="0" y="2691742"/>
              <a:ext cx="16458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0" y="2768223"/>
              <a:ext cx="23454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Internal Partners &amp; Ourselves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769364" y="2758986"/>
              <a:ext cx="6460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545423" y="2759023"/>
              <a:ext cx="56841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Guidance for campus Taskforce on investment of funds.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Improvement of service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Analysis of efficiency (sites/hours that work best)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Engagement with senior administration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Public relations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Data to drive fundraising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183880" y="173195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057349" y="2909048"/>
            <a:ext cx="56295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CalFresh - Detailed reporting requirements with submittals every three months.  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Each funder/grant has their own reporting needs/protocols.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UCSB Programs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259334" y="1626702"/>
            <a:ext cx="2796615" cy="635017"/>
            <a:chOff x="2636518" y="3171825"/>
            <a:chExt cx="3168969" cy="514350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5"/>
          <p:cNvSpPr txBox="1"/>
          <p:nvPr/>
        </p:nvSpPr>
        <p:spPr>
          <a:xfrm>
            <a:off x="1340275" y="1627550"/>
            <a:ext cx="1828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Funded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35575" y="2538475"/>
            <a:ext cx="24882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Food Recovery from Portola Dining Commons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Kosher-Halal Food Program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BN Evaluation Team (Us!)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Rapid Rehousing Outreach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Centralized Research Team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3014892" y="1635443"/>
            <a:ext cx="2796615" cy="599989"/>
            <a:chOff x="2636518" y="3171825"/>
            <a:chExt cx="3168969" cy="514350"/>
          </a:xfrm>
        </p:grpSpPr>
        <p:pic>
          <p:nvPicPr>
            <p:cNvPr id="133" name="Google Shape;13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5"/>
          <p:cNvGrpSpPr/>
          <p:nvPr/>
        </p:nvGrpSpPr>
        <p:grpSpPr>
          <a:xfrm>
            <a:off x="5889762" y="1595455"/>
            <a:ext cx="2796615" cy="635017"/>
            <a:chOff x="2636518" y="3171825"/>
            <a:chExt cx="3168969" cy="514350"/>
          </a:xfrm>
        </p:grpSpPr>
        <p:pic>
          <p:nvPicPr>
            <p:cNvPr id="136" name="Google Shape;13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 txBox="1"/>
          <p:nvPr/>
        </p:nvSpPr>
        <p:spPr>
          <a:xfrm>
            <a:off x="4141488" y="1627525"/>
            <a:ext cx="1828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Partially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Funded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7055875" y="1627550"/>
            <a:ext cx="1828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Funded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3191150" y="2614275"/>
            <a:ext cx="24882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Grocery Vouchers for Undocumented Students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Associated Students Food Bank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Financial Crisis Response Team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CalFresh &amp; Food Security Advocate Team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EBT at the Arbor &amp; Tenaya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066026" y="2614275"/>
            <a:ext cx="26424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Work Team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Miramar Food Pantry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Career Clothing Closet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Sustainable Technology Repair Resource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Gaucho Family Fund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457200" y="380875"/>
            <a:ext cx="5497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Approaching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Data Collection 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457200" y="1602173"/>
            <a:ext cx="8406539" cy="4034656"/>
            <a:chOff x="0" y="1971"/>
            <a:chExt cx="8229600" cy="4034656"/>
          </a:xfrm>
        </p:grpSpPr>
        <p:cxnSp>
          <p:nvCxnSpPr>
            <p:cNvPr id="149" name="Google Shape;149;p6"/>
            <p:cNvCxnSpPr/>
            <p:nvPr/>
          </p:nvCxnSpPr>
          <p:spPr>
            <a:xfrm>
              <a:off x="0" y="1971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6"/>
            <p:cNvSpPr/>
            <p:nvPr/>
          </p:nvSpPr>
          <p:spPr>
            <a:xfrm>
              <a:off x="0" y="1971"/>
              <a:ext cx="1645920" cy="134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78350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Fully Funded Programs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6"/>
            <p:cNvCxnSpPr/>
            <p:nvPr/>
          </p:nvCxnSpPr>
          <p:spPr>
            <a:xfrm>
              <a:off x="0" y="1346857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0" y="1346857"/>
              <a:ext cx="1645920" cy="134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1423350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Partially Funded Programs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769364" y="1414101"/>
              <a:ext cx="6460236" cy="368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1732159" y="78348"/>
              <a:ext cx="64974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Most responsive, must abide Taskforce funding agreements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6"/>
            <p:cNvCxnSpPr/>
            <p:nvPr/>
          </p:nvCxnSpPr>
          <p:spPr>
            <a:xfrm>
              <a:off x="0" y="2691742"/>
              <a:ext cx="8229600" cy="0"/>
            </a:xfrm>
            <a:prstGeom prst="straightConnector1">
              <a:avLst/>
            </a:prstGeom>
            <a:solidFill>
              <a:srgbClr val="000000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6"/>
            <p:cNvSpPr/>
            <p:nvPr/>
          </p:nvSpPr>
          <p:spPr>
            <a:xfrm>
              <a:off x="0" y="2691742"/>
              <a:ext cx="1645920" cy="134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2768225"/>
              <a:ext cx="16458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Unfunded Programs</a:t>
              </a:r>
              <a:endPara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769364" y="2758986"/>
              <a:ext cx="6460236" cy="35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1769364" y="2758986"/>
              <a:ext cx="6460236" cy="35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Moderately responsive, no financial or administrative obligation 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769364" y="3177367"/>
              <a:ext cx="6460236" cy="30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1769364" y="3177367"/>
              <a:ext cx="6460236" cy="30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Approach with ease, offer assistance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2226589" y="2985251"/>
            <a:ext cx="6460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Very responsive, forefeights loosing some funds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226589" y="2060576"/>
            <a:ext cx="6460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Opportunistic, but also variable 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226589" y="3435451"/>
            <a:ext cx="6460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 require baseline data, but resources needed for optional data </a:t>
            </a:r>
            <a:endParaRPr b="0" i="0" sz="1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365395"/>
            <a:ext cx="4876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Collect Data?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Mandatory Reports 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UC GFI Annual Report, FS &amp; BN Taskforce briefing</a:t>
            </a:r>
            <a:endParaRPr sz="1800"/>
          </a:p>
          <a:p>
            <a:pPr indent="-406905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Numbers speak louder than words, sometimes</a:t>
            </a:r>
            <a:endParaRPr sz="1800"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 Services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Student input/behavior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i.e. identifying peak hours/locations for CalFresh Advocacy tabling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Lower Costs</a:t>
            </a:r>
            <a:endParaRPr/>
          </a:p>
          <a:p>
            <a:pPr indent="-384046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Smarter inventory/staffing/case management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i.e. centralized case-management systems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352075" y="2231425"/>
            <a:ext cx="8450100" cy="991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Required for every students that registers for a program and at any point of resource delivery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calculate unique vs. total counts, overlap in programs, demographics, income, etc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>
            <p:ph type="title"/>
          </p:nvPr>
        </p:nvSpPr>
        <p:spPr>
          <a:xfrm>
            <a:off x="466725" y="381200"/>
            <a:ext cx="5011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The Baseline: Required Information</a:t>
            </a:r>
            <a:endParaRPr/>
          </a:p>
        </p:txBody>
      </p:sp>
      <p:sp>
        <p:nvSpPr>
          <p:cNvPr id="182" name="Google Shape;182;p8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>
            <a:off x="352075" y="1802648"/>
            <a:ext cx="8450100" cy="2881474"/>
            <a:chOff x="-257525" y="-29412"/>
            <a:chExt cx="8450100" cy="2733587"/>
          </a:xfrm>
        </p:grpSpPr>
        <p:sp>
          <p:nvSpPr>
            <p:cNvPr id="184" name="Google Shape;184;p8"/>
            <p:cNvSpPr/>
            <p:nvPr/>
          </p:nvSpPr>
          <p:spPr>
            <a:xfrm>
              <a:off x="386325" y="15176"/>
              <a:ext cx="5229900" cy="4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386325" y="-29412"/>
              <a:ext cx="52299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4425" spcFirstLastPara="1" rIns="204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Student Identification Numbers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257525" y="1763375"/>
              <a:ext cx="8450100" cy="940800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Foods, materials, referrals, vouchers, or any other form of service received and provided</a:t>
              </a:r>
              <a:endPara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i.e. pounds &amp; containers of food delivered, programs referred to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86325" y="1426018"/>
              <a:ext cx="5337000" cy="4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386325" y="1426008"/>
              <a:ext cx="53370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4425" spcFirstLastPara="1" rIns="204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Inventory/Resources Delivered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8"/>
          <p:cNvSpPr/>
          <p:nvPr/>
        </p:nvSpPr>
        <p:spPr>
          <a:xfrm>
            <a:off x="352075" y="5290725"/>
            <a:ext cx="8450100" cy="991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Date, time, and location of workshops, tabling, direct services, advising, etc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i.e. food recovery source, advocate tabling place/time, etc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018575" y="4979673"/>
            <a:ext cx="5229900" cy="46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965025" y="4979682"/>
            <a:ext cx="5337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4425" spcFirstLastPara="1" rIns="204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&amp; Placed Delivered/Received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385800" y="365400"/>
            <a:ext cx="5329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Optional Data </a:t>
            </a:r>
            <a:endParaRPr/>
          </a:p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of Interest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600200"/>
            <a:ext cx="8390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Student Registration Data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Information that can’t be extrapolated from identification numbers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i.e. CalFresh status, employment, “How did you hear about us?”, email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Detailed Inventory/Operations Records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Going beyond BN Evaluation Team requirements for ongoing record keeping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i.e. workshop summaries, outreach methods, detailed sourcing logs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Post-Service Evaluation Survey</a:t>
            </a:r>
            <a:endParaRPr/>
          </a:p>
          <a:p>
            <a:pPr indent="-384047" lvl="0" marL="448056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Gauging how well the program served its purpose beyond the interaction</a:t>
            </a:r>
            <a:endParaRPr sz="1800"/>
          </a:p>
          <a:p>
            <a:pPr indent="-268605" lvl="1" marL="82296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1440"/>
              <a:buChar char="•"/>
            </a:pPr>
            <a:r>
              <a:rPr lang="en-US" sz="1800"/>
              <a:t>i.e. long-term housing security from one-time housing voucher</a:t>
            </a:r>
            <a:endParaRPr sz="1800"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8183880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ve">
  <a:themeElements>
    <a:clrScheme name="Custom 48">
      <a:dk1>
        <a:srgbClr val="000000"/>
      </a:dk1>
      <a:lt1>
        <a:srgbClr val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2020-02-02T19:22:59Z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