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5"/>
  </p:notesMasterIdLst>
  <p:handoutMasterIdLst>
    <p:handoutMasterId r:id="rId16"/>
  </p:handoutMasterIdLst>
  <p:sldIdLst>
    <p:sldId id="256" r:id="rId5"/>
    <p:sldId id="262" r:id="rId6"/>
    <p:sldId id="258" r:id="rId7"/>
    <p:sldId id="264" r:id="rId8"/>
    <p:sldId id="257" r:id="rId9"/>
    <p:sldId id="259" r:id="rId10"/>
    <p:sldId id="266" r:id="rId11"/>
    <p:sldId id="260" r:id="rId12"/>
    <p:sldId id="267" r:id="rId13"/>
    <p:sldId id="26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B34D1BD-8B73-4ADF-8204-20DB53942457}">
          <p14:sldIdLst>
            <p14:sldId id="256"/>
            <p14:sldId id="262"/>
            <p14:sldId id="258"/>
            <p14:sldId id="264"/>
            <p14:sldId id="257"/>
            <p14:sldId id="259"/>
            <p14:sldId id="266"/>
            <p14:sldId id="260"/>
            <p14:sldId id="267"/>
            <p14:sldId id="26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6" autoAdjust="0"/>
    <p:restoredTop sz="75543" autoAdjust="0"/>
  </p:normalViewPr>
  <p:slideViewPr>
    <p:cSldViewPr>
      <p:cViewPr varScale="1">
        <p:scale>
          <a:sx n="64" d="100"/>
          <a:sy n="64" d="100"/>
        </p:scale>
        <p:origin x="1932" y="43"/>
      </p:cViewPr>
      <p:guideLst>
        <p:guide orient="horz" pos="2160"/>
        <p:guide pos="2880"/>
      </p:guideLst>
    </p:cSldViewPr>
  </p:slideViewPr>
  <p:outlineViewPr>
    <p:cViewPr>
      <p:scale>
        <a:sx n="33" d="100"/>
        <a:sy n="33" d="100"/>
      </p:scale>
      <p:origin x="0" y="0"/>
    </p:cViewPr>
  </p:outlineViewPr>
  <p:notesTextViewPr>
    <p:cViewPr>
      <p:scale>
        <a:sx n="3" d="2"/>
        <a:sy n="3" d="2"/>
      </p:scale>
      <p:origin x="0" y="-4176"/>
    </p:cViewPr>
  </p:notesTextViewPr>
  <p:notesViewPr>
    <p:cSldViewPr>
      <p:cViewPr varScale="1">
        <p:scale>
          <a:sx n="64" d="100"/>
          <a:sy n="64" d="100"/>
        </p:scale>
        <p:origin x="3180" y="5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3DAE18-FF53-43C8-B129-B2254E0CD3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84C594C-BB62-4D1A-AA15-460CAB0268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AB0719-0C0B-4FCD-8C42-A758D216E1BD}" type="datetimeFigureOut">
              <a:rPr lang="en-US" smtClean="0"/>
              <a:t>6/9/2020</a:t>
            </a:fld>
            <a:endParaRPr lang="en-US" dirty="0"/>
          </a:p>
        </p:txBody>
      </p:sp>
      <p:sp>
        <p:nvSpPr>
          <p:cNvPr id="4" name="Footer Placeholder 3">
            <a:extLst>
              <a:ext uri="{FF2B5EF4-FFF2-40B4-BE49-F238E27FC236}">
                <a16:creationId xmlns:a16="http://schemas.microsoft.com/office/drawing/2014/main" id="{377CD9E3-2F3C-4226-A22C-6BC586ACB3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7FA062-CF80-4049-B333-6A99FEE14B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DC2621-7037-4E35-B549-8255C904F675}" type="slidenum">
              <a:rPr lang="en-US" smtClean="0"/>
              <a:t>‹#›</a:t>
            </a:fld>
            <a:endParaRPr lang="en-US" dirty="0"/>
          </a:p>
        </p:txBody>
      </p:sp>
    </p:spTree>
    <p:extLst>
      <p:ext uri="{BB962C8B-B14F-4D97-AF65-F5344CB8AC3E}">
        <p14:creationId xmlns:p14="http://schemas.microsoft.com/office/powerpoint/2010/main" val="3664887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6/9/2020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-Thank you Prof </a:t>
            </a:r>
            <a:r>
              <a:rPr lang="en-US" dirty="0" err="1" smtClean="0"/>
              <a:t>Pulver</a:t>
            </a:r>
            <a:r>
              <a:rPr lang="en-US" dirty="0" smtClean="0"/>
              <a:t>. Today I will be presenting on my thesis,</a:t>
            </a:r>
            <a:r>
              <a:rPr lang="en-US" baseline="0" dirty="0" smtClean="0"/>
              <a:t> titled</a:t>
            </a:r>
            <a:endParaRPr lang="en-US" dirty="0" smtClean="0"/>
          </a:p>
          <a:p>
            <a:r>
              <a:rPr lang="en-US" baseline="0" dirty="0" smtClean="0"/>
              <a:t>-I’d like to add that none this could have been possible if not for the help of my incredible thesis adviser, Prof. Robert Heilmayr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After performing this analysis, these</a:t>
            </a:r>
            <a:r>
              <a:rPr lang="en-US" baseline="0" dirty="0" smtClean="0"/>
              <a:t> values were put into context with the findings from my literature review and other readings on the topic to make the following conclusions.</a:t>
            </a:r>
          </a:p>
          <a:p>
            <a:r>
              <a:rPr lang="en-US" baseline="0" dirty="0" smtClean="0"/>
              <a:t>-First off, the outcomes of my model support exiting research that …(1)…</a:t>
            </a:r>
          </a:p>
          <a:p>
            <a:r>
              <a:rPr lang="en-US" baseline="0" dirty="0" smtClean="0"/>
              <a:t>-Furthermore, somewhat contrary to existing beliefs, …(2)…. This may be accounted for by the wide availability of low-income specific grants facilitated by all local agencies which serves to assist those who need the most help initiating the rebuilding process. </a:t>
            </a:r>
          </a:p>
          <a:p>
            <a:endParaRPr lang="en-US" baseline="0" dirty="0" smtClean="0"/>
          </a:p>
          <a:p>
            <a:r>
              <a:rPr lang="en-US" baseline="0" dirty="0" smtClean="0"/>
              <a:t>-Several limitations and assumptions were taken into account as well. For example, the results of this model could have been biased by exogenous county-and-year specific factors that also impact the issuance of housing permits. The use of a county-level approach as opposed to a </a:t>
            </a:r>
            <a:r>
              <a:rPr lang="en-US" baseline="0" dirty="0" err="1" smtClean="0"/>
              <a:t>a</a:t>
            </a:r>
            <a:r>
              <a:rPr lang="en-US" baseline="0" dirty="0" smtClean="0"/>
              <a:t> more specific region, as well as the skewed nature of fires to more recent years, may have also interfered with the precise reliability of the results.</a:t>
            </a:r>
          </a:p>
          <a:p>
            <a:endParaRPr lang="en-US" baseline="0" dirty="0" smtClean="0"/>
          </a:p>
          <a:p>
            <a:r>
              <a:rPr lang="en-US" baseline="0" dirty="0" smtClean="0"/>
              <a:t>-However, given these outcomes, it is my recommendation that … . This would entail changes to how permits are approved, with the possible implementation of exceptions to lengthy approvals in order to facilitate a quicker review and approval of these housing requests.</a:t>
            </a:r>
          </a:p>
          <a:p>
            <a:r>
              <a:rPr lang="en-US" baseline="0" dirty="0" smtClean="0"/>
              <a:t>-It is also my recommendation that, while …, . I was not able to dive into the future risks of rebuilding over fire-prone regions, but this is an inevitable factor that must be considered, with options for both rebuilding and relocating for homeowners</a:t>
            </a:r>
          </a:p>
        </p:txBody>
      </p:sp>
      <p:sp>
        <p:nvSpPr>
          <p:cNvPr id="4" name="Slide Number Placeholder 3"/>
          <p:cNvSpPr>
            <a:spLocks noGrp="1"/>
          </p:cNvSpPr>
          <p:nvPr>
            <p:ph type="sldNum" sz="quarter" idx="10"/>
          </p:nvPr>
        </p:nvSpPr>
        <p:spPr/>
        <p:txBody>
          <a:bodyPr/>
          <a:lstStyle/>
          <a:p>
            <a:fld id="{7C4E7652-46AF-4259-BAE2-54978EA077CD}" type="slidenum">
              <a:rPr lang="en-US" smtClean="0"/>
              <a:pPr/>
              <a:t>10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-Before I dive into the</a:t>
            </a:r>
            <a:r>
              <a:rPr lang="en-US" baseline="0" dirty="0" smtClean="0"/>
              <a:t> logistics of my research, I’d just like to share a few concerning facts that led me to pursue this topic..</a:t>
            </a:r>
          </a:p>
          <a:p>
            <a:r>
              <a:rPr lang="en-US" baseline="0" dirty="0" smtClean="0"/>
              <a:t>-1. Wildfires all across the world are become more frequent and more intensive as factors such as greenhouse gas emissions continue become more relevant…(1)</a:t>
            </a:r>
          </a:p>
          <a:p>
            <a:r>
              <a:rPr lang="en-US" baseline="0" dirty="0" smtClean="0"/>
              <a:t>-2. Not only are the fires themselves becoming a larger presence in the California landscape, but homeowners have become increasingly more vulnerable to the threats they pose. This is indicated by the ….. (2)</a:t>
            </a:r>
          </a:p>
          <a:p>
            <a:r>
              <a:rPr lang="en-US" baseline="0" dirty="0" smtClean="0"/>
              <a:t>-3. Lastly, ….. (3)</a:t>
            </a:r>
          </a:p>
          <a:p>
            <a:r>
              <a:rPr lang="en-US" baseline="0" dirty="0" smtClean="0"/>
              <a:t>-With these concerns in mind, I decided to contribute to the growing pool of literature on this topic by posing the research question, …..</a:t>
            </a:r>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-As I began my thesis,</a:t>
            </a:r>
            <a:r>
              <a:rPr lang="en-US" baseline="0" dirty="0" smtClean="0"/>
              <a:t> I carefully chose my focus and design in order to support the gaps I’d noticed within academia and policy. </a:t>
            </a:r>
          </a:p>
          <a:p>
            <a:r>
              <a:rPr lang="en-US" baseline="0" dirty="0" smtClean="0"/>
              <a:t>-From an academic standpoint, many of the studies published on this topic chose a case-study approach. These researchers observed about 1-5 wildfires at a time, each of which typically impacted 100-200 households each. Although there are benefits to this kind of approach, I opted for a regression analysis over a much larger observation pool. By taking this approach, I was able to create a generalized timeline to depict how an average community may be expected the rehouse over each subsequent year</a:t>
            </a:r>
          </a:p>
          <a:p>
            <a:r>
              <a:rPr lang="en-US" baseline="0" dirty="0" smtClean="0"/>
              <a:t>-Due to this approach, I was prompted to create an original wildfire database where 26 wildfires could be easily compared and identified as inputs for my model. No existing database took into account the number of structures destroyed by a given wildfire, so I had to dig through a variety of county fire reports, government agency websites, and authenticated newspaper articles in order to produce this data, which could be used by researchers in the future.</a:t>
            </a:r>
          </a:p>
          <a:p>
            <a:r>
              <a:rPr lang="en-US" baseline="0" dirty="0" smtClean="0"/>
              <a:t>-Furthermore, I was able to explore the relationship between the socioeconomic status and adaptability of regions by placing the per capita income as an indicator within the regression model.</a:t>
            </a:r>
          </a:p>
          <a:p>
            <a:endParaRPr lang="en-US" baseline="0" dirty="0" smtClean="0"/>
          </a:p>
          <a:p>
            <a:r>
              <a:rPr lang="en-US" baseline="0" dirty="0" smtClean="0"/>
              <a:t>-From a policy perspective, my research is most reflective of local and state institutions, although these outcomes are comparable to results from other regions. The primary policy question this research attempts to answer is whether widespread emergency funds related to rehousing post-wildfire are effective in their goals, which are generally to promote as quick of a rebuilding process as possible. (Amy presentation, reactive plan)</a:t>
            </a:r>
          </a:p>
          <a:p>
            <a:r>
              <a:rPr lang="en-US" baseline="0" dirty="0" smtClean="0"/>
              <a:t>-Although many of these funds are sourced from federal agencies such as the Federal Housing Administration, local rehousing characteristics are also considered in the interpretation of the regression output, such as how California-specific development regulations add time-intensive obstacles with few exemptions for individuals facing emergencies such as a destroyed household.</a:t>
            </a:r>
          </a:p>
          <a:p>
            <a:r>
              <a:rPr lang="en-US" baseline="0" dirty="0" smtClean="0"/>
              <a:t>-Lastly, I hope that this research will help to inform whether…</a:t>
            </a:r>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-In order to obtain results with the highest possible accuracy,</a:t>
            </a:r>
            <a:r>
              <a:rPr lang="en-US" baseline="0" dirty="0" smtClean="0"/>
              <a:t> I chose a two-way fixed effects regression model for my analysis. I did this by ….(1)…. </a:t>
            </a:r>
          </a:p>
          <a:p>
            <a:r>
              <a:rPr lang="en-US" baseline="0" dirty="0" smtClean="0"/>
              <a:t>-House building permits, which must be applied for by any individual interested in building or even repairing their home after a wildfire, was used as the determining factor for rehousing due to it’s reflection of statewide policy mandates and the accuracy to which this data can explain changes in local housing profiles.</a:t>
            </a:r>
          </a:p>
          <a:p>
            <a:r>
              <a:rPr lang="en-US" baseline="0" dirty="0" smtClean="0"/>
              <a:t>-Fixed effects were implemented by considering both the time and region in which a given event or characteristics were exhibited, which is indicated in this study by the 58 unique counties in California and one of the 21 years in the </a:t>
            </a:r>
            <a:r>
              <a:rPr lang="en-US" baseline="0" dirty="0" err="1" smtClean="0"/>
              <a:t>timeperiod</a:t>
            </a:r>
            <a:r>
              <a:rPr lang="en-US" baseline="0" dirty="0" smtClean="0"/>
              <a:t> observed.</a:t>
            </a:r>
          </a:p>
          <a:p>
            <a:r>
              <a:rPr lang="en-US" baseline="0" dirty="0" smtClean="0"/>
              <a:t>-At the bottom of this slide is a representation of the primary regression model utilized for this analysis. It may seem complicated, but it can be broken down into a few primary components</a:t>
            </a:r>
          </a:p>
          <a:p>
            <a:r>
              <a:rPr lang="en-US" baseline="0" dirty="0" smtClean="0"/>
              <a:t>-First off, we have the variable </a:t>
            </a:r>
            <a:r>
              <a:rPr lang="en-US" baseline="0" dirty="0" err="1" smtClean="0"/>
              <a:t>total_mf_sf_perm</a:t>
            </a:r>
            <a:r>
              <a:rPr lang="en-US" baseline="0" dirty="0" smtClean="0"/>
              <a:t>, which represented the number of housing units issued in a given year and county, as indicated by the subscripts t and c. This dependent variable is logged, such that a one unit change in an independent variable will produce a x </a:t>
            </a:r>
            <a:r>
              <a:rPr lang="en-US" i="1" baseline="0" dirty="0" smtClean="0"/>
              <a:t>percent</a:t>
            </a:r>
            <a:r>
              <a:rPr lang="en-US" baseline="0" dirty="0" smtClean="0"/>
              <a:t> change to permits issued for comparison purposes</a:t>
            </a:r>
          </a:p>
          <a:p>
            <a:r>
              <a:rPr lang="en-US" baseline="0" dirty="0" smtClean="0"/>
              <a:t>-This variable is regressed by a number of terms, all of which was some variation of either </a:t>
            </a:r>
            <a:r>
              <a:rPr lang="en-US" baseline="0" dirty="0" err="1" smtClean="0"/>
              <a:t>struc_dest</a:t>
            </a:r>
            <a:r>
              <a:rPr lang="en-US" baseline="0" dirty="0" smtClean="0"/>
              <a:t> or over_40. </a:t>
            </a:r>
          </a:p>
          <a:p>
            <a:r>
              <a:rPr lang="en-US" baseline="0" dirty="0" smtClean="0"/>
              <a:t>-</a:t>
            </a:r>
            <a:r>
              <a:rPr lang="en-US" baseline="0" dirty="0" err="1" smtClean="0"/>
              <a:t>struc_dest</a:t>
            </a:r>
            <a:r>
              <a:rPr lang="en-US" baseline="0" dirty="0" smtClean="0"/>
              <a:t> represents the number of structures destroyed by a wildfire if one is observed in a given year and county combination, the odds of which are 25 out of 1218</a:t>
            </a:r>
          </a:p>
          <a:p>
            <a:r>
              <a:rPr lang="en-US" baseline="0" dirty="0" smtClean="0"/>
              <a:t>-over_40 is a binary variable indicating whether a not a county had a per capita income above or below $40,000 in a given year</a:t>
            </a:r>
          </a:p>
          <a:p>
            <a:r>
              <a:rPr lang="en-US" baseline="0" dirty="0" smtClean="0"/>
              <a:t>-The coefficients B1 – B7… . For example, B1 indicates the % change each individual structure destroyed by a wildfire will have on the number of housing permits issued 7 years following the wildfire instance, assuming the county is in the lower income </a:t>
            </a:r>
            <a:r>
              <a:rPr lang="en-US" baseline="0" dirty="0" err="1" smtClean="0"/>
              <a:t>braket</a:t>
            </a:r>
            <a:endParaRPr lang="en-US" baseline="0" dirty="0" smtClean="0"/>
          </a:p>
          <a:p>
            <a:r>
              <a:rPr lang="en-US" baseline="0" dirty="0" smtClean="0"/>
              <a:t>-This assumption is mandated by the interaction terms represented by the coefficients B9-B15. These terms indicate …</a:t>
            </a:r>
            <a:r>
              <a:rPr lang="en-US" baseline="0" dirty="0"/>
              <a:t> </a:t>
            </a:r>
            <a:r>
              <a:rPr lang="en-US" baseline="0" dirty="0" smtClean="0"/>
              <a:t>. For example, if B9 were a statistically significant, positive value, than wealthier counties would experience higher rates of rehousing 7 years following a wildfire instance. However, if B9 were found not to be statistically significant, we would have to assume the wealthier and poorer counties rebuild at about the same rate 7 years following </a:t>
            </a:r>
          </a:p>
        </p:txBody>
      </p:sp>
      <p:sp>
        <p:nvSpPr>
          <p:cNvPr id="4" name="Slide Number Placeholder 3"/>
          <p:cNvSpPr>
            <a:spLocks noGrp="1"/>
          </p:cNvSpPr>
          <p:nvPr>
            <p:ph type="sldNum" sz="quarter" idx="10"/>
          </p:nvPr>
        </p:nvSpPr>
        <p:spPr/>
        <p:txBody>
          <a:bodyPr/>
          <a:lstStyle/>
          <a:p>
            <a:fld id="{7C4E7652-46AF-4259-BAE2-54978EA077C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before we go ahead and see what the regression model has to say about this trend,</a:t>
            </a:r>
            <a:r>
              <a:rPr lang="en-US" baseline="0" dirty="0" smtClean="0"/>
              <a:t> it’s important to first understand some of the characteristics that define this relationship. This is especially important because the fixed-effects approach carries the assumptions that all county-specific characteristics constant over time and all year-to-year trends proportionate across all counties are not accounted for in the output of our model. For example, as indicated by the graph on the right, the overall California permitting trends took a severe dip around the time of the Great Recession. Because this affect was found to be consistent across all counties, we did not include data specific to this characteristic.</a:t>
            </a:r>
          </a:p>
          <a:p>
            <a:r>
              <a:rPr lang="en-US" baseline="0" dirty="0" smtClean="0"/>
              <a:t>-Data that was required for this model came from four sources, all grouped by county and year. …(2)…. The table at the bottom of the screen is a sample from my wildfire database, and indicates how, although a single county may have been impacted by multiple fires in a given year, data was wrangled into this specific county-and-year format for compatibility, with the total number of structures destroyed by these events combined in a given observation.</a:t>
            </a:r>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a:t>
            </a:r>
            <a:r>
              <a:rPr lang="en-US" baseline="0" dirty="0" smtClean="0"/>
              <a:t> we can see here, 13 of the 58 counties in California were observed to have been impacted by an observed wildfire, which ranged from 120 to 18,804 structures destroyed across 26 fires. As discussed before, the great recession appears to have had similar impacts across all regions in our treatment group, although smaller counties exhibit higher variability from this state-wide trend. The red dots on this graph represent years where wildfire are observed, so according to my hypothesis there should be higher increases following these red dots across all counties than would </a:t>
            </a:r>
            <a:r>
              <a:rPr lang="en-US" baseline="0" dirty="0" err="1" smtClean="0"/>
              <a:t>typicall</a:t>
            </a:r>
            <a:r>
              <a:rPr lang="en-US" baseline="0" dirty="0" smtClean="0"/>
              <a:t> be expected given regular factors, but visually this is too difficult to decipher</a:t>
            </a:r>
          </a:p>
          <a:p>
            <a:r>
              <a:rPr lang="en-US" baseline="0" dirty="0" smtClean="0"/>
              <a:t>-Another indication of this graph is that most wildfires took place in later years, such as the 2017 North Bay Fires. This had important implications for the results of our regression analysis, as there was more variability of rehousing efforts for later years than ones where permit data was available</a:t>
            </a:r>
          </a:p>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we see that counties in the “treatment” and control</a:t>
            </a:r>
            <a:r>
              <a:rPr lang="en-US" baseline="0" dirty="0" smtClean="0"/>
              <a:t> groups exhibit similar overall permitting trends over time, although the fire counties do tends to issues fewer permits on average. I’ll be skipping ahead for the sake of time but the main takeaway here is that the regions in my study or comparable for the purposes they’re intended for</a:t>
            </a:r>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7</a:t>
            </a:fld>
            <a:endParaRPr lang="en-US" dirty="0"/>
          </a:p>
        </p:txBody>
      </p:sp>
    </p:spTree>
    <p:extLst>
      <p:ext uri="{BB962C8B-B14F-4D97-AF65-F5344CB8AC3E}">
        <p14:creationId xmlns:p14="http://schemas.microsoft.com/office/powerpoint/2010/main" val="2128855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-In the primary 7-year</a:t>
            </a:r>
            <a:r>
              <a:rPr lang="en-US" baseline="0" dirty="0" smtClean="0"/>
              <a:t> regression model depicted in my earlier slides, we found that significant, positive affects from wildfires on housing were observed 4-7 years following the instance of a wildfire. These coefficients indicated that, with 95% certainty, each structure destroyed ….(2)… . Although these changes appear small, larger wildfires could easily see over a 10% increase in the permits distributed in a single year, although the average was typical closer to about a 4% increase.</a:t>
            </a:r>
          </a:p>
          <a:p>
            <a:r>
              <a:rPr lang="en-US" baseline="0" dirty="0" smtClean="0"/>
              <a:t>-Surprisingly, …(3)… . Therefore, I failed to prove that the socioeconomic makeup of a region was a significant indicator for its ability to rebuild, although variations of this approach were tested in subsequent models.</a:t>
            </a:r>
          </a:p>
          <a:p>
            <a:r>
              <a:rPr lang="en-US" baseline="0" dirty="0" smtClean="0"/>
              <a:t>-To put these numbers into perspective, an “averaged” approach was employed where these estimates were applied to a hypothetical county with the average characteristics of the 13 treatment counties. In this scenario, should a fire have taken place in 2008 of average size, or about 534 structures destroyed, then 58% of… (4)… . This assumption also takes into account the average one-year lag between the issuance of a building permit and the actual completion of the rebuilding process.</a:t>
            </a:r>
          </a:p>
          <a:p>
            <a:endParaRPr lang="en-US" baseline="0" dirty="0" smtClean="0"/>
          </a:p>
          <a:p>
            <a:r>
              <a:rPr lang="en-US" baseline="0" dirty="0" smtClean="0"/>
              <a:t>-Variations of this model were employed, where variables and time periods were swapped in order to identify biases or further observations. A few quick takeaways from these models are that multifamily structures were not a significant composition of the structures rebuilt after wildfires, the effects of the wildfires were not observed at all in years previous to fire instances, and evidence exists that this significant permitting period stretches on between 4-11 years after a fire, although data limitations in later time periods prevented me from confirming this observation.</a:t>
            </a:r>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some examples</a:t>
            </a:r>
            <a:r>
              <a:rPr lang="en-US" baseline="0" dirty="0" smtClean="0"/>
              <a:t> of the output from our regressions. I’m running a little short on time so I’m just going to skip over these.</a:t>
            </a:r>
          </a:p>
        </p:txBody>
      </p:sp>
      <p:sp>
        <p:nvSpPr>
          <p:cNvPr id="4" name="Slide Number Placeholder 3"/>
          <p:cNvSpPr>
            <a:spLocks noGrp="1"/>
          </p:cNvSpPr>
          <p:nvPr>
            <p:ph type="sldNum" sz="quarter" idx="10"/>
          </p:nvPr>
        </p:nvSpPr>
        <p:spPr/>
        <p:txBody>
          <a:bodyPr/>
          <a:lstStyle/>
          <a:p>
            <a:fld id="{7C4E7652-46AF-4259-BAE2-54978EA077CD}" type="slidenum">
              <a:rPr lang="en-US" smtClean="0"/>
              <a:pPr/>
              <a:t>9</a:t>
            </a:fld>
            <a:endParaRPr lang="en-US" dirty="0"/>
          </a:p>
        </p:txBody>
      </p:sp>
    </p:spTree>
    <p:extLst>
      <p:ext uri="{BB962C8B-B14F-4D97-AF65-F5344CB8AC3E}">
        <p14:creationId xmlns:p14="http://schemas.microsoft.com/office/powerpoint/2010/main" val="167220558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70D99E-2869-438B-B483-1F6CCD5437EE}"/>
              </a:ext>
            </a:extLst>
          </p:cNvPr>
          <p:cNvGrpSpPr/>
          <p:nvPr userDrawn="1"/>
        </p:nvGrpSpPr>
        <p:grpSpPr>
          <a:xfrm>
            <a:off x="-1" y="-10825"/>
            <a:ext cx="9144002" cy="6515395"/>
            <a:chOff x="-1" y="-10825"/>
            <a:chExt cx="9144002" cy="6515395"/>
          </a:xfrm>
        </p:grpSpPr>
        <p:pic>
          <p:nvPicPr>
            <p:cNvPr id="11" name="Graphic 10">
              <a:extLst>
                <a:ext uri="{FF2B5EF4-FFF2-40B4-BE49-F238E27FC236}">
                  <a16:creationId xmlns:a16="http://schemas.microsoft.com/office/drawing/2014/main" id="{F66236F9-EA1F-4D2A-84DE-EC04F9972C4F}"/>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id="{32A12C4E-53AE-4900-9783-F61905440830}"/>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id="{A14E049B-6FD4-487E-927B-506983629A35}"/>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id="{EF27E3F5-0D4D-492C-8A3E-50BC30CEFD28}"/>
                </a:ext>
              </a:extLst>
            </p:cNvPr>
            <p:cNvPicPr>
              <a:picLocks noChangeAspect="1"/>
            </p:cNvPicPr>
            <p:nvPr userDrawn="1"/>
          </p:nvPicPr>
          <p:blipFill>
            <a:blip r:embed="rId8">
              <a:extLst>
                <a:ext uri="{96DAC541-7B7A-43D3-8B79-37D633B846F1}">
                  <asvg:svgBlip xmlns:asvg="http://schemas.microsoft.com/office/drawing/2016/SVG/main" xmlns=""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id="{36D4FF91-8818-4598-AC9F-B8C2FA867C0F}"/>
                </a:ext>
              </a:extLst>
            </p:cNvPr>
            <p:cNvPicPr>
              <a:picLocks noChangeAspect="1"/>
            </p:cNvPicPr>
            <p:nvPr userDrawn="1"/>
          </p:nvPicPr>
          <p:blipFill>
            <a:blip r:embed="rId10">
              <a:extLst>
                <a:ext uri="{96DAC541-7B7A-43D3-8B79-37D633B846F1}">
                  <asvg:svgBlip xmlns:asvg="http://schemas.microsoft.com/office/drawing/2016/SVG/main" xmlns=""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en-US" smtClean="0"/>
              <a:t>Click to edit Master title style</a:t>
            </a:r>
            <a:endParaRPr lang="en-US" dirty="0"/>
          </a:p>
        </p:txBody>
      </p:sp>
      <p:sp>
        <p:nvSpPr>
          <p:cNvPr id="9" name="Subtitle 8"/>
          <p:cNvSpPr>
            <a:spLocks noGrp="1"/>
          </p:cNvSpPr>
          <p:nvPr>
            <p:ph type="subTitle" idx="1"/>
          </p:nvPr>
        </p:nvSpPr>
        <p:spPr>
          <a:xfrm>
            <a:off x="4724400" y="3849666"/>
            <a:ext cx="3879056"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2812256" y="6322007"/>
            <a:ext cx="5791200" cy="365125"/>
          </a:xfrm>
          <a:prstGeom prst="rect">
            <a:avLst/>
          </a:prstGeom>
        </p:spPr>
        <p:txBody>
          <a:bodyPr tIns="0" bIns="0" anchor="t"/>
          <a:lstStyle>
            <a:lvl1pPr algn="r">
              <a:defRPr sz="1000"/>
            </a:lvl1pPr>
          </a:lstStyle>
          <a:p>
            <a:pPr algn="r"/>
            <a:fld id="{A2E209FB-7A34-414B-812A-BCC5C4256F49}" type="datetime1">
              <a:rPr lang="en-US" smtClean="0"/>
              <a:pPr algn="r"/>
              <a:t>6/9/2020</a:t>
            </a:fld>
            <a:endParaRPr lang="en-US" sz="1000" dirty="0"/>
          </a:p>
        </p:txBody>
      </p:sp>
      <p:sp>
        <p:nvSpPr>
          <p:cNvPr id="17" name="Footer Placeholder 16"/>
          <p:cNvSpPr>
            <a:spLocks noGrp="1"/>
          </p:cNvSpPr>
          <p:nvPr>
            <p:ph type="ftr" sz="quarter" idx="11"/>
          </p:nvPr>
        </p:nvSpPr>
        <p:spPr>
          <a:xfrm>
            <a:off x="2812256" y="5960055"/>
            <a:ext cx="5791200" cy="365125"/>
          </a:xfrm>
        </p:spPr>
        <p:txBody>
          <a:bodyPr tIns="0" bIns="0" anchor="b"/>
          <a:lstStyle>
            <a:lvl1pPr algn="r">
              <a:defRPr sz="1100"/>
            </a:lvl1pPr>
          </a:lstStyle>
          <a:p>
            <a:pPr algn="r"/>
            <a:endParaRPr lang="en-US"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4572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a:xfrm>
            <a:off x="5715000" y="173195"/>
            <a:ext cx="2468880" cy="300831"/>
          </a:xfrm>
        </p:spPr>
        <p:txBody>
          <a:bodyPr/>
          <a:lstStyle>
            <a:lvl1pPr>
              <a:defRPr/>
            </a:lvl1pPr>
          </a:lstStyle>
          <a:p>
            <a:r>
              <a:rPr lang="en-US" dirty="0"/>
              <a:t>www.website.com</a:t>
            </a:r>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ABB0C64-AD16-4270-8323-3B986F4CAD10}"/>
              </a:ext>
            </a:extLst>
          </p:cNvPr>
          <p:cNvGrpSpPr/>
          <p:nvPr userDrawn="1"/>
        </p:nvGrpSpPr>
        <p:grpSpPr>
          <a:xfrm>
            <a:off x="5105399" y="3142"/>
            <a:ext cx="4038601" cy="1101851"/>
            <a:chOff x="5334000" y="-37306"/>
            <a:chExt cx="3281716" cy="895350"/>
          </a:xfrm>
        </p:grpSpPr>
        <p:pic>
          <p:nvPicPr>
            <p:cNvPr id="12" name="Graphic 11">
              <a:extLst>
                <a:ext uri="{FF2B5EF4-FFF2-40B4-BE49-F238E27FC236}">
                  <a16:creationId xmlns:a16="http://schemas.microsoft.com/office/drawing/2014/main" id="{323EE1CF-2D6B-4E08-B98D-D9F9B9196806}"/>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id="{2AA44434-8959-4391-901A-0B056114A270}"/>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id="{33133CFB-98CB-4408-8818-24F931AC137B}"/>
              </a:ext>
            </a:extLst>
          </p:cNvPr>
          <p:cNvSpPr>
            <a:spLocks noGrp="1"/>
          </p:cNvSpPr>
          <p:nvPr>
            <p:ph type="title"/>
          </p:nvPr>
        </p:nvSpPr>
        <p:spPr/>
        <p:txBody>
          <a:bodyPr/>
          <a:lstStyle/>
          <a:p>
            <a:r>
              <a:rPr lang="en-US" smtClean="0"/>
              <a:t>Click to edit Master title style</a:t>
            </a:r>
            <a:endParaRPr lang="en-US" dirty="0"/>
          </a:p>
        </p:txBody>
      </p:sp>
      <p:sp>
        <p:nvSpPr>
          <p:cNvPr id="3" name="Footer Placeholder 2">
            <a:extLst>
              <a:ext uri="{FF2B5EF4-FFF2-40B4-BE49-F238E27FC236}">
                <a16:creationId xmlns:a16="http://schemas.microsoft.com/office/drawing/2014/main" id="{A6EE7E31-13F0-404F-BFFF-EE236EB5D4B4}"/>
              </a:ext>
            </a:extLst>
          </p:cNvPr>
          <p:cNvSpPr>
            <a:spLocks noGrp="1"/>
          </p:cNvSpPr>
          <p:nvPr>
            <p:ph type="ftr" sz="quarter" idx="10"/>
          </p:nvPr>
        </p:nvSpPr>
        <p:spPr/>
        <p:txBody>
          <a:bodyPr/>
          <a:lstStyle/>
          <a:p>
            <a:r>
              <a:rPr lang="en-US" dirty="0"/>
              <a:t>www.website.com</a:t>
            </a:r>
          </a:p>
        </p:txBody>
      </p:sp>
      <p:sp>
        <p:nvSpPr>
          <p:cNvPr id="4" name="Slide Number Placeholder 3">
            <a:extLst>
              <a:ext uri="{FF2B5EF4-FFF2-40B4-BE49-F238E27FC236}">
                <a16:creationId xmlns:a16="http://schemas.microsoft.com/office/drawing/2014/main"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a16="http://schemas.microsoft.com/office/drawing/2014/main" id="{DF566D8F-E696-41DE-BA1C-A8D0C7F03EDA}"/>
              </a:ext>
            </a:extLst>
          </p:cNvPr>
          <p:cNvSpPr>
            <a:spLocks noGrp="1"/>
          </p:cNvSpPr>
          <p:nvPr>
            <p:ph idx="1"/>
          </p:nvPr>
        </p:nvSpPr>
        <p:spPr>
          <a:xfrm>
            <a:off x="457200" y="1425655"/>
            <a:ext cx="772668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smtClean="0"/>
              <a:t>Edit Master text styles</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a:xfrm>
            <a:off x="5791200" y="173195"/>
            <a:ext cx="2355056" cy="301752"/>
          </a:xfrm>
        </p:spPr>
        <p:txBody>
          <a:bodyPr/>
          <a:lstStyle/>
          <a:p>
            <a:r>
              <a:rPr lang="en-US" dirty="0"/>
              <a:t>www.website.com</a:t>
            </a:r>
          </a:p>
        </p:txBody>
      </p:sp>
      <p:sp>
        <p:nvSpPr>
          <p:cNvPr id="9" name="Slide Number Placeholder 6">
            <a:extLst>
              <a:ext uri="{FF2B5EF4-FFF2-40B4-BE49-F238E27FC236}">
                <a16:creationId xmlns:a16="http://schemas.microsoft.com/office/drawing/2014/main" id="{B32CA5EA-865E-4EF0-89BB-61FD6EFE265C}"/>
              </a:ext>
            </a:extLst>
          </p:cNvPr>
          <p:cNvSpPr>
            <a:spLocks noGrp="1"/>
          </p:cNvSpPr>
          <p:nvPr>
            <p:ph type="sldNum" sz="quarter" idx="12"/>
          </p:nvPr>
        </p:nvSpPr>
        <p:spPr>
          <a:xfrm>
            <a:off x="8180070" y="173195"/>
            <a:ext cx="502920" cy="301752"/>
          </a:xfrm>
        </p:spPr>
        <p:txBody>
          <a:bodyPr/>
          <a:lstStyle/>
          <a:p>
            <a:fld id="{FEA1243F-3000-4347-94A4-FBDEAD3122C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288" algn="r">
              <a:spcBef>
                <a:spcPts val="0"/>
              </a:spcBef>
              <a:buNone/>
              <a:defRPr sz="29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135856" y="1295400"/>
            <a:ext cx="24384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a:xfrm>
            <a:off x="5867400" y="173195"/>
            <a:ext cx="2324196" cy="301752"/>
          </a:xfrm>
        </p:spPr>
        <p:txBody>
          <a:bodyPr/>
          <a:lstStyle>
            <a:lvl1pPr>
              <a:defRPr sz="1200"/>
            </a:lvl1pPr>
          </a:lstStyle>
          <a:p>
            <a:r>
              <a:rPr lang="en-US" dirty="0"/>
              <a:t>www.website.com</a:t>
            </a:r>
          </a:p>
        </p:txBody>
      </p:sp>
      <p:sp>
        <p:nvSpPr>
          <p:cNvPr id="9" name="Slide Number Placeholder 6">
            <a:extLst>
              <a:ext uri="{FF2B5EF4-FFF2-40B4-BE49-F238E27FC236}">
                <a16:creationId xmlns:a16="http://schemas.microsoft.com/office/drawing/2014/main" id="{BD5BE3E6-AFB3-460C-834B-D73EE2A7C06F}"/>
              </a:ext>
            </a:extLst>
          </p:cNvPr>
          <p:cNvSpPr>
            <a:spLocks noGrp="1"/>
          </p:cNvSpPr>
          <p:nvPr>
            <p:ph type="sldNum" sz="quarter" idx="12"/>
          </p:nvPr>
        </p:nvSpPr>
        <p:spPr>
          <a:xfrm>
            <a:off x="8191596" y="173195"/>
            <a:ext cx="50292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423E8A4-D2B7-46D2-92C3-AE6BC0B9BD06}"/>
              </a:ext>
            </a:extLst>
          </p:cNvPr>
          <p:cNvGrpSpPr/>
          <p:nvPr userDrawn="1"/>
        </p:nvGrpSpPr>
        <p:grpSpPr>
          <a:xfrm>
            <a:off x="5105399" y="3142"/>
            <a:ext cx="4038601" cy="1101851"/>
            <a:chOff x="5334000" y="-37306"/>
            <a:chExt cx="3281716" cy="895350"/>
          </a:xfrm>
        </p:grpSpPr>
        <p:pic>
          <p:nvPicPr>
            <p:cNvPr id="18" name="Graphic 17">
              <a:extLst>
                <a:ext uri="{FF2B5EF4-FFF2-40B4-BE49-F238E27FC236}">
                  <a16:creationId xmlns:a16="http://schemas.microsoft.com/office/drawing/2014/main" id="{9309AE25-B267-4B83-A0CB-35016E70EE69}"/>
                </a:ext>
              </a:extLst>
            </p:cNvPr>
            <p:cNvPicPr>
              <a:picLocks noChangeAspect="1"/>
            </p:cNvPicPr>
            <p:nvPr userDrawn="1"/>
          </p:nvPicPr>
          <p:blipFill>
            <a:blip r:embed="rId7">
              <a:extLst>
                <a:ext uri="{96DAC541-7B7A-43D3-8B79-37D633B846F1}">
                  <asvg:svgBlip xmlns:asvg="http://schemas.microsoft.com/office/drawing/2016/SVG/main" xmlns=""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id="{61BEEC28-F63A-4526-A6C3-33CFC7679C23}"/>
                </a:ext>
              </a:extLst>
            </p:cNvPr>
            <p:cNvPicPr>
              <a:picLocks noChangeAspect="1"/>
            </p:cNvPicPr>
            <p:nvPr userDrawn="1"/>
          </p:nvPicPr>
          <p:blipFill>
            <a:blip r:embed="rId9">
              <a:extLst>
                <a:ext uri="{96DAC541-7B7A-43D3-8B79-37D633B846F1}">
                  <asvg:svgBlip xmlns:asvg="http://schemas.microsoft.com/office/drawing/2016/SVG/main" xmlns=""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466725" y="381198"/>
            <a:ext cx="4638674"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457200" y="1566839"/>
            <a:ext cx="8229600" cy="4572000"/>
          </a:xfrm>
          <a:prstGeom prst="rect">
            <a:avLst/>
          </a:prstGeom>
        </p:spPr>
        <p:txBody>
          <a:bodyPr vert="horz"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3"/>
          </p:nvPr>
        </p:nvSpPr>
        <p:spPr>
          <a:xfrm>
            <a:off x="5867400" y="174116"/>
            <a:ext cx="2212182" cy="300831"/>
          </a:xfrm>
          <a:prstGeom prst="rect">
            <a:avLst/>
          </a:prstGeom>
        </p:spPr>
        <p:txBody>
          <a:bodyPr vert="horz" anchor="b"/>
          <a:lstStyle>
            <a:lvl1pPr algn="r">
              <a:defRPr sz="1200">
                <a:solidFill>
                  <a:schemeClr val="bg2"/>
                </a:solidFill>
              </a:defRPr>
            </a:lvl1pPr>
          </a:lstStyle>
          <a:p>
            <a:r>
              <a:rPr lang="en-US" dirty="0"/>
              <a:t>www.website.com</a:t>
            </a:r>
          </a:p>
        </p:txBody>
      </p:sp>
      <p:sp>
        <p:nvSpPr>
          <p:cNvPr id="23" name="Slide Number Placeholder 22"/>
          <p:cNvSpPr>
            <a:spLocks noGrp="1"/>
          </p:cNvSpPr>
          <p:nvPr>
            <p:ph type="sldNum" sz="quarter" idx="4"/>
          </p:nvPr>
        </p:nvSpPr>
        <p:spPr>
          <a:xfrm>
            <a:off x="8183880" y="173195"/>
            <a:ext cx="50292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a16="http://schemas.microsoft.com/office/drawing/2014/main" id="{41E45D2D-0469-4652-A090-C4D13F3C1502}"/>
              </a:ext>
            </a:extLst>
          </p:cNvPr>
          <p:cNvPicPr>
            <a:picLocks noChangeAspect="1"/>
          </p:cNvPicPr>
          <p:nvPr userDrawn="1"/>
        </p:nvPicPr>
        <p:blipFill>
          <a:blip r:embed="rId11">
            <a:extLst>
              <a:ext uri="{96DAC541-7B7A-43D3-8B79-37D633B846F1}">
                <asvg:svgBlip xmlns:asvg="http://schemas.microsoft.com/office/drawing/2016/SVG/main" xmlns="" r:embed="rId12"/>
              </a:ext>
            </a:extLst>
          </a:blip>
          <a:stretch>
            <a:fillRect/>
          </a:stretch>
        </p:blipFill>
        <p:spPr>
          <a:xfrm>
            <a:off x="0" y="5307178"/>
            <a:ext cx="1219200" cy="1550822"/>
          </a:xfrm>
          <a:prstGeom prst="rect">
            <a:avLst/>
          </a:prstGeom>
        </p:spPr>
      </p:pic>
      <p:pic>
        <p:nvPicPr>
          <p:cNvPr id="27" name="Graphic 26">
            <a:extLst>
              <a:ext uri="{FF2B5EF4-FFF2-40B4-BE49-F238E27FC236}">
                <a16:creationId xmlns:a16="http://schemas.microsoft.com/office/drawing/2014/main" id="{16C04FF8-AE2F-4C75-8657-A2201B951971}"/>
              </a:ext>
            </a:extLst>
          </p:cNvPr>
          <p:cNvPicPr>
            <a:picLocks noChangeAspect="1"/>
          </p:cNvPicPr>
          <p:nvPr userDrawn="1"/>
        </p:nvPicPr>
        <p:blipFill>
          <a:blip r:embed="rId13">
            <a:extLst>
              <a:ext uri="{96DAC541-7B7A-43D3-8B79-37D633B846F1}">
                <asvg:svgBlip xmlns:asvg="http://schemas.microsoft.com/office/drawing/2016/SVG/main" xmlns=""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3.svg"/><Relationship Id="rId5" Type="http://schemas.openxmlformats.org/officeDocument/2006/relationships/image" Target="../media/image12.png"/><Relationship Id="rId4" Type="http://schemas.openxmlformats.org/officeDocument/2006/relationships/image" Target="../media/image21.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a:spLocks noGrp="1"/>
          </p:cNvSpPr>
          <p:nvPr>
            <p:ph type="ctrTitle"/>
          </p:nvPr>
        </p:nvSpPr>
        <p:spPr>
          <a:xfrm>
            <a:off x="2133600" y="152400"/>
            <a:ext cx="6469856" cy="2416177"/>
          </a:xfrm>
        </p:spPr>
        <p:txBody>
          <a:bodyPr/>
          <a:lstStyle/>
          <a:p>
            <a:r>
              <a:rPr lang="en-US" sz="3600" dirty="0">
                <a:ln w="9525">
                  <a:noFill/>
                  <a:prstDash val="solid"/>
                </a:ln>
                <a:solidFill>
                  <a:schemeClr val="bg1"/>
                </a:solidFill>
                <a:effectLst>
                  <a:outerShdw blurRad="12700" dist="38100" dir="2700000" algn="tl" rotWithShape="0">
                    <a:schemeClr val="bg1">
                      <a:lumMod val="50000"/>
                    </a:schemeClr>
                  </a:outerShdw>
                </a:effectLst>
              </a:rPr>
              <a:t>Rebuilding a Community:</a:t>
            </a:r>
            <a:br>
              <a:rPr lang="en-US" sz="3600" dirty="0">
                <a:ln w="9525">
                  <a:noFill/>
                  <a:prstDash val="solid"/>
                </a:ln>
                <a:solidFill>
                  <a:schemeClr val="bg1"/>
                </a:solidFill>
                <a:effectLst>
                  <a:outerShdw blurRad="12700" dist="38100" dir="2700000" algn="tl" rotWithShape="0">
                    <a:schemeClr val="bg1">
                      <a:lumMod val="50000"/>
                    </a:schemeClr>
                  </a:outerShdw>
                </a:effectLst>
              </a:rPr>
            </a:br>
            <a:r>
              <a:rPr lang="en-US" sz="3600" dirty="0">
                <a:ln w="9525">
                  <a:noFill/>
                  <a:prstDash val="solid"/>
                </a:ln>
                <a:solidFill>
                  <a:schemeClr val="bg1"/>
                </a:solidFill>
                <a:effectLst>
                  <a:outerShdw blurRad="12700" dist="38100" dir="2700000" algn="tl" rotWithShape="0">
                    <a:schemeClr val="bg1">
                      <a:lumMod val="50000"/>
                    </a:schemeClr>
                  </a:outerShdw>
                </a:effectLst>
              </a:rPr>
              <a:t>Residential Development Trends in the Aftermath of California Wildfires</a:t>
            </a:r>
          </a:p>
        </p:txBody>
      </p:sp>
      <p:sp>
        <p:nvSpPr>
          <p:cNvPr id="3" name="Rectangle 2"/>
          <p:cNvSpPr>
            <a:spLocks noGrp="1"/>
          </p:cNvSpPr>
          <p:nvPr>
            <p:ph type="subTitle" idx="1"/>
          </p:nvPr>
        </p:nvSpPr>
        <p:spPr>
          <a:xfrm>
            <a:off x="762000" y="3733800"/>
            <a:ext cx="7231856" cy="1295400"/>
          </a:xfrm>
        </p:spPr>
        <p:txBody>
          <a:bodyPr>
            <a:normAutofit/>
          </a:bodyPr>
          <a:lstStyle/>
          <a:p>
            <a:pPr algn="r"/>
            <a:r>
              <a:rPr lang="en-US" sz="3200" dirty="0" smtClean="0">
                <a:solidFill>
                  <a:schemeClr val="bg1"/>
                </a:solidFill>
              </a:rPr>
              <a:t>Environmental Studies Program Senior Thesis Presentation</a:t>
            </a:r>
            <a:endParaRPr lang="en-US" sz="3200" dirty="0">
              <a:solidFill>
                <a:schemeClr val="bg1"/>
              </a:solidFill>
            </a:endParaRPr>
          </a:p>
          <a:p>
            <a:pPr algn="r"/>
            <a:endParaRPr lang="en-US" sz="2600" dirty="0"/>
          </a:p>
        </p:txBody>
      </p:sp>
      <p:sp>
        <p:nvSpPr>
          <p:cNvPr id="4" name="TextBox 3"/>
          <p:cNvSpPr txBox="1"/>
          <p:nvPr/>
        </p:nvSpPr>
        <p:spPr>
          <a:xfrm>
            <a:off x="3657600" y="5029200"/>
            <a:ext cx="3886200" cy="923330"/>
          </a:xfrm>
          <a:prstGeom prst="rect">
            <a:avLst/>
          </a:prstGeom>
          <a:noFill/>
        </p:spPr>
        <p:txBody>
          <a:bodyPr wrap="square" rtlCol="0">
            <a:spAutoFit/>
          </a:bodyPr>
          <a:lstStyle/>
          <a:p>
            <a:pPr algn="ctr"/>
            <a:r>
              <a:rPr lang="en-US" dirty="0" smtClean="0">
                <a:solidFill>
                  <a:schemeClr val="bg1"/>
                </a:solidFill>
              </a:rPr>
              <a:t>   Present </a:t>
            </a:r>
            <a:r>
              <a:rPr lang="en-US" dirty="0">
                <a:solidFill>
                  <a:schemeClr val="bg1"/>
                </a:solidFill>
              </a:rPr>
              <a:t>By: Gabriel Etaat</a:t>
            </a:r>
          </a:p>
          <a:p>
            <a:pPr algn="ctr"/>
            <a:r>
              <a:rPr lang="en-US" dirty="0">
                <a:solidFill>
                  <a:schemeClr val="bg1"/>
                </a:solidFill>
              </a:rPr>
              <a:t>Advised By: </a:t>
            </a:r>
            <a:r>
              <a:rPr lang="en-US" dirty="0" smtClean="0">
                <a:solidFill>
                  <a:schemeClr val="bg1"/>
                </a:solidFill>
              </a:rPr>
              <a:t>Prof. Robert </a:t>
            </a:r>
            <a:r>
              <a:rPr lang="en-US" dirty="0">
                <a:solidFill>
                  <a:schemeClr val="bg1"/>
                </a:solidFill>
              </a:rPr>
              <a:t>Heilmayr</a:t>
            </a:r>
          </a:p>
          <a:p>
            <a:pPr algn="ctr"/>
            <a:r>
              <a:rPr lang="en-US" dirty="0">
                <a:solidFill>
                  <a:schemeClr val="bg1"/>
                </a:solidFill>
              </a:rPr>
              <a:t>June 10</a:t>
            </a:r>
            <a:r>
              <a:rPr lang="en-US" baseline="30000" dirty="0">
                <a:solidFill>
                  <a:schemeClr val="bg1"/>
                </a:solidFill>
              </a:rPr>
              <a:t>th</a:t>
            </a:r>
            <a:r>
              <a:rPr lang="en-US" dirty="0">
                <a:solidFill>
                  <a:schemeClr val="bg1"/>
                </a:solidFill>
              </a:rPr>
              <a:t>, 2020</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Conclusion</a:t>
            </a:r>
            <a:endParaRPr lang="en-US" dirty="0"/>
          </a:p>
        </p:txBody>
      </p:sp>
      <p:sp>
        <p:nvSpPr>
          <p:cNvPr id="5" name="Footer Placeholder 4">
            <a:extLst>
              <a:ext uri="{FF2B5EF4-FFF2-40B4-BE49-F238E27FC236}">
                <a16:creationId xmlns:a16="http://schemas.microsoft.com/office/drawing/2014/main" id="{7C2BE88C-2EFA-4A2B-9243-D1DBB29DD259}"/>
              </a:ext>
            </a:extLst>
          </p:cNvPr>
          <p:cNvSpPr>
            <a:spLocks noGrp="1"/>
          </p:cNvSpPr>
          <p:nvPr>
            <p:ph type="ftr" sz="quarter" idx="10"/>
          </p:nvPr>
        </p:nvSpPr>
        <p:spPr/>
        <p:txBody>
          <a:bodyPr/>
          <a:lstStyle>
            <a:lvl1pPr>
              <a:defRPr/>
            </a:lvl1pPr>
          </a:lstStyle>
          <a:p>
            <a:r>
              <a:rPr lang="en-US" dirty="0" smtClean="0"/>
              <a:t>Rebuilding a Community</a:t>
            </a:r>
            <a:endParaRPr lang="en-US" dirty="0"/>
          </a:p>
        </p:txBody>
      </p:sp>
      <p:sp>
        <p:nvSpPr>
          <p:cNvPr id="6" name="Slide Number Placeholder 5">
            <a:extLst>
              <a:ext uri="{FF2B5EF4-FFF2-40B4-BE49-F238E27FC236}">
                <a16:creationId xmlns:a16="http://schemas.microsoft.com/office/drawing/2014/main" id="{0369C6F3-E4EF-4838-98C2-5EB64FEBBA51}"/>
              </a:ext>
            </a:extLst>
          </p:cNvPr>
          <p:cNvSpPr>
            <a:spLocks noGrp="1"/>
          </p:cNvSpPr>
          <p:nvPr>
            <p:ph type="sldNum" sz="quarter" idx="11"/>
          </p:nvPr>
        </p:nvSpPr>
        <p:spPr/>
        <p:txBody>
          <a:bodyPr/>
          <a:lstStyle/>
          <a:p>
            <a:fld id="{FEA1243F-3000-4347-94A4-FBDEAD3122CB}" type="slidenum">
              <a:rPr lang="en-US" smtClean="0"/>
              <a:pPr/>
              <a:t>10</a:t>
            </a:fld>
            <a:endParaRPr lang="en-US" dirty="0"/>
          </a:p>
        </p:txBody>
      </p:sp>
      <p:sp>
        <p:nvSpPr>
          <p:cNvPr id="7" name="Content Placeholder 10">
            <a:extLst>
              <a:ext uri="{FF2B5EF4-FFF2-40B4-BE49-F238E27FC236}">
                <a16:creationId xmlns:a16="http://schemas.microsoft.com/office/drawing/2014/main" id="{0330EB0D-E8C9-4BB5-A4B7-8990477B2012}"/>
              </a:ext>
            </a:extLst>
          </p:cNvPr>
          <p:cNvSpPr>
            <a:spLocks noGrp="1"/>
          </p:cNvSpPr>
          <p:nvPr>
            <p:ph sz="half" idx="4294967295"/>
          </p:nvPr>
        </p:nvSpPr>
        <p:spPr>
          <a:xfrm>
            <a:off x="463737" y="1295400"/>
            <a:ext cx="8220075" cy="5181599"/>
          </a:xfrm>
          <a:prstGeom prst="rect">
            <a:avLst/>
          </a:prstGeom>
        </p:spPr>
        <p:txBody>
          <a:bodyPr>
            <a:noAutofit/>
          </a:bodyPr>
          <a:lstStyle/>
          <a:p>
            <a:pPr marL="64008" lvl="0" indent="0">
              <a:spcBef>
                <a:spcPts val="0"/>
              </a:spcBef>
              <a:buClrTx/>
              <a:buSzTx/>
              <a:buNone/>
            </a:pPr>
            <a:r>
              <a:rPr lang="en-US" sz="1800" b="1" dirty="0" smtClean="0">
                <a:solidFill>
                  <a:srgbClr val="C94C25"/>
                </a:solidFill>
              </a:rPr>
              <a:t>Main Takeaways</a:t>
            </a:r>
            <a:endParaRPr lang="en-US" sz="1600" b="1" dirty="0" smtClean="0">
              <a:solidFill>
                <a:srgbClr val="C94C25"/>
              </a:solidFill>
            </a:endParaRPr>
          </a:p>
          <a:p>
            <a:r>
              <a:rPr lang="en-US" sz="1800" dirty="0" smtClean="0"/>
              <a:t>Significant rebuilding efforts are not being observed in the immediate aftermath of wildfires</a:t>
            </a:r>
          </a:p>
          <a:p>
            <a:r>
              <a:rPr lang="en-US" sz="1800" dirty="0" smtClean="0"/>
              <a:t>The per capita income of a region does not significantly impact its ability rebuild sooner or to a different degree</a:t>
            </a:r>
            <a:endParaRPr lang="en-US" sz="1800" dirty="0" smtClean="0"/>
          </a:p>
          <a:p>
            <a:pPr marL="64008" indent="0">
              <a:buNone/>
            </a:pPr>
            <a:r>
              <a:rPr lang="en-US" sz="1800" b="1" dirty="0" smtClean="0">
                <a:solidFill>
                  <a:srgbClr val="C94C25"/>
                </a:solidFill>
              </a:rPr>
              <a:t>Research Limitations</a:t>
            </a:r>
            <a:endParaRPr lang="en-US" sz="1600" b="1" dirty="0">
              <a:solidFill>
                <a:srgbClr val="C94C25"/>
              </a:solidFill>
            </a:endParaRPr>
          </a:p>
          <a:p>
            <a:r>
              <a:rPr lang="en-US" sz="1800" dirty="0" smtClean="0"/>
              <a:t>All exogenous factors assumed constant, county-level proxy, wildfire observations skewed towards later periods</a:t>
            </a:r>
          </a:p>
          <a:p>
            <a:pPr marL="64008" indent="0">
              <a:buNone/>
            </a:pPr>
            <a:r>
              <a:rPr lang="en-US" sz="1800" b="1" dirty="0" smtClean="0">
                <a:solidFill>
                  <a:srgbClr val="C94C25"/>
                </a:solidFill>
              </a:rPr>
              <a:t>Recommendations</a:t>
            </a:r>
            <a:endParaRPr lang="en-US" sz="1600" b="1" dirty="0">
              <a:solidFill>
                <a:srgbClr val="C94C25"/>
              </a:solidFill>
            </a:endParaRPr>
          </a:p>
          <a:p>
            <a:r>
              <a:rPr lang="en-US" sz="1800" dirty="0" smtClean="0"/>
              <a:t>Existing policies with the intent of expediting the rehousing process through grants should be supplemented with a permitting exemptions </a:t>
            </a:r>
            <a:endParaRPr lang="en-US" sz="1800" dirty="0"/>
          </a:p>
          <a:p>
            <a:r>
              <a:rPr lang="en-US" sz="1800" dirty="0" smtClean="0"/>
              <a:t>Grants and transitional housing may serve a temporary solution, but wildfire risk-based zoning practices should be considered as a long-term solution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Introduction</a:t>
            </a:r>
            <a:endParaRPr lang="en-US" dirty="0"/>
          </a:p>
        </p:txBody>
      </p:sp>
      <p:sp>
        <p:nvSpPr>
          <p:cNvPr id="3" name="Rectangle 2"/>
          <p:cNvSpPr>
            <a:spLocks noGrp="1"/>
          </p:cNvSpPr>
          <p:nvPr>
            <p:ph idx="1"/>
          </p:nvPr>
        </p:nvSpPr>
        <p:spPr>
          <a:xfrm>
            <a:off x="457200" y="1371600"/>
            <a:ext cx="8458200" cy="4114800"/>
          </a:xfrm>
        </p:spPr>
        <p:txBody>
          <a:bodyPr>
            <a:normAutofit lnSpcReduction="10000"/>
          </a:bodyPr>
          <a:lstStyle/>
          <a:p>
            <a:pPr marL="64008" indent="0">
              <a:buNone/>
            </a:pPr>
            <a:r>
              <a:rPr lang="en-US" sz="2400" b="1" dirty="0" smtClean="0">
                <a:solidFill>
                  <a:schemeClr val="accent1"/>
                </a:solidFill>
              </a:rPr>
              <a:t>Topic Overview</a:t>
            </a:r>
            <a:endParaRPr lang="en-US" sz="2400" b="1" dirty="0">
              <a:solidFill>
                <a:schemeClr val="accent1"/>
              </a:solidFill>
            </a:endParaRPr>
          </a:p>
          <a:p>
            <a:r>
              <a:rPr lang="en-US" sz="1800" dirty="0" smtClean="0"/>
              <a:t>16 of the 20 most destructive wildfires in California’s history took place in the past 20 years </a:t>
            </a:r>
            <a:r>
              <a:rPr lang="en-US" sz="1800" i="1" baseline="30000" dirty="0" smtClean="0"/>
              <a:t>1</a:t>
            </a:r>
            <a:endParaRPr lang="en-US" sz="1800" dirty="0" smtClean="0"/>
          </a:p>
          <a:p>
            <a:r>
              <a:rPr lang="en-US" sz="1800" dirty="0" smtClean="0"/>
              <a:t>More than 350,000 California residents live in “Very High” risk wildfire zones </a:t>
            </a:r>
            <a:r>
              <a:rPr lang="en-US" sz="1800" i="1" baseline="30000" dirty="0"/>
              <a:t>2</a:t>
            </a:r>
            <a:endParaRPr lang="en-US" sz="1800" dirty="0" smtClean="0"/>
          </a:p>
          <a:p>
            <a:r>
              <a:rPr lang="en-US" sz="1800" dirty="0" smtClean="0"/>
              <a:t>Previous literature indicates poorer at-risk regions are more susceptible to long-term housing impacts than wealthier at-risk regions </a:t>
            </a:r>
            <a:r>
              <a:rPr lang="en-US" sz="1800" i="1" baseline="30000" dirty="0"/>
              <a:t>3</a:t>
            </a:r>
            <a:endParaRPr lang="en-US" sz="2000" b="1" dirty="0" smtClean="0">
              <a:solidFill>
                <a:schemeClr val="accent1"/>
              </a:solidFill>
              <a:latin typeface="+mj-lt"/>
            </a:endParaRPr>
          </a:p>
          <a:p>
            <a:pPr marL="64008" indent="0">
              <a:buNone/>
            </a:pPr>
            <a:r>
              <a:rPr lang="en-US" sz="2000" b="1" dirty="0" smtClean="0">
                <a:solidFill>
                  <a:schemeClr val="accent1"/>
                </a:solidFill>
                <a:latin typeface="+mj-lt"/>
              </a:rPr>
              <a:t>Thesis Question</a:t>
            </a:r>
            <a:endParaRPr lang="en-US" sz="2000" b="1" dirty="0">
              <a:solidFill>
                <a:schemeClr val="accent1"/>
              </a:solidFill>
              <a:latin typeface="+mj-lt"/>
            </a:endParaRPr>
          </a:p>
          <a:p>
            <a:pPr marL="64008" indent="0">
              <a:buNone/>
            </a:pPr>
            <a:r>
              <a:rPr lang="en-US" i="1" dirty="0" smtClean="0"/>
              <a:t>When </a:t>
            </a:r>
            <a:r>
              <a:rPr lang="en-US" i="1" dirty="0" smtClean="0"/>
              <a:t>and to what degree do California </a:t>
            </a:r>
            <a:r>
              <a:rPr lang="en-US" i="1" dirty="0" smtClean="0"/>
              <a:t> communities exhibit </a:t>
            </a:r>
            <a:r>
              <a:rPr lang="en-US" i="1" dirty="0" smtClean="0"/>
              <a:t>significant indicators of </a:t>
            </a:r>
            <a:r>
              <a:rPr lang="en-US" i="1" dirty="0" smtClean="0"/>
              <a:t> rehousing </a:t>
            </a:r>
            <a:r>
              <a:rPr lang="en-US" i="1" dirty="0" smtClean="0"/>
              <a:t>in the aftermath of destructive wildfires?</a:t>
            </a:r>
            <a:endParaRPr lang="en-US" b="1" i="1" dirty="0" smtClean="0">
              <a:solidFill>
                <a:schemeClr val="accent1"/>
              </a:solidFill>
              <a:latin typeface="+mj-lt"/>
            </a:endParaRPr>
          </a:p>
        </p:txBody>
      </p:sp>
      <p:sp>
        <p:nvSpPr>
          <p:cNvPr id="4" name="Footer Placeholder 4">
            <a:extLst>
              <a:ext uri="{FF2B5EF4-FFF2-40B4-BE49-F238E27FC236}">
                <a16:creationId xmlns:a16="http://schemas.microsoft.com/office/drawing/2014/main" id="{2B71AD4F-48C0-4EF8-AFA6-7E2673DF9DFA}"/>
              </a:ext>
            </a:extLst>
          </p:cNvPr>
          <p:cNvSpPr>
            <a:spLocks noGrp="1"/>
          </p:cNvSpPr>
          <p:nvPr>
            <p:ph type="ftr" sz="quarter" idx="11"/>
          </p:nvPr>
        </p:nvSpPr>
        <p:spPr/>
        <p:txBody>
          <a:bodyPr/>
          <a:lstStyle>
            <a:lvl1pPr>
              <a:defRPr/>
            </a:lvl1pPr>
          </a:lstStyle>
          <a:p>
            <a:r>
              <a:rPr lang="en-US" dirty="0" smtClean="0"/>
              <a:t>Rebuilding a Community</a:t>
            </a:r>
            <a:endParaRPr lang="en-US" dirty="0"/>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2</a:t>
            </a:fld>
            <a:endParaRPr lang="en-US" dirty="0"/>
          </a:p>
        </p:txBody>
      </p:sp>
      <p:sp>
        <p:nvSpPr>
          <p:cNvPr id="6" name="TextBox 5"/>
          <p:cNvSpPr txBox="1"/>
          <p:nvPr/>
        </p:nvSpPr>
        <p:spPr>
          <a:xfrm>
            <a:off x="1447800" y="6019800"/>
            <a:ext cx="7239000" cy="553998"/>
          </a:xfrm>
          <a:prstGeom prst="rect">
            <a:avLst/>
          </a:prstGeom>
          <a:noFill/>
        </p:spPr>
        <p:txBody>
          <a:bodyPr wrap="square" rtlCol="0">
            <a:spAutoFit/>
          </a:bodyPr>
          <a:lstStyle/>
          <a:p>
            <a:r>
              <a:rPr lang="en-US" sz="1000" i="1" baseline="30000" dirty="0" smtClean="0">
                <a:solidFill>
                  <a:schemeClr val="bg1"/>
                </a:solidFill>
              </a:rPr>
              <a:t>1</a:t>
            </a:r>
            <a:r>
              <a:rPr lang="en-US" sz="1000" dirty="0">
                <a:solidFill>
                  <a:schemeClr val="bg1"/>
                </a:solidFill>
              </a:rPr>
              <a:t> </a:t>
            </a:r>
            <a:r>
              <a:rPr lang="en-US" sz="1000" dirty="0" smtClean="0">
                <a:solidFill>
                  <a:schemeClr val="bg1"/>
                </a:solidFill>
              </a:rPr>
              <a:t>CAL FIRE (2019). </a:t>
            </a:r>
            <a:r>
              <a:rPr lang="en-US" sz="1000" i="1" dirty="0" smtClean="0">
                <a:solidFill>
                  <a:schemeClr val="bg1"/>
                </a:solidFill>
              </a:rPr>
              <a:t>Top 20 Most Destructive California Wildfires</a:t>
            </a:r>
          </a:p>
          <a:p>
            <a:r>
              <a:rPr lang="en-US" sz="1000" baseline="30000" dirty="0" smtClean="0">
                <a:solidFill>
                  <a:schemeClr val="bg1"/>
                </a:solidFill>
              </a:rPr>
              <a:t>2</a:t>
            </a:r>
            <a:r>
              <a:rPr lang="en-US" sz="1000" dirty="0" smtClean="0">
                <a:solidFill>
                  <a:schemeClr val="bg1"/>
                </a:solidFill>
              </a:rPr>
              <a:t> Dixon et al. (2018). </a:t>
            </a:r>
            <a:r>
              <a:rPr lang="en-US" sz="1000" i="1" dirty="0" smtClean="0">
                <a:solidFill>
                  <a:schemeClr val="bg1"/>
                </a:solidFill>
              </a:rPr>
              <a:t>The impact of changing wildfire risk on California’s residential insurance market</a:t>
            </a:r>
          </a:p>
          <a:p>
            <a:r>
              <a:rPr lang="en-US" sz="1000" i="1" baseline="30000" dirty="0" smtClean="0">
                <a:solidFill>
                  <a:schemeClr val="bg1"/>
                </a:solidFill>
              </a:rPr>
              <a:t>3</a:t>
            </a:r>
            <a:r>
              <a:rPr lang="en-US" sz="1000" i="1" dirty="0" smtClean="0">
                <a:solidFill>
                  <a:schemeClr val="bg1"/>
                </a:solidFill>
              </a:rPr>
              <a:t> </a:t>
            </a:r>
            <a:r>
              <a:rPr lang="en-US" sz="1000" dirty="0" smtClean="0">
                <a:solidFill>
                  <a:schemeClr val="bg1"/>
                </a:solidFill>
              </a:rPr>
              <a:t>Davies et al. (2018). </a:t>
            </a:r>
            <a:r>
              <a:rPr lang="en-US" sz="1000" i="1" dirty="0" smtClean="0">
                <a:solidFill>
                  <a:schemeClr val="bg1"/>
                </a:solidFill>
              </a:rPr>
              <a:t>The unequal vulnerability of communities of color to wildfire.</a:t>
            </a:r>
            <a:endParaRPr lang="en-US" sz="1000" baseline="30000"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z="3600" dirty="0" smtClean="0"/>
              <a:t>Research Rationale</a:t>
            </a:r>
            <a:endParaRPr lang="en-US" sz="3600" dirty="0"/>
          </a:p>
        </p:txBody>
      </p:sp>
      <p:sp>
        <p:nvSpPr>
          <p:cNvPr id="4" name="Footer Placeholder 4">
            <a:extLst>
              <a:ext uri="{FF2B5EF4-FFF2-40B4-BE49-F238E27FC236}">
                <a16:creationId xmlns:a16="http://schemas.microsoft.com/office/drawing/2014/main" id="{1959AD99-6BDF-4994-BB96-51E4881985D2}"/>
              </a:ext>
            </a:extLst>
          </p:cNvPr>
          <p:cNvSpPr>
            <a:spLocks noGrp="1"/>
          </p:cNvSpPr>
          <p:nvPr>
            <p:ph type="ftr" sz="quarter" idx="11"/>
          </p:nvPr>
        </p:nvSpPr>
        <p:spPr/>
        <p:txBody>
          <a:bodyPr/>
          <a:lstStyle>
            <a:lvl1pPr>
              <a:defRPr/>
            </a:lvl1pPr>
          </a:lstStyle>
          <a:p>
            <a:r>
              <a:rPr lang="en-US" dirty="0" smtClean="0"/>
              <a:t>Rebuilding a Community</a:t>
            </a:r>
            <a:endParaRPr lang="en-US" dirty="0"/>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2"/>
          </p:nvPr>
        </p:nvSpPr>
        <p:spPr/>
        <p:txBody>
          <a:bodyPr/>
          <a:lstStyle/>
          <a:p>
            <a:fld id="{FEA1243F-3000-4347-94A4-FBDEAD3122CB}" type="slidenum">
              <a:rPr lang="en-US" smtClean="0"/>
              <a:pPr/>
              <a:t>3</a:t>
            </a:fld>
            <a:endParaRPr lang="en-US" dirty="0"/>
          </a:p>
        </p:txBody>
      </p:sp>
      <p:grpSp>
        <p:nvGrpSpPr>
          <p:cNvPr id="16" name="Group 15">
            <a:extLst>
              <a:ext uri="{FF2B5EF4-FFF2-40B4-BE49-F238E27FC236}">
                <a16:creationId xmlns:a16="http://schemas.microsoft.com/office/drawing/2014/main" id="{92B4D1F2-57B4-4296-B895-05D9C201FBF9}"/>
              </a:ext>
              <a:ext uri="{C183D7F6-B498-43B3-948B-1728B52AA6E4}">
                <adec:decorative xmlns:adec="http://schemas.microsoft.com/office/drawing/2017/decorative" xmlns="" val="1"/>
              </a:ext>
            </a:extLst>
          </p:cNvPr>
          <p:cNvGrpSpPr/>
          <p:nvPr/>
        </p:nvGrpSpPr>
        <p:grpSpPr>
          <a:xfrm>
            <a:off x="562238" y="1447800"/>
            <a:ext cx="3521078" cy="571500"/>
            <a:chOff x="2636518" y="3171825"/>
            <a:chExt cx="3168969" cy="514350"/>
          </a:xfrm>
        </p:grpSpPr>
        <p:pic>
          <p:nvPicPr>
            <p:cNvPr id="17" name="Graphic 16">
              <a:extLst>
                <a:ext uri="{FF2B5EF4-FFF2-40B4-BE49-F238E27FC236}">
                  <a16:creationId xmlns:a16="http://schemas.microsoft.com/office/drawing/2014/main" id="{B6AD3AED-D5E2-4C29-8755-E4B2ADF9EAC7}"/>
                </a:ext>
                <a:ext uri="{C183D7F6-B498-43B3-948B-1728B52AA6E4}">
                  <adec:decorative xmlns:adec="http://schemas.microsoft.com/office/drawing/2017/decorative" xmlns="" val="1"/>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3338512" y="3171825"/>
              <a:ext cx="2466975" cy="514350"/>
            </a:xfrm>
            <a:prstGeom prst="rect">
              <a:avLst/>
            </a:prstGeom>
          </p:spPr>
        </p:pic>
        <p:pic>
          <p:nvPicPr>
            <p:cNvPr id="18" name="Graphic 17">
              <a:extLst>
                <a:ext uri="{FF2B5EF4-FFF2-40B4-BE49-F238E27FC236}">
                  <a16:creationId xmlns:a16="http://schemas.microsoft.com/office/drawing/2014/main" id="{A6ED6F43-3391-44F1-ACB4-DAB2C01D10BF}"/>
                </a:ext>
                <a:ext uri="{C183D7F6-B498-43B3-948B-1728B52AA6E4}">
                  <adec:decorative xmlns:adec="http://schemas.microsoft.com/office/drawing/2017/decorative" xmlns="" val="1"/>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2636518" y="3171825"/>
              <a:ext cx="904875" cy="514350"/>
            </a:xfrm>
            <a:prstGeom prst="rect">
              <a:avLst/>
            </a:prstGeom>
          </p:spPr>
        </p:pic>
      </p:grpSp>
      <p:sp>
        <p:nvSpPr>
          <p:cNvPr id="12" name="Rectangle 2">
            <a:extLst>
              <a:ext uri="{FF2B5EF4-FFF2-40B4-BE49-F238E27FC236}">
                <a16:creationId xmlns:a16="http://schemas.microsoft.com/office/drawing/2014/main" id="{726B5A03-7F87-4174-B569-E5E11B47BD78}"/>
              </a:ext>
            </a:extLst>
          </p:cNvPr>
          <p:cNvSpPr txBox="1">
            <a:spLocks/>
          </p:cNvSpPr>
          <p:nvPr/>
        </p:nvSpPr>
        <p:spPr>
          <a:xfrm>
            <a:off x="1911085" y="1479423"/>
            <a:ext cx="1828801" cy="539877"/>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buNone/>
            </a:pPr>
            <a:r>
              <a:rPr lang="en-US" sz="1400" b="1" dirty="0" smtClean="0"/>
              <a:t>Academic Contribution</a:t>
            </a:r>
            <a:endParaRPr lang="en-US" sz="1400" b="1" dirty="0"/>
          </a:p>
        </p:txBody>
      </p:sp>
      <p:sp>
        <p:nvSpPr>
          <p:cNvPr id="13" name="Rectangle 2">
            <a:extLst>
              <a:ext uri="{FF2B5EF4-FFF2-40B4-BE49-F238E27FC236}">
                <a16:creationId xmlns:a16="http://schemas.microsoft.com/office/drawing/2014/main" id="{C96BEBCF-6B37-4CB0-B101-BE4FC27A8A83}"/>
              </a:ext>
            </a:extLst>
          </p:cNvPr>
          <p:cNvSpPr txBox="1">
            <a:spLocks/>
          </p:cNvSpPr>
          <p:nvPr/>
        </p:nvSpPr>
        <p:spPr>
          <a:xfrm>
            <a:off x="562238" y="2409976"/>
            <a:ext cx="3628762" cy="3003371"/>
          </a:xfrm>
          <a:prstGeom prst="rect">
            <a:avLst/>
          </a:prstGeom>
        </p:spPr>
        <p:txBody>
          <a:bodyPr vert="horz" anchor="t">
            <a:no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285750" indent="-285750">
              <a:spcBef>
                <a:spcPts val="0"/>
              </a:spcBef>
              <a:spcAft>
                <a:spcPts val="1000"/>
              </a:spcAft>
            </a:pPr>
            <a:r>
              <a:rPr lang="en-US" sz="1800" dirty="0" smtClean="0"/>
              <a:t>Take a regression analysis approach to map out year-to-year trends as opposed to case studies</a:t>
            </a:r>
            <a:endParaRPr lang="en-US" sz="1800" dirty="0"/>
          </a:p>
          <a:p>
            <a:pPr marL="285750" indent="-285750">
              <a:spcBef>
                <a:spcPts val="0"/>
              </a:spcBef>
              <a:spcAft>
                <a:spcPts val="1000"/>
              </a:spcAft>
            </a:pPr>
            <a:r>
              <a:rPr lang="en-US" sz="1800" dirty="0" smtClean="0"/>
              <a:t>Provide an original database of wildfire household impacts based on county fire reports</a:t>
            </a:r>
          </a:p>
          <a:p>
            <a:pPr marL="285750" indent="-285750">
              <a:spcBef>
                <a:spcPts val="0"/>
              </a:spcBef>
              <a:spcAft>
                <a:spcPts val="1000"/>
              </a:spcAft>
            </a:pPr>
            <a:r>
              <a:rPr lang="en-US" sz="1800" dirty="0" smtClean="0"/>
              <a:t>Further explore the relationship between </a:t>
            </a:r>
            <a:r>
              <a:rPr lang="en-US" sz="1800" dirty="0" smtClean="0"/>
              <a:t>the socioeconomic </a:t>
            </a:r>
            <a:r>
              <a:rPr lang="en-US" sz="1800" dirty="0" smtClean="0"/>
              <a:t>status and adaptability </a:t>
            </a:r>
            <a:r>
              <a:rPr lang="en-US" sz="1800" dirty="0" smtClean="0"/>
              <a:t>of different regions</a:t>
            </a:r>
            <a:endParaRPr lang="en-US" sz="1800" dirty="0"/>
          </a:p>
        </p:txBody>
      </p:sp>
      <p:grpSp>
        <p:nvGrpSpPr>
          <p:cNvPr id="19" name="Group 18">
            <a:extLst>
              <a:ext uri="{FF2B5EF4-FFF2-40B4-BE49-F238E27FC236}">
                <a16:creationId xmlns:a16="http://schemas.microsoft.com/office/drawing/2014/main" id="{24C46028-366E-4F67-A5A9-B08CF5110F58}"/>
              </a:ext>
              <a:ext uri="{C183D7F6-B498-43B3-948B-1728B52AA6E4}">
                <adec:decorative xmlns:adec="http://schemas.microsoft.com/office/drawing/2017/decorative" xmlns="" val="1"/>
              </a:ext>
            </a:extLst>
          </p:cNvPr>
          <p:cNvGrpSpPr/>
          <p:nvPr/>
        </p:nvGrpSpPr>
        <p:grpSpPr>
          <a:xfrm>
            <a:off x="4955011" y="1447800"/>
            <a:ext cx="3480329" cy="571500"/>
            <a:chOff x="2673192" y="3171825"/>
            <a:chExt cx="3132295" cy="514350"/>
          </a:xfrm>
        </p:grpSpPr>
        <p:pic>
          <p:nvPicPr>
            <p:cNvPr id="20" name="Graphic 19">
              <a:extLst>
                <a:ext uri="{FF2B5EF4-FFF2-40B4-BE49-F238E27FC236}">
                  <a16:creationId xmlns:a16="http://schemas.microsoft.com/office/drawing/2014/main" id="{0B87D64D-964F-46D7-B928-3AA29C95BDCB}"/>
                </a:ext>
                <a:ext uri="{C183D7F6-B498-43B3-948B-1728B52AA6E4}">
                  <adec:decorative xmlns:adec="http://schemas.microsoft.com/office/drawing/2017/decorative" xmlns="" val="1"/>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3338512" y="3171825"/>
              <a:ext cx="2466975" cy="514350"/>
            </a:xfrm>
            <a:prstGeom prst="rect">
              <a:avLst/>
            </a:prstGeom>
          </p:spPr>
        </p:pic>
        <p:pic>
          <p:nvPicPr>
            <p:cNvPr id="21" name="Graphic 20">
              <a:extLst>
                <a:ext uri="{FF2B5EF4-FFF2-40B4-BE49-F238E27FC236}">
                  <a16:creationId xmlns:a16="http://schemas.microsoft.com/office/drawing/2014/main" id="{BA2DF9F9-5B5B-4C03-B98F-60F7655E2AAD}"/>
                </a:ext>
                <a:ext uri="{C183D7F6-B498-43B3-948B-1728B52AA6E4}">
                  <adec:decorative xmlns:adec="http://schemas.microsoft.com/office/drawing/2017/decorative" xmlns="" val="1"/>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2673192" y="3171825"/>
              <a:ext cx="904875" cy="514350"/>
            </a:xfrm>
            <a:prstGeom prst="rect">
              <a:avLst/>
            </a:prstGeom>
          </p:spPr>
        </p:pic>
      </p:grpSp>
      <p:sp>
        <p:nvSpPr>
          <p:cNvPr id="14" name="Rectangle 2">
            <a:extLst>
              <a:ext uri="{FF2B5EF4-FFF2-40B4-BE49-F238E27FC236}">
                <a16:creationId xmlns:a16="http://schemas.microsoft.com/office/drawing/2014/main" id="{EEE08402-AE66-4BD0-91FE-EE2B207C31A1}"/>
              </a:ext>
            </a:extLst>
          </p:cNvPr>
          <p:cNvSpPr txBox="1">
            <a:spLocks/>
          </p:cNvSpPr>
          <p:nvPr/>
        </p:nvSpPr>
        <p:spPr>
          <a:xfrm>
            <a:off x="6193261" y="1479423"/>
            <a:ext cx="1743074" cy="539877"/>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buNone/>
            </a:pPr>
            <a:r>
              <a:rPr lang="en-US" sz="1400" b="1" dirty="0" smtClean="0"/>
              <a:t>Policy Contribution</a:t>
            </a:r>
            <a:endParaRPr lang="en-US" sz="1400" b="1" dirty="0"/>
          </a:p>
        </p:txBody>
      </p:sp>
      <p:sp>
        <p:nvSpPr>
          <p:cNvPr id="15" name="Rectangle 2">
            <a:extLst>
              <a:ext uri="{FF2B5EF4-FFF2-40B4-BE49-F238E27FC236}">
                <a16:creationId xmlns:a16="http://schemas.microsoft.com/office/drawing/2014/main" id="{3D120688-CE29-447A-A09D-FA1909809B67}"/>
              </a:ext>
            </a:extLst>
          </p:cNvPr>
          <p:cNvSpPr txBox="1">
            <a:spLocks/>
          </p:cNvSpPr>
          <p:nvPr/>
        </p:nvSpPr>
        <p:spPr>
          <a:xfrm>
            <a:off x="4959493" y="2409976"/>
            <a:ext cx="3574907" cy="3155771"/>
          </a:xfrm>
          <a:prstGeom prst="rect">
            <a:avLst/>
          </a:prstGeom>
        </p:spPr>
        <p:txBody>
          <a:bodyPr vert="horz" anchor="t">
            <a:no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285750" indent="-285750">
              <a:spcBef>
                <a:spcPts val="0"/>
              </a:spcBef>
              <a:spcAft>
                <a:spcPts val="1000"/>
              </a:spcAft>
            </a:pPr>
            <a:r>
              <a:rPr lang="en-US" sz="1800" dirty="0" smtClean="0"/>
              <a:t>Indicate whether rapid-rehousing policies are achieving their intended goals</a:t>
            </a:r>
            <a:endParaRPr lang="en-US" sz="1800" dirty="0"/>
          </a:p>
          <a:p>
            <a:pPr marL="285750" indent="-285750">
              <a:spcBef>
                <a:spcPts val="0"/>
              </a:spcBef>
              <a:spcAft>
                <a:spcPts val="1000"/>
              </a:spcAft>
            </a:pPr>
            <a:r>
              <a:rPr lang="en-US" sz="1800" dirty="0" smtClean="0"/>
              <a:t>Explore home building permitting regulations and processes unique to California residence and their implications to impacted homeowners</a:t>
            </a:r>
          </a:p>
          <a:p>
            <a:pPr marL="285750" indent="-285750">
              <a:spcBef>
                <a:spcPts val="0"/>
              </a:spcBef>
              <a:spcAft>
                <a:spcPts val="1000"/>
              </a:spcAft>
            </a:pPr>
            <a:r>
              <a:rPr lang="en-US" sz="1800" dirty="0" smtClean="0"/>
              <a:t>Inform whether income-specific housing grants by region may support more equitable rehousing patterns</a:t>
            </a:r>
            <a:endParaRPr lang="en-US"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Research Methods</a:t>
            </a:r>
            <a:endParaRPr lang="en-US" dirty="0"/>
          </a:p>
        </p:txBody>
      </p:sp>
      <p:sp>
        <p:nvSpPr>
          <p:cNvPr id="8" name="Content Placeholder 7">
            <a:extLst>
              <a:ext uri="{FF2B5EF4-FFF2-40B4-BE49-F238E27FC236}">
                <a16:creationId xmlns:a16="http://schemas.microsoft.com/office/drawing/2014/main" id="{F9973C09-F636-4499-99F3-ECA4BD64B332}"/>
              </a:ext>
            </a:extLst>
          </p:cNvPr>
          <p:cNvSpPr>
            <a:spLocks noGrp="1"/>
          </p:cNvSpPr>
          <p:nvPr>
            <p:ph idx="1"/>
          </p:nvPr>
        </p:nvSpPr>
        <p:spPr/>
        <p:txBody>
          <a:bodyPr/>
          <a:lstStyle/>
          <a:p>
            <a:pPr marL="64008" indent="0">
              <a:buNone/>
            </a:pPr>
            <a:r>
              <a:rPr lang="en-US" sz="2000" b="1" dirty="0" smtClean="0">
                <a:solidFill>
                  <a:schemeClr val="accent1"/>
                </a:solidFill>
              </a:rPr>
              <a:t>Two-Way Fixed Effects Regression Model</a:t>
            </a:r>
            <a:endParaRPr lang="en-US" sz="2000" b="1" dirty="0">
              <a:solidFill>
                <a:schemeClr val="accent1"/>
              </a:solidFill>
            </a:endParaRPr>
          </a:p>
          <a:p>
            <a:pPr lvl="1"/>
            <a:r>
              <a:rPr lang="en-US" sz="1600" dirty="0" smtClean="0"/>
              <a:t>Regressing </a:t>
            </a:r>
            <a:r>
              <a:rPr lang="en-US" sz="1600" dirty="0" smtClean="0"/>
              <a:t>both the </a:t>
            </a:r>
            <a:r>
              <a:rPr lang="en-US" sz="1600" dirty="0" smtClean="0"/>
              <a:t>number of structures destroyed by </a:t>
            </a:r>
            <a:r>
              <a:rPr lang="en-US" sz="1600" dirty="0" smtClean="0"/>
              <a:t>a wildfire </a:t>
            </a:r>
            <a:r>
              <a:rPr lang="en-US" sz="1600" dirty="0" smtClean="0"/>
              <a:t>and the income bracket of a given region on the number of housing permits issued in the 7 years following an instance</a:t>
            </a:r>
          </a:p>
          <a:p>
            <a:pPr lvl="1"/>
            <a:r>
              <a:rPr lang="en-US" sz="1600" dirty="0" smtClean="0"/>
              <a:t>Fixed effects for trends across all 58 counties and 21 years (1998-2018)</a:t>
            </a:r>
            <a:endParaRPr lang="en-US" sz="1600" dirty="0"/>
          </a:p>
          <a:p>
            <a:pPr marL="64008" indent="0">
              <a:buNone/>
            </a:pPr>
            <a:r>
              <a:rPr lang="en-US" sz="2000" b="1" dirty="0" smtClean="0">
                <a:solidFill>
                  <a:schemeClr val="accent1"/>
                </a:solidFill>
              </a:rPr>
              <a:t>Indicator Values</a:t>
            </a:r>
            <a:endParaRPr lang="en-US" sz="2000" b="1" dirty="0">
              <a:solidFill>
                <a:schemeClr val="accent1"/>
              </a:solidFill>
            </a:endParaRPr>
          </a:p>
          <a:p>
            <a:pPr lvl="1"/>
            <a:r>
              <a:rPr lang="en-US" sz="1600" dirty="0" smtClean="0"/>
              <a:t>The coefficients B</a:t>
            </a:r>
            <a:r>
              <a:rPr lang="en-US" sz="1600" baseline="-25000" dirty="0" smtClean="0"/>
              <a:t>1</a:t>
            </a:r>
            <a:r>
              <a:rPr lang="en-US" sz="1600" dirty="0" smtClean="0"/>
              <a:t> through B</a:t>
            </a:r>
            <a:r>
              <a:rPr lang="en-US" sz="1600" baseline="-25000" dirty="0" smtClean="0"/>
              <a:t>7</a:t>
            </a:r>
            <a:r>
              <a:rPr lang="en-US" sz="1600" dirty="0" smtClean="0"/>
              <a:t> indicate the percent change each structure destroyed from a wildfire has on increased permits issued in subsequent years</a:t>
            </a:r>
          </a:p>
          <a:p>
            <a:pPr lvl="1"/>
            <a:r>
              <a:rPr lang="en-US" sz="1600" dirty="0" smtClean="0"/>
              <a:t>The coefficients B</a:t>
            </a:r>
            <a:r>
              <a:rPr lang="en-US" sz="1600" baseline="-25000" dirty="0" smtClean="0"/>
              <a:t>9</a:t>
            </a:r>
            <a:r>
              <a:rPr lang="en-US" sz="1600" dirty="0" smtClean="0"/>
              <a:t> through B</a:t>
            </a:r>
            <a:r>
              <a:rPr lang="en-US" sz="1600" baseline="-25000" dirty="0" smtClean="0"/>
              <a:t>15</a:t>
            </a:r>
            <a:r>
              <a:rPr lang="en-US" sz="1600" dirty="0" smtClean="0"/>
              <a:t> indicate the additional affects a region’s per capita income has on permitting trends </a:t>
            </a:r>
            <a:r>
              <a:rPr lang="en-US" sz="1600" dirty="0" smtClean="0"/>
              <a:t>given </a:t>
            </a:r>
            <a:r>
              <a:rPr lang="en-US" sz="1600" dirty="0" smtClean="0"/>
              <a:t>that a wildfire is </a:t>
            </a:r>
            <a:r>
              <a:rPr lang="en-US" sz="1600" dirty="0" smtClean="0"/>
              <a:t>observed</a:t>
            </a:r>
            <a:endParaRPr lang="en-US" sz="1600" dirty="0"/>
          </a:p>
        </p:txBody>
      </p:sp>
      <p:sp>
        <p:nvSpPr>
          <p:cNvPr id="4" name="Footer Placeholder 4">
            <a:extLst>
              <a:ext uri="{FF2B5EF4-FFF2-40B4-BE49-F238E27FC236}">
                <a16:creationId xmlns:a16="http://schemas.microsoft.com/office/drawing/2014/main" id="{5BC5789F-7017-44D1-94D9-F925BFFC815A}"/>
              </a:ext>
            </a:extLst>
          </p:cNvPr>
          <p:cNvSpPr>
            <a:spLocks noGrp="1"/>
          </p:cNvSpPr>
          <p:nvPr>
            <p:ph type="ftr" sz="quarter" idx="11"/>
          </p:nvPr>
        </p:nvSpPr>
        <p:spPr/>
        <p:txBody>
          <a:bodyPr/>
          <a:lstStyle>
            <a:lvl1pPr>
              <a:defRPr/>
            </a:lvl1pPr>
          </a:lstStyle>
          <a:p>
            <a:r>
              <a:rPr lang="en-US" dirty="0" smtClean="0"/>
              <a:t>Rebuilding a Community</a:t>
            </a:r>
            <a:endParaRPr lang="en-US" dirty="0"/>
          </a:p>
        </p:txBody>
      </p:sp>
      <p:sp>
        <p:nvSpPr>
          <p:cNvPr id="5" name="Slide Number Placeholder 5">
            <a:extLst>
              <a:ext uri="{FF2B5EF4-FFF2-40B4-BE49-F238E27FC236}">
                <a16:creationId xmlns:a16="http://schemas.microsoft.com/office/drawing/2014/main" id="{161CB7FE-4BC2-4768-8C6C-F2EDE3AAC421}"/>
              </a:ext>
            </a:extLst>
          </p:cNvPr>
          <p:cNvSpPr>
            <a:spLocks noGrp="1"/>
          </p:cNvSpPr>
          <p:nvPr>
            <p:ph type="sldNum" sz="quarter" idx="12"/>
          </p:nvPr>
        </p:nvSpPr>
        <p:spPr/>
        <p:txBody>
          <a:bodyPr/>
          <a:lstStyle/>
          <a:p>
            <a:fld id="{FEA1243F-3000-4347-94A4-FBDEAD3122CB}" type="slidenum">
              <a:rPr lang="en-US" smtClean="0"/>
              <a:pPr/>
              <a:t>4</a:t>
            </a:fld>
            <a:endParaRPr lang="en-US" dirty="0"/>
          </a:p>
        </p:txBody>
      </p:sp>
      <p:sp>
        <p:nvSpPr>
          <p:cNvPr id="3" name="TextBox 2"/>
          <p:cNvSpPr txBox="1"/>
          <p:nvPr/>
        </p:nvSpPr>
        <p:spPr>
          <a:xfrm>
            <a:off x="685800" y="5186028"/>
            <a:ext cx="7772400" cy="1421671"/>
          </a:xfrm>
          <a:prstGeom prst="rect">
            <a:avLst/>
          </a:prstGeom>
          <a:solidFill>
            <a:schemeClr val="tx1"/>
          </a:solidFill>
          <a:ln>
            <a:solidFill>
              <a:schemeClr val="bg1"/>
            </a:solidFill>
          </a:ln>
        </p:spPr>
        <p:txBody>
          <a:bodyPr wrap="square" rtlCol="0">
            <a:spAutoFit/>
          </a:bodyPr>
          <a:lstStyle/>
          <a:p>
            <a:pPr>
              <a:lnSpc>
                <a:spcPct val="150000"/>
              </a:lnSpc>
            </a:pPr>
            <a:r>
              <a:rPr lang="en-US" sz="2000" b="1" i="1" dirty="0" smtClean="0">
                <a:solidFill>
                  <a:schemeClr val="bg1"/>
                </a:solidFill>
                <a:latin typeface="Times New Roman" panose="02020603050405020304" pitchFamily="18" charset="0"/>
                <a:cs typeface="Times New Roman" panose="02020603050405020304" pitchFamily="18" charset="0"/>
              </a:rPr>
              <a:t>log(</a:t>
            </a:r>
            <a:r>
              <a:rPr lang="en-US" sz="2000" b="1" i="1" dirty="0" err="1" smtClean="0">
                <a:solidFill>
                  <a:schemeClr val="bg1"/>
                </a:solidFill>
                <a:latin typeface="Times New Roman" panose="02020603050405020304" pitchFamily="18" charset="0"/>
                <a:cs typeface="Times New Roman" panose="02020603050405020304" pitchFamily="18" charset="0"/>
              </a:rPr>
              <a:t>total_mf_sf_perm</a:t>
            </a:r>
            <a:r>
              <a:rPr lang="en-US" sz="2000" b="1" i="1" baseline="-25000" dirty="0" err="1" smtClean="0">
                <a:solidFill>
                  <a:schemeClr val="bg1"/>
                </a:solidFill>
                <a:latin typeface="Times New Roman" panose="02020603050405020304" pitchFamily="18" charset="0"/>
                <a:cs typeface="Times New Roman" panose="02020603050405020304" pitchFamily="18" charset="0"/>
              </a:rPr>
              <a:t>t,c</a:t>
            </a:r>
            <a:r>
              <a:rPr lang="en-US" sz="2000" b="1" i="1" dirty="0" smtClean="0">
                <a:solidFill>
                  <a:schemeClr val="bg1"/>
                </a:solidFill>
                <a:latin typeface="Times New Roman" panose="02020603050405020304" pitchFamily="18" charset="0"/>
                <a:cs typeface="Times New Roman" panose="02020603050405020304" pitchFamily="18" charset="0"/>
              </a:rPr>
              <a:t>) = B</a:t>
            </a:r>
            <a:r>
              <a:rPr lang="en-US" sz="2000" b="1" i="1" baseline="-25000" dirty="0" smtClean="0">
                <a:solidFill>
                  <a:schemeClr val="bg1"/>
                </a:solidFill>
                <a:latin typeface="Times New Roman" panose="02020603050405020304" pitchFamily="18" charset="0"/>
                <a:cs typeface="Times New Roman" panose="02020603050405020304" pitchFamily="18" charset="0"/>
              </a:rPr>
              <a:t>0 </a:t>
            </a:r>
            <a:r>
              <a:rPr lang="en-US" sz="2000" b="1" i="1" dirty="0" smtClean="0">
                <a:solidFill>
                  <a:schemeClr val="bg1"/>
                </a:solidFill>
                <a:latin typeface="Times New Roman" panose="02020603050405020304" pitchFamily="18" charset="0"/>
                <a:cs typeface="Times New Roman" panose="02020603050405020304" pitchFamily="18" charset="0"/>
              </a:rPr>
              <a:t>+ </a:t>
            </a:r>
            <a:r>
              <a:rPr lang="en-US" sz="2000" b="1" i="1" dirty="0" smtClean="0">
                <a:solidFill>
                  <a:schemeClr val="bg1"/>
                </a:solidFill>
                <a:latin typeface="Times New Roman" panose="02020603050405020304" pitchFamily="18" charset="0"/>
                <a:cs typeface="Times New Roman" panose="02020603050405020304" pitchFamily="18" charset="0"/>
              </a:rPr>
              <a:t>B</a:t>
            </a:r>
            <a:r>
              <a:rPr lang="en-US" sz="2000" b="1" i="1" baseline="-25000" dirty="0" smtClean="0">
                <a:solidFill>
                  <a:schemeClr val="bg1"/>
                </a:solidFill>
                <a:latin typeface="Times New Roman" panose="02020603050405020304" pitchFamily="18" charset="0"/>
                <a:cs typeface="Times New Roman" panose="02020603050405020304" pitchFamily="18" charset="0"/>
              </a:rPr>
              <a:t>1</a:t>
            </a:r>
            <a:r>
              <a:rPr lang="en-US" sz="2000" b="1" i="1" dirty="0" smtClean="0">
                <a:solidFill>
                  <a:schemeClr val="bg1"/>
                </a:solidFill>
                <a:latin typeface="Times New Roman" panose="02020603050405020304" pitchFamily="18" charset="0"/>
                <a:cs typeface="Times New Roman" panose="02020603050405020304" pitchFamily="18" charset="0"/>
              </a:rPr>
              <a:t>struc_dest</a:t>
            </a:r>
            <a:r>
              <a:rPr lang="en-US" sz="2000" b="1" i="1" baseline="-25000" dirty="0" smtClean="0">
                <a:solidFill>
                  <a:schemeClr val="bg1"/>
                </a:solidFill>
                <a:latin typeface="Times New Roman" panose="02020603050405020304" pitchFamily="18" charset="0"/>
                <a:cs typeface="Times New Roman" panose="02020603050405020304" pitchFamily="18" charset="0"/>
              </a:rPr>
              <a:t>t-7,c</a:t>
            </a:r>
            <a:r>
              <a:rPr lang="en-US" sz="2000" b="1" i="1" dirty="0" smtClean="0">
                <a:solidFill>
                  <a:schemeClr val="bg1"/>
                </a:solidFill>
                <a:latin typeface="Times New Roman" panose="02020603050405020304" pitchFamily="18" charset="0"/>
                <a:cs typeface="Times New Roman" panose="02020603050405020304" pitchFamily="18" charset="0"/>
              </a:rPr>
              <a:t> </a:t>
            </a:r>
            <a:r>
              <a:rPr lang="en-US" sz="2000" b="1" i="1" dirty="0" smtClean="0">
                <a:solidFill>
                  <a:schemeClr val="bg1"/>
                </a:solidFill>
                <a:latin typeface="Times New Roman" panose="02020603050405020304" pitchFamily="18" charset="0"/>
                <a:cs typeface="Times New Roman" panose="02020603050405020304" pitchFamily="18" charset="0"/>
              </a:rPr>
              <a:t>+ </a:t>
            </a:r>
            <a:r>
              <a:rPr lang="en-US" sz="2000" b="1" i="1" dirty="0" smtClean="0">
                <a:solidFill>
                  <a:schemeClr val="bg1"/>
                </a:solidFill>
                <a:latin typeface="Times New Roman" panose="02020603050405020304" pitchFamily="18" charset="0"/>
                <a:cs typeface="Times New Roman" panose="02020603050405020304" pitchFamily="18" charset="0"/>
              </a:rPr>
              <a:t>B</a:t>
            </a:r>
            <a:r>
              <a:rPr lang="en-US" sz="2000" b="1" i="1" baseline="-25000" dirty="0" smtClean="0">
                <a:solidFill>
                  <a:schemeClr val="bg1"/>
                </a:solidFill>
                <a:latin typeface="Times New Roman" panose="02020603050405020304" pitchFamily="18" charset="0"/>
                <a:cs typeface="Times New Roman" panose="02020603050405020304" pitchFamily="18" charset="0"/>
              </a:rPr>
              <a:t>2</a:t>
            </a:r>
            <a:r>
              <a:rPr lang="en-US" sz="2000" b="1" i="1" dirty="0" smtClean="0">
                <a:solidFill>
                  <a:schemeClr val="bg1"/>
                </a:solidFill>
                <a:latin typeface="Times New Roman" panose="02020603050405020304" pitchFamily="18" charset="0"/>
                <a:cs typeface="Times New Roman" panose="02020603050405020304" pitchFamily="18" charset="0"/>
              </a:rPr>
              <a:t>struc_dest</a:t>
            </a:r>
            <a:r>
              <a:rPr lang="en-US" sz="2000" b="1" i="1" baseline="-25000" dirty="0" smtClean="0">
                <a:solidFill>
                  <a:schemeClr val="bg1"/>
                </a:solidFill>
                <a:latin typeface="Times New Roman" panose="02020603050405020304" pitchFamily="18" charset="0"/>
                <a:cs typeface="Times New Roman" panose="02020603050405020304" pitchFamily="18" charset="0"/>
              </a:rPr>
              <a:t>t-6,c</a:t>
            </a:r>
            <a:r>
              <a:rPr lang="en-US" sz="2000" b="1" i="1" dirty="0" smtClean="0">
                <a:solidFill>
                  <a:schemeClr val="bg1"/>
                </a:solidFill>
                <a:latin typeface="Times New Roman" panose="02020603050405020304" pitchFamily="18" charset="0"/>
                <a:cs typeface="Times New Roman" panose="02020603050405020304" pitchFamily="18" charset="0"/>
              </a:rPr>
              <a:t> </a:t>
            </a:r>
            <a:r>
              <a:rPr lang="en-US" sz="2000" b="1" i="1" dirty="0" smtClean="0">
                <a:solidFill>
                  <a:schemeClr val="bg1"/>
                </a:solidFill>
                <a:latin typeface="Times New Roman" panose="02020603050405020304" pitchFamily="18" charset="0"/>
                <a:cs typeface="Times New Roman" panose="02020603050405020304" pitchFamily="18" charset="0"/>
              </a:rPr>
              <a:t>+ … + </a:t>
            </a:r>
            <a:r>
              <a:rPr lang="en-US" sz="2000" b="1" i="1" dirty="0" smtClean="0">
                <a:solidFill>
                  <a:schemeClr val="bg1"/>
                </a:solidFill>
                <a:latin typeface="Times New Roman" panose="02020603050405020304" pitchFamily="18" charset="0"/>
                <a:cs typeface="Times New Roman" panose="02020603050405020304" pitchFamily="18" charset="0"/>
              </a:rPr>
              <a:t>B</a:t>
            </a:r>
            <a:r>
              <a:rPr lang="en-US" sz="2000" b="1" i="1" baseline="-25000" dirty="0" smtClean="0">
                <a:solidFill>
                  <a:schemeClr val="bg1"/>
                </a:solidFill>
                <a:latin typeface="Times New Roman" panose="02020603050405020304" pitchFamily="18" charset="0"/>
                <a:cs typeface="Times New Roman" panose="02020603050405020304" pitchFamily="18" charset="0"/>
              </a:rPr>
              <a:t>7</a:t>
            </a:r>
            <a:r>
              <a:rPr lang="en-US" sz="2000" b="1" i="1" dirty="0" smtClean="0">
                <a:solidFill>
                  <a:schemeClr val="bg1"/>
                </a:solidFill>
                <a:latin typeface="Times New Roman" panose="02020603050405020304" pitchFamily="18" charset="0"/>
                <a:cs typeface="Times New Roman" panose="02020603050405020304" pitchFamily="18" charset="0"/>
              </a:rPr>
              <a:t>struc_dest</a:t>
            </a:r>
            <a:r>
              <a:rPr lang="en-US" sz="2000" b="1" i="1" baseline="-25000" dirty="0" smtClean="0">
                <a:solidFill>
                  <a:schemeClr val="bg1"/>
                </a:solidFill>
                <a:latin typeface="Times New Roman" panose="02020603050405020304" pitchFamily="18" charset="0"/>
                <a:cs typeface="Times New Roman" panose="02020603050405020304" pitchFamily="18" charset="0"/>
              </a:rPr>
              <a:t>t-1,c</a:t>
            </a:r>
            <a:r>
              <a:rPr lang="en-US" sz="2000" b="1" i="1" dirty="0" smtClean="0">
                <a:solidFill>
                  <a:schemeClr val="bg1"/>
                </a:solidFill>
                <a:latin typeface="Times New Roman" panose="02020603050405020304" pitchFamily="18" charset="0"/>
                <a:cs typeface="Times New Roman" panose="02020603050405020304" pitchFamily="18" charset="0"/>
              </a:rPr>
              <a:t> </a:t>
            </a:r>
            <a:r>
              <a:rPr lang="en-US" sz="2000" b="1" i="1" dirty="0" smtClean="0">
                <a:solidFill>
                  <a:schemeClr val="bg1"/>
                </a:solidFill>
                <a:latin typeface="Times New Roman" panose="02020603050405020304" pitchFamily="18" charset="0"/>
                <a:cs typeface="Times New Roman" panose="02020603050405020304" pitchFamily="18" charset="0"/>
              </a:rPr>
              <a:t>+ B</a:t>
            </a:r>
            <a:r>
              <a:rPr lang="en-US" sz="2000" b="1" i="1" baseline="-25000" dirty="0" smtClean="0">
                <a:solidFill>
                  <a:schemeClr val="bg1"/>
                </a:solidFill>
                <a:latin typeface="Times New Roman" panose="02020603050405020304" pitchFamily="18" charset="0"/>
                <a:cs typeface="Times New Roman" panose="02020603050405020304" pitchFamily="18" charset="0"/>
              </a:rPr>
              <a:t>8</a:t>
            </a:r>
            <a:r>
              <a:rPr lang="en-US" sz="2000" b="1" i="1" dirty="0" smtClean="0">
                <a:solidFill>
                  <a:schemeClr val="bg1"/>
                </a:solidFill>
                <a:latin typeface="Times New Roman" panose="02020603050405020304" pitchFamily="18" charset="0"/>
                <a:cs typeface="Times New Roman" panose="02020603050405020304" pitchFamily="18" charset="0"/>
              </a:rPr>
              <a:t>over_40</a:t>
            </a:r>
            <a:r>
              <a:rPr lang="en-US" sz="2000" b="1" i="1" baseline="-25000" dirty="0" smtClean="0">
                <a:solidFill>
                  <a:schemeClr val="bg1"/>
                </a:solidFill>
                <a:latin typeface="Times New Roman" panose="02020603050405020304" pitchFamily="18" charset="0"/>
                <a:cs typeface="Times New Roman" panose="02020603050405020304" pitchFamily="18" charset="0"/>
              </a:rPr>
              <a:t>t,c</a:t>
            </a:r>
            <a:r>
              <a:rPr lang="en-US" sz="2000" b="1" i="1" dirty="0" smtClean="0">
                <a:solidFill>
                  <a:schemeClr val="bg1"/>
                </a:solidFill>
                <a:latin typeface="Times New Roman" panose="02020603050405020304" pitchFamily="18" charset="0"/>
                <a:cs typeface="Times New Roman" panose="02020603050405020304" pitchFamily="18" charset="0"/>
              </a:rPr>
              <a:t> + </a:t>
            </a:r>
            <a:r>
              <a:rPr lang="en-US" sz="2000" b="1" i="1" dirty="0" smtClean="0">
                <a:solidFill>
                  <a:schemeClr val="bg1"/>
                </a:solidFill>
                <a:latin typeface="Times New Roman" panose="02020603050405020304" pitchFamily="18" charset="0"/>
                <a:cs typeface="Times New Roman" panose="02020603050405020304" pitchFamily="18" charset="0"/>
              </a:rPr>
              <a:t>B</a:t>
            </a:r>
            <a:r>
              <a:rPr lang="en-US" sz="2000" b="1" i="1" baseline="-25000" dirty="0" smtClean="0">
                <a:solidFill>
                  <a:schemeClr val="bg1"/>
                </a:solidFill>
                <a:latin typeface="Times New Roman" panose="02020603050405020304" pitchFamily="18" charset="0"/>
                <a:cs typeface="Times New Roman" panose="02020603050405020304" pitchFamily="18" charset="0"/>
              </a:rPr>
              <a:t>9</a:t>
            </a:r>
            <a:r>
              <a:rPr lang="en-US" sz="2000" b="1" i="1" dirty="0" smtClean="0">
                <a:solidFill>
                  <a:schemeClr val="bg1"/>
                </a:solidFill>
                <a:latin typeface="Times New Roman" panose="02020603050405020304" pitchFamily="18" charset="0"/>
                <a:cs typeface="Times New Roman" panose="02020603050405020304" pitchFamily="18" charset="0"/>
              </a:rPr>
              <a:t>over_40</a:t>
            </a:r>
            <a:r>
              <a:rPr lang="en-US" sz="2000" b="1" i="1" baseline="-25000" dirty="0" smtClean="0">
                <a:solidFill>
                  <a:schemeClr val="bg1"/>
                </a:solidFill>
                <a:latin typeface="Times New Roman" panose="02020603050405020304" pitchFamily="18" charset="0"/>
                <a:cs typeface="Times New Roman" panose="02020603050405020304" pitchFamily="18" charset="0"/>
              </a:rPr>
              <a:t>t,c</a:t>
            </a:r>
            <a:r>
              <a:rPr lang="en-US" sz="2000" b="1" i="1" dirty="0" smtClean="0">
                <a:solidFill>
                  <a:schemeClr val="bg1"/>
                </a:solidFill>
                <a:latin typeface="Times New Roman" panose="02020603050405020304" pitchFamily="18" charset="0"/>
                <a:cs typeface="Times New Roman" panose="02020603050405020304" pitchFamily="18" charset="0"/>
              </a:rPr>
              <a:t>*struc_dest</a:t>
            </a:r>
            <a:r>
              <a:rPr lang="en-US" sz="2000" b="1" i="1" baseline="-25000" dirty="0" smtClean="0">
                <a:solidFill>
                  <a:schemeClr val="bg1"/>
                </a:solidFill>
                <a:latin typeface="Times New Roman" panose="02020603050405020304" pitchFamily="18" charset="0"/>
                <a:cs typeface="Times New Roman" panose="02020603050405020304" pitchFamily="18" charset="0"/>
              </a:rPr>
              <a:t>t-7,c </a:t>
            </a:r>
            <a:r>
              <a:rPr lang="en-US" sz="2000" b="1" i="1" dirty="0" smtClean="0">
                <a:solidFill>
                  <a:schemeClr val="bg1"/>
                </a:solidFill>
                <a:latin typeface="Times New Roman" panose="02020603050405020304" pitchFamily="18" charset="0"/>
                <a:cs typeface="Times New Roman" panose="02020603050405020304" pitchFamily="18" charset="0"/>
              </a:rPr>
              <a:t>+ </a:t>
            </a:r>
            <a:r>
              <a:rPr lang="en-US" sz="2000" b="1" i="1" dirty="0" smtClean="0">
                <a:solidFill>
                  <a:schemeClr val="bg1"/>
                </a:solidFill>
                <a:latin typeface="Times New Roman" panose="02020603050405020304" pitchFamily="18" charset="0"/>
                <a:cs typeface="Times New Roman" panose="02020603050405020304" pitchFamily="18" charset="0"/>
              </a:rPr>
              <a:t>B</a:t>
            </a:r>
            <a:r>
              <a:rPr lang="en-US" sz="2000" b="1" i="1" baseline="-25000" dirty="0" smtClean="0">
                <a:solidFill>
                  <a:schemeClr val="bg1"/>
                </a:solidFill>
                <a:latin typeface="Times New Roman" panose="02020603050405020304" pitchFamily="18" charset="0"/>
                <a:cs typeface="Times New Roman" panose="02020603050405020304" pitchFamily="18" charset="0"/>
              </a:rPr>
              <a:t>10</a:t>
            </a:r>
            <a:r>
              <a:rPr lang="en-US" sz="2000" b="1" i="1" dirty="0" smtClean="0">
                <a:solidFill>
                  <a:schemeClr val="bg1"/>
                </a:solidFill>
                <a:latin typeface="Times New Roman" panose="02020603050405020304" pitchFamily="18" charset="0"/>
                <a:cs typeface="Times New Roman" panose="02020603050405020304" pitchFamily="18" charset="0"/>
              </a:rPr>
              <a:t>over_40</a:t>
            </a:r>
            <a:r>
              <a:rPr lang="en-US" sz="2000" b="1" i="1" baseline="-25000" dirty="0" smtClean="0">
                <a:solidFill>
                  <a:schemeClr val="bg1"/>
                </a:solidFill>
                <a:latin typeface="Times New Roman" panose="02020603050405020304" pitchFamily="18" charset="0"/>
                <a:cs typeface="Times New Roman" panose="02020603050405020304" pitchFamily="18" charset="0"/>
              </a:rPr>
              <a:t>t,c</a:t>
            </a:r>
            <a:r>
              <a:rPr lang="en-US" sz="2000" b="1" i="1" dirty="0" smtClean="0">
                <a:solidFill>
                  <a:schemeClr val="bg1"/>
                </a:solidFill>
                <a:latin typeface="Times New Roman" panose="02020603050405020304" pitchFamily="18" charset="0"/>
                <a:cs typeface="Times New Roman" panose="02020603050405020304" pitchFamily="18" charset="0"/>
              </a:rPr>
              <a:t>*struc_dest</a:t>
            </a:r>
            <a:r>
              <a:rPr lang="en-US" sz="2000" b="1" i="1" baseline="-25000" dirty="0" smtClean="0">
                <a:solidFill>
                  <a:schemeClr val="bg1"/>
                </a:solidFill>
                <a:latin typeface="Times New Roman" panose="02020603050405020304" pitchFamily="18" charset="0"/>
                <a:cs typeface="Times New Roman" panose="02020603050405020304" pitchFamily="18" charset="0"/>
              </a:rPr>
              <a:t>t-6,c</a:t>
            </a:r>
            <a:r>
              <a:rPr lang="en-US" sz="2000" b="1" i="1" dirty="0" smtClean="0">
                <a:solidFill>
                  <a:schemeClr val="bg1"/>
                </a:solidFill>
                <a:latin typeface="Times New Roman" panose="02020603050405020304" pitchFamily="18" charset="0"/>
                <a:cs typeface="Times New Roman" panose="02020603050405020304" pitchFamily="18" charset="0"/>
              </a:rPr>
              <a:t> + …</a:t>
            </a:r>
            <a:r>
              <a:rPr lang="en-US" sz="2000" b="1" i="1" dirty="0" smtClean="0">
                <a:solidFill>
                  <a:schemeClr val="bg1"/>
                </a:solidFill>
                <a:latin typeface="Times New Roman" panose="02020603050405020304" pitchFamily="18" charset="0"/>
                <a:cs typeface="Times New Roman" panose="02020603050405020304" pitchFamily="18" charset="0"/>
              </a:rPr>
              <a:t> </a:t>
            </a:r>
            <a:r>
              <a:rPr lang="en-US" sz="2000" b="1" i="1" dirty="0" smtClean="0">
                <a:solidFill>
                  <a:schemeClr val="bg1"/>
                </a:solidFill>
                <a:latin typeface="Times New Roman" panose="02020603050405020304" pitchFamily="18" charset="0"/>
                <a:cs typeface="Times New Roman" panose="02020603050405020304" pitchFamily="18" charset="0"/>
              </a:rPr>
              <a:t>+ </a:t>
            </a:r>
            <a:r>
              <a:rPr lang="en-US" sz="2000" b="1" i="1" dirty="0" smtClean="0">
                <a:solidFill>
                  <a:schemeClr val="bg1"/>
                </a:solidFill>
                <a:latin typeface="Times New Roman" panose="02020603050405020304" pitchFamily="18" charset="0"/>
                <a:cs typeface="Times New Roman" panose="02020603050405020304" pitchFamily="18" charset="0"/>
              </a:rPr>
              <a:t>B</a:t>
            </a:r>
            <a:r>
              <a:rPr lang="en-US" sz="2000" b="1" i="1" baseline="-25000" dirty="0" smtClean="0">
                <a:solidFill>
                  <a:schemeClr val="bg1"/>
                </a:solidFill>
                <a:latin typeface="Times New Roman" panose="02020603050405020304" pitchFamily="18" charset="0"/>
                <a:cs typeface="Times New Roman" panose="02020603050405020304" pitchFamily="18" charset="0"/>
              </a:rPr>
              <a:t>15</a:t>
            </a:r>
            <a:r>
              <a:rPr lang="en-US" sz="2000" b="1" i="1" dirty="0" smtClean="0">
                <a:solidFill>
                  <a:schemeClr val="bg1"/>
                </a:solidFill>
                <a:latin typeface="Times New Roman" panose="02020603050405020304" pitchFamily="18" charset="0"/>
                <a:cs typeface="Times New Roman" panose="02020603050405020304" pitchFamily="18" charset="0"/>
              </a:rPr>
              <a:t>over_40</a:t>
            </a:r>
            <a:r>
              <a:rPr lang="en-US" sz="2000" b="1" i="1" baseline="-25000" dirty="0" smtClean="0">
                <a:solidFill>
                  <a:schemeClr val="bg1"/>
                </a:solidFill>
                <a:latin typeface="Times New Roman" panose="02020603050405020304" pitchFamily="18" charset="0"/>
                <a:cs typeface="Times New Roman" panose="02020603050405020304" pitchFamily="18" charset="0"/>
              </a:rPr>
              <a:t>t,c</a:t>
            </a:r>
            <a:r>
              <a:rPr lang="en-US" sz="2000" b="1" i="1" dirty="0" smtClean="0">
                <a:solidFill>
                  <a:schemeClr val="bg1"/>
                </a:solidFill>
                <a:latin typeface="Times New Roman" panose="02020603050405020304" pitchFamily="18" charset="0"/>
                <a:cs typeface="Times New Roman" panose="02020603050405020304" pitchFamily="18" charset="0"/>
              </a:rPr>
              <a:t>*struc_dest</a:t>
            </a:r>
            <a:r>
              <a:rPr lang="en-US" sz="2000" b="1" i="1" baseline="-25000" dirty="0" smtClean="0">
                <a:solidFill>
                  <a:schemeClr val="bg1"/>
                </a:solidFill>
                <a:latin typeface="Times New Roman" panose="02020603050405020304" pitchFamily="18" charset="0"/>
                <a:cs typeface="Times New Roman" panose="02020603050405020304" pitchFamily="18" charset="0"/>
              </a:rPr>
              <a:t>t-1,c</a:t>
            </a:r>
            <a:r>
              <a:rPr lang="en-US" sz="2000" b="1" i="1" dirty="0" smtClean="0">
                <a:solidFill>
                  <a:schemeClr val="bg1"/>
                </a:solidFill>
                <a:latin typeface="Times New Roman" panose="02020603050405020304" pitchFamily="18" charset="0"/>
                <a:cs typeface="Times New Roman" panose="02020603050405020304" pitchFamily="18" charset="0"/>
              </a:rPr>
              <a:t> </a:t>
            </a:r>
            <a:r>
              <a:rPr lang="en-US" sz="2000" b="1" i="1" dirty="0" smtClean="0">
                <a:solidFill>
                  <a:schemeClr val="bg1"/>
                </a:solidFill>
                <a:latin typeface="Times New Roman" panose="02020603050405020304" pitchFamily="18" charset="0"/>
                <a:cs typeface="Times New Roman" panose="02020603050405020304" pitchFamily="18" charset="0"/>
              </a:rPr>
              <a:t>+ </a:t>
            </a:r>
            <a:r>
              <a:rPr lang="az-Cyrl-AZ" sz="2000" b="1" i="1" dirty="0" smtClean="0">
                <a:solidFill>
                  <a:schemeClr val="bg1"/>
                </a:solidFill>
                <a:latin typeface="Arial" panose="020B0604020202020204" pitchFamily="34" charset="0"/>
                <a:cs typeface="Arial" panose="020B0604020202020204" pitchFamily="34" charset="0"/>
              </a:rPr>
              <a:t>ԑ</a:t>
            </a:r>
            <a:endParaRPr lang="en-US" sz="2000" b="1" i="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z="3200" dirty="0" smtClean="0"/>
              <a:t>Data </a:t>
            </a:r>
            <a:r>
              <a:rPr lang="en-US" sz="3200" dirty="0" smtClean="0"/>
              <a:t>Inputs</a:t>
            </a:r>
            <a:endParaRPr lang="en-US" sz="3200" dirty="0"/>
          </a:p>
        </p:txBody>
      </p:sp>
      <p:sp>
        <p:nvSpPr>
          <p:cNvPr id="6" name="Footer Placeholder 4">
            <a:extLst>
              <a:ext uri="{FF2B5EF4-FFF2-40B4-BE49-F238E27FC236}">
                <a16:creationId xmlns:a16="http://schemas.microsoft.com/office/drawing/2014/main" id="{855D0777-B08C-4808-A096-0F7AA6935459}"/>
              </a:ext>
            </a:extLst>
          </p:cNvPr>
          <p:cNvSpPr>
            <a:spLocks noGrp="1"/>
          </p:cNvSpPr>
          <p:nvPr>
            <p:ph type="ftr" sz="quarter" idx="11"/>
          </p:nvPr>
        </p:nvSpPr>
        <p:spPr/>
        <p:txBody>
          <a:bodyPr/>
          <a:lstStyle>
            <a:lvl1pPr>
              <a:defRPr/>
            </a:lvl1pPr>
          </a:lstStyle>
          <a:p>
            <a:r>
              <a:rPr lang="en-US" dirty="0" smtClean="0"/>
              <a:t>Rebuilding a Community</a:t>
            </a:r>
            <a:endParaRPr lang="en-US" dirty="0"/>
          </a:p>
        </p:txBody>
      </p:sp>
      <p:sp>
        <p:nvSpPr>
          <p:cNvPr id="7" name="Slide Number Placeholder 5">
            <a:extLst>
              <a:ext uri="{FF2B5EF4-FFF2-40B4-BE49-F238E27FC236}">
                <a16:creationId xmlns:a16="http://schemas.microsoft.com/office/drawing/2014/main" id="{B8FCD5F1-B09D-4B0A-BB07-423B979A624C}"/>
              </a:ext>
            </a:extLst>
          </p:cNvPr>
          <p:cNvSpPr>
            <a:spLocks noGrp="1"/>
          </p:cNvSpPr>
          <p:nvPr>
            <p:ph type="sldNum" sz="quarter" idx="12"/>
          </p:nvPr>
        </p:nvSpPr>
        <p:spPr/>
        <p:txBody>
          <a:bodyPr/>
          <a:lstStyle/>
          <a:p>
            <a:fld id="{FEA1243F-3000-4347-94A4-FBDEAD3122CB}" type="slidenum">
              <a:rPr lang="en-US" smtClean="0"/>
              <a:pPr/>
              <a:t>5</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2809" y="1199066"/>
            <a:ext cx="4648200" cy="3801977"/>
          </a:xfrm>
          <a:prstGeom prst="rect">
            <a:avLst/>
          </a:prstGeom>
        </p:spPr>
      </p:pic>
      <p:sp>
        <p:nvSpPr>
          <p:cNvPr id="44" name="Rectangle 2">
            <a:extLst>
              <a:ext uri="{FF2B5EF4-FFF2-40B4-BE49-F238E27FC236}">
                <a16:creationId xmlns:a16="http://schemas.microsoft.com/office/drawing/2014/main" id="{C96BEBCF-6B37-4CB0-B101-BE4FC27A8A83}"/>
              </a:ext>
            </a:extLst>
          </p:cNvPr>
          <p:cNvSpPr txBox="1">
            <a:spLocks/>
          </p:cNvSpPr>
          <p:nvPr/>
        </p:nvSpPr>
        <p:spPr>
          <a:xfrm>
            <a:off x="381000" y="1447800"/>
            <a:ext cx="3124200" cy="3276600"/>
          </a:xfrm>
          <a:prstGeom prst="rect">
            <a:avLst/>
          </a:prstGeom>
        </p:spPr>
        <p:txBody>
          <a:bodyPr vert="horz" anchor="t">
            <a:no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285750" indent="-285750">
              <a:spcBef>
                <a:spcPts val="0"/>
              </a:spcBef>
              <a:spcAft>
                <a:spcPts val="1000"/>
              </a:spcAft>
            </a:pPr>
            <a:r>
              <a:rPr lang="en-US" sz="1800" dirty="0" smtClean="0"/>
              <a:t>A fixed-effects approach needed to assume all non-time and region specific effects are constant, e.g. The Great Recession</a:t>
            </a:r>
          </a:p>
          <a:p>
            <a:pPr marL="285750" indent="-285750">
              <a:spcBef>
                <a:spcPts val="0"/>
              </a:spcBef>
              <a:spcAft>
                <a:spcPts val="1000"/>
              </a:spcAft>
            </a:pPr>
            <a:r>
              <a:rPr lang="en-US" sz="1800" dirty="0" smtClean="0"/>
              <a:t>Four datasets pertaining to existing housing, permits issued, </a:t>
            </a:r>
            <a:r>
              <a:rPr lang="en-US" sz="1800" dirty="0" smtClean="0"/>
              <a:t>demographics, </a:t>
            </a:r>
            <a:r>
              <a:rPr lang="en-US" sz="1800" dirty="0" smtClean="0"/>
              <a:t>and wildfire instances were analyzed to </a:t>
            </a:r>
            <a:r>
              <a:rPr lang="en-US" sz="1800" dirty="0" smtClean="0"/>
              <a:t>yield </a:t>
            </a:r>
            <a:r>
              <a:rPr lang="en-US" sz="1800" dirty="0" smtClean="0"/>
              <a:t>the final model </a:t>
            </a:r>
            <a:r>
              <a:rPr lang="en-US" sz="1800" dirty="0" smtClean="0"/>
              <a:t>results</a:t>
            </a:r>
            <a:endParaRPr lang="en-US" sz="1800" dirty="0" smtClean="0"/>
          </a:p>
        </p:txBody>
      </p:sp>
      <p:pic>
        <p:nvPicPr>
          <p:cNvPr id="5" name="Picture 4"/>
          <p:cNvPicPr>
            <a:picLocks noChangeAspect="1"/>
          </p:cNvPicPr>
          <p:nvPr/>
        </p:nvPicPr>
        <p:blipFill>
          <a:blip r:embed="rId4"/>
          <a:stretch>
            <a:fillRect/>
          </a:stretch>
        </p:blipFill>
        <p:spPr>
          <a:xfrm>
            <a:off x="2895600" y="5007019"/>
            <a:ext cx="4484759" cy="1695597"/>
          </a:xfrm>
          <a:prstGeom prst="rect">
            <a:avLst/>
          </a:prstGeom>
          <a:ln>
            <a:solidFill>
              <a:schemeClr val="bg1"/>
            </a:solid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z="3600" dirty="0" smtClean="0"/>
              <a:t>Initial Observations</a:t>
            </a:r>
            <a:endParaRPr lang="en-US" sz="3600" dirty="0"/>
          </a:p>
        </p:txBody>
      </p:sp>
      <p:sp>
        <p:nvSpPr>
          <p:cNvPr id="5" name="Footer Placeholder 4">
            <a:extLst>
              <a:ext uri="{FF2B5EF4-FFF2-40B4-BE49-F238E27FC236}">
                <a16:creationId xmlns:a16="http://schemas.microsoft.com/office/drawing/2014/main" id="{1D6FE538-2311-4065-976F-4BE902626094}"/>
              </a:ext>
            </a:extLst>
          </p:cNvPr>
          <p:cNvSpPr>
            <a:spLocks noGrp="1"/>
          </p:cNvSpPr>
          <p:nvPr>
            <p:ph type="ftr" sz="quarter" idx="11"/>
          </p:nvPr>
        </p:nvSpPr>
        <p:spPr/>
        <p:txBody>
          <a:bodyPr/>
          <a:lstStyle>
            <a:lvl1pPr>
              <a:defRPr/>
            </a:lvl1pPr>
          </a:lstStyle>
          <a:p>
            <a:r>
              <a:rPr lang="en-US" dirty="0" smtClean="0"/>
              <a:t>Rebuilding a Community</a:t>
            </a:r>
            <a:endParaRPr lang="en-US" dirty="0"/>
          </a:p>
        </p:txBody>
      </p:sp>
      <p:sp>
        <p:nvSpPr>
          <p:cNvPr id="6" name="Slide Number Placeholder 5">
            <a:extLst>
              <a:ext uri="{FF2B5EF4-FFF2-40B4-BE49-F238E27FC236}">
                <a16:creationId xmlns:a16="http://schemas.microsoft.com/office/drawing/2014/main" id="{F2040447-BBDA-4C18-B81B-B5DA1D4FA85B}"/>
              </a:ext>
            </a:extLst>
          </p:cNvPr>
          <p:cNvSpPr>
            <a:spLocks noGrp="1"/>
          </p:cNvSpPr>
          <p:nvPr>
            <p:ph type="sldNum" sz="quarter" idx="12"/>
          </p:nvPr>
        </p:nvSpPr>
        <p:spPr/>
        <p:txBody>
          <a:bodyPr/>
          <a:lstStyle/>
          <a:p>
            <a:fld id="{FEA1243F-3000-4347-94A4-FBDEAD3122CB}" type="slidenum">
              <a:rPr lang="en-US" smtClean="0"/>
              <a:pPr/>
              <a:t>6</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1143000"/>
            <a:ext cx="5715000" cy="57150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z="3600" dirty="0" smtClean="0"/>
              <a:t>Initial Observations</a:t>
            </a:r>
            <a:endParaRPr lang="en-US" sz="3600" dirty="0"/>
          </a:p>
        </p:txBody>
      </p:sp>
      <p:sp>
        <p:nvSpPr>
          <p:cNvPr id="5" name="Footer Placeholder 4">
            <a:extLst>
              <a:ext uri="{FF2B5EF4-FFF2-40B4-BE49-F238E27FC236}">
                <a16:creationId xmlns:a16="http://schemas.microsoft.com/office/drawing/2014/main" id="{1D6FE538-2311-4065-976F-4BE902626094}"/>
              </a:ext>
            </a:extLst>
          </p:cNvPr>
          <p:cNvSpPr>
            <a:spLocks noGrp="1"/>
          </p:cNvSpPr>
          <p:nvPr>
            <p:ph type="ftr" sz="quarter" idx="10"/>
          </p:nvPr>
        </p:nvSpPr>
        <p:spPr/>
        <p:txBody>
          <a:bodyPr/>
          <a:lstStyle>
            <a:lvl1pPr>
              <a:defRPr/>
            </a:lvl1pPr>
          </a:lstStyle>
          <a:p>
            <a:r>
              <a:rPr lang="en-US" dirty="0" smtClean="0"/>
              <a:t>Rebuilding a Community</a:t>
            </a:r>
            <a:endParaRPr lang="en-US" dirty="0"/>
          </a:p>
        </p:txBody>
      </p:sp>
      <p:sp>
        <p:nvSpPr>
          <p:cNvPr id="6" name="Slide Number Placeholder 5">
            <a:extLst>
              <a:ext uri="{FF2B5EF4-FFF2-40B4-BE49-F238E27FC236}">
                <a16:creationId xmlns:a16="http://schemas.microsoft.com/office/drawing/2014/main" id="{F2040447-BBDA-4C18-B81B-B5DA1D4FA85B}"/>
              </a:ext>
            </a:extLst>
          </p:cNvPr>
          <p:cNvSpPr>
            <a:spLocks noGrp="1"/>
          </p:cNvSpPr>
          <p:nvPr>
            <p:ph type="sldNum" sz="quarter" idx="11"/>
          </p:nvPr>
        </p:nvSpPr>
        <p:spPr/>
        <p:txBody>
          <a:bodyPr/>
          <a:lstStyle/>
          <a:p>
            <a:fld id="{FEA1243F-3000-4347-94A4-FBDEAD3122CB}" type="slidenum">
              <a:rPr lang="en-US" smtClean="0"/>
              <a:pPr/>
              <a:t>7</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367" y="1143000"/>
            <a:ext cx="7315215" cy="5486411"/>
          </a:xfrm>
          <a:prstGeom prst="rect">
            <a:avLst/>
          </a:prstGeom>
        </p:spPr>
      </p:pic>
    </p:spTree>
    <p:extLst>
      <p:ext uri="{BB962C8B-B14F-4D97-AF65-F5344CB8AC3E}">
        <p14:creationId xmlns:p14="http://schemas.microsoft.com/office/powerpoint/2010/main" val="3261077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Regression Output</a:t>
            </a:r>
            <a:endParaRPr lang="en-US" dirty="0"/>
          </a:p>
        </p:txBody>
      </p:sp>
      <p:sp>
        <p:nvSpPr>
          <p:cNvPr id="11" name="Content Placeholder 10">
            <a:extLst>
              <a:ext uri="{FF2B5EF4-FFF2-40B4-BE49-F238E27FC236}">
                <a16:creationId xmlns:a16="http://schemas.microsoft.com/office/drawing/2014/main" id="{0330EB0D-E8C9-4BB5-A4B7-8990477B2012}"/>
              </a:ext>
            </a:extLst>
          </p:cNvPr>
          <p:cNvSpPr>
            <a:spLocks noGrp="1"/>
          </p:cNvSpPr>
          <p:nvPr>
            <p:ph sz="half" idx="2"/>
          </p:nvPr>
        </p:nvSpPr>
        <p:spPr>
          <a:xfrm>
            <a:off x="466725" y="1219200"/>
            <a:ext cx="8448675" cy="5181599"/>
          </a:xfrm>
        </p:spPr>
        <p:txBody>
          <a:bodyPr>
            <a:noAutofit/>
          </a:bodyPr>
          <a:lstStyle/>
          <a:p>
            <a:pPr marL="64008" lvl="0" indent="0">
              <a:spcBef>
                <a:spcPts val="0"/>
              </a:spcBef>
              <a:buClrTx/>
              <a:buSzTx/>
              <a:buNone/>
            </a:pPr>
            <a:r>
              <a:rPr lang="en-US" sz="1800" b="1" dirty="0" smtClean="0">
                <a:solidFill>
                  <a:srgbClr val="C94C25"/>
                </a:solidFill>
              </a:rPr>
              <a:t>7-Year Model</a:t>
            </a:r>
            <a:endParaRPr lang="en-US" sz="1600" b="1" dirty="0">
              <a:solidFill>
                <a:srgbClr val="C94C25"/>
              </a:solidFill>
            </a:endParaRPr>
          </a:p>
          <a:p>
            <a:r>
              <a:rPr lang="en-US" sz="1800" dirty="0" smtClean="0"/>
              <a:t>Significant, positive affects 4-7 years following a wildfire </a:t>
            </a:r>
          </a:p>
          <a:p>
            <a:r>
              <a:rPr lang="en-US" sz="1800" dirty="0" smtClean="0"/>
              <a:t>Each </a:t>
            </a:r>
            <a:r>
              <a:rPr lang="en-US" sz="1800" dirty="0"/>
              <a:t>structure destroyed by a given wildfire results in a </a:t>
            </a:r>
            <a:r>
              <a:rPr lang="en-US" sz="1800" dirty="0" smtClean="0"/>
              <a:t>0.0058% </a:t>
            </a:r>
            <a:r>
              <a:rPr lang="en-US" sz="1800" dirty="0"/>
              <a:t>to </a:t>
            </a:r>
            <a:r>
              <a:rPr lang="en-US" sz="1800" dirty="0" smtClean="0"/>
              <a:t>0.0063% </a:t>
            </a:r>
            <a:r>
              <a:rPr lang="en-US" sz="1800" dirty="0"/>
              <a:t>increase in permits approved </a:t>
            </a:r>
            <a:r>
              <a:rPr lang="en-US" sz="1800" dirty="0" smtClean="0"/>
              <a:t>during this period</a:t>
            </a:r>
          </a:p>
          <a:p>
            <a:r>
              <a:rPr lang="en-US" sz="1800" dirty="0" smtClean="0"/>
              <a:t>No </a:t>
            </a:r>
            <a:r>
              <a:rPr lang="en-US" sz="1800" dirty="0"/>
              <a:t>significant relationship </a:t>
            </a:r>
            <a:r>
              <a:rPr lang="en-US" sz="1800" dirty="0" smtClean="0"/>
              <a:t>between </a:t>
            </a:r>
            <a:r>
              <a:rPr lang="en-US" sz="1800" dirty="0"/>
              <a:t>the income bracket of a region and its ability to recover at different times or </a:t>
            </a:r>
            <a:r>
              <a:rPr lang="en-US" sz="1800" dirty="0" smtClean="0"/>
              <a:t>degrees of impact in any year</a:t>
            </a:r>
            <a:endParaRPr lang="en-US" sz="1800" dirty="0" smtClean="0"/>
          </a:p>
          <a:p>
            <a:r>
              <a:rPr lang="en-US" sz="1800" dirty="0" smtClean="0"/>
              <a:t>In an “averaged” scenario, that </a:t>
            </a:r>
            <a:r>
              <a:rPr lang="en-US" sz="1800" dirty="0" smtClean="0"/>
              <a:t>58% of all houses destroyed would be recovered 8 years after a wildfire</a:t>
            </a:r>
          </a:p>
          <a:p>
            <a:pPr marL="64008" lvl="0" indent="0">
              <a:spcBef>
                <a:spcPts val="0"/>
              </a:spcBef>
              <a:buClrTx/>
              <a:buSzTx/>
              <a:buNone/>
            </a:pPr>
            <a:r>
              <a:rPr lang="en-US" sz="1800" b="1" dirty="0" smtClean="0">
                <a:solidFill>
                  <a:srgbClr val="C94C25"/>
                </a:solidFill>
              </a:rPr>
              <a:t>Other Regression Models</a:t>
            </a:r>
            <a:endParaRPr lang="en-US" sz="1600" b="1" dirty="0" smtClean="0">
              <a:solidFill>
                <a:srgbClr val="C94C25"/>
              </a:solidFill>
            </a:endParaRPr>
          </a:p>
          <a:p>
            <a:r>
              <a:rPr lang="en-US" sz="1800" dirty="0" smtClean="0"/>
              <a:t>Variations in residence type by permit, observation periods, income measures</a:t>
            </a:r>
          </a:p>
          <a:p>
            <a:pPr lvl="1"/>
            <a:r>
              <a:rPr lang="en-US" sz="1600" dirty="0" smtClean="0"/>
              <a:t>Findings: Multi-family structures not significant, wildfire affects only observed in post-fire periods, evidence of significant rebuilding up to 12 years prior</a:t>
            </a:r>
            <a:endParaRPr lang="en-US" sz="1600" dirty="0"/>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smtClean="0"/>
              <a:t>Rebuilding a Community</a:t>
            </a:r>
            <a:endParaRPr lang="en-US" dirty="0"/>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Output</a:t>
            </a:r>
            <a:endParaRPr lang="en-US" dirty="0"/>
          </a:p>
        </p:txBody>
      </p:sp>
      <p:sp>
        <p:nvSpPr>
          <p:cNvPr id="7" name="Footer Placeholder 4">
            <a:extLst>
              <a:ext uri="{FF2B5EF4-FFF2-40B4-BE49-F238E27FC236}">
                <a16:creationId xmlns:a16="http://schemas.microsoft.com/office/drawing/2014/main" id="{C487EB96-90B4-4952-A952-F5C67F19391E}"/>
              </a:ext>
            </a:extLst>
          </p:cNvPr>
          <p:cNvSpPr>
            <a:spLocks noGrp="1"/>
          </p:cNvSpPr>
          <p:nvPr>
            <p:ph type="ftr" sz="quarter" idx="10"/>
          </p:nvPr>
        </p:nvSpPr>
        <p:spPr/>
        <p:txBody>
          <a:bodyPr/>
          <a:lstStyle>
            <a:lvl1pPr>
              <a:defRPr/>
            </a:lvl1pPr>
          </a:lstStyle>
          <a:p>
            <a:r>
              <a:rPr lang="en-US" dirty="0" smtClean="0"/>
              <a:t>Rebuilding a Community</a:t>
            </a:r>
            <a:endParaRPr lang="en-US" dirty="0"/>
          </a:p>
        </p:txBody>
      </p:sp>
      <p:sp>
        <p:nvSpPr>
          <p:cNvPr id="8" name="Slide Number Placeholder 5">
            <a:extLst>
              <a:ext uri="{FF2B5EF4-FFF2-40B4-BE49-F238E27FC236}">
                <a16:creationId xmlns:a16="http://schemas.microsoft.com/office/drawing/2014/main" id="{ECE7FF2C-0D70-4834-8ECF-4D033CBD6EFD}"/>
              </a:ext>
            </a:extLst>
          </p:cNvPr>
          <p:cNvSpPr>
            <a:spLocks noGrp="1"/>
          </p:cNvSpPr>
          <p:nvPr>
            <p:ph type="sldNum" sz="quarter" idx="11"/>
          </p:nvPr>
        </p:nvSpPr>
        <p:spPr/>
        <p:txBody>
          <a:bodyPr/>
          <a:lstStyle/>
          <a:p>
            <a:r>
              <a:rPr lang="en-US" dirty="0" smtClean="0"/>
              <a:t>9</a:t>
            </a:r>
            <a:endParaRPr lang="en-US" dirty="0"/>
          </a:p>
        </p:txBody>
      </p:sp>
      <p:pic>
        <p:nvPicPr>
          <p:cNvPr id="5" name="Picture 4"/>
          <p:cNvPicPr>
            <a:picLocks noChangeAspect="1"/>
          </p:cNvPicPr>
          <p:nvPr/>
        </p:nvPicPr>
        <p:blipFill>
          <a:blip r:embed="rId3"/>
          <a:stretch>
            <a:fillRect/>
          </a:stretch>
        </p:blipFill>
        <p:spPr>
          <a:xfrm>
            <a:off x="882713" y="1219200"/>
            <a:ext cx="3590308" cy="5423256"/>
          </a:xfrm>
          <a:prstGeom prst="rect">
            <a:avLst/>
          </a:prstGeom>
          <a:ln>
            <a:solidFill>
              <a:schemeClr val="bg1"/>
            </a:solidFill>
          </a:ln>
        </p:spPr>
      </p:pic>
      <p:pic>
        <p:nvPicPr>
          <p:cNvPr id="6" name="Picture 5"/>
          <p:cNvPicPr>
            <a:picLocks noChangeAspect="1"/>
          </p:cNvPicPr>
          <p:nvPr/>
        </p:nvPicPr>
        <p:blipFill>
          <a:blip r:embed="rId4"/>
          <a:stretch>
            <a:fillRect/>
          </a:stretch>
        </p:blipFill>
        <p:spPr>
          <a:xfrm>
            <a:off x="5256914" y="990600"/>
            <a:ext cx="3491409" cy="5651856"/>
          </a:xfrm>
          <a:prstGeom prst="rect">
            <a:avLst/>
          </a:prstGeom>
          <a:ln>
            <a:solidFill>
              <a:schemeClr val="bg1"/>
            </a:solidFill>
          </a:ln>
        </p:spPr>
      </p:pic>
    </p:spTree>
    <p:extLst>
      <p:ext uri="{BB962C8B-B14F-4D97-AF65-F5344CB8AC3E}">
        <p14:creationId xmlns:p14="http://schemas.microsoft.com/office/powerpoint/2010/main" val="14309679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F10167107_Project status report_RVA_v3.potx" id="{4F81F982-6C51-4092-B8D8-4B9E627EB026}" vid="{408BF7D7-5259-4FB8-AB61-68B3FB5EAB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C31EBE-A492-4CE5-9650-1E2C8FDDD7CE}">
  <ds:schemaRefs>
    <ds:schemaRef ds:uri="http://schemas.microsoft.com/sharepoint/v3/contenttype/forms"/>
  </ds:schemaRefs>
</ds:datastoreItem>
</file>

<file path=customXml/itemProps2.xml><?xml version="1.0" encoding="utf-8"?>
<ds:datastoreItem xmlns:ds="http://schemas.openxmlformats.org/officeDocument/2006/customXml" ds:itemID="{DCB47EFB-BDBB-4CE5-A848-1507BE3B7989}">
  <ds:schemaRefs>
    <ds:schemaRef ds:uri="http://schemas.microsoft.com/office/2006/documentManagement/types"/>
    <ds:schemaRef ds:uri="http://schemas.microsoft.com/office/2006/metadata/properties"/>
    <ds:schemaRef ds:uri="71af3243-3dd4-4a8d-8c0d-dd76da1f02a5"/>
    <ds:schemaRef ds:uri="http://www.w3.org/XML/1998/namespace"/>
    <ds:schemaRef ds:uri="http://purl.org/dc/terms/"/>
    <ds:schemaRef ds:uri="http://purl.org/dc/elements/1.1/"/>
    <ds:schemaRef ds:uri="http://schemas.microsoft.com/office/infopath/2007/PartnerControls"/>
    <ds:schemaRef ds:uri="http://schemas.openxmlformats.org/package/2006/metadata/core-properties"/>
    <ds:schemaRef ds:uri="16c05727-aa75-4e4a-9b5f-8a80a1165891"/>
    <ds:schemaRef ds:uri="http://purl.org/dc/dcmitype/"/>
  </ds:schemaRefs>
</ds:datastoreItem>
</file>

<file path=customXml/itemProps3.xml><?xml version="1.0" encoding="utf-8"?>
<ds:datastoreItem xmlns:ds="http://schemas.openxmlformats.org/officeDocument/2006/customXml" ds:itemID="{B1AD0D4C-03C4-489C-932A-66E2D74FA6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status report</Template>
  <TotalTime>0</TotalTime>
  <Words>2715</Words>
  <Application>Microsoft Office PowerPoint</Application>
  <PresentationFormat>On-screen Show (4:3)</PresentationFormat>
  <Paragraphs>128</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Segoe UI</vt:lpstr>
      <vt:lpstr>Times New Roman</vt:lpstr>
      <vt:lpstr>Wingdings 2</vt:lpstr>
      <vt:lpstr>Verve</vt:lpstr>
      <vt:lpstr>Rebuilding a Community: Residential Development Trends in the Aftermath of California Wildfires</vt:lpstr>
      <vt:lpstr>Introduction</vt:lpstr>
      <vt:lpstr>Research Rationale</vt:lpstr>
      <vt:lpstr>Research Methods</vt:lpstr>
      <vt:lpstr>Data Inputs</vt:lpstr>
      <vt:lpstr>Initial Observations</vt:lpstr>
      <vt:lpstr>Initial Observations</vt:lpstr>
      <vt:lpstr>Regression Output</vt:lpstr>
      <vt:lpstr>Regression Output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2020-06-03T01:01:30Z</dcterms:created>
  <dcterms:modified xsi:type="dcterms:W3CDTF">2020-06-10T22:24:51Z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