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8" r:id="rId10"/>
    <p:sldId id="267" r:id="rId11"/>
    <p:sldId id="266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cuments\RETO%20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>
        <c:manualLayout>
          <c:xMode val="edge"/>
          <c:yMode val="edge"/>
          <c:x val="0.39481233595800524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'Inventario inicial'!$B$4:$B$33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'Inventario inicial'!$E$4:$E$33</c:f>
              <c:numCache>
                <c:formatCode>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0.19999999999999929</c:v>
                </c:pt>
                <c:pt idx="3">
                  <c:v>1</c:v>
                </c:pt>
                <c:pt idx="4">
                  <c:v>2.3999999999999986</c:v>
                </c:pt>
                <c:pt idx="5">
                  <c:v>4.3999999999999986</c:v>
                </c:pt>
                <c:pt idx="6">
                  <c:v>7</c:v>
                </c:pt>
                <c:pt idx="7">
                  <c:v>10.199999999999996</c:v>
                </c:pt>
                <c:pt idx="8">
                  <c:v>13.999999999999993</c:v>
                </c:pt>
                <c:pt idx="9">
                  <c:v>18.399999999999991</c:v>
                </c:pt>
                <c:pt idx="10">
                  <c:v>23.399999999999991</c:v>
                </c:pt>
                <c:pt idx="11">
                  <c:v>29</c:v>
                </c:pt>
                <c:pt idx="12">
                  <c:v>35.199999999999989</c:v>
                </c:pt>
                <c:pt idx="13">
                  <c:v>41.999999999999986</c:v>
                </c:pt>
                <c:pt idx="14">
                  <c:v>49.399999999999977</c:v>
                </c:pt>
                <c:pt idx="15">
                  <c:v>57.399999999999977</c:v>
                </c:pt>
                <c:pt idx="16">
                  <c:v>65.999999999999972</c:v>
                </c:pt>
                <c:pt idx="17">
                  <c:v>75.199999999999989</c:v>
                </c:pt>
                <c:pt idx="18">
                  <c:v>85</c:v>
                </c:pt>
                <c:pt idx="19">
                  <c:v>95.399999999999977</c:v>
                </c:pt>
                <c:pt idx="20">
                  <c:v>106.39999999999998</c:v>
                </c:pt>
                <c:pt idx="21">
                  <c:v>117.99999999999997</c:v>
                </c:pt>
                <c:pt idx="22">
                  <c:v>130.19999999999999</c:v>
                </c:pt>
                <c:pt idx="23">
                  <c:v>143</c:v>
                </c:pt>
                <c:pt idx="24">
                  <c:v>156.39999999999998</c:v>
                </c:pt>
                <c:pt idx="25">
                  <c:v>170.39999999999998</c:v>
                </c:pt>
                <c:pt idx="26">
                  <c:v>185</c:v>
                </c:pt>
                <c:pt idx="27">
                  <c:v>200.2</c:v>
                </c:pt>
                <c:pt idx="28">
                  <c:v>216</c:v>
                </c:pt>
                <c:pt idx="29">
                  <c:v>232.39999999999998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47-4102-AF7B-C1E902AB5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118096"/>
        <c:axId val="1179115600"/>
      </c:scatterChart>
      <c:valAx>
        <c:axId val="117911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79115600"/>
        <c:crosses val="autoZero"/>
        <c:crossBetween val="midCat"/>
      </c:valAx>
      <c:valAx>
        <c:axId val="11791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>
            <c:manualLayout>
              <c:xMode val="edge"/>
              <c:yMode val="edge"/>
              <c:x val="1.9732205778717406E-2"/>
              <c:y val="0.34394284047827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7911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'Analisis del comportamiento'!$B$4:$B$33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'Analisis del comportamiento'!$G$4:$G$33</c:f>
              <c:numCache>
                <c:formatCode>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0.19999999999999929</c:v>
                </c:pt>
                <c:pt idx="3">
                  <c:v>1</c:v>
                </c:pt>
                <c:pt idx="4">
                  <c:v>2.3999999999999986</c:v>
                </c:pt>
                <c:pt idx="5">
                  <c:v>4.3999999999999986</c:v>
                </c:pt>
                <c:pt idx="6">
                  <c:v>7</c:v>
                </c:pt>
                <c:pt idx="7">
                  <c:v>10.199999999999996</c:v>
                </c:pt>
                <c:pt idx="8">
                  <c:v>13.999999999999993</c:v>
                </c:pt>
                <c:pt idx="9">
                  <c:v>18.399999999999991</c:v>
                </c:pt>
                <c:pt idx="10">
                  <c:v>23.399999999999991</c:v>
                </c:pt>
                <c:pt idx="11">
                  <c:v>29</c:v>
                </c:pt>
                <c:pt idx="12">
                  <c:v>35.199999999999989</c:v>
                </c:pt>
                <c:pt idx="13">
                  <c:v>41.999999999999986</c:v>
                </c:pt>
                <c:pt idx="14">
                  <c:v>49.399999999999977</c:v>
                </c:pt>
                <c:pt idx="15">
                  <c:v>57.399999999999977</c:v>
                </c:pt>
                <c:pt idx="16">
                  <c:v>65.999999999999972</c:v>
                </c:pt>
                <c:pt idx="17">
                  <c:v>75.199999999999989</c:v>
                </c:pt>
                <c:pt idx="18">
                  <c:v>85</c:v>
                </c:pt>
                <c:pt idx="19">
                  <c:v>95.399999999999977</c:v>
                </c:pt>
                <c:pt idx="20">
                  <c:v>106.39999999999998</c:v>
                </c:pt>
                <c:pt idx="21">
                  <c:v>117.99999999999997</c:v>
                </c:pt>
                <c:pt idx="22">
                  <c:v>130.19999999999999</c:v>
                </c:pt>
                <c:pt idx="23">
                  <c:v>143</c:v>
                </c:pt>
                <c:pt idx="24">
                  <c:v>156.39999999999998</c:v>
                </c:pt>
                <c:pt idx="25">
                  <c:v>168.39999999999998</c:v>
                </c:pt>
                <c:pt idx="26">
                  <c:v>177.39999999999998</c:v>
                </c:pt>
                <c:pt idx="27">
                  <c:v>183.39999999999998</c:v>
                </c:pt>
                <c:pt idx="28">
                  <c:v>186.39999999999998</c:v>
                </c:pt>
                <c:pt idx="29">
                  <c:v>186.39999999999998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C9-46D7-8818-DE278F307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977216"/>
        <c:axId val="1104980128"/>
      </c:scatterChart>
      <c:valAx>
        <c:axId val="110497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04980128"/>
        <c:crosses val="autoZero"/>
        <c:crossBetween val="midCat"/>
      </c:valAx>
      <c:valAx>
        <c:axId val="110498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0497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'Analisis del comportamiento'!$K$4:$K$33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'Analisis del comportamiento'!$O$4:$O$33</c:f>
              <c:numCache>
                <c:formatCode>0</c:formatCode>
                <c:ptCount val="30"/>
                <c:pt idx="0">
                  <c:v>0</c:v>
                </c:pt>
                <c:pt idx="1">
                  <c:v>7</c:v>
                </c:pt>
                <c:pt idx="2">
                  <c:v>5</c:v>
                </c:pt>
                <c:pt idx="3">
                  <c:v>12</c:v>
                </c:pt>
                <c:pt idx="4">
                  <c:v>11</c:v>
                </c:pt>
                <c:pt idx="5">
                  <c:v>19</c:v>
                </c:pt>
                <c:pt idx="6">
                  <c:v>19</c:v>
                </c:pt>
                <c:pt idx="7">
                  <c:v>29</c:v>
                </c:pt>
                <c:pt idx="8">
                  <c:v>31</c:v>
                </c:pt>
                <c:pt idx="9">
                  <c:v>41</c:v>
                </c:pt>
                <c:pt idx="10">
                  <c:v>45</c:v>
                </c:pt>
                <c:pt idx="11">
                  <c:v>49</c:v>
                </c:pt>
                <c:pt idx="12">
                  <c:v>50</c:v>
                </c:pt>
                <c:pt idx="13">
                  <c:v>48</c:v>
                </c:pt>
                <c:pt idx="14">
                  <c:v>43</c:v>
                </c:pt>
                <c:pt idx="15">
                  <c:v>35</c:v>
                </c:pt>
                <c:pt idx="16">
                  <c:v>24</c:v>
                </c:pt>
                <c:pt idx="17">
                  <c:v>10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97-4F33-9049-AF1596223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584015"/>
        <c:axId val="1796597743"/>
      </c:scatterChart>
      <c:valAx>
        <c:axId val="1796584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97743"/>
        <c:crosses val="autoZero"/>
        <c:crossBetween val="midCat"/>
      </c:valAx>
      <c:valAx>
        <c:axId val="179659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84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'Analisis del comportamiento'!$K$4:$K$33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'Analisis del comportamiento'!$P$4:$P$33</c:f>
              <c:numCache>
                <c:formatCode>0</c:formatCode>
                <c:ptCount val="30"/>
                <c:pt idx="0">
                  <c:v>31</c:v>
                </c:pt>
                <c:pt idx="1">
                  <c:v>38</c:v>
                </c:pt>
                <c:pt idx="2">
                  <c:v>36</c:v>
                </c:pt>
                <c:pt idx="3">
                  <c:v>43</c:v>
                </c:pt>
                <c:pt idx="4">
                  <c:v>42</c:v>
                </c:pt>
                <c:pt idx="5">
                  <c:v>50</c:v>
                </c:pt>
                <c:pt idx="6">
                  <c:v>50</c:v>
                </c:pt>
                <c:pt idx="7">
                  <c:v>60</c:v>
                </c:pt>
                <c:pt idx="8">
                  <c:v>62</c:v>
                </c:pt>
                <c:pt idx="9">
                  <c:v>73</c:v>
                </c:pt>
                <c:pt idx="10">
                  <c:v>77</c:v>
                </c:pt>
                <c:pt idx="11">
                  <c:v>90</c:v>
                </c:pt>
                <c:pt idx="12">
                  <c:v>96</c:v>
                </c:pt>
                <c:pt idx="13">
                  <c:v>101</c:v>
                </c:pt>
                <c:pt idx="14">
                  <c:v>108</c:v>
                </c:pt>
                <c:pt idx="15">
                  <c:v>125</c:v>
                </c:pt>
                <c:pt idx="16">
                  <c:v>134</c:v>
                </c:pt>
                <c:pt idx="17">
                  <c:v>153</c:v>
                </c:pt>
                <c:pt idx="18">
                  <c:v>164</c:v>
                </c:pt>
                <c:pt idx="19">
                  <c:v>184</c:v>
                </c:pt>
                <c:pt idx="20">
                  <c:v>197</c:v>
                </c:pt>
                <c:pt idx="21">
                  <c:v>219</c:v>
                </c:pt>
                <c:pt idx="22">
                  <c:v>234</c:v>
                </c:pt>
                <c:pt idx="23">
                  <c:v>252</c:v>
                </c:pt>
                <c:pt idx="24">
                  <c:v>267</c:v>
                </c:pt>
                <c:pt idx="25">
                  <c:v>279</c:v>
                </c:pt>
                <c:pt idx="26">
                  <c:v>288</c:v>
                </c:pt>
                <c:pt idx="27">
                  <c:v>294</c:v>
                </c:pt>
                <c:pt idx="28">
                  <c:v>297</c:v>
                </c:pt>
                <c:pt idx="29">
                  <c:v>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6F-4080-A3A7-D1EFF9865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593999"/>
        <c:axId val="1796586095"/>
      </c:scatterChart>
      <c:valAx>
        <c:axId val="1796593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86095"/>
        <c:crosses val="autoZero"/>
        <c:crossBetween val="midCat"/>
      </c:valAx>
      <c:valAx>
        <c:axId val="179658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939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5065900623241876"/>
          <c:y val="0.20104253363444535"/>
          <c:w val="0.78437826894935148"/>
          <c:h val="0.559309753797478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'Inventario inicial'!$B$4:$B$33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'Inventario inicial'!$F$4:$F$33</c:f>
              <c:numCache>
                <c:formatCode>0</c:formatCode>
                <c:ptCount val="30"/>
                <c:pt idx="0">
                  <c:v>29</c:v>
                </c:pt>
                <c:pt idx="1">
                  <c:v>28.6</c:v>
                </c:pt>
                <c:pt idx="2">
                  <c:v>28.799999999999997</c:v>
                </c:pt>
                <c:pt idx="3">
                  <c:v>29.599999999999994</c:v>
                </c:pt>
                <c:pt idx="4">
                  <c:v>30.999999999999993</c:v>
                </c:pt>
                <c:pt idx="5">
                  <c:v>32.999999999999993</c:v>
                </c:pt>
                <c:pt idx="6">
                  <c:v>35.599999999999994</c:v>
                </c:pt>
                <c:pt idx="7">
                  <c:v>38.799999999999983</c:v>
                </c:pt>
                <c:pt idx="8">
                  <c:v>42.59999999999998</c:v>
                </c:pt>
                <c:pt idx="9">
                  <c:v>46.999999999999972</c:v>
                </c:pt>
                <c:pt idx="10">
                  <c:v>51.999999999999972</c:v>
                </c:pt>
                <c:pt idx="11">
                  <c:v>57.599999999999966</c:v>
                </c:pt>
                <c:pt idx="12">
                  <c:v>63.799999999999955</c:v>
                </c:pt>
                <c:pt idx="13">
                  <c:v>70.599999999999952</c:v>
                </c:pt>
                <c:pt idx="14">
                  <c:v>77.999999999999943</c:v>
                </c:pt>
                <c:pt idx="15">
                  <c:v>85.999999999999943</c:v>
                </c:pt>
                <c:pt idx="16">
                  <c:v>94.599999999999937</c:v>
                </c:pt>
                <c:pt idx="17">
                  <c:v>103.79999999999995</c:v>
                </c:pt>
                <c:pt idx="18">
                  <c:v>113.59999999999997</c:v>
                </c:pt>
                <c:pt idx="19">
                  <c:v>123.99999999999994</c:v>
                </c:pt>
                <c:pt idx="20">
                  <c:v>134.99999999999994</c:v>
                </c:pt>
                <c:pt idx="21">
                  <c:v>146.59999999999994</c:v>
                </c:pt>
                <c:pt idx="22">
                  <c:v>158.79999999999995</c:v>
                </c:pt>
                <c:pt idx="23">
                  <c:v>171.59999999999997</c:v>
                </c:pt>
                <c:pt idx="24">
                  <c:v>184.99999999999994</c:v>
                </c:pt>
                <c:pt idx="25">
                  <c:v>198.99999999999994</c:v>
                </c:pt>
                <c:pt idx="26">
                  <c:v>213.59999999999991</c:v>
                </c:pt>
                <c:pt idx="27">
                  <c:v>228.7999999999999</c:v>
                </c:pt>
                <c:pt idx="28">
                  <c:v>244.59999999999991</c:v>
                </c:pt>
                <c:pt idx="29">
                  <c:v>260.99999999999989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0F-47DA-9B20-7800F2413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977216"/>
        <c:axId val="1104980128"/>
      </c:scatterChart>
      <c:valAx>
        <c:axId val="110497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04980128"/>
        <c:crosses val="autoZero"/>
        <c:crossBetween val="midCat"/>
      </c:valAx>
      <c:valAx>
        <c:axId val="110498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0497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'Inventario inicial'!$I$4:$I$33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'Inventario inicial'!$L$4:$L$33</c:f>
              <c:numCache>
                <c:formatCode>0</c:formatCode>
                <c:ptCount val="30"/>
                <c:pt idx="0">
                  <c:v>0</c:v>
                </c:pt>
                <c:pt idx="1">
                  <c:v>7</c:v>
                </c:pt>
                <c:pt idx="2">
                  <c:v>5</c:v>
                </c:pt>
                <c:pt idx="3">
                  <c:v>12</c:v>
                </c:pt>
                <c:pt idx="4">
                  <c:v>11</c:v>
                </c:pt>
                <c:pt idx="5">
                  <c:v>19</c:v>
                </c:pt>
                <c:pt idx="6">
                  <c:v>19</c:v>
                </c:pt>
                <c:pt idx="7">
                  <c:v>29</c:v>
                </c:pt>
                <c:pt idx="8">
                  <c:v>31</c:v>
                </c:pt>
                <c:pt idx="9">
                  <c:v>42</c:v>
                </c:pt>
                <c:pt idx="10">
                  <c:v>46</c:v>
                </c:pt>
                <c:pt idx="11">
                  <c:v>59</c:v>
                </c:pt>
                <c:pt idx="12">
                  <c:v>65</c:v>
                </c:pt>
                <c:pt idx="13">
                  <c:v>70</c:v>
                </c:pt>
                <c:pt idx="14">
                  <c:v>77</c:v>
                </c:pt>
                <c:pt idx="15">
                  <c:v>94</c:v>
                </c:pt>
                <c:pt idx="16">
                  <c:v>103</c:v>
                </c:pt>
                <c:pt idx="17">
                  <c:v>122</c:v>
                </c:pt>
                <c:pt idx="18">
                  <c:v>133</c:v>
                </c:pt>
                <c:pt idx="19">
                  <c:v>153</c:v>
                </c:pt>
                <c:pt idx="20">
                  <c:v>166</c:v>
                </c:pt>
                <c:pt idx="21">
                  <c:v>188</c:v>
                </c:pt>
                <c:pt idx="22">
                  <c:v>203</c:v>
                </c:pt>
                <c:pt idx="23">
                  <c:v>227</c:v>
                </c:pt>
                <c:pt idx="24">
                  <c:v>243</c:v>
                </c:pt>
                <c:pt idx="25">
                  <c:v>269</c:v>
                </c:pt>
                <c:pt idx="26">
                  <c:v>287</c:v>
                </c:pt>
                <c:pt idx="27">
                  <c:v>315</c:v>
                </c:pt>
                <c:pt idx="28">
                  <c:v>335</c:v>
                </c:pt>
                <c:pt idx="29">
                  <c:v>364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51-4D22-9A02-99F76F227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584015"/>
        <c:axId val="1796597743"/>
      </c:scatterChart>
      <c:valAx>
        <c:axId val="1796584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97743"/>
        <c:crosses val="autoZero"/>
        <c:crossBetween val="midCat"/>
      </c:valAx>
      <c:valAx>
        <c:axId val="179659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84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'Inventario inicial'!$I$4:$I$33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'Inventario inicial'!$M$4:$M$33</c:f>
              <c:numCache>
                <c:formatCode>0</c:formatCode>
                <c:ptCount val="30"/>
                <c:pt idx="0">
                  <c:v>31</c:v>
                </c:pt>
                <c:pt idx="1">
                  <c:v>38</c:v>
                </c:pt>
                <c:pt idx="2">
                  <c:v>36</c:v>
                </c:pt>
                <c:pt idx="3">
                  <c:v>43</c:v>
                </c:pt>
                <c:pt idx="4">
                  <c:v>42</c:v>
                </c:pt>
                <c:pt idx="5">
                  <c:v>50</c:v>
                </c:pt>
                <c:pt idx="6">
                  <c:v>50</c:v>
                </c:pt>
                <c:pt idx="7">
                  <c:v>60</c:v>
                </c:pt>
                <c:pt idx="8">
                  <c:v>62</c:v>
                </c:pt>
                <c:pt idx="9">
                  <c:v>73</c:v>
                </c:pt>
                <c:pt idx="10">
                  <c:v>77</c:v>
                </c:pt>
                <c:pt idx="11">
                  <c:v>90</c:v>
                </c:pt>
                <c:pt idx="12">
                  <c:v>96</c:v>
                </c:pt>
                <c:pt idx="13">
                  <c:v>101</c:v>
                </c:pt>
                <c:pt idx="14">
                  <c:v>108</c:v>
                </c:pt>
                <c:pt idx="15">
                  <c:v>125</c:v>
                </c:pt>
                <c:pt idx="16">
                  <c:v>134</c:v>
                </c:pt>
                <c:pt idx="17">
                  <c:v>153</c:v>
                </c:pt>
                <c:pt idx="18">
                  <c:v>164</c:v>
                </c:pt>
                <c:pt idx="19">
                  <c:v>184</c:v>
                </c:pt>
                <c:pt idx="20">
                  <c:v>197</c:v>
                </c:pt>
                <c:pt idx="21">
                  <c:v>219</c:v>
                </c:pt>
                <c:pt idx="22">
                  <c:v>234</c:v>
                </c:pt>
                <c:pt idx="23">
                  <c:v>258</c:v>
                </c:pt>
                <c:pt idx="24">
                  <c:v>274</c:v>
                </c:pt>
                <c:pt idx="25">
                  <c:v>300</c:v>
                </c:pt>
                <c:pt idx="26">
                  <c:v>318</c:v>
                </c:pt>
                <c:pt idx="27">
                  <c:v>346</c:v>
                </c:pt>
                <c:pt idx="28">
                  <c:v>366</c:v>
                </c:pt>
                <c:pt idx="29">
                  <c:v>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13-45D7-9383-16AC78BD7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593999"/>
        <c:axId val="1796586095"/>
      </c:scatterChart>
      <c:valAx>
        <c:axId val="1796593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86095"/>
        <c:crosses val="autoZero"/>
        <c:crossBetween val="midCat"/>
      </c:valAx>
      <c:valAx>
        <c:axId val="179658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939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>
        <c:manualLayout>
          <c:xMode val="edge"/>
          <c:yMode val="edge"/>
          <c:x val="0.39481233595800524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'Capacidad de la bodega'!$B$4:$B$33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'Capacidad de la bodega'!$E$4:$E$33</c:f>
              <c:numCache>
                <c:formatCode>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0.19999999999999929</c:v>
                </c:pt>
                <c:pt idx="3">
                  <c:v>1</c:v>
                </c:pt>
                <c:pt idx="4">
                  <c:v>2.3999999999999986</c:v>
                </c:pt>
                <c:pt idx="5">
                  <c:v>4.3999999999999986</c:v>
                </c:pt>
                <c:pt idx="6">
                  <c:v>7</c:v>
                </c:pt>
                <c:pt idx="7">
                  <c:v>10.199999999999996</c:v>
                </c:pt>
                <c:pt idx="8">
                  <c:v>13.999999999999993</c:v>
                </c:pt>
                <c:pt idx="9">
                  <c:v>18.399999999999991</c:v>
                </c:pt>
                <c:pt idx="10">
                  <c:v>23.399999999999991</c:v>
                </c:pt>
                <c:pt idx="11">
                  <c:v>29</c:v>
                </c:pt>
                <c:pt idx="12">
                  <c:v>35.199999999999989</c:v>
                </c:pt>
                <c:pt idx="13">
                  <c:v>41.999999999999986</c:v>
                </c:pt>
                <c:pt idx="14">
                  <c:v>49.399999999999977</c:v>
                </c:pt>
                <c:pt idx="15">
                  <c:v>57.399999999999977</c:v>
                </c:pt>
                <c:pt idx="16">
                  <c:v>65.999999999999972</c:v>
                </c:pt>
                <c:pt idx="17">
                  <c:v>75.199999999999989</c:v>
                </c:pt>
                <c:pt idx="18">
                  <c:v>85</c:v>
                </c:pt>
                <c:pt idx="19">
                  <c:v>95.399999999999977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4-4089-9DA2-8CD2E4D3F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118096"/>
        <c:axId val="1179115600"/>
      </c:scatterChart>
      <c:valAx>
        <c:axId val="117911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79115600"/>
        <c:crosses val="autoZero"/>
        <c:crossBetween val="midCat"/>
      </c:valAx>
      <c:valAx>
        <c:axId val="11791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7911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'Capacidad de la bodega'!$I$4:$I$33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'Capacidad de la bodega'!$L$4:$L$33</c:f>
              <c:numCache>
                <c:formatCode>0</c:formatCode>
                <c:ptCount val="30"/>
                <c:pt idx="0">
                  <c:v>1</c:v>
                </c:pt>
                <c:pt idx="1">
                  <c:v>8</c:v>
                </c:pt>
                <c:pt idx="2">
                  <c:v>6</c:v>
                </c:pt>
                <c:pt idx="3">
                  <c:v>13</c:v>
                </c:pt>
                <c:pt idx="4">
                  <c:v>12</c:v>
                </c:pt>
                <c:pt idx="5">
                  <c:v>20</c:v>
                </c:pt>
                <c:pt idx="6">
                  <c:v>20</c:v>
                </c:pt>
                <c:pt idx="7">
                  <c:v>30</c:v>
                </c:pt>
                <c:pt idx="8">
                  <c:v>32</c:v>
                </c:pt>
                <c:pt idx="9">
                  <c:v>43</c:v>
                </c:pt>
                <c:pt idx="10">
                  <c:v>47</c:v>
                </c:pt>
                <c:pt idx="11">
                  <c:v>60</c:v>
                </c:pt>
                <c:pt idx="12">
                  <c:v>66</c:v>
                </c:pt>
                <c:pt idx="13">
                  <c:v>71</c:v>
                </c:pt>
                <c:pt idx="14">
                  <c:v>78</c:v>
                </c:pt>
                <c:pt idx="15">
                  <c:v>95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E0-4B23-AA1C-A243087AA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584015"/>
        <c:axId val="1796597743"/>
      </c:scatterChart>
      <c:valAx>
        <c:axId val="1796584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97743"/>
        <c:crosses val="autoZero"/>
        <c:crossBetween val="midCat"/>
      </c:valAx>
      <c:valAx>
        <c:axId val="179659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84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'Capacidad de la bodega'!$B$4:$B$33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'Capacidad de la bodega'!$F$4:$F$33</c:f>
              <c:numCache>
                <c:formatCode>0</c:formatCode>
                <c:ptCount val="30"/>
                <c:pt idx="0">
                  <c:v>0</c:v>
                </c:pt>
                <c:pt idx="1">
                  <c:v>-0.40000000000000036</c:v>
                </c:pt>
                <c:pt idx="2">
                  <c:v>-0.20000000000000284</c:v>
                </c:pt>
                <c:pt idx="3">
                  <c:v>0.59999999999999787</c:v>
                </c:pt>
                <c:pt idx="4">
                  <c:v>1.9999999999999964</c:v>
                </c:pt>
                <c:pt idx="5">
                  <c:v>3.9999999999999964</c:v>
                </c:pt>
                <c:pt idx="6">
                  <c:v>6.5999999999999943</c:v>
                </c:pt>
                <c:pt idx="7">
                  <c:v>9.7999999999999901</c:v>
                </c:pt>
                <c:pt idx="8">
                  <c:v>13.599999999999987</c:v>
                </c:pt>
                <c:pt idx="9">
                  <c:v>17.999999999999986</c:v>
                </c:pt>
                <c:pt idx="10">
                  <c:v>22.999999999999986</c:v>
                </c:pt>
                <c:pt idx="11">
                  <c:v>28.599999999999994</c:v>
                </c:pt>
                <c:pt idx="12">
                  <c:v>34.799999999999983</c:v>
                </c:pt>
                <c:pt idx="13">
                  <c:v>41.59999999999998</c:v>
                </c:pt>
                <c:pt idx="14">
                  <c:v>48.999999999999972</c:v>
                </c:pt>
                <c:pt idx="15">
                  <c:v>56.999999999999972</c:v>
                </c:pt>
                <c:pt idx="16">
                  <c:v>65.599999999999966</c:v>
                </c:pt>
                <c:pt idx="17">
                  <c:v>74.799999999999955</c:v>
                </c:pt>
                <c:pt idx="18">
                  <c:v>84.599999999999966</c:v>
                </c:pt>
                <c:pt idx="19">
                  <c:v>94.999999999999943</c:v>
                </c:pt>
                <c:pt idx="20">
                  <c:v>105.99999999999994</c:v>
                </c:pt>
                <c:pt idx="21">
                  <c:v>117.59999999999994</c:v>
                </c:pt>
                <c:pt idx="22">
                  <c:v>129.79999999999995</c:v>
                </c:pt>
                <c:pt idx="23">
                  <c:v>142.59999999999997</c:v>
                </c:pt>
                <c:pt idx="24">
                  <c:v>155.99999999999994</c:v>
                </c:pt>
                <c:pt idx="25">
                  <c:v>169.99999999999994</c:v>
                </c:pt>
                <c:pt idx="26">
                  <c:v>184.59999999999991</c:v>
                </c:pt>
                <c:pt idx="27">
                  <c:v>199.7999999999999</c:v>
                </c:pt>
                <c:pt idx="28">
                  <c:v>200</c:v>
                </c:pt>
                <c:pt idx="29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10-432E-A2A2-B339DF231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977216"/>
        <c:axId val="1104980128"/>
      </c:scatterChart>
      <c:valAx>
        <c:axId val="110497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04980128"/>
        <c:crosses val="autoZero"/>
        <c:crossBetween val="midCat"/>
      </c:valAx>
      <c:valAx>
        <c:axId val="110498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0497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'Capacidad de la bodega'!$I$4:$I$33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'Capacidad de la bodega'!$M$4:$M$33</c:f>
              <c:numCache>
                <c:formatCode>0</c:formatCode>
                <c:ptCount val="30"/>
                <c:pt idx="0">
                  <c:v>1</c:v>
                </c:pt>
                <c:pt idx="1">
                  <c:v>8</c:v>
                </c:pt>
                <c:pt idx="2">
                  <c:v>6</c:v>
                </c:pt>
                <c:pt idx="3">
                  <c:v>13</c:v>
                </c:pt>
                <c:pt idx="4">
                  <c:v>12</c:v>
                </c:pt>
                <c:pt idx="5">
                  <c:v>20</c:v>
                </c:pt>
                <c:pt idx="6">
                  <c:v>20</c:v>
                </c:pt>
                <c:pt idx="7">
                  <c:v>30</c:v>
                </c:pt>
                <c:pt idx="8">
                  <c:v>32</c:v>
                </c:pt>
                <c:pt idx="9">
                  <c:v>43</c:v>
                </c:pt>
                <c:pt idx="10">
                  <c:v>47</c:v>
                </c:pt>
                <c:pt idx="11">
                  <c:v>60</c:v>
                </c:pt>
                <c:pt idx="12">
                  <c:v>66</c:v>
                </c:pt>
                <c:pt idx="13">
                  <c:v>71</c:v>
                </c:pt>
                <c:pt idx="14">
                  <c:v>78</c:v>
                </c:pt>
                <c:pt idx="15">
                  <c:v>95</c:v>
                </c:pt>
                <c:pt idx="16">
                  <c:v>104</c:v>
                </c:pt>
                <c:pt idx="17">
                  <c:v>123</c:v>
                </c:pt>
                <c:pt idx="18">
                  <c:v>134</c:v>
                </c:pt>
                <c:pt idx="19">
                  <c:v>154</c:v>
                </c:pt>
                <c:pt idx="20">
                  <c:v>167</c:v>
                </c:pt>
                <c:pt idx="21">
                  <c:v>189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E4-4152-A6F3-4EDC20421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593999"/>
        <c:axId val="1796586095"/>
      </c:scatterChart>
      <c:valAx>
        <c:axId val="1796593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86095"/>
        <c:crosses val="autoZero"/>
        <c:crossBetween val="midCat"/>
      </c:valAx>
      <c:valAx>
        <c:axId val="179658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65939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Inventario</a:t>
            </a:r>
          </a:p>
        </c:rich>
      </c:tx>
      <c:layout>
        <c:manualLayout>
          <c:xMode val="edge"/>
          <c:yMode val="edge"/>
          <c:x val="0.39481233595800524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'Analisis del comportamiento'!$B$4:$B$33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'Analisis del comportamiento'!$F$4:$F$33</c:f>
              <c:numCache>
                <c:formatCode>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0.19999999999999929</c:v>
                </c:pt>
                <c:pt idx="3">
                  <c:v>1</c:v>
                </c:pt>
                <c:pt idx="4">
                  <c:v>2.3999999999999986</c:v>
                </c:pt>
                <c:pt idx="5">
                  <c:v>4.3999999999999986</c:v>
                </c:pt>
                <c:pt idx="6">
                  <c:v>7</c:v>
                </c:pt>
                <c:pt idx="7">
                  <c:v>10.199999999999996</c:v>
                </c:pt>
                <c:pt idx="8">
                  <c:v>13.999999999999993</c:v>
                </c:pt>
                <c:pt idx="9">
                  <c:v>18.399999999999991</c:v>
                </c:pt>
                <c:pt idx="10">
                  <c:v>23.399999999999991</c:v>
                </c:pt>
                <c:pt idx="11">
                  <c:v>27.399999999999991</c:v>
                </c:pt>
                <c:pt idx="12">
                  <c:v>28.399999999999991</c:v>
                </c:pt>
                <c:pt idx="13">
                  <c:v>26.399999999999991</c:v>
                </c:pt>
                <c:pt idx="14">
                  <c:v>21.399999999999991</c:v>
                </c:pt>
                <c:pt idx="15">
                  <c:v>13.399999999999991</c:v>
                </c:pt>
                <c:pt idx="16">
                  <c:v>2.3999999999999915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CB-43E1-81CB-E05EB3907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118096"/>
        <c:axId val="1179115600"/>
      </c:scatterChart>
      <c:valAx>
        <c:axId val="117911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79115600"/>
        <c:crosses val="autoZero"/>
        <c:crossBetween val="midCat"/>
      </c:valAx>
      <c:valAx>
        <c:axId val="11791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Inventario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7911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6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349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14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26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96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03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51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92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64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24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7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478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60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0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37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A695-EBF0-4F6D-B346-3E75672964B9}" type="datetimeFigureOut">
              <a:rPr lang="es-CO" smtClean="0"/>
              <a:t>26/11/2020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225433-6F28-4BDE-8FC1-56084C7067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749732" y="3207719"/>
            <a:ext cx="4754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/>
              <a:t>INVENTARIOS</a:t>
            </a:r>
            <a:r>
              <a:rPr lang="es-ES" sz="4800" dirty="0" smtClean="0"/>
              <a:t> </a:t>
            </a:r>
          </a:p>
          <a:p>
            <a:endParaRPr lang="es-CO" sz="4800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Gabriel Forero </a:t>
            </a:r>
          </a:p>
          <a:p>
            <a:r>
              <a:rPr lang="es-ES" dirty="0" smtClean="0"/>
              <a:t>Luisa Contreras</a:t>
            </a:r>
          </a:p>
          <a:p>
            <a:r>
              <a:rPr lang="es-ES" dirty="0" smtClean="0"/>
              <a:t>Jairo Vanegas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92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Euler y Adams vs EOQ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70802"/>
              </p:ext>
            </p:extLst>
          </p:nvPr>
        </p:nvGraphicFramePr>
        <p:xfrm>
          <a:off x="1338890" y="1724295"/>
          <a:ext cx="4708707" cy="387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089">
                  <a:extLst>
                    <a:ext uri="{9D8B030D-6E8A-4147-A177-3AD203B41FA5}">
                      <a16:colId xmlns:a16="http://schemas.microsoft.com/office/drawing/2014/main" val="2356697940"/>
                    </a:ext>
                  </a:extLst>
                </a:gridCol>
                <a:gridCol w="1914875">
                  <a:extLst>
                    <a:ext uri="{9D8B030D-6E8A-4147-A177-3AD203B41FA5}">
                      <a16:colId xmlns:a16="http://schemas.microsoft.com/office/drawing/2014/main" val="3130667127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49095834"/>
                    </a:ext>
                  </a:extLst>
                </a:gridCol>
              </a:tblGrid>
              <a:tr h="13559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Inventario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68374"/>
                  </a:ext>
                </a:extLst>
              </a:tr>
              <a:tr h="159992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inventario inicial 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Inventario inicial 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2374517595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Euler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4.064.240,00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3.763.800,00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473543359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Adams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1.557.100,00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1.231.600,00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3050248562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EOQ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4.401.345,37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3.951.345,37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715996517"/>
                  </a:ext>
                </a:extLst>
              </a:tr>
              <a:tr h="159992"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951147438"/>
                  </a:ext>
                </a:extLst>
              </a:tr>
              <a:tr h="1599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Capacidad de la bodega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3585"/>
                  </a:ext>
                </a:extLst>
              </a:tr>
              <a:tr h="159992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3260013792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Euler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4.294.540,00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4.084.960,00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2253880225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Adams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2.149.300,00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1.774.450,00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715336869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EOQ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 $         4.317.456,31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3.061.406,31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1776548441"/>
                  </a:ext>
                </a:extLst>
              </a:tr>
              <a:tr h="159992"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967884142"/>
                  </a:ext>
                </a:extLst>
              </a:tr>
              <a:tr h="1599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Analisis de comportamiento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00517"/>
                  </a:ext>
                </a:extLst>
              </a:tr>
              <a:tr h="159992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max 50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max 100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2146870930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Euler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5.611.860,00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4.761.940,00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1685944779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Adams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5.122.700,00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 $            2.740.650,00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2090302418"/>
                  </a:ext>
                </a:extLst>
              </a:tr>
              <a:tr h="289585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EOQ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 $         5.225.000,00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 $            4.312.500,00 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0" marR="8000" marT="8000" marB="0" anchor="b"/>
                </a:tc>
                <a:extLst>
                  <a:ext uri="{0D108BD9-81ED-4DB2-BD59-A6C34878D82A}">
                    <a16:rowId xmlns:a16="http://schemas.microsoft.com/office/drawing/2014/main" val="282971763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03350"/>
              </p:ext>
            </p:extLst>
          </p:nvPr>
        </p:nvGraphicFramePr>
        <p:xfrm>
          <a:off x="7510637" y="2249328"/>
          <a:ext cx="3162300" cy="2821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302">
                  <a:extLst>
                    <a:ext uri="{9D8B030D-6E8A-4147-A177-3AD203B41FA5}">
                      <a16:colId xmlns:a16="http://schemas.microsoft.com/office/drawing/2014/main" val="735575959"/>
                    </a:ext>
                  </a:extLst>
                </a:gridCol>
                <a:gridCol w="1165561">
                  <a:extLst>
                    <a:ext uri="{9D8B030D-6E8A-4147-A177-3AD203B41FA5}">
                      <a16:colId xmlns:a16="http://schemas.microsoft.com/office/drawing/2014/main" val="3700348215"/>
                    </a:ext>
                  </a:extLst>
                </a:gridCol>
                <a:gridCol w="1232437">
                  <a:extLst>
                    <a:ext uri="{9D8B030D-6E8A-4147-A177-3AD203B41FA5}">
                      <a16:colId xmlns:a16="http://schemas.microsoft.com/office/drawing/2014/main" val="292812299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Inventario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32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inventario inicial 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Inventario inicial 30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80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Euler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-8%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-5%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3790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Adams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-65%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-69%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88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7002917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Capacidad de la bodega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39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5134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Euler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-1%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33%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Adams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-50%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-42%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6460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26253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Analisis de comportamiento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20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max 50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max 100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733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Euler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7%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10%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57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Adams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-2%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-36%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59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571897"/>
            <a:ext cx="8915400" cy="3777622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 smtClean="0"/>
              <a:t>Tanto Euler como Adams Bashfort son complicados de aplicar en el mundo real</a:t>
            </a:r>
          </a:p>
          <a:p>
            <a:pPr algn="just"/>
            <a:r>
              <a:rPr lang="es-ES" dirty="0" smtClean="0"/>
              <a:t>La aproximación de Euler tiene a tener ganancias mas altas </a:t>
            </a:r>
            <a:r>
              <a:rPr lang="es-ES" dirty="0" smtClean="0"/>
              <a:t>que </a:t>
            </a:r>
            <a:r>
              <a:rPr lang="es-ES" dirty="0" smtClean="0"/>
              <a:t>el método de Adams</a:t>
            </a:r>
          </a:p>
          <a:p>
            <a:pPr algn="just"/>
            <a:r>
              <a:rPr lang="es-ES" dirty="0" smtClean="0"/>
              <a:t>El espacio temporal (paso) influencia significativamente en el problema</a:t>
            </a:r>
          </a:p>
          <a:p>
            <a:pPr algn="just"/>
            <a:r>
              <a:rPr lang="es-ES" dirty="0" smtClean="0"/>
              <a:t>El modelo no puede ser periódico dado que la demanda es independiente.</a:t>
            </a:r>
          </a:p>
          <a:p>
            <a:pPr algn="just"/>
            <a:r>
              <a:rPr lang="es-ES" dirty="0" smtClean="0"/>
              <a:t>Entre mayor sea el inventario inicial mayor va a ser el costo de inventarios</a:t>
            </a:r>
          </a:p>
          <a:p>
            <a:pPr algn="just"/>
            <a:r>
              <a:rPr lang="es-ES" dirty="0" smtClean="0"/>
              <a:t>El tamaño de la bodega afecta significativamente al modelo, pues en todos los casos disminuyo las ganancias </a:t>
            </a:r>
          </a:p>
          <a:p>
            <a:pPr algn="just"/>
            <a:r>
              <a:rPr lang="es-ES" dirty="0" smtClean="0"/>
              <a:t>Tener una capacidad de producción baja ayuda a reducir los costos de inventario a largo plazo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40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Hardware y Software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47" y="1838595"/>
            <a:ext cx="2143125" cy="21431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93" y="2133871"/>
            <a:ext cx="2952750" cy="1552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41" y="3981722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Cuando la bodega este llena, y no se pueda guardar mas de lo producido se debe tener en cuenta el costo de perdida</a:t>
            </a:r>
          </a:p>
          <a:p>
            <a:pPr algn="just"/>
            <a:r>
              <a:rPr lang="es-ES" dirty="0" smtClean="0"/>
              <a:t>Se pueden tener en cuenta mas variables como materia prima y mano de obra para los costos</a:t>
            </a:r>
          </a:p>
          <a:p>
            <a:pPr algn="just"/>
            <a:r>
              <a:rPr lang="es-ES" dirty="0" smtClean="0"/>
              <a:t>Se debe tener en cuenta toda la cadena de suministro y sus costos respectivos </a:t>
            </a:r>
          </a:p>
          <a:p>
            <a:pPr algn="just"/>
            <a:r>
              <a:rPr lang="es-ES" dirty="0" smtClean="0"/>
              <a:t>Se debe tener en cuenta que la oferta esta relacionada con la capacidad instalada de la empresa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69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834" y="624110"/>
            <a:ext cx="3350675" cy="62992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Aplicaciones </a:t>
            </a:r>
            <a:endParaRPr lang="es-CO" dirty="0"/>
          </a:p>
        </p:txBody>
      </p:sp>
      <p:pic>
        <p:nvPicPr>
          <p:cNvPr id="2050" name="Picture 2" descr="de 60 Ideas para decorar tu tienda de ropa originalmente | Storing kids  clothes, Display furniture, Clothing stor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11" y="1867588"/>
            <a:ext cx="3802562" cy="21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598467" y="1397726"/>
            <a:ext cx="20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Tiendas de ropa </a:t>
            </a:r>
            <a:endParaRPr lang="es-CO" dirty="0"/>
          </a:p>
        </p:txBody>
      </p:sp>
      <p:pic>
        <p:nvPicPr>
          <p:cNvPr id="2052" name="Picture 4" descr="Los supermercados disparan sus cifras durante la crisis del COVID-19 |  Marketing Direc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9" y="1867588"/>
            <a:ext cx="3448596" cy="20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651760" y="1397726"/>
            <a:ext cx="223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Supermercados</a:t>
            </a:r>
            <a:endParaRPr lang="es-CO" dirty="0"/>
          </a:p>
        </p:txBody>
      </p:sp>
      <p:pic>
        <p:nvPicPr>
          <p:cNvPr id="2054" name="Picture 6" descr="Principales tipos de operadores logísticos: ¿cuáles son y qué hacen?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09" y="4249199"/>
            <a:ext cx="3379923" cy="23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223464" y="3872842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Operadores logísticos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5243" y="4976442"/>
            <a:ext cx="223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Amazon</a:t>
            </a:r>
          </a:p>
          <a:p>
            <a:r>
              <a:rPr lang="es-ES" dirty="0" smtClean="0"/>
              <a:t>DHL </a:t>
            </a:r>
          </a:p>
          <a:p>
            <a:r>
              <a:rPr lang="es-ES" dirty="0" smtClean="0"/>
              <a:t>FEDEX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33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INVENTARIOS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728062" y="2991394"/>
            <a:ext cx="2429690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6097090" y="3307861"/>
            <a:ext cx="176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BODEGA, Almacén</a:t>
            </a:r>
            <a:endParaRPr lang="es-CO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108960" y="3664131"/>
            <a:ext cx="24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189911" y="3123195"/>
            <a:ext cx="979714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Oferta</a:t>
            </a:r>
            <a:endParaRPr lang="es-CO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8294912" y="3664131"/>
            <a:ext cx="18157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347161" y="3123195"/>
            <a:ext cx="14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Demanda</a:t>
            </a:r>
            <a:endParaRPr lang="es-CO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85" y="3848797"/>
            <a:ext cx="1935227" cy="66438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169625" y="5607928"/>
            <a:ext cx="34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precio varia con el tiempo </a:t>
            </a:r>
            <a:endParaRPr lang="es-CO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735" y="3832777"/>
            <a:ext cx="2855918" cy="550784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5707507" y="2221467"/>
            <a:ext cx="245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Oferta &gt; Demanda 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/>
              <p:cNvSpPr txBox="1"/>
              <p:nvPr/>
            </p:nvSpPr>
            <p:spPr>
              <a:xfrm>
                <a:off x="4963885" y="4626412"/>
                <a:ext cx="3814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5" y="4626412"/>
                <a:ext cx="381435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2682735" y="4603065"/>
                <a:ext cx="248689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S=a*C+a2*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735" y="4603065"/>
                <a:ext cx="2486890" cy="491288"/>
              </a:xfrm>
              <a:prstGeom prst="rect">
                <a:avLst/>
              </a:prstGeom>
              <a:blipFill>
                <a:blip r:embed="rId5"/>
                <a:stretch>
                  <a:fillRect l="-1961" b="-49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8294912" y="4732685"/>
                <a:ext cx="2224968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D=b*G+b2</a:t>
                </a:r>
                <a:r>
                  <a:rPr lang="es-ES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912" y="4732685"/>
                <a:ext cx="2224968" cy="491288"/>
              </a:xfrm>
              <a:prstGeom prst="rect">
                <a:avLst/>
              </a:prstGeom>
              <a:blipFill>
                <a:blip r:embed="rId6"/>
                <a:stretch>
                  <a:fillRect l="-2466" b="-49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1" grpId="0"/>
      <p:bldP spid="16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br>
              <a:rPr lang="es-ES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9132" y="1480457"/>
            <a:ext cx="8915400" cy="3777622"/>
          </a:xfrm>
        </p:spPr>
        <p:txBody>
          <a:bodyPr/>
          <a:lstStyle/>
          <a:p>
            <a:r>
              <a:rPr lang="es-ES" dirty="0" smtClean="0"/>
              <a:t>Definir las condiciones iniciales del problema </a:t>
            </a:r>
          </a:p>
          <a:p>
            <a:r>
              <a:rPr lang="es-ES" dirty="0" smtClean="0"/>
              <a:t>Definir las ecuaciones diferenciales de la oferta y la demanda </a:t>
            </a:r>
          </a:p>
          <a:p>
            <a:r>
              <a:rPr lang="es-ES" dirty="0" smtClean="0"/>
              <a:t>Aplicar los resultados a la ecuación de inventarios </a:t>
            </a:r>
          </a:p>
          <a:p>
            <a:r>
              <a:rPr lang="es-ES" dirty="0" smtClean="0"/>
              <a:t>Obtener los costos del inventario</a:t>
            </a:r>
          </a:p>
          <a:p>
            <a:r>
              <a:rPr lang="es-ES" dirty="0" smtClean="0"/>
              <a:t>Definimos los métodos de solución (</a:t>
            </a:r>
            <a:r>
              <a:rPr lang="es-CO" dirty="0" smtClean="0"/>
              <a:t>Adams Bashforth y Euler )</a:t>
            </a:r>
          </a:p>
          <a:p>
            <a:r>
              <a:rPr lang="es-ES" dirty="0" smtClean="0"/>
              <a:t>Solucionamos el modelo mediante los dos métodos anteriormente mencionados, variando las condiciones iniciales del sistema </a:t>
            </a:r>
          </a:p>
          <a:p>
            <a:r>
              <a:rPr lang="es-ES" dirty="0" smtClean="0"/>
              <a:t>Solucionamos el modelo </a:t>
            </a:r>
            <a:r>
              <a:rPr lang="es-ES" dirty="0" smtClean="0"/>
              <a:t>mediante EOQ </a:t>
            </a:r>
            <a:r>
              <a:rPr lang="es-ES" dirty="0" smtClean="0"/>
              <a:t>para </a:t>
            </a:r>
            <a:r>
              <a:rPr lang="es-ES" dirty="0" smtClean="0"/>
              <a:t>poder determinar el error 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49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153" y="584922"/>
            <a:ext cx="8911687" cy="1280890"/>
          </a:xfrm>
        </p:spPr>
        <p:txBody>
          <a:bodyPr/>
          <a:lstStyle/>
          <a:p>
            <a:r>
              <a:rPr lang="es-ES" dirty="0" smtClean="0"/>
              <a:t>Condiciones iniciales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6616" y="1666694"/>
            <a:ext cx="9990320" cy="4280262"/>
          </a:xfrm>
        </p:spPr>
        <p:txBody>
          <a:bodyPr/>
          <a:lstStyle/>
          <a:p>
            <a:r>
              <a:rPr lang="es-ES" dirty="0" smtClean="0"/>
              <a:t>Inventario inicial</a:t>
            </a:r>
          </a:p>
          <a:p>
            <a:r>
              <a:rPr lang="es-ES" dirty="0" smtClean="0"/>
              <a:t>Capacidad de la bodega </a:t>
            </a:r>
          </a:p>
          <a:p>
            <a:r>
              <a:rPr lang="es-ES" dirty="0" smtClean="0"/>
              <a:t>Tasa de la proporcionalidad</a:t>
            </a:r>
          </a:p>
          <a:p>
            <a:r>
              <a:rPr lang="es-ES" dirty="0" smtClean="0"/>
              <a:t>Cantidad de productos</a:t>
            </a:r>
          </a:p>
          <a:p>
            <a:r>
              <a:rPr lang="es-ES" dirty="0" smtClean="0"/>
              <a:t>Costo del precio unitario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3076" name="Picture 4" descr="ADMINISTRACIÓN DE INVENTARIOS – La Inter |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98" y="3756206"/>
            <a:ext cx="5619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6273" y="0"/>
            <a:ext cx="3977693" cy="695240"/>
          </a:xfrm>
        </p:spPr>
        <p:txBody>
          <a:bodyPr/>
          <a:lstStyle/>
          <a:p>
            <a:r>
              <a:rPr lang="es-ES" dirty="0" smtClean="0"/>
              <a:t>Inventario inicial 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050815" y="775123"/>
            <a:ext cx="312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Inventario inicial en 0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186695" y="775123"/>
            <a:ext cx="312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Inventario inicial en 30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816375" y="2547257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Euler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16375" y="4815840"/>
            <a:ext cx="10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Adams</a:t>
            </a:r>
            <a:endParaRPr lang="es-CO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701307"/>
              </p:ext>
            </p:extLst>
          </p:nvPr>
        </p:nvGraphicFramePr>
        <p:xfrm>
          <a:off x="2050815" y="1373386"/>
          <a:ext cx="3811932" cy="234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500846" y="372112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$</a:t>
            </a:r>
            <a:r>
              <a:rPr lang="es-CO" dirty="0" smtClean="0"/>
              <a:t>945.760</a:t>
            </a:r>
            <a:endParaRPr lang="es-CO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824526"/>
              </p:ext>
            </p:extLst>
          </p:nvPr>
        </p:nvGraphicFramePr>
        <p:xfrm>
          <a:off x="6530136" y="1373387"/>
          <a:ext cx="4298973" cy="234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895850" y="372112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</a:t>
            </a:r>
            <a:r>
              <a:rPr lang="es-ES" dirty="0" smtClean="0"/>
              <a:t>1.246.200</a:t>
            </a:r>
            <a:endParaRPr lang="es-CO" dirty="0"/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99826"/>
              </p:ext>
            </p:extLst>
          </p:nvPr>
        </p:nvGraphicFramePr>
        <p:xfrm>
          <a:off x="2050815" y="4195967"/>
          <a:ext cx="4105846" cy="197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476894"/>
              </p:ext>
            </p:extLst>
          </p:nvPr>
        </p:nvGraphicFramePr>
        <p:xfrm>
          <a:off x="6799865" y="4195967"/>
          <a:ext cx="4029244" cy="197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500846" y="6253536"/>
            <a:ext cx="136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$1.442.900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948749" y="6253536"/>
            <a:ext cx="17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$1.768.400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76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3393" y="59865"/>
            <a:ext cx="8911687" cy="1280890"/>
          </a:xfrm>
        </p:spPr>
        <p:txBody>
          <a:bodyPr/>
          <a:lstStyle/>
          <a:p>
            <a:r>
              <a:rPr lang="es-ES" dirty="0" smtClean="0"/>
              <a:t>Capacidad de la bodega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181497" y="80772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Capacidad de 100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7977640" y="80772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Capacidad de 200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16375" y="2547257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Euler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816375" y="4815840"/>
            <a:ext cx="10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Adams</a:t>
            </a:r>
            <a:endParaRPr lang="es-CO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884284"/>
              </p:ext>
            </p:extLst>
          </p:nvPr>
        </p:nvGraphicFramePr>
        <p:xfrm>
          <a:off x="1652399" y="1368276"/>
          <a:ext cx="4343453" cy="206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511690"/>
              </p:ext>
            </p:extLst>
          </p:nvPr>
        </p:nvGraphicFramePr>
        <p:xfrm>
          <a:off x="1867989" y="4152997"/>
          <a:ext cx="4276317" cy="206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361670"/>
              </p:ext>
            </p:extLst>
          </p:nvPr>
        </p:nvGraphicFramePr>
        <p:xfrm>
          <a:off x="7550330" y="1409759"/>
          <a:ext cx="3896881" cy="202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829906"/>
              </p:ext>
            </p:extLst>
          </p:nvPr>
        </p:nvGraphicFramePr>
        <p:xfrm>
          <a:off x="7864222" y="4152997"/>
          <a:ext cx="3905412" cy="1908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926080" y="3432625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$   715.460,00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595359" y="360814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$      925.040,00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926080" y="6217346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$      850.700,00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895806" y="6061166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 $   1.225.550,00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11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6901" y="101596"/>
            <a:ext cx="8911687" cy="1280890"/>
          </a:xfrm>
        </p:spPr>
        <p:txBody>
          <a:bodyPr/>
          <a:lstStyle/>
          <a:p>
            <a:r>
              <a:rPr lang="es-ES" dirty="0" smtClean="0"/>
              <a:t>Análisis del comportamiento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867989" y="828488"/>
            <a:ext cx="40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Máxima producción 50 unidades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927463" y="2338251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Euler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16375" y="4737463"/>
            <a:ext cx="10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Adams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6943793" y="828488"/>
            <a:ext cx="40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Máxima producción 100 unidades</a:t>
            </a:r>
            <a:endParaRPr lang="es-CO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92483"/>
              </p:ext>
            </p:extLst>
          </p:nvPr>
        </p:nvGraphicFramePr>
        <p:xfrm>
          <a:off x="1571693" y="1382486"/>
          <a:ext cx="5260181" cy="234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57085"/>
              </p:ext>
            </p:extLst>
          </p:nvPr>
        </p:nvGraphicFramePr>
        <p:xfrm>
          <a:off x="7047275" y="1528198"/>
          <a:ext cx="4683171" cy="220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04107"/>
              </p:ext>
            </p:extLst>
          </p:nvPr>
        </p:nvGraphicFramePr>
        <p:xfrm>
          <a:off x="1867989" y="4053292"/>
          <a:ext cx="4833257" cy="220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400655"/>
              </p:ext>
            </p:extLst>
          </p:nvPr>
        </p:nvGraphicFramePr>
        <p:xfrm>
          <a:off x="7047275" y="4002090"/>
          <a:ext cx="4336869" cy="220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3474992" y="3718282"/>
            <a:ext cx="16192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 $   220.140,00 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664683" y="3633790"/>
            <a:ext cx="1778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 $      910.060,00 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3312783" y="6113277"/>
            <a:ext cx="1778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 $      317.300,00 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8648808" y="6211499"/>
            <a:ext cx="17938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 $   1.669.350,00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79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EOQ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71" y="1609725"/>
            <a:ext cx="3828052" cy="105509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77289"/>
            <a:ext cx="429524" cy="3545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O" altLang="es-CO" sz="19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s-CO" altLang="es-CO" sz="10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 descr="{\displaystyle TC}"/>
          <p:cNvSpPr>
            <a:spLocks noChangeAspect="1" noChangeArrowheads="1"/>
          </p:cNvSpPr>
          <p:nvPr/>
        </p:nvSpPr>
        <p:spPr bwMode="auto">
          <a:xfrm>
            <a:off x="288925" y="-1073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3" descr="Q"/>
          <p:cNvSpPr>
            <a:spLocks noChangeAspect="1" noChangeArrowheads="1"/>
          </p:cNvSpPr>
          <p:nvPr/>
        </p:nvSpPr>
        <p:spPr bwMode="auto">
          <a:xfrm>
            <a:off x="288925" y="-784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4" descr="C"/>
          <p:cNvSpPr>
            <a:spLocks noChangeAspect="1" noChangeArrowheads="1"/>
          </p:cNvSpPr>
          <p:nvPr/>
        </p:nvSpPr>
        <p:spPr bwMode="auto">
          <a:xfrm>
            <a:off x="288925" y="-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5" descr="S"/>
          <p:cNvSpPr>
            <a:spLocks noChangeAspect="1" noChangeArrowheads="1"/>
          </p:cNvSpPr>
          <p:nvPr/>
        </p:nvSpPr>
        <p:spPr bwMode="auto">
          <a:xfrm>
            <a:off x="288925" y="-206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6" descr="D"/>
          <p:cNvSpPr>
            <a:spLocks noChangeAspect="1" noChangeArrowheads="1"/>
          </p:cNvSpPr>
          <p:nvPr/>
        </p:nvSpPr>
        <p:spPr bwMode="auto">
          <a:xfrm>
            <a:off x="288925" y="82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7" descr="{\displaystyle H=i\times C}"/>
          <p:cNvSpPr>
            <a:spLocks noChangeAspect="1" noChangeArrowheads="1"/>
          </p:cNvSpPr>
          <p:nvPr/>
        </p:nvSpPr>
        <p:spPr bwMode="auto">
          <a:xfrm>
            <a:off x="288925" y="371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8" descr="i"/>
          <p:cNvSpPr>
            <a:spLocks noChangeAspect="1" noChangeArrowheads="1"/>
          </p:cNvSpPr>
          <p:nvPr/>
        </p:nvSpPr>
        <p:spPr bwMode="auto">
          <a:xfrm>
            <a:off x="288925" y="66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243773" y="2915710"/>
            <a:ext cx="3684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</a:rPr>
              <a:t>Costo total del inventario, en valor monetario.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altLang="es-CO" sz="1000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pedido, en unidades.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altLang="es-CO" sz="1000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 unitario de producto, en valor monetario.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altLang="es-CO" sz="1000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 </a:t>
            </a: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fijo de realizar un pedido, en valor monetario.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altLang="es-CO" sz="1000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anual del producto, en unidades.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altLang="es-CO" sz="1000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 </a:t>
            </a: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unitario anual de mantener inventario, en valor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altLang="es-CO" sz="1000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altLang="es-CO" sz="1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 de manejo de inventario como porcentaje del valor del producto, en porcentaje anual.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156608" y="500469"/>
            <a:ext cx="212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DEMANDA DETERMINISTICA</a:t>
            </a:r>
            <a:endParaRPr lang="es-CO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71" y="4509086"/>
            <a:ext cx="1295400" cy="5429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47" y="4499561"/>
            <a:ext cx="1333500" cy="5524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608" y="4566003"/>
            <a:ext cx="771525" cy="43815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423" y="4687235"/>
            <a:ext cx="866775" cy="4095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0178" y="4775553"/>
            <a:ext cx="1381125" cy="457200"/>
          </a:xfrm>
          <a:prstGeom prst="rect">
            <a:avLst/>
          </a:prstGeom>
        </p:spPr>
      </p:pic>
      <p:pic>
        <p:nvPicPr>
          <p:cNvPr id="1034" name="Picture 10" descr="EOQ o Cantidad Económica de Pedido (Economic Order Quantity) - Ejercicios  resueltos EO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34" y="1641593"/>
            <a:ext cx="55054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943</TotalTime>
  <Words>637</Words>
  <Application>Microsoft Office PowerPoint</Application>
  <PresentationFormat>Panorámica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3</vt:lpstr>
      <vt:lpstr>Espiral</vt:lpstr>
      <vt:lpstr>Presentación de PowerPoint</vt:lpstr>
      <vt:lpstr>Aplicaciones </vt:lpstr>
      <vt:lpstr>MODELO DE INVENTARIOS</vt:lpstr>
      <vt:lpstr>Metodología  </vt:lpstr>
      <vt:lpstr>Condiciones iniciales</vt:lpstr>
      <vt:lpstr>Inventario inicial </vt:lpstr>
      <vt:lpstr>Capacidad de la bodega</vt:lpstr>
      <vt:lpstr>Análisis del comportamiento</vt:lpstr>
      <vt:lpstr>EOQ</vt:lpstr>
      <vt:lpstr>Euler y Adams vs EOQ</vt:lpstr>
      <vt:lpstr>Conclusiones</vt:lpstr>
      <vt:lpstr>Hardware y Software 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3</dc:title>
  <dc:creator>Gabriel Fernando Forero Ortiz</dc:creator>
  <cp:lastModifiedBy>Gabriel Fernando Forero Ortiz</cp:lastModifiedBy>
  <cp:revision>34</cp:revision>
  <dcterms:created xsi:type="dcterms:W3CDTF">2020-11-23T14:37:43Z</dcterms:created>
  <dcterms:modified xsi:type="dcterms:W3CDTF">2020-11-27T00:01:49Z</dcterms:modified>
</cp:coreProperties>
</file>