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ixie One"/>
      <p:regular r:id="rId11"/>
    </p:embeddedFont>
    <p:embeddedFont>
      <p:font typeface="Inconsolat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ixieOne-regular.fntdata"/><Relationship Id="rId10" Type="http://schemas.openxmlformats.org/officeDocument/2006/relationships/slide" Target="slides/slide6.xml"/><Relationship Id="rId13" Type="http://schemas.openxmlformats.org/officeDocument/2006/relationships/font" Target="fonts/Inconsolata-bold.fntdata"/><Relationship Id="rId12" Type="http://schemas.openxmlformats.org/officeDocument/2006/relationships/font" Target="fonts/Inconsolat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32179a6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32179a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63bd411df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63bd411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32E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rect b="b" l="l" r="r" t="t"/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rect b="b" l="l" r="r" t="t"/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rect b="b" l="l" r="r" t="t"/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>
  <p:cSld name="BLANK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44" name="Google Shape;244;p11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3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9" name="Google Shape;59;p4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1" name="Google Shape;81;p4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7200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/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40" name="Google Shape;140;p7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/>
        </p:txBody>
      </p:sp>
      <p:sp>
        <p:nvSpPr>
          <p:cNvPr id="164" name="Google Shape;164;p7"/>
          <p:cNvSpPr txBox="1"/>
          <p:nvPr>
            <p:ph idx="2" type="body"/>
          </p:nvPr>
        </p:nvSpPr>
        <p:spPr>
          <a:xfrm>
            <a:off x="3334886" y="1520975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/>
        </p:txBody>
      </p:sp>
      <p:sp>
        <p:nvSpPr>
          <p:cNvPr id="165" name="Google Shape;165;p7"/>
          <p:cNvSpPr txBox="1"/>
          <p:nvPr>
            <p:ph idx="3" type="body"/>
          </p:nvPr>
        </p:nvSpPr>
        <p:spPr>
          <a:xfrm>
            <a:off x="5868447" y="1520975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/>
        </p:txBody>
      </p:sp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2" name="Google Shape;192;p8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9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95" name="Google Shape;195;p9"/>
            <p:cNvSpPr/>
            <p:nvPr/>
          </p:nvSpPr>
          <p:spPr>
            <a:xfrm>
              <a:off x="0" y="399570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343698" y="37683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 flipH="1">
              <a:off x="4456350" y="3879852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457200" y="4010402"/>
            <a:ext cx="8229600" cy="11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rect b="b" l="l" r="r" t="t"/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rect b="b" l="l" r="r" t="t"/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rect b="b" l="l" r="r" t="t"/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0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32E6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6.gif"/><Relationship Id="rId5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Secante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6860725" y="3772425"/>
            <a:ext cx="2492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LUISA CONTRERAS</a:t>
            </a:r>
            <a:endParaRPr sz="19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JAIRO VANEGAS</a:t>
            </a:r>
            <a:endParaRPr sz="19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GABRIEL FORERO</a:t>
            </a:r>
            <a:endParaRPr sz="19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NICOLAS QUINTERO</a:t>
            </a:r>
            <a:endParaRPr sz="19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INTRODUCCIÓN</a:t>
            </a:r>
            <a:endParaRPr sz="2400"/>
          </a:p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440700" y="1147800"/>
            <a:ext cx="31491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6D9EEB"/>
                </a:solidFill>
              </a:rPr>
              <a:t>¿QUÉ ES EL MÉTODO SECANTE?</a:t>
            </a:r>
            <a:endParaRPr sz="1700">
              <a:solidFill>
                <a:srgbClr val="6D9EEB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Es un método para encontrar los ceros de una función de forma iterativa.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El método de la secante es un algoritmo de la raíz de investigación que utiliza una serie de raíces de las líneas secantes para aproximar mejor la raíz de una función. </a:t>
            </a:r>
            <a:endParaRPr sz="1400"/>
          </a:p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5" y="3831950"/>
            <a:ext cx="3217253" cy="11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325" y="4089325"/>
            <a:ext cx="2792750" cy="6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3776900" y="1068150"/>
            <a:ext cx="48153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00FF"/>
                </a:solidFill>
              </a:rPr>
              <a:t>¿CÓMO FUNCIONA?</a:t>
            </a:r>
            <a:endParaRPr sz="1700">
              <a:solidFill>
                <a:srgbClr val="FF00FF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El método de la secante necesita como condiciones iniciales dos puntos  (a y b) que pertenezcan a f(x) y que el dominio de la función sea derivable. 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Sean Xa y Xb   pertenecientes a cierta f(x) se puede definir: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Para tener como resultado el método se definido por la relación de recurrencia:</a:t>
            </a:r>
            <a:endParaRPr sz="1400"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1975" y="2696225"/>
            <a:ext cx="21240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6900" y="3831950"/>
            <a:ext cx="19526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835388" y="-92775"/>
            <a:ext cx="5695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ALGORITMO-DIAGRAMA DE FLUJO</a:t>
            </a:r>
            <a:endParaRPr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0" y="843475"/>
            <a:ext cx="4883650" cy="345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075" y="768225"/>
            <a:ext cx="3806625" cy="38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582125" y="493975"/>
            <a:ext cx="1900500" cy="1627200"/>
          </a:xfrm>
          <a:prstGeom prst="ellipse">
            <a:avLst/>
          </a:prstGeom>
          <a:noFill/>
          <a:ln cap="flat" cmpd="sng" w="1524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6247150" y="425700"/>
            <a:ext cx="2400000" cy="1627200"/>
          </a:xfrm>
          <a:prstGeom prst="ellipse">
            <a:avLst/>
          </a:prstGeom>
          <a:noFill/>
          <a:ln cap="flat" cmpd="sng" w="152400">
            <a:solidFill>
              <a:srgbClr val="C20E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6" name="Google Shape;296;p15"/>
          <p:cNvSpPr txBox="1"/>
          <p:nvPr>
            <p:ph type="title"/>
          </p:nvPr>
        </p:nvSpPr>
        <p:spPr>
          <a:xfrm>
            <a:off x="2047950" y="-380562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3648000" y="373975"/>
            <a:ext cx="1848000" cy="16272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8" name="Google Shape;298;p15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582125" y="1103125"/>
            <a:ext cx="19005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a. 𝑓(𝑥)=𝑐𝑜𝑠²(2𝑥)−𝑥²</a:t>
            </a:r>
            <a:endParaRPr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3695424" y="1039975"/>
            <a:ext cx="17532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b. f(x)=xsin(x)-1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6247150" y="1020625"/>
            <a:ext cx="2400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c. 𝑓(𝑥)=𝑥³−2𝑥²+4/3𝑥−8/27</a:t>
            </a:r>
            <a:endParaRPr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02" name="Google Shape;302;p15"/>
          <p:cNvPicPr preferRelativeResize="0"/>
          <p:nvPr/>
        </p:nvPicPr>
        <p:blipFill rotWithShape="1">
          <a:blip r:embed="rId3">
            <a:alphaModFix/>
          </a:blip>
          <a:srcRect b="6132" l="0" r="0" t="6140"/>
          <a:stretch/>
        </p:blipFill>
        <p:spPr>
          <a:xfrm>
            <a:off x="186252" y="2515100"/>
            <a:ext cx="2789950" cy="24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 rotWithShape="1">
          <a:blip r:embed="rId4">
            <a:alphaModFix/>
          </a:blip>
          <a:srcRect b="2371" l="0" r="0" t="2371"/>
          <a:stretch/>
        </p:blipFill>
        <p:spPr>
          <a:xfrm>
            <a:off x="3287228" y="2515100"/>
            <a:ext cx="2569523" cy="24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478" y="2489125"/>
            <a:ext cx="2499500" cy="2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0" y="1133562"/>
            <a:ext cx="4645501" cy="29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0675"/>
            <a:ext cx="4498499" cy="29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</a:t>
            </a:r>
            <a:endParaRPr/>
          </a:p>
        </p:txBody>
      </p:sp>
      <p:sp>
        <p:nvSpPr>
          <p:cNvPr id="316" name="Google Shape;316;p17"/>
          <p:cNvSpPr txBox="1"/>
          <p:nvPr>
            <p:ph idx="1" type="body"/>
          </p:nvPr>
        </p:nvSpPr>
        <p:spPr>
          <a:xfrm>
            <a:off x="508675" y="1001300"/>
            <a:ext cx="25326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ÚNICA RAÍZ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método secante,sólo puede aproximarse a un número en especial con un error mínimo.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 lo tanto, es imposible llegar a 2 o más raíces por medio de este método.</a:t>
            </a:r>
            <a:endParaRPr/>
          </a:p>
        </p:txBody>
      </p:sp>
      <p:sp>
        <p:nvSpPr>
          <p:cNvPr id="317" name="Google Shape;317;p17"/>
          <p:cNvSpPr txBox="1"/>
          <p:nvPr>
            <p:ph idx="2" type="body"/>
          </p:nvPr>
        </p:nvSpPr>
        <p:spPr>
          <a:xfrm>
            <a:off x="3357624" y="1001300"/>
            <a:ext cx="26838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PÉRDIDA</a:t>
            </a:r>
            <a:r>
              <a:rPr b="1" lang="en"/>
              <a:t> DE SIGNIFICANCIA-MODIFICACIÓN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</a:t>
            </a:r>
            <a:r>
              <a:rPr lang="en"/>
              <a:t>investigó</a:t>
            </a:r>
            <a:r>
              <a:rPr lang="en"/>
              <a:t> y se </a:t>
            </a:r>
            <a:r>
              <a:rPr lang="en"/>
              <a:t>implementó</a:t>
            </a:r>
            <a:r>
              <a:rPr lang="en"/>
              <a:t> la </a:t>
            </a:r>
            <a:r>
              <a:rPr lang="en"/>
              <a:t>función</a:t>
            </a:r>
            <a:r>
              <a:rPr lang="en"/>
              <a:t> con menor </a:t>
            </a:r>
            <a:r>
              <a:rPr lang="en"/>
              <a:t>pérdida</a:t>
            </a:r>
            <a:r>
              <a:rPr lang="en"/>
              <a:t> de significancia para </a:t>
            </a:r>
            <a:r>
              <a:rPr lang="en"/>
              <a:t>precisiones</a:t>
            </a:r>
            <a:r>
              <a:rPr lang="en"/>
              <a:t> altas pero no </a:t>
            </a:r>
            <a:r>
              <a:rPr lang="en"/>
              <a:t>está</a:t>
            </a:r>
            <a:r>
              <a:rPr lang="en"/>
              <a:t> optimizado para precisiones bajas.</a:t>
            </a:r>
            <a:endParaRPr/>
          </a:p>
        </p:txBody>
      </p:sp>
      <p:sp>
        <p:nvSpPr>
          <p:cNvPr id="318" name="Google Shape;318;p17"/>
          <p:cNvSpPr txBox="1"/>
          <p:nvPr>
            <p:ph idx="3" type="body"/>
          </p:nvPr>
        </p:nvSpPr>
        <p:spPr>
          <a:xfrm>
            <a:off x="6357772" y="1058200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FUNCIONES PERIÓDICAS, PARES E IMPARES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 raíz que el método resuelve es la más próxima (cerca) al intervalo de convergencia inicial </a:t>
            </a:r>
            <a:endParaRPr/>
          </a:p>
        </p:txBody>
      </p:sp>
      <p:sp>
        <p:nvSpPr>
          <p:cNvPr id="319" name="Google Shape;319;p17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17"/>
          <p:cNvSpPr txBox="1"/>
          <p:nvPr>
            <p:ph idx="3" type="body"/>
          </p:nvPr>
        </p:nvSpPr>
        <p:spPr>
          <a:xfrm>
            <a:off x="3926462" y="3045175"/>
            <a:ext cx="31698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MÉTODO SECANTE Y BISECCIÓN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método de la secante converge con menos iteraciones que el de bisección, el error disminuye precipitadamente y no necesita que la raíz se encuentre entre los valores iniciales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950" y="3159975"/>
            <a:ext cx="2216050" cy="13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7"/>
          <p:cNvSpPr txBox="1"/>
          <p:nvPr>
            <p:ph idx="3" type="body"/>
          </p:nvPr>
        </p:nvSpPr>
        <p:spPr>
          <a:xfrm>
            <a:off x="374450" y="3003025"/>
            <a:ext cx="35064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MÉTODO SECANTE Y </a:t>
            </a:r>
            <a:r>
              <a:rPr b="1" lang="en"/>
              <a:t>POSICION</a:t>
            </a:r>
            <a:r>
              <a:rPr b="1" lang="en"/>
              <a:t> FALSA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 método posición falsa necesita tener un intervalo donde se encuentre la raíz, secante puede tener intervalos antes o después de ella.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Además secante puede que nunca converja, en cambio de posición falsa siempre converge.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cate template">
  <a:themeElements>
    <a:clrScheme name="Custom 347">
      <a:dk1>
        <a:srgbClr val="0E004A"/>
      </a:dk1>
      <a:lt1>
        <a:srgbClr val="FFFFFF"/>
      </a:lt1>
      <a:dk2>
        <a:srgbClr val="8E7CC3"/>
      </a:dk2>
      <a:lt2>
        <a:srgbClr val="ECE9F0"/>
      </a:lt2>
      <a:accent1>
        <a:srgbClr val="432E64"/>
      </a:accent1>
      <a:accent2>
        <a:srgbClr val="51387A"/>
      </a:accent2>
      <a:accent3>
        <a:srgbClr val="C20E9B"/>
      </a:accent3>
      <a:accent4>
        <a:srgbClr val="00B4C2"/>
      </a:accent4>
      <a:accent5>
        <a:srgbClr val="FF9900"/>
      </a:accent5>
      <a:accent6>
        <a:srgbClr val="6D9EE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