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2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B8A1"/>
    <a:srgbClr val="E1E0C8"/>
    <a:srgbClr val="C6C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194" y="-112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A1FE5-5523-4ECE-9CE3-1BD804E8CFC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999F9-0DE6-49C8-AD05-5F5CA3782F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6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998C5-3DE4-45C3-A2EC-B31682147D91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8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42D99-B933-4E0E-B700-A4C6B7C7DA83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675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EAF49-6CB3-4E16-9809-F7E281151676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7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257B-ECD9-4771-941B-E8BEAE215A02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2AED8-40B2-4357-BE13-168980ADD58B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55150-9AF9-46CC-AC66-B1E81818FDC2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07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0C0E-68E7-4FB5-8374-7C757D19193A}" type="datetime1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6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C9D20-9482-4B7C-BFDC-B7367802F1B9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2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DADDF-0817-4937-9779-9CDE81439A59}" type="datetime1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21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E3CBB-77EF-42DE-B7E0-721054AE1E9D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4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17EA-BB03-4622-A98B-7E46A7980558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8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64D49-30E2-4AE6-99D3-8B9928177266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84B5CE-1DF4-4029-915A-B68A6CBE925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4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86AC2-58B9-89D8-51BB-8F5CB94D3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AE6AD2-EFFA-6FAE-076B-071925259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906000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ED38FF6C-037C-9C5B-5994-21EE34734238}"/>
              </a:ext>
            </a:extLst>
          </p:cNvPr>
          <p:cNvSpPr/>
          <p:nvPr/>
        </p:nvSpPr>
        <p:spPr>
          <a:xfrm>
            <a:off x="1614714" y="8694057"/>
            <a:ext cx="3628571" cy="638629"/>
          </a:xfrm>
          <a:prstGeom prst="rect">
            <a:avLst/>
          </a:prstGeom>
          <a:solidFill>
            <a:srgbClr val="AFB8A1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lt1">
                    <a:alpha val="44000"/>
                  </a:schemeClr>
                </a:solidFill>
              </a:rPr>
              <a:t>GABRIEL HENRIQUE AMAZONAS</a:t>
            </a:r>
            <a:endParaRPr lang="en-US" dirty="0">
              <a:solidFill>
                <a:schemeClr val="lt1">
                  <a:alpha val="4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70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02D4D-54A4-D5DB-7AE7-767247890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2B6FEC31-7E76-3C6E-833E-300B1A28263F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MEIOS DE INJETAR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7DC19E7C-861A-A105-5401-F638F9BA2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370" y="2523945"/>
            <a:ext cx="5497830" cy="808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injeção de dependência (DI) via propriedade pública (também chamada de </a:t>
            </a:r>
            <a:r>
              <a:rPr lang="pt-BR" sz="1600" dirty="0" err="1"/>
              <a:t>Property</a:t>
            </a:r>
            <a:r>
              <a:rPr lang="pt-BR" sz="1600" dirty="0"/>
              <a:t> </a:t>
            </a:r>
            <a:r>
              <a:rPr lang="pt-BR" sz="1600" dirty="0" err="1"/>
              <a:t>Injection</a:t>
            </a:r>
            <a:r>
              <a:rPr lang="pt-BR" sz="1600" dirty="0"/>
              <a:t>) em C# é uma técnica válida, porém usada em contextos bem específicos.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9ADB53-DF85-F2C2-9978-2868EDB20EC0}"/>
              </a:ext>
            </a:extLst>
          </p:cNvPr>
          <p:cNvSpPr/>
          <p:nvPr/>
        </p:nvSpPr>
        <p:spPr>
          <a:xfrm>
            <a:off x="685800" y="1265916"/>
            <a:ext cx="5497830" cy="10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inzel" pitchFamily="2" charset="0"/>
              </a:rPr>
              <a:t>INJEÇÃO VIA PROPRIEDADE</a:t>
            </a:r>
            <a:endParaRPr lang="en-US" sz="2400" dirty="0">
              <a:solidFill>
                <a:schemeClr val="tx1"/>
              </a:solidFill>
              <a:latin typeface="Cinzel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57DEA43-880B-D0C5-EF11-03AF90E381A9}"/>
              </a:ext>
            </a:extLst>
          </p:cNvPr>
          <p:cNvSpPr txBox="1">
            <a:spLocks/>
          </p:cNvSpPr>
          <p:nvPr/>
        </p:nvSpPr>
        <p:spPr>
          <a:xfrm>
            <a:off x="674370" y="5804988"/>
            <a:ext cx="5509260" cy="3266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Caso de uso:</a:t>
            </a:r>
          </a:p>
          <a:p>
            <a:r>
              <a:rPr lang="pt-BR" sz="1600" dirty="0"/>
              <a:t>Quando a dependência é opcional. Se o seu componente pode funcionar sem uma dependência, mas se ela for fornecida, usará um comportamento adicional ou mais eficiente, a injeção via propriedade é uma boa escolha.</a:t>
            </a:r>
          </a:p>
          <a:p>
            <a:r>
              <a:rPr lang="pt-BR" sz="1600" dirty="0"/>
              <a:t> Quando a injeção ocorre após a construção do objeto. Há casos em que o container precisa construir o objeto primeiro, e só depois injetar dependências adicionais. Isso acontece, por exemplo, com: </a:t>
            </a:r>
          </a:p>
          <a:p>
            <a:pPr lvl="1"/>
            <a:r>
              <a:rPr lang="pt-BR" sz="1600" dirty="0"/>
              <a:t>Ciclos de dependência</a:t>
            </a:r>
          </a:p>
          <a:p>
            <a:pPr lvl="1"/>
            <a:r>
              <a:rPr lang="pt-BR" sz="1600" dirty="0"/>
              <a:t>Inicialização condicional</a:t>
            </a:r>
          </a:p>
          <a:p>
            <a:pPr lvl="1"/>
            <a:r>
              <a:rPr lang="pt-BR" sz="1600" dirty="0"/>
              <a:t>Ferramentas de testes que usam </a:t>
            </a:r>
            <a:r>
              <a:rPr lang="pt-BR" sz="1600" dirty="0" err="1"/>
              <a:t>mocks</a:t>
            </a:r>
            <a:r>
              <a:rPr lang="pt-BR" sz="1600" dirty="0"/>
              <a:t>/</a:t>
            </a:r>
            <a:r>
              <a:rPr lang="pt-BR" sz="1600" dirty="0" err="1"/>
              <a:t>dummies</a:t>
            </a:r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9E79A8-2E20-91C8-89D6-96C5A1805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3365"/>
            <a:ext cx="5486400" cy="165946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34C6846B-6A10-85F6-C27A-347269E02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2E72BDE-8D2B-3CFB-55F7-DF6A983AE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6E4EF-DBAC-EEE0-12F5-96710C306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99E99F24-1328-1DFB-9B01-1D5AE6DA1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84" y="1188631"/>
            <a:ext cx="5509260" cy="808717"/>
          </a:xfrm>
        </p:spPr>
        <p:txBody>
          <a:bodyPr>
            <a:normAutofit fontScale="85000" lnSpcReduction="10000"/>
          </a:bodyPr>
          <a:lstStyle/>
          <a:p>
            <a:r>
              <a:rPr lang="pt-BR" sz="1600" dirty="0"/>
              <a:t>Para facilitar testes unitários (sem mudar o construtor)Se uma classe já tem muitos parâmetros no construtor, ou o construtor não pode ser alterado (por herança, por exemplo), usar injeção por propriedade permite injetar </a:t>
            </a:r>
            <a:r>
              <a:rPr lang="pt-BR" sz="1600" dirty="0" err="1"/>
              <a:t>mocks</a:t>
            </a:r>
            <a:r>
              <a:rPr lang="pt-BR" sz="1600" dirty="0"/>
              <a:t> diretamente nos testes: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388FC61-6205-E92D-D2D5-58CEEB74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56" y="2177142"/>
            <a:ext cx="5507487" cy="1355689"/>
          </a:xfrm>
          <a:prstGeom prst="rect">
            <a:avLst/>
          </a:prstGeom>
        </p:spPr>
      </p:pic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5C01695-4B8B-7FD8-D5AB-F48C307B339A}"/>
              </a:ext>
            </a:extLst>
          </p:cNvPr>
          <p:cNvSpPr txBox="1">
            <a:spLocks/>
          </p:cNvSpPr>
          <p:nvPr/>
        </p:nvSpPr>
        <p:spPr>
          <a:xfrm>
            <a:off x="673483" y="4098745"/>
            <a:ext cx="5509260" cy="256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Boas práticas:</a:t>
            </a:r>
          </a:p>
          <a:p>
            <a:pPr marL="0" indent="0">
              <a:buNone/>
            </a:pPr>
            <a:r>
              <a:rPr lang="pt-BR" sz="1600" dirty="0"/>
              <a:t>Prefira usar </a:t>
            </a:r>
            <a:r>
              <a:rPr lang="pt-BR" sz="1600" dirty="0" err="1"/>
              <a:t>public</a:t>
            </a:r>
            <a:r>
              <a:rPr lang="pt-BR" sz="1600" dirty="0"/>
              <a:t> apenas se for realmente necessário; </a:t>
            </a:r>
            <a:r>
              <a:rPr lang="pt-BR" sz="1600" dirty="0" err="1"/>
              <a:t>internal</a:t>
            </a:r>
            <a:r>
              <a:rPr lang="pt-BR" sz="1600" dirty="0"/>
              <a:t> ou </a:t>
            </a:r>
            <a:r>
              <a:rPr lang="pt-BR" sz="1600" dirty="0" err="1"/>
              <a:t>protected</a:t>
            </a:r>
            <a:r>
              <a:rPr lang="pt-BR" sz="1600" dirty="0"/>
              <a:t> set pode ser mais seguro.</a:t>
            </a:r>
          </a:p>
          <a:p>
            <a:pPr marL="0" indent="0">
              <a:buNone/>
            </a:pPr>
            <a:r>
              <a:rPr lang="pt-BR" sz="1600" dirty="0"/>
              <a:t>Documente claramente que a propriedade é de injeção, especialmente se for opcional. Se for usar DI via propriedade com um framework como ASP.NET Core, lembre-se que o </a:t>
            </a:r>
            <a:r>
              <a:rPr lang="pt-BR" sz="1600" dirty="0" err="1"/>
              <a:t>Microsoft.Extensions.DependencyInjection</a:t>
            </a:r>
            <a:r>
              <a:rPr lang="pt-BR" sz="1600" dirty="0"/>
              <a:t> não realiza automaticamente </a:t>
            </a:r>
            <a:r>
              <a:rPr lang="pt-BR" sz="1600" dirty="0" err="1"/>
              <a:t>property</a:t>
            </a:r>
            <a:r>
              <a:rPr lang="pt-BR" sz="1600" dirty="0"/>
              <a:t> </a:t>
            </a:r>
            <a:r>
              <a:rPr lang="pt-BR" sz="1600" dirty="0" err="1"/>
              <a:t>injection</a:t>
            </a:r>
            <a:r>
              <a:rPr lang="pt-BR" sz="1600" dirty="0"/>
              <a:t> — será necessário configuração manual ou um container mais completo, como </a:t>
            </a:r>
            <a:r>
              <a:rPr lang="pt-BR" sz="1600" dirty="0" err="1"/>
              <a:t>Autofac</a:t>
            </a:r>
            <a:r>
              <a:rPr lang="pt-BR" sz="1600" dirty="0"/>
              <a:t> ou Unity.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25FC9AC-817D-7A3A-3BEF-287790CFC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09" y="7273499"/>
            <a:ext cx="5507487" cy="1130271"/>
          </a:xfrm>
          <a:prstGeom prst="rect">
            <a:avLst/>
          </a:prstGeom>
        </p:spPr>
      </p:pic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2FA4349D-BE30-4DB6-E0DE-1A585A44A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18" name="Espaço Reservado para Número de Slide 17">
            <a:extLst>
              <a:ext uri="{FF2B5EF4-FFF2-40B4-BE49-F238E27FC236}">
                <a16:creationId xmlns:a16="http://schemas.microsoft.com/office/drawing/2014/main" id="{5D4839B8-BEFD-38E6-22E4-5111EEC2D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9A644-4E37-4EB1-7D0B-BBFB8E4C5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9297F613-97CF-71A1-6EF9-0695FB62EB01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MEIOS DE INJETAR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A50F2EF-429C-D1B4-00CC-FB1339E97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3945"/>
            <a:ext cx="5509260" cy="15367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injeção de dependência via método (ou </a:t>
            </a:r>
            <a:r>
              <a:rPr lang="pt-BR" sz="1600" dirty="0" err="1"/>
              <a:t>Method</a:t>
            </a:r>
            <a:r>
              <a:rPr lang="pt-BR" sz="1600" dirty="0"/>
              <a:t> </a:t>
            </a:r>
            <a:r>
              <a:rPr lang="pt-BR" sz="1600" dirty="0" err="1"/>
              <a:t>Injection</a:t>
            </a:r>
            <a:r>
              <a:rPr lang="pt-BR" sz="1600" dirty="0"/>
              <a:t>) em C# é uma forma menos comum de injeção, mas pode ser extremamente útil em alguns contextos específicos. Ela consiste em passar as dependências como parâmetros de um método em vez de injetá-las via construtor ou propriedades.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DA95768-6C40-4F60-E73E-E27F48512B88}"/>
              </a:ext>
            </a:extLst>
          </p:cNvPr>
          <p:cNvSpPr/>
          <p:nvPr/>
        </p:nvSpPr>
        <p:spPr>
          <a:xfrm>
            <a:off x="662939" y="1265916"/>
            <a:ext cx="5509259" cy="10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inzel" pitchFamily="2" charset="0"/>
              </a:rPr>
              <a:t>INJEÇÃO VIA MÉTODO</a:t>
            </a:r>
            <a:endParaRPr lang="en-US" sz="2400" dirty="0">
              <a:solidFill>
                <a:schemeClr val="tx1"/>
              </a:solidFill>
              <a:latin typeface="Cinzel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479CB865-C4D7-025C-DD8F-C282F017A383}"/>
              </a:ext>
            </a:extLst>
          </p:cNvPr>
          <p:cNvSpPr txBox="1">
            <a:spLocks/>
          </p:cNvSpPr>
          <p:nvPr/>
        </p:nvSpPr>
        <p:spPr>
          <a:xfrm>
            <a:off x="703943" y="6444343"/>
            <a:ext cx="5509260" cy="3461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Caso de uso:</a:t>
            </a:r>
          </a:p>
          <a:p>
            <a:r>
              <a:rPr lang="pt-BR" sz="1600" dirty="0"/>
              <a:t>Quando a dependência é usada apenas em um único método. Se uma dependência não é necessária durante o ciclo de vida da classe inteira, mas sim pontualmente em um método, faz mais sentido passá-la como parâmetro.</a:t>
            </a:r>
          </a:p>
          <a:p>
            <a:r>
              <a:rPr lang="pt-BR" sz="1600" dirty="0"/>
              <a:t>Para manter a classe mais enxuta. Em vez de injetar dezenas de serviços no construtor, você pode optar por passar as dependências somente quando necessário</a:t>
            </a:r>
          </a:p>
          <a:p>
            <a:r>
              <a:rPr lang="pt-BR" sz="1600" dirty="0"/>
              <a:t>Facilita testes e reutilização. A classe fica mais genérica e testável, já que não depende de serviços fixos para funcionar. Exemplo: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16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4AF592-B44B-20BC-938A-CBF1E22C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3" y="4221948"/>
            <a:ext cx="5491118" cy="1946684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7C390B3-B2CC-58FB-DF54-F3723AA9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920A480-26A1-129E-BA16-723D9387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54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F975C-8491-D43A-DC12-635A667F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7CCCAA9-BA11-367F-A4BD-34F8EEF44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485" y="6929801"/>
            <a:ext cx="5514580" cy="1500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Embora menos comum, a injeção via propriedade ou método pode ser útil em cenários específicos. Como existem diversas formas de injeção de dependência, é essencial avaliar qual melhor se adapta ao seu cenário. Não existe uma forma certa ou errada — todas são viáveis conforme o contexto da aplicação.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5047F29-9FB1-8809-0666-2E7567671614}"/>
              </a:ext>
            </a:extLst>
          </p:cNvPr>
          <p:cNvSpPr/>
          <p:nvPr/>
        </p:nvSpPr>
        <p:spPr>
          <a:xfrm>
            <a:off x="673484" y="5748290"/>
            <a:ext cx="5509259" cy="10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inzel" pitchFamily="2" charset="0"/>
              </a:rPr>
              <a:t>OBSERVAÇÕES FINAIS</a:t>
            </a:r>
            <a:endParaRPr lang="en-US" sz="2400" dirty="0">
              <a:solidFill>
                <a:schemeClr val="tx1"/>
              </a:solidFill>
              <a:latin typeface="Cinzel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5B34212-484D-A0DA-39B5-3778492BECBC}"/>
              </a:ext>
            </a:extLst>
          </p:cNvPr>
          <p:cNvSpPr txBox="1">
            <a:spLocks/>
          </p:cNvSpPr>
          <p:nvPr/>
        </p:nvSpPr>
        <p:spPr>
          <a:xfrm>
            <a:off x="675256" y="4407944"/>
            <a:ext cx="5507487" cy="1090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600" dirty="0"/>
              <a:t>Quando a dependência muda entre chamadas. Se cada chamada do método usa uma implementação diferente da dependência, a injeção via método é mais apropriada que via construtor ou propriedade.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2D14922-FA60-451B-2F20-5CBDA450A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84" y="1004412"/>
            <a:ext cx="5507488" cy="2382499"/>
          </a:xfrm>
          <a:prstGeom prst="rect">
            <a:avLst/>
          </a:prstGeom>
        </p:spPr>
      </p:pic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CE174D-1BA3-7718-3089-C661EED4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AFE93B-4CE8-3385-B495-B305C733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27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541AF-7CCE-C128-8AE1-EDB9499B0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A43C5-66E0-1B91-4D06-8ADD3E2FC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1E426396-F17C-DAD6-0CB1-424695448D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160020"/>
            <a:ext cx="7338060" cy="10447020"/>
          </a:xfrm>
        </p:spPr>
      </p:pic>
      <p:pic>
        <p:nvPicPr>
          <p:cNvPr id="11" name="Imagem 1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F84853A0-0D46-EAF8-3C96-277E03434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4029075"/>
            <a:ext cx="5915025" cy="18478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095161B-AD32-BEB9-865D-747B8910C7AA}"/>
              </a:ext>
            </a:extLst>
          </p:cNvPr>
          <p:cNvSpPr txBox="1">
            <a:spLocks/>
          </p:cNvSpPr>
          <p:nvPr/>
        </p:nvSpPr>
        <p:spPr>
          <a:xfrm>
            <a:off x="1600200" y="1484756"/>
            <a:ext cx="36576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800" dirty="0">
                <a:solidFill>
                  <a:srgbClr val="C6C7B3"/>
                </a:solidFill>
                <a:latin typeface="Cinzel" pitchFamily="2" charset="0"/>
              </a:rPr>
              <a:t>04</a:t>
            </a:r>
            <a:endParaRPr lang="en-US" sz="208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90A8D3F-EC54-9F0E-8914-76C777D91204}"/>
              </a:ext>
            </a:extLst>
          </p:cNvPr>
          <p:cNvSpPr txBox="1">
            <a:spLocks/>
          </p:cNvSpPr>
          <p:nvPr/>
        </p:nvSpPr>
        <p:spPr>
          <a:xfrm>
            <a:off x="668655" y="3399458"/>
            <a:ext cx="5520691" cy="1553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C6C7B3"/>
                </a:solidFill>
                <a:latin typeface="Cinzel" pitchFamily="2" charset="0"/>
              </a:rPr>
              <a:t>CICLO DE VIDA DAS DEPENDÊNCIAS (LIFECYCLES)</a:t>
            </a:r>
            <a:endParaRPr lang="en-US" sz="32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ECDFCA-EB5F-B8EC-85DA-0590ECF5A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64B61F5-2ACB-C25D-A06A-3B7A5EEB6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88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0ADC-E3A2-DE13-9F0A-8162EA38E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5CE236AF-FD48-4DFA-F23D-A9343B8B29FA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CICLO DE VIDA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6B61F53-ED16-4E8C-97ED-8FE164DB4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3" y="3539945"/>
            <a:ext cx="5509260" cy="1641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00" dirty="0"/>
              <a:t>Uma única instância é criada e compartilhada por toda a aplicação.</a:t>
            </a:r>
          </a:p>
          <a:p>
            <a:pPr marL="0" indent="0">
              <a:buNone/>
            </a:pPr>
            <a:r>
              <a:rPr lang="pt-BR" sz="1600" dirty="0"/>
              <a:t>Ideal para serviços sem estado compartilhado, como caches ou </a:t>
            </a:r>
            <a:r>
              <a:rPr lang="pt-BR" sz="1600" dirty="0" err="1"/>
              <a:t>loggers</a:t>
            </a:r>
            <a:r>
              <a:rPr lang="pt-BR" sz="1600" dirty="0"/>
              <a:t>. Porém, como a instância é compartilhada, deve-se ter cuidado com recursos que mantêm estado interno, pois podem causar efeitos colaterais indesejados entre requisições.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4FE3428-F110-1CF8-C193-4C729A711271}"/>
              </a:ext>
            </a:extLst>
          </p:cNvPr>
          <p:cNvSpPr/>
          <p:nvPr/>
        </p:nvSpPr>
        <p:spPr>
          <a:xfrm>
            <a:off x="694871" y="1545949"/>
            <a:ext cx="5468257" cy="10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inzel" pitchFamily="2" charset="0"/>
              </a:rPr>
              <a:t>SINGLETON</a:t>
            </a:r>
            <a:endParaRPr lang="en-US" sz="2400" dirty="0">
              <a:solidFill>
                <a:schemeClr val="tx1"/>
              </a:solidFill>
              <a:latin typeface="Cinzel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4FA600A-FF7D-A2D0-DE33-D722E5FD2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86" y="5969000"/>
            <a:ext cx="5468258" cy="929907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502ED41-5E56-D8CD-9590-ED0A83D1417E}"/>
              </a:ext>
            </a:extLst>
          </p:cNvPr>
          <p:cNvSpPr txBox="1">
            <a:spLocks/>
          </p:cNvSpPr>
          <p:nvPr/>
        </p:nvSpPr>
        <p:spPr>
          <a:xfrm>
            <a:off x="703943" y="7455629"/>
            <a:ext cx="5509260" cy="16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Exemplo: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Um serviço de log que precisa ser acessado globalmente por toda a aplicação.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D900B6EE-A75A-0B88-2C83-BB85828C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87CC9CC8-7713-C48C-DB5C-B99F9FF8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9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65AEA-B1A2-8BDB-BB8C-7A23D9084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207E760-E34D-A315-FD44-D956D766252B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CICLO DE VIDA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94317C8-EC69-33EA-56AF-57252E277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3" y="3539945"/>
            <a:ext cx="5509260" cy="1641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00" dirty="0"/>
              <a:t>Uma nova instância é criada por requisição HTTP.</a:t>
            </a:r>
          </a:p>
          <a:p>
            <a:pPr marL="0" indent="0">
              <a:buNone/>
            </a:pPr>
            <a:r>
              <a:rPr lang="pt-BR" sz="1600" dirty="0"/>
              <a:t>Esse ciclo de vida é indicado para serviços que devem ter um contexto próprio durante o ciclo de vida de uma requisição, como acesso a dados, autenticação ou regras de negócio específicas de um </a:t>
            </a:r>
            <a:r>
              <a:rPr lang="pt-BR" sz="1600" dirty="0" err="1"/>
              <a:t>request</a:t>
            </a:r>
            <a:r>
              <a:rPr lang="pt-BR" sz="1600" dirty="0"/>
              <a:t>. Fora de aplicações web, o escopo pode ser manualmente definido ao criar escopos customizados.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FFBA818-809E-592D-2658-6E4C231FC644}"/>
              </a:ext>
            </a:extLst>
          </p:cNvPr>
          <p:cNvSpPr/>
          <p:nvPr/>
        </p:nvSpPr>
        <p:spPr>
          <a:xfrm>
            <a:off x="694871" y="1545949"/>
            <a:ext cx="5468257" cy="10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inzel" pitchFamily="2" charset="0"/>
              </a:rPr>
              <a:t>SCOPED</a:t>
            </a:r>
            <a:endParaRPr lang="en-US" sz="2400" dirty="0">
              <a:solidFill>
                <a:schemeClr val="tx1"/>
              </a:solidFill>
              <a:latin typeface="Cinzel" pitchFamily="2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2605E25-74A8-7C71-7C1E-23500CE59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3" y="5942407"/>
            <a:ext cx="5509260" cy="954523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2E260808-669A-8D1F-13B2-B09712DA8560}"/>
              </a:ext>
            </a:extLst>
          </p:cNvPr>
          <p:cNvSpPr txBox="1">
            <a:spLocks/>
          </p:cNvSpPr>
          <p:nvPr/>
        </p:nvSpPr>
        <p:spPr>
          <a:xfrm>
            <a:off x="703943" y="7455629"/>
            <a:ext cx="5509260" cy="16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Exemplo: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Um serviço de autenticação de usuário, onde cada requisição tem seu próprio contexto.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5449A4A-9781-7FC1-2E46-5A2189152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21D1C405-3A61-376A-C3B7-65EB6B8D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12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D037-AFB0-A6FC-30F3-F090348BD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828BDCC-BA79-07B3-38A7-13BD1FF44174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CICLO DE VIDA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0DDE2F6-51F9-A4FE-2708-4C80B3AA6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3" y="3539945"/>
            <a:ext cx="5509260" cy="1641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Uma nova instância é criada sempre que for solicitada. </a:t>
            </a:r>
          </a:p>
          <a:p>
            <a:pPr marL="0" indent="0">
              <a:buNone/>
            </a:pPr>
            <a:r>
              <a:rPr lang="pt-BR" sz="1600" dirty="0"/>
              <a:t>É o mais leve dos ciclos de vida. Indicado para serviços simples e sem estado que não compartilham informações entre usos. Deve ser evitado em casos de dependências custosas para se criar, pois são recriadas constantemente.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CEC00F-0CB9-3902-BB25-E18436D8B53A}"/>
              </a:ext>
            </a:extLst>
          </p:cNvPr>
          <p:cNvSpPr/>
          <p:nvPr/>
        </p:nvSpPr>
        <p:spPr>
          <a:xfrm>
            <a:off x="694871" y="1545949"/>
            <a:ext cx="5468257" cy="10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inzel" pitchFamily="2" charset="0"/>
              </a:rPr>
              <a:t>TRANSIENT</a:t>
            </a:r>
            <a:endParaRPr lang="en-US" sz="2400" dirty="0">
              <a:solidFill>
                <a:schemeClr val="tx1"/>
              </a:solidFill>
              <a:latin typeface="Cinzel" pitchFamily="2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972DF3-AA50-2696-B2C3-ACE6A6093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11" y="5534656"/>
            <a:ext cx="5491117" cy="770096"/>
          </a:xfrm>
          <a:prstGeom prst="rect">
            <a:avLst/>
          </a:prstGeom>
        </p:spPr>
      </p:pic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0DA0DE09-2569-4688-FE88-A4564B593269}"/>
              </a:ext>
            </a:extLst>
          </p:cNvPr>
          <p:cNvSpPr txBox="1">
            <a:spLocks/>
          </p:cNvSpPr>
          <p:nvPr/>
        </p:nvSpPr>
        <p:spPr>
          <a:xfrm>
            <a:off x="703943" y="7455629"/>
            <a:ext cx="5509260" cy="16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Exemplo:</a:t>
            </a:r>
          </a:p>
          <a:p>
            <a:pPr marL="0" indent="0">
              <a:buNone/>
            </a:pPr>
            <a:r>
              <a:rPr lang="pt-BR" sz="1600" dirty="0"/>
              <a:t>Um serviço de envio de notificações onde cada uso pode ser independente e descartável.</a:t>
            </a:r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7447249B-4644-CAD3-DFDA-0C6535894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69F61F4-6F7F-578E-C242-68B4E07B2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45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F75C2-BF45-525E-622B-CAA42345B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F96D60D6-E26B-AA3E-F990-F22CAD094767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CICLO DE VIDA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8032A09-8075-18AB-2096-CDA110878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43" y="3539945"/>
            <a:ext cx="5509260" cy="5168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00" dirty="0"/>
              <a:t>O ciclo de vida determina quantas vezes e quando uma instância de uma dependência será criada. Configurar isso corretamente é essencial para:</a:t>
            </a:r>
          </a:p>
          <a:p>
            <a:r>
              <a:rPr lang="pt-BR" sz="1600" dirty="0"/>
              <a:t>Garantir performance e eficiência.</a:t>
            </a:r>
          </a:p>
          <a:p>
            <a:r>
              <a:rPr lang="pt-BR" sz="1600" dirty="0"/>
              <a:t>Evitar concorrência indevida (como dados compartilhados entre requisições).Evitar vazamentos de memória.</a:t>
            </a:r>
          </a:p>
          <a:p>
            <a:r>
              <a:rPr lang="pt-BR" sz="1600" dirty="0"/>
              <a:t>Manter consistência de estado.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Evite misturar </a:t>
            </a:r>
            <a:r>
              <a:rPr lang="pt-BR" sz="1600" dirty="0" err="1"/>
              <a:t>lifecycles</a:t>
            </a:r>
            <a:r>
              <a:rPr lang="pt-BR" sz="1600" dirty="0"/>
              <a:t> de forma incorreta. Se um serviço de </a:t>
            </a:r>
            <a:r>
              <a:rPr lang="pt-BR" sz="1600" dirty="0" err="1"/>
              <a:t>lifecycle</a:t>
            </a:r>
            <a:r>
              <a:rPr lang="pt-BR" sz="1600" dirty="0"/>
              <a:t> maior (</a:t>
            </a:r>
            <a:r>
              <a:rPr lang="pt-BR" sz="1600" dirty="0" err="1"/>
              <a:t>ex</a:t>
            </a:r>
            <a:r>
              <a:rPr lang="pt-BR" sz="1600" dirty="0"/>
              <a:t>: </a:t>
            </a:r>
            <a:r>
              <a:rPr lang="pt-BR" sz="1600" dirty="0" err="1"/>
              <a:t>Singleton</a:t>
            </a:r>
            <a:r>
              <a:rPr lang="pt-BR" sz="1600" dirty="0"/>
              <a:t>) depende de um serviço de </a:t>
            </a:r>
            <a:r>
              <a:rPr lang="pt-BR" sz="1600" dirty="0" err="1"/>
              <a:t>lifecycle</a:t>
            </a:r>
            <a:r>
              <a:rPr lang="pt-BR" sz="1600" dirty="0"/>
              <a:t> menor (</a:t>
            </a:r>
            <a:r>
              <a:rPr lang="pt-BR" sz="1600" dirty="0" err="1"/>
              <a:t>ex</a:t>
            </a:r>
            <a:r>
              <a:rPr lang="pt-BR" sz="1600" dirty="0"/>
              <a:t>: </a:t>
            </a:r>
            <a:r>
              <a:rPr lang="pt-BR" sz="1600" dirty="0" err="1"/>
              <a:t>Scoped</a:t>
            </a:r>
            <a:r>
              <a:rPr lang="pt-BR" sz="1600" dirty="0"/>
              <a:t> ou </a:t>
            </a:r>
            <a:r>
              <a:rPr lang="pt-BR" sz="1600" dirty="0" err="1"/>
              <a:t>Transient</a:t>
            </a:r>
            <a:r>
              <a:rPr lang="pt-BR" sz="1600" dirty="0"/>
              <a:t>), isso pode causar exceções ou comportamentos imprevisíveis.</a:t>
            </a:r>
          </a:p>
          <a:p>
            <a:r>
              <a:rPr lang="pt-BR" sz="1600" dirty="0"/>
              <a:t>Regra de ouro: nunca injete um </a:t>
            </a:r>
            <a:r>
              <a:rPr lang="pt-BR" sz="1600" dirty="0" err="1"/>
              <a:t>Scoped</a:t>
            </a:r>
            <a:r>
              <a:rPr lang="pt-BR" sz="1600" dirty="0"/>
              <a:t> ou </a:t>
            </a:r>
            <a:r>
              <a:rPr lang="pt-BR" sz="1600" dirty="0" err="1"/>
              <a:t>Transient</a:t>
            </a:r>
            <a:r>
              <a:rPr lang="pt-BR" sz="1600" dirty="0"/>
              <a:t> dentro de um </a:t>
            </a:r>
            <a:r>
              <a:rPr lang="pt-BR" sz="1600" dirty="0" err="1"/>
              <a:t>Singleton</a:t>
            </a:r>
            <a:r>
              <a:rPr lang="pt-BR" sz="1600" dirty="0"/>
              <a:t>, a menos que use um </a:t>
            </a:r>
            <a:r>
              <a:rPr lang="pt-BR" sz="1600" dirty="0" err="1"/>
              <a:t>IServiceProvider</a:t>
            </a:r>
            <a:r>
              <a:rPr lang="pt-BR" sz="1600" dirty="0"/>
              <a:t> ou </a:t>
            </a:r>
            <a:r>
              <a:rPr lang="pt-BR" sz="1600" dirty="0" err="1"/>
              <a:t>Factory</a:t>
            </a:r>
            <a:r>
              <a:rPr lang="pt-BR" sz="1600" dirty="0"/>
              <a:t>.</a:t>
            </a:r>
          </a:p>
          <a:p>
            <a:endParaRPr lang="pt-BR" sz="1600" dirty="0"/>
          </a:p>
          <a:p>
            <a:pPr marL="0" indent="0">
              <a:buNone/>
            </a:pPr>
            <a:r>
              <a:rPr lang="pt-BR" sz="1600" dirty="0"/>
              <a:t>Em testes, o uso de </a:t>
            </a:r>
            <a:r>
              <a:rPr lang="pt-BR" sz="1600" dirty="0" err="1"/>
              <a:t>Transient</a:t>
            </a:r>
            <a:r>
              <a:rPr lang="pt-BR" sz="1600" dirty="0"/>
              <a:t> ou </a:t>
            </a:r>
            <a:r>
              <a:rPr lang="pt-BR" sz="1600" dirty="0" err="1"/>
              <a:t>Scoped</a:t>
            </a:r>
            <a:r>
              <a:rPr lang="pt-BR" sz="1600" dirty="0"/>
              <a:t> facilita isolar comportamentos. O uso de </a:t>
            </a:r>
            <a:r>
              <a:rPr lang="pt-BR" sz="1600" dirty="0" err="1"/>
              <a:t>Singleton</a:t>
            </a:r>
            <a:r>
              <a:rPr lang="pt-BR" sz="1600" dirty="0"/>
              <a:t> em testes pode introduzir estado compartilhado e tornar os testes não determinísticos.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A2B45A9-C2D1-B315-25E0-5765FE0E6442}"/>
              </a:ext>
            </a:extLst>
          </p:cNvPr>
          <p:cNvSpPr/>
          <p:nvPr/>
        </p:nvSpPr>
        <p:spPr>
          <a:xfrm>
            <a:off x="694871" y="1545949"/>
            <a:ext cx="5468257" cy="10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inzel" pitchFamily="2" charset="0"/>
              </a:rPr>
              <a:t>OBSERVAÇÕES FINAIS</a:t>
            </a:r>
            <a:endParaRPr lang="en-US" sz="2400" dirty="0">
              <a:solidFill>
                <a:schemeClr val="tx1"/>
              </a:solidFill>
              <a:latin typeface="Cinzel" pitchFamily="2" charset="0"/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EF11FBD-1AC1-C65C-22EA-AB9135813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A37AD23-6AA0-C393-464B-C34172F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3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C3BF0-8664-BB04-0847-EBD79FFDB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1E069A-E5C9-7784-89DD-00647940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7FC78D5-B0A5-50C0-83D5-AA9AA1006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160020"/>
            <a:ext cx="7338060" cy="10447020"/>
          </a:xfrm>
        </p:spPr>
      </p:pic>
      <p:pic>
        <p:nvPicPr>
          <p:cNvPr id="11" name="Imagem 1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F142B961-1656-9DCF-C165-988DAE55C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4029075"/>
            <a:ext cx="5915025" cy="18478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6DE00BE-048F-FFC7-E8CF-DB9B47B6C02E}"/>
              </a:ext>
            </a:extLst>
          </p:cNvPr>
          <p:cNvSpPr txBox="1">
            <a:spLocks/>
          </p:cNvSpPr>
          <p:nvPr/>
        </p:nvSpPr>
        <p:spPr>
          <a:xfrm>
            <a:off x="1600200" y="1484756"/>
            <a:ext cx="36576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800" dirty="0">
                <a:solidFill>
                  <a:srgbClr val="C6C7B3"/>
                </a:solidFill>
                <a:latin typeface="Cinzel" pitchFamily="2" charset="0"/>
              </a:rPr>
              <a:t>05</a:t>
            </a:r>
            <a:endParaRPr lang="en-US" sz="208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D6A229C0-1D7F-EBA4-D515-789BF218F320}"/>
              </a:ext>
            </a:extLst>
          </p:cNvPr>
          <p:cNvSpPr txBox="1">
            <a:spLocks/>
          </p:cNvSpPr>
          <p:nvPr/>
        </p:nvSpPr>
        <p:spPr>
          <a:xfrm>
            <a:off x="668655" y="3399458"/>
            <a:ext cx="5520691" cy="1553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C6C7B3"/>
                </a:solidFill>
                <a:latin typeface="Cinzel" pitchFamily="2" charset="0"/>
              </a:rPr>
              <a:t>APLICANDO DI NA PRÁTICA COM ASP.NET CORE</a:t>
            </a:r>
            <a:endParaRPr lang="en-US" sz="32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4E69F1-17AA-9947-1C87-C41BBD037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74578E-B6D1-A268-62C0-AFC37B90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5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C8FC4537-1538-4A33-9F60-77F7CEF7A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199"/>
            <a:ext cx="5509260" cy="808717"/>
          </a:xfrm>
        </p:spPr>
        <p:txBody>
          <a:bodyPr>
            <a:noAutofit/>
          </a:bodyPr>
          <a:lstStyle/>
          <a:p>
            <a:pPr algn="ctr"/>
            <a:r>
              <a:rPr lang="pt-BR" sz="3200" dirty="0">
                <a:latin typeface="Cinzel" pitchFamily="2" charset="0"/>
              </a:rPr>
              <a:t>POR QUE USAR INJEÇÃO DE DEPENDÊNCIA?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C2CFDDE-C332-2727-502E-18736D5BC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294416"/>
            <a:ext cx="5509260" cy="3060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injeção de dependência é uma forma de escrever código onde, em vez de uma classe criar sozinha os objetos que precisa para funcionar, ela recebe esses objetos prontos de fora. Isso deixa o código mais limpo, organizado e fácil de modificar, já que cada parte do sistema fica com uma responsabilidade bem definida.</a:t>
            </a:r>
          </a:p>
          <a:p>
            <a:pPr marL="0" indent="0">
              <a:buNone/>
            </a:pPr>
            <a:r>
              <a:rPr lang="pt-BR" sz="1600" dirty="0"/>
              <a:t> Além de ajudar na organização, a injeção de dependência também contribui para a segurança do código. Como os objetos são criados e configurados em um único lugar, é mais fácil aplicar validações, regras de acesso e boas práticas de segurança. Isso reduz o risco de erros e vulnerabilidades, tornando o sistema mais confiável.</a:t>
            </a:r>
            <a:endParaRPr lang="en-US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013B4F-BBCC-38AF-45BA-0535BAD0F817}"/>
              </a:ext>
            </a:extLst>
          </p:cNvPr>
          <p:cNvSpPr/>
          <p:nvPr/>
        </p:nvSpPr>
        <p:spPr>
          <a:xfrm>
            <a:off x="685800" y="2263140"/>
            <a:ext cx="5509260" cy="10340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inzel" pitchFamily="2" charset="0"/>
              </a:rPr>
              <a:t>BENEFÍCIOS PRÁTICOS PARA MANTER SEU CÓDIGO ORGANIZADO E PROTEGIDO</a:t>
            </a:r>
            <a:endParaRPr lang="en-US" sz="2400" dirty="0">
              <a:solidFill>
                <a:schemeClr val="tx1"/>
              </a:solidFill>
              <a:latin typeface="Cinzel" pitchFamily="2" charset="0"/>
            </a:endParaRP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E4AD311-ADB2-6307-A865-BBAA0BA4A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143AA81-42A4-FB28-2240-2F059445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5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3C77E-9068-1E41-D211-2128AB4C0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F14CD28-99CD-1E07-2E44-A2123F1BF836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APLICANDO DI NA PRATICA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6F592EAD-7739-3BCE-53A2-16A70742A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5357358"/>
            <a:ext cx="5509260" cy="808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Em projetos ASP.NET Core, a injeção de dependência é configurada no método </a:t>
            </a:r>
            <a:r>
              <a:rPr lang="pt-BR" sz="1600" dirty="0" err="1"/>
              <a:t>ConfigureServices</a:t>
            </a:r>
            <a:r>
              <a:rPr lang="pt-BR" sz="1600" dirty="0"/>
              <a:t> da classe Startup ou no </a:t>
            </a:r>
            <a:r>
              <a:rPr lang="pt-BR" sz="1600" dirty="0" err="1"/>
              <a:t>builder.Services</a:t>
            </a:r>
            <a:r>
              <a:rPr lang="pt-BR" sz="1600" dirty="0"/>
              <a:t> no </a:t>
            </a:r>
            <a:r>
              <a:rPr lang="pt-BR" sz="1600" dirty="0" err="1"/>
              <a:t>Program.cs</a:t>
            </a:r>
            <a:r>
              <a:rPr lang="pt-BR" sz="1600" dirty="0"/>
              <a:t>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101D329-B10E-D672-8DCD-698BE299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57" y="6461284"/>
            <a:ext cx="5509260" cy="998442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6827992-8981-E959-A7BA-5245ECE63FAC}"/>
              </a:ext>
            </a:extLst>
          </p:cNvPr>
          <p:cNvSpPr txBox="1">
            <a:spLocks/>
          </p:cNvSpPr>
          <p:nvPr/>
        </p:nvSpPr>
        <p:spPr>
          <a:xfrm>
            <a:off x="718457" y="2899309"/>
            <a:ext cx="5509260" cy="13388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600" dirty="0"/>
              <a:t>Imagine uma API de pedidos onde cada requisição precisa acessar o banco, enviar notificações e registrar logs. Com DI, cada serviço é injetado automaticamente com o ciclo de vida apropriado, sem que você precise instanciá-los manualmente.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1F57FF13-DC6A-A99E-6A79-5624328D9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1684B2A9-05C3-DFD1-55C1-8D6E94D1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904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26CD-2080-677A-98CD-7FA92E6FF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7F9BAD6-CBAD-7414-8BBD-D44EBECECB45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APLICANDO DI NA PRATICA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6FDD1580-2CF5-3791-A1B7-0BD3433B85DA}"/>
              </a:ext>
            </a:extLst>
          </p:cNvPr>
          <p:cNvSpPr txBox="1">
            <a:spLocks/>
          </p:cNvSpPr>
          <p:nvPr/>
        </p:nvSpPr>
        <p:spPr>
          <a:xfrm>
            <a:off x="685800" y="2313486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O framework injeta automaticamente as dependências nos controladores e em outras partes do sistema. Por exemplo: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2CDD8FA-CEC3-6CA8-24C3-136EDCEDA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78061"/>
            <a:ext cx="5486400" cy="3714453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B8F625-9348-346C-C725-31A9F955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A4B381A4-6B55-B754-34B4-932FE1C65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38EB8-85A0-AF6B-04E3-382CF709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768D5D39-B247-DBE1-0024-1B0FE68D9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160020"/>
            <a:ext cx="7338060" cy="10447020"/>
          </a:xfrm>
        </p:spPr>
      </p:pic>
      <p:pic>
        <p:nvPicPr>
          <p:cNvPr id="11" name="Imagem 1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04F69FB2-058E-4D5C-A775-88E0376B0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4029075"/>
            <a:ext cx="5915025" cy="18478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23F542F3-8357-8EB6-90C1-7873F11B3C9E}"/>
              </a:ext>
            </a:extLst>
          </p:cNvPr>
          <p:cNvSpPr txBox="1">
            <a:spLocks/>
          </p:cNvSpPr>
          <p:nvPr/>
        </p:nvSpPr>
        <p:spPr>
          <a:xfrm>
            <a:off x="1946434" y="1484756"/>
            <a:ext cx="2965131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800" dirty="0">
                <a:solidFill>
                  <a:srgbClr val="C6C7B3"/>
                </a:solidFill>
                <a:latin typeface="Cinzel" pitchFamily="2" charset="0"/>
              </a:rPr>
              <a:t>01</a:t>
            </a:r>
            <a:endParaRPr lang="en-US" sz="208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55BB1950-EE4D-7518-3725-6BA0901B7418}"/>
              </a:ext>
            </a:extLst>
          </p:cNvPr>
          <p:cNvSpPr txBox="1">
            <a:spLocks/>
          </p:cNvSpPr>
          <p:nvPr/>
        </p:nvSpPr>
        <p:spPr>
          <a:xfrm>
            <a:off x="668655" y="3399458"/>
            <a:ext cx="5520691" cy="1553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C6C7B3"/>
                </a:solidFill>
                <a:latin typeface="Cinzel" pitchFamily="2" charset="0"/>
              </a:rPr>
              <a:t>O QUE É INJEÇÃO DE DEPENDÊNCIA?</a:t>
            </a:r>
            <a:endParaRPr lang="en-US" sz="32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16" name="Espaço Reservado para Rodapé 15">
            <a:extLst>
              <a:ext uri="{FF2B5EF4-FFF2-40B4-BE49-F238E27FC236}">
                <a16:creationId xmlns:a16="http://schemas.microsoft.com/office/drawing/2014/main" id="{4FF52748-3C8C-C73B-AEEC-C2F34EA74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928F4FC6-78AD-266C-0BD6-A0F58B84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7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C54F666-6A73-E323-8FFE-920D2B2512EA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Explicando o que é injeção de dependência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1097453-43FE-ACA2-EE0D-AD10F3604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857500"/>
            <a:ext cx="5509260" cy="505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1600" dirty="0"/>
              <a:t>A injeção de dependência (</a:t>
            </a:r>
            <a:r>
              <a:rPr lang="pt-BR" sz="1600" dirty="0" err="1"/>
              <a:t>Dependency</a:t>
            </a:r>
            <a:r>
              <a:rPr lang="pt-BR" sz="1600" dirty="0"/>
              <a:t> </a:t>
            </a:r>
            <a:r>
              <a:rPr lang="pt-BR" sz="1600" dirty="0" err="1"/>
              <a:t>Injection</a:t>
            </a:r>
            <a:r>
              <a:rPr lang="pt-BR" sz="1600" dirty="0"/>
              <a:t> - DI) é um padrão de projeto que tem como objetivo principal desacoplar componentes dentro de uma aplicação. </a:t>
            </a:r>
          </a:p>
          <a:p>
            <a:pPr marL="0" indent="0">
              <a:buNone/>
            </a:pPr>
            <a:r>
              <a:rPr lang="pt-BR" sz="1600" dirty="0"/>
              <a:t>Em vez de uma classe criar diretamente suas dependências, essas dependências são fornecidas a ela externamente, geralmente pelo construtor ou por meio de um container de injeção.</a:t>
            </a:r>
          </a:p>
          <a:p>
            <a:pPr marL="0" indent="0">
              <a:buNone/>
            </a:pPr>
            <a:r>
              <a:rPr lang="pt-BR" sz="1600" dirty="0"/>
              <a:t>Esse desacoplamento facilita testes, manutenção e evolução do sistema, além de promover boas práticas de arquitetura como a inversão de controle (</a:t>
            </a:r>
            <a:r>
              <a:rPr lang="pt-BR" sz="1600" dirty="0" err="1"/>
              <a:t>IoC</a:t>
            </a:r>
            <a:r>
              <a:rPr lang="pt-BR" sz="1600" dirty="0"/>
              <a:t>).</a:t>
            </a:r>
          </a:p>
          <a:p>
            <a:pPr marL="0" indent="0">
              <a:buNone/>
            </a:pPr>
            <a:r>
              <a:rPr lang="pt-BR" sz="1600" dirty="0"/>
              <a:t> Em aplicações C#, o uso de injeção de dependência é amplamente suportado pelo framework .NET, especialmente através do pacote </a:t>
            </a:r>
            <a:r>
              <a:rPr lang="pt-BR" sz="1600" dirty="0" err="1"/>
              <a:t>Microsoft.Extensions.DependencyInjection</a:t>
            </a:r>
            <a:r>
              <a:rPr lang="pt-BR" sz="1600" dirty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r>
              <a:rPr lang="pt-BR" sz="1600" dirty="0"/>
              <a:t>Exemplo:</a:t>
            </a:r>
          </a:p>
          <a:p>
            <a:pPr marL="0" indent="0">
              <a:buNone/>
            </a:pPr>
            <a:r>
              <a:rPr lang="pt-BR" sz="1600" dirty="0"/>
              <a:t>Imagine uma aplicação que precisa enviar e-mails. Sem DI, sua classe </a:t>
            </a:r>
            <a:r>
              <a:rPr lang="pt-BR" sz="1600" dirty="0" err="1"/>
              <a:t>PedidoService</a:t>
            </a:r>
            <a:r>
              <a:rPr lang="pt-BR" sz="1600" dirty="0"/>
              <a:t> criaria diretamente uma instância de </a:t>
            </a:r>
            <a:r>
              <a:rPr lang="pt-BR" sz="1600" dirty="0" err="1"/>
              <a:t>EmailService</a:t>
            </a:r>
            <a:r>
              <a:rPr lang="pt-BR" sz="1600" dirty="0"/>
              <a:t>. Com DI, você injeta uma interface </a:t>
            </a:r>
            <a:r>
              <a:rPr lang="pt-BR" sz="1600" dirty="0" err="1"/>
              <a:t>IEmailService</a:t>
            </a:r>
            <a:r>
              <a:rPr lang="pt-BR" sz="1600" dirty="0"/>
              <a:t>, permitindo trocar facilmente a implementação sem alterar o código da classe principal.</a:t>
            </a:r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D6A5693-0883-C64D-57B4-5562928D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BE14CDCB-1839-2FEE-695B-9495F54D5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6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1AA5B-92A3-E876-6167-C15E4EB5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634A4-CA5E-842D-C03B-B809420B7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0ADFA477-5AE3-AEF5-98C7-08FCBCFD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160020"/>
            <a:ext cx="7338060" cy="10447020"/>
          </a:xfrm>
        </p:spPr>
      </p:pic>
      <p:pic>
        <p:nvPicPr>
          <p:cNvPr id="11" name="Imagem 1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BF1131FC-3AD1-E10C-E66E-585F3E789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4029075"/>
            <a:ext cx="5915025" cy="18478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FE287523-4943-00F4-A05A-813690C9D686}"/>
              </a:ext>
            </a:extLst>
          </p:cNvPr>
          <p:cNvSpPr txBox="1">
            <a:spLocks/>
          </p:cNvSpPr>
          <p:nvPr/>
        </p:nvSpPr>
        <p:spPr>
          <a:xfrm>
            <a:off x="1611086" y="1484756"/>
            <a:ext cx="365979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800" dirty="0">
                <a:solidFill>
                  <a:srgbClr val="C6C7B3"/>
                </a:solidFill>
                <a:latin typeface="Cinzel" pitchFamily="2" charset="0"/>
              </a:rPr>
              <a:t>02</a:t>
            </a:r>
            <a:endParaRPr lang="en-US" sz="208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7543CD7A-C55A-5900-F591-66467544DEA7}"/>
              </a:ext>
            </a:extLst>
          </p:cNvPr>
          <p:cNvSpPr txBox="1">
            <a:spLocks/>
          </p:cNvSpPr>
          <p:nvPr/>
        </p:nvSpPr>
        <p:spPr>
          <a:xfrm>
            <a:off x="668655" y="3399458"/>
            <a:ext cx="5520691" cy="1553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C6C7B3"/>
                </a:solidFill>
                <a:latin typeface="Cinzel" pitchFamily="2" charset="0"/>
              </a:rPr>
              <a:t>POR QUE USAR INJEÇÃO DE DEPENDÊNCIA?</a:t>
            </a:r>
            <a:endParaRPr lang="en-US" sz="32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E9BDE0-3B72-6474-CBD3-938E31DA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2328A6B-A4B0-F946-AA93-D5C35D17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68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0CED-98DE-B6CF-496A-1CF8D1A04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CA4EB84-B597-4326-C4B8-792127E1DE9A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MOTIVOS PARA UTILIZAR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512B8CA-40CB-6B9A-FBDC-841AE98EDC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15121"/>
            <a:ext cx="5509260" cy="3993899"/>
          </a:xfrm>
        </p:spPr>
        <p:txBody>
          <a:bodyPr>
            <a:normAutofit/>
          </a:bodyPr>
          <a:lstStyle/>
          <a:p>
            <a:r>
              <a:rPr lang="pt-BR" sz="1600" dirty="0"/>
              <a:t>Ao aplicar DI, você torna seu código mais modular, reutilizável e fácil de testar. Dependências podem ser simuladas em testes unitários (usando </a:t>
            </a:r>
            <a:r>
              <a:rPr lang="pt-BR" sz="1600" dirty="0" err="1"/>
              <a:t>mocks</a:t>
            </a:r>
            <a:r>
              <a:rPr lang="pt-BR" sz="1600" dirty="0"/>
              <a:t>), o que reduz a complexidade e melhora a confiabilidade do software.</a:t>
            </a:r>
          </a:p>
          <a:p>
            <a:r>
              <a:rPr lang="pt-BR" sz="1600" dirty="0"/>
              <a:t>Ademais, a centralização da configuração das dependências torna o sistema mais seguro. Pode-se, por exemplo, aplicar camadas de validação ou criptografia em um único ponto de entrada, minimizando o risco de falhas distribuídas em diferentes partes do sistema.</a:t>
            </a:r>
          </a:p>
          <a:p>
            <a:r>
              <a:rPr lang="pt-BR" sz="1600" dirty="0"/>
              <a:t>Além disso, ao utilizar interfaces como contratos para suas dependências, torna-se mais simples substituir uma implementação por outra sem alterar a lógica principal da aplicação. Isso permite maior flexibilidade e facilidade na manutenção ou evolução do código.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1FA7157-3685-FAFD-9438-2F68459C2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409020"/>
            <a:ext cx="5509260" cy="3819561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7DD4986F-C111-6F80-CBF1-F5A1C603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7A0CFF3D-F37F-AF90-281E-E2358CF4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6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71C28-A36A-70BF-F000-4AC8846A2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C266BB1C-FB76-07DD-FF29-DC5E3741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370" y="1362800"/>
            <a:ext cx="5509260" cy="3819561"/>
          </a:xfrm>
          <a:prstGeom prst="rect">
            <a:avLst/>
          </a:prstGeom>
        </p:spPr>
      </p:pic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001E4314-CBE0-7577-9A8C-527D7861E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60" y="5707381"/>
            <a:ext cx="550926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Esse exemplo mostra como a classe </a:t>
            </a:r>
            <a:r>
              <a:rPr lang="pt-BR" sz="1600" dirty="0" err="1"/>
              <a:t>PedidoService</a:t>
            </a:r>
            <a:r>
              <a:rPr lang="pt-BR" sz="1600" dirty="0"/>
              <a:t> depende apenas da interface </a:t>
            </a:r>
            <a:r>
              <a:rPr lang="pt-BR" sz="1600" dirty="0" err="1"/>
              <a:t>IEmailService</a:t>
            </a:r>
            <a:r>
              <a:rPr lang="pt-BR" sz="1600" dirty="0"/>
              <a:t>, e não da implementação direta. Assim, qualquer classe que implemente </a:t>
            </a:r>
            <a:r>
              <a:rPr lang="pt-BR" sz="1600" dirty="0" err="1"/>
              <a:t>IEmailService</a:t>
            </a:r>
            <a:r>
              <a:rPr lang="pt-BR" sz="1600" dirty="0"/>
              <a:t> pode ser usada, facilitando testes e trocas de implementação.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FB0E12D-EB6D-7A10-ADD9-10D24A0AE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058CBC-EC55-F3CD-2F73-B36B4BBC8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39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2EFD8-5E64-80BC-52FE-ABAFA72D6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972CC-6A92-8862-504D-04F634D8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4BE0CCA-3661-3656-076D-18D585D2F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880" y="-160020"/>
            <a:ext cx="7338060" cy="10447020"/>
          </a:xfrm>
        </p:spPr>
      </p:pic>
      <p:pic>
        <p:nvPicPr>
          <p:cNvPr id="11" name="Imagem 1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80444D82-3239-1F68-5122-E0D5259AD1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55" y="4029075"/>
            <a:ext cx="5915025" cy="1847850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00C70F40-BA25-7344-323F-92B290F1F737}"/>
              </a:ext>
            </a:extLst>
          </p:cNvPr>
          <p:cNvSpPr txBox="1">
            <a:spLocks/>
          </p:cNvSpPr>
          <p:nvPr/>
        </p:nvSpPr>
        <p:spPr>
          <a:xfrm>
            <a:off x="1600200" y="1484756"/>
            <a:ext cx="3657600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800" dirty="0">
                <a:solidFill>
                  <a:srgbClr val="C6C7B3"/>
                </a:solidFill>
                <a:latin typeface="Cinzel" pitchFamily="2" charset="0"/>
              </a:rPr>
              <a:t>03</a:t>
            </a:r>
            <a:endParaRPr lang="en-US" sz="208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5F96464-76FA-FB18-8FA0-19120CE98762}"/>
              </a:ext>
            </a:extLst>
          </p:cNvPr>
          <p:cNvSpPr txBox="1">
            <a:spLocks/>
          </p:cNvSpPr>
          <p:nvPr/>
        </p:nvSpPr>
        <p:spPr>
          <a:xfrm>
            <a:off x="668655" y="3399458"/>
            <a:ext cx="5520691" cy="1553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solidFill>
                  <a:srgbClr val="C6C7B3"/>
                </a:solidFill>
                <a:latin typeface="Cinzel" pitchFamily="2" charset="0"/>
              </a:rPr>
              <a:t>FORMAS DE INJETAR DEPENDÊNCIAS EM C#</a:t>
            </a:r>
            <a:endParaRPr lang="en-US" sz="3200" dirty="0">
              <a:solidFill>
                <a:srgbClr val="C6C7B3"/>
              </a:solidFill>
              <a:latin typeface="Cinzel" pitchFamily="2" charset="0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B8BB9A9-3CEC-08BE-51CD-86913F480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32447C-11D2-E7B8-74B5-E600C593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3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A6669-4054-87A5-EE23-4BA387ABA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0F9CDAD1-C8B4-A6BF-7A31-8D0049487590}"/>
              </a:ext>
            </a:extLst>
          </p:cNvPr>
          <p:cNvSpPr txBox="1">
            <a:spLocks/>
          </p:cNvSpPr>
          <p:nvPr/>
        </p:nvSpPr>
        <p:spPr>
          <a:xfrm>
            <a:off x="685800" y="457199"/>
            <a:ext cx="5509260" cy="8087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200" dirty="0">
                <a:latin typeface="Cinzel" pitchFamily="2" charset="0"/>
              </a:rPr>
              <a:t>MEIOS DE INJETAR</a:t>
            </a:r>
            <a:endParaRPr lang="en-US" sz="3200" dirty="0">
              <a:latin typeface="Cinzel" pitchFamily="2" charset="0"/>
            </a:endParaRP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6B877D1-06ED-FC0E-45F8-FFD19D7C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23945"/>
            <a:ext cx="5509260" cy="808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1600" dirty="0"/>
              <a:t>A forma mais comum e recomendada. As dependências são passadas como parâmetros no construtor da classe.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688638A-44B0-5979-5A3A-97F761DCB4FE}"/>
              </a:ext>
            </a:extLst>
          </p:cNvPr>
          <p:cNvSpPr/>
          <p:nvPr/>
        </p:nvSpPr>
        <p:spPr>
          <a:xfrm>
            <a:off x="703943" y="1265916"/>
            <a:ext cx="5468257" cy="10147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  <a:latin typeface="Cinzel" pitchFamily="2" charset="0"/>
              </a:rPr>
              <a:t>INJEÇÃO VIA CONSTRUTOR</a:t>
            </a:r>
            <a:endParaRPr lang="en-US" sz="2400" dirty="0">
              <a:solidFill>
                <a:schemeClr val="tx1"/>
              </a:solidFill>
              <a:latin typeface="Cinzel" pitchFamily="2" charset="0"/>
            </a:endParaRPr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6FADD221-687B-A7C9-7138-6563B801963C}"/>
              </a:ext>
            </a:extLst>
          </p:cNvPr>
          <p:cNvSpPr txBox="1">
            <a:spLocks/>
          </p:cNvSpPr>
          <p:nvPr/>
        </p:nvSpPr>
        <p:spPr>
          <a:xfrm>
            <a:off x="703943" y="6997700"/>
            <a:ext cx="5509260" cy="1536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Caso de uso: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600" dirty="0"/>
              <a:t>Em uma API, você injeta um repositório no construtor do controlador para garantir que todos os métodos da API possam usá-lo com segurança desde o início da requisição.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EB4B234-F9F8-825F-783F-538D6D3C2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63" y="3666300"/>
            <a:ext cx="5499473" cy="2279387"/>
          </a:xfrm>
          <a:prstGeom prst="rect">
            <a:avLst/>
          </a:prstGeom>
        </p:spPr>
      </p:pic>
      <p:sp>
        <p:nvSpPr>
          <p:cNvPr id="13" name="Espaço Reservado para Rodapé 12">
            <a:extLst>
              <a:ext uri="{FF2B5EF4-FFF2-40B4-BE49-F238E27FC236}">
                <a16:creationId xmlns:a16="http://schemas.microsoft.com/office/drawing/2014/main" id="{B70CFDE1-38A6-B7B1-4D04-F9E750DE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INJEÇÃO DE DEPENDÊNCIA EM C# - GABRIEL HENRIQUE AMAZONAS</a:t>
            </a:r>
            <a:endParaRPr lang="en-US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516BC2E7-6032-764C-018F-BBD72729B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4B5CE-1DF4-4029-915A-B68A6CBE92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7994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</TotalTime>
  <Words>1758</Words>
  <Application>Microsoft Office PowerPoint</Application>
  <PresentationFormat>Papel A4 (210 x 297 mm)</PresentationFormat>
  <Paragraphs>130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Cinzel</vt:lpstr>
      <vt:lpstr>Tema do Office</vt:lpstr>
      <vt:lpstr>Apresentação do PowerPoint</vt:lpstr>
      <vt:lpstr>POR QUE USAR INJEÇÃO DE DEPENDÊNCIA?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Henrique</dc:creator>
  <cp:lastModifiedBy>Gabriel Henrique</cp:lastModifiedBy>
  <cp:revision>2</cp:revision>
  <dcterms:created xsi:type="dcterms:W3CDTF">2025-06-10T03:15:14Z</dcterms:created>
  <dcterms:modified xsi:type="dcterms:W3CDTF">2025-06-11T04:12:01Z</dcterms:modified>
</cp:coreProperties>
</file>