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eb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363CE2-3556-472C-AC97-FED27396F452}">
  <a:tblStyle styleId="{98363CE2-3556-472C-AC97-FED27396F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ebo-bold.fntdata"/><Relationship Id="rId12" Type="http://schemas.openxmlformats.org/officeDocument/2006/relationships/font" Target="fonts/Heeb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188661d1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188661d1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6aceb7b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76aceb7b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76aceb7bb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76aceb7bb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6aceb7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6aceb7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6aceb7bb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6aceb7bb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6aceb7bb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376aceb7bb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OBANT- CLEAN GREEN- PAGE 2">
  <p:cSld name="CUSTOM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8542541" y="4929313"/>
            <a:ext cx="448272" cy="91385"/>
            <a:chOff x="629975" y="2218175"/>
            <a:chExt cx="6331525" cy="1241650"/>
          </a:xfrm>
        </p:grpSpPr>
        <p:sp>
          <p:nvSpPr>
            <p:cNvPr id="52" name="Google Shape;52;p13"/>
            <p:cNvSpPr/>
            <p:nvPr/>
          </p:nvSpPr>
          <p:spPr>
            <a:xfrm>
              <a:off x="629975" y="2257825"/>
              <a:ext cx="947325" cy="1088075"/>
            </a:xfrm>
            <a:custGeom>
              <a:rect b="b" l="l" r="r" t="t"/>
              <a:pathLst>
                <a:path extrusionOk="0" h="43523" w="37893">
                  <a:moveTo>
                    <a:pt x="20050" y="0"/>
                  </a:moveTo>
                  <a:cubicBezTo>
                    <a:pt x="6886" y="0"/>
                    <a:pt x="0" y="9625"/>
                    <a:pt x="0" y="21647"/>
                  </a:cubicBezTo>
                  <a:cubicBezTo>
                    <a:pt x="0" y="33022"/>
                    <a:pt x="7685" y="43523"/>
                    <a:pt x="20164" y="43523"/>
                  </a:cubicBezTo>
                  <a:cubicBezTo>
                    <a:pt x="33783" y="43523"/>
                    <a:pt x="37892" y="36751"/>
                    <a:pt x="37892" y="27050"/>
                  </a:cubicBezTo>
                  <a:lnTo>
                    <a:pt x="37892" y="20202"/>
                  </a:lnTo>
                  <a:lnTo>
                    <a:pt x="20886" y="20202"/>
                  </a:lnTo>
                  <a:lnTo>
                    <a:pt x="20886" y="27012"/>
                  </a:lnTo>
                  <a:lnTo>
                    <a:pt x="29941" y="27012"/>
                  </a:lnTo>
                  <a:cubicBezTo>
                    <a:pt x="29941" y="32680"/>
                    <a:pt x="27392" y="36332"/>
                    <a:pt x="19973" y="36332"/>
                  </a:cubicBezTo>
                  <a:cubicBezTo>
                    <a:pt x="12060" y="36332"/>
                    <a:pt x="8712" y="28724"/>
                    <a:pt x="8712" y="22028"/>
                  </a:cubicBezTo>
                  <a:cubicBezTo>
                    <a:pt x="8712" y="12326"/>
                    <a:pt x="13240" y="7038"/>
                    <a:pt x="20050" y="7038"/>
                  </a:cubicBezTo>
                  <a:cubicBezTo>
                    <a:pt x="24729" y="7038"/>
                    <a:pt x="28838" y="10120"/>
                    <a:pt x="29256" y="13924"/>
                  </a:cubicBezTo>
                  <a:lnTo>
                    <a:pt x="37854" y="13924"/>
                  </a:lnTo>
                  <a:cubicBezTo>
                    <a:pt x="37245" y="5783"/>
                    <a:pt x="29751" y="0"/>
                    <a:pt x="20050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700900" y="2279700"/>
              <a:ext cx="198825" cy="1031025"/>
            </a:xfrm>
            <a:custGeom>
              <a:rect b="b" l="l" r="r" t="t"/>
              <a:pathLst>
                <a:path extrusionOk="0" h="41241" w="7953">
                  <a:moveTo>
                    <a:pt x="1" y="0"/>
                  </a:moveTo>
                  <a:lnTo>
                    <a:pt x="1" y="41240"/>
                  </a:lnTo>
                  <a:lnTo>
                    <a:pt x="7952" y="41240"/>
                  </a:lnTo>
                  <a:lnTo>
                    <a:pt x="7952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69125" y="2536075"/>
              <a:ext cx="794200" cy="794600"/>
            </a:xfrm>
            <a:custGeom>
              <a:rect b="b" l="l" r="r" t="t"/>
              <a:pathLst>
                <a:path extrusionOk="0" h="31784" w="31768">
                  <a:moveTo>
                    <a:pt x="16436" y="6751"/>
                  </a:moveTo>
                  <a:cubicBezTo>
                    <a:pt x="21262" y="6751"/>
                    <a:pt x="23735" y="9788"/>
                    <a:pt x="23740" y="15901"/>
                  </a:cubicBezTo>
                  <a:lnTo>
                    <a:pt x="23740" y="15901"/>
                  </a:lnTo>
                  <a:cubicBezTo>
                    <a:pt x="23735" y="22051"/>
                    <a:pt x="21262" y="25126"/>
                    <a:pt x="16436" y="25126"/>
                  </a:cubicBezTo>
                  <a:cubicBezTo>
                    <a:pt x="11566" y="25126"/>
                    <a:pt x="9131" y="22045"/>
                    <a:pt x="9131" y="15920"/>
                  </a:cubicBezTo>
                  <a:cubicBezTo>
                    <a:pt x="9131" y="9794"/>
                    <a:pt x="11604" y="6751"/>
                    <a:pt x="16436" y="6751"/>
                  </a:cubicBezTo>
                  <a:close/>
                  <a:moveTo>
                    <a:pt x="16421" y="0"/>
                  </a:moveTo>
                  <a:cubicBezTo>
                    <a:pt x="15759" y="0"/>
                    <a:pt x="15078" y="31"/>
                    <a:pt x="14381" y="93"/>
                  </a:cubicBezTo>
                  <a:cubicBezTo>
                    <a:pt x="7647" y="702"/>
                    <a:pt x="1674" y="6789"/>
                    <a:pt x="1028" y="13523"/>
                  </a:cubicBezTo>
                  <a:cubicBezTo>
                    <a:pt x="0" y="24175"/>
                    <a:pt x="5859" y="31784"/>
                    <a:pt x="16436" y="31784"/>
                  </a:cubicBezTo>
                  <a:cubicBezTo>
                    <a:pt x="25794" y="31784"/>
                    <a:pt x="31767" y="25469"/>
                    <a:pt x="31767" y="15920"/>
                  </a:cubicBezTo>
                  <a:cubicBezTo>
                    <a:pt x="31767" y="6249"/>
                    <a:pt x="25886" y="0"/>
                    <a:pt x="16421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858400" y="2279700"/>
              <a:ext cx="730475" cy="1051950"/>
            </a:xfrm>
            <a:custGeom>
              <a:rect b="b" l="l" r="r" t="t"/>
              <a:pathLst>
                <a:path extrusionOk="0" h="42078" w="29219">
                  <a:moveTo>
                    <a:pt x="14229" y="17082"/>
                  </a:moveTo>
                  <a:cubicBezTo>
                    <a:pt x="18909" y="17082"/>
                    <a:pt x="21115" y="20240"/>
                    <a:pt x="21115" y="26403"/>
                  </a:cubicBezTo>
                  <a:cubicBezTo>
                    <a:pt x="21115" y="31805"/>
                    <a:pt x="18300" y="35571"/>
                    <a:pt x="14305" y="35571"/>
                  </a:cubicBezTo>
                  <a:cubicBezTo>
                    <a:pt x="10501" y="35571"/>
                    <a:pt x="7572" y="31995"/>
                    <a:pt x="7572" y="26897"/>
                  </a:cubicBezTo>
                  <a:cubicBezTo>
                    <a:pt x="7572" y="20316"/>
                    <a:pt x="9816" y="17082"/>
                    <a:pt x="14229" y="17082"/>
                  </a:cubicBezTo>
                  <a:close/>
                  <a:moveTo>
                    <a:pt x="1" y="0"/>
                  </a:moveTo>
                  <a:lnTo>
                    <a:pt x="1" y="41240"/>
                  </a:lnTo>
                  <a:lnTo>
                    <a:pt x="7648" y="41240"/>
                  </a:lnTo>
                  <a:lnTo>
                    <a:pt x="7686" y="37588"/>
                  </a:lnTo>
                  <a:cubicBezTo>
                    <a:pt x="9588" y="40631"/>
                    <a:pt x="12441" y="42077"/>
                    <a:pt x="16093" y="42077"/>
                  </a:cubicBezTo>
                  <a:cubicBezTo>
                    <a:pt x="23702" y="42077"/>
                    <a:pt x="29181" y="36066"/>
                    <a:pt x="29181" y="25870"/>
                  </a:cubicBezTo>
                  <a:cubicBezTo>
                    <a:pt x="29219" y="16702"/>
                    <a:pt x="24615" y="10272"/>
                    <a:pt x="16816" y="10272"/>
                  </a:cubicBezTo>
                  <a:cubicBezTo>
                    <a:pt x="13088" y="10272"/>
                    <a:pt x="10121" y="11794"/>
                    <a:pt x="7876" y="14990"/>
                  </a:cubicBezTo>
                  <a:lnTo>
                    <a:pt x="7876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687775" y="2537450"/>
              <a:ext cx="678150" cy="794200"/>
            </a:xfrm>
            <a:custGeom>
              <a:rect b="b" l="l" r="r" t="t"/>
              <a:pathLst>
                <a:path extrusionOk="0" h="31768" w="27126">
                  <a:moveTo>
                    <a:pt x="19137" y="16207"/>
                  </a:moveTo>
                  <a:lnTo>
                    <a:pt x="19060" y="19517"/>
                  </a:lnTo>
                  <a:cubicBezTo>
                    <a:pt x="19022" y="23055"/>
                    <a:pt x="15941" y="26060"/>
                    <a:pt x="11832" y="26060"/>
                  </a:cubicBezTo>
                  <a:cubicBezTo>
                    <a:pt x="9321" y="26060"/>
                    <a:pt x="7952" y="24957"/>
                    <a:pt x="7952" y="22713"/>
                  </a:cubicBezTo>
                  <a:cubicBezTo>
                    <a:pt x="7952" y="20126"/>
                    <a:pt x="9435" y="18832"/>
                    <a:pt x="13963" y="17957"/>
                  </a:cubicBezTo>
                  <a:cubicBezTo>
                    <a:pt x="16930" y="17424"/>
                    <a:pt x="18338" y="17006"/>
                    <a:pt x="19137" y="16207"/>
                  </a:cubicBezTo>
                  <a:close/>
                  <a:moveTo>
                    <a:pt x="14229" y="0"/>
                  </a:moveTo>
                  <a:cubicBezTo>
                    <a:pt x="4528" y="0"/>
                    <a:pt x="1104" y="4337"/>
                    <a:pt x="951" y="10614"/>
                  </a:cubicBezTo>
                  <a:lnTo>
                    <a:pt x="8408" y="10614"/>
                  </a:lnTo>
                  <a:cubicBezTo>
                    <a:pt x="8789" y="7913"/>
                    <a:pt x="10272" y="6125"/>
                    <a:pt x="13886" y="6125"/>
                  </a:cubicBezTo>
                  <a:cubicBezTo>
                    <a:pt x="17006" y="6125"/>
                    <a:pt x="18984" y="7305"/>
                    <a:pt x="18984" y="9245"/>
                  </a:cubicBezTo>
                  <a:cubicBezTo>
                    <a:pt x="18984" y="11337"/>
                    <a:pt x="17843" y="12136"/>
                    <a:pt x="13886" y="12707"/>
                  </a:cubicBezTo>
                  <a:cubicBezTo>
                    <a:pt x="5821" y="13810"/>
                    <a:pt x="0" y="14761"/>
                    <a:pt x="0" y="23473"/>
                  </a:cubicBezTo>
                  <a:cubicBezTo>
                    <a:pt x="0" y="28381"/>
                    <a:pt x="3196" y="31767"/>
                    <a:pt x="10044" y="31767"/>
                  </a:cubicBezTo>
                  <a:cubicBezTo>
                    <a:pt x="14115" y="31767"/>
                    <a:pt x="17310" y="30359"/>
                    <a:pt x="19213" y="28305"/>
                  </a:cubicBezTo>
                  <a:cubicBezTo>
                    <a:pt x="19251" y="29218"/>
                    <a:pt x="19403" y="30093"/>
                    <a:pt x="19669" y="31006"/>
                  </a:cubicBezTo>
                  <a:lnTo>
                    <a:pt x="27126" y="31006"/>
                  </a:lnTo>
                  <a:lnTo>
                    <a:pt x="27126" y="11870"/>
                  </a:lnTo>
                  <a:cubicBezTo>
                    <a:pt x="27126" y="4261"/>
                    <a:pt x="23816" y="0"/>
                    <a:pt x="14229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501925" y="2537450"/>
              <a:ext cx="683850" cy="775175"/>
            </a:xfrm>
            <a:custGeom>
              <a:rect b="b" l="l" r="r" t="t"/>
              <a:pathLst>
                <a:path extrusionOk="0" h="31007" w="27354">
                  <a:moveTo>
                    <a:pt x="17348" y="0"/>
                  </a:moveTo>
                  <a:cubicBezTo>
                    <a:pt x="12517" y="0"/>
                    <a:pt x="9435" y="1826"/>
                    <a:pt x="7609" y="5212"/>
                  </a:cubicBezTo>
                  <a:lnTo>
                    <a:pt x="7609" y="799"/>
                  </a:lnTo>
                  <a:lnTo>
                    <a:pt x="0" y="799"/>
                  </a:lnTo>
                  <a:lnTo>
                    <a:pt x="0" y="31006"/>
                  </a:lnTo>
                  <a:lnTo>
                    <a:pt x="7989" y="31006"/>
                  </a:lnTo>
                  <a:lnTo>
                    <a:pt x="7989" y="13658"/>
                  </a:lnTo>
                  <a:cubicBezTo>
                    <a:pt x="7989" y="9055"/>
                    <a:pt x="10006" y="6734"/>
                    <a:pt x="14191" y="6734"/>
                  </a:cubicBezTo>
                  <a:cubicBezTo>
                    <a:pt x="17995" y="6734"/>
                    <a:pt x="19327" y="8027"/>
                    <a:pt x="19327" y="12669"/>
                  </a:cubicBezTo>
                  <a:lnTo>
                    <a:pt x="19327" y="31006"/>
                  </a:lnTo>
                  <a:lnTo>
                    <a:pt x="27354" y="30968"/>
                  </a:lnTo>
                  <a:lnTo>
                    <a:pt x="27354" y="10044"/>
                  </a:lnTo>
                  <a:cubicBezTo>
                    <a:pt x="27354" y="3500"/>
                    <a:pt x="23131" y="0"/>
                    <a:pt x="17348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332225" y="2353875"/>
              <a:ext cx="613500" cy="978725"/>
            </a:xfrm>
            <a:custGeom>
              <a:rect b="b" l="l" r="r" t="t"/>
              <a:pathLst>
                <a:path extrusionOk="0" h="39149" w="24540">
                  <a:moveTo>
                    <a:pt x="1" y="1"/>
                  </a:moveTo>
                  <a:lnTo>
                    <a:pt x="1" y="27012"/>
                  </a:lnTo>
                  <a:cubicBezTo>
                    <a:pt x="1" y="33518"/>
                    <a:pt x="3463" y="39148"/>
                    <a:pt x="12327" y="39148"/>
                  </a:cubicBezTo>
                  <a:cubicBezTo>
                    <a:pt x="20849" y="39148"/>
                    <a:pt x="24539" y="33441"/>
                    <a:pt x="24539" y="27050"/>
                  </a:cubicBezTo>
                  <a:lnTo>
                    <a:pt x="24539" y="27012"/>
                  </a:lnTo>
                  <a:lnTo>
                    <a:pt x="17083" y="27012"/>
                  </a:lnTo>
                  <a:cubicBezTo>
                    <a:pt x="16892" y="30322"/>
                    <a:pt x="15409" y="32224"/>
                    <a:pt x="12441" y="32224"/>
                  </a:cubicBezTo>
                  <a:cubicBezTo>
                    <a:pt x="9169" y="32224"/>
                    <a:pt x="7838" y="30017"/>
                    <a:pt x="7838" y="26213"/>
                  </a:cubicBezTo>
                  <a:lnTo>
                    <a:pt x="7838" y="13811"/>
                  </a:lnTo>
                  <a:lnTo>
                    <a:pt x="20202" y="13811"/>
                  </a:lnTo>
                  <a:lnTo>
                    <a:pt x="20202" y="7343"/>
                  </a:lnTo>
                  <a:lnTo>
                    <a:pt x="7876" y="7343"/>
                  </a:lnTo>
                  <a:lnTo>
                    <a:pt x="7876" y="1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107875" y="2218175"/>
              <a:ext cx="853625" cy="1241650"/>
            </a:xfrm>
            <a:custGeom>
              <a:rect b="b" l="l" r="r" t="t"/>
              <a:pathLst>
                <a:path extrusionOk="0" h="49666" w="34145">
                  <a:moveTo>
                    <a:pt x="2176" y="1"/>
                  </a:moveTo>
                  <a:cubicBezTo>
                    <a:pt x="1019" y="1"/>
                    <a:pt x="0" y="1122"/>
                    <a:pt x="361" y="2385"/>
                  </a:cubicBezTo>
                  <a:lnTo>
                    <a:pt x="3937" y="7711"/>
                  </a:lnTo>
                  <a:cubicBezTo>
                    <a:pt x="10899" y="18059"/>
                    <a:pt x="10899" y="31603"/>
                    <a:pt x="3937" y="41989"/>
                  </a:cubicBezTo>
                  <a:lnTo>
                    <a:pt x="399" y="47315"/>
                  </a:lnTo>
                  <a:cubicBezTo>
                    <a:pt x="10" y="48573"/>
                    <a:pt x="1011" y="49666"/>
                    <a:pt x="2160" y="49666"/>
                  </a:cubicBezTo>
                  <a:cubicBezTo>
                    <a:pt x="2471" y="49666"/>
                    <a:pt x="2793" y="49586"/>
                    <a:pt x="3100" y="49408"/>
                  </a:cubicBezTo>
                  <a:lnTo>
                    <a:pt x="32927" y="26695"/>
                  </a:lnTo>
                  <a:cubicBezTo>
                    <a:pt x="34144" y="25782"/>
                    <a:pt x="34144" y="23918"/>
                    <a:pt x="32927" y="23005"/>
                  </a:cubicBezTo>
                  <a:lnTo>
                    <a:pt x="3100" y="255"/>
                  </a:lnTo>
                  <a:cubicBezTo>
                    <a:pt x="2798" y="79"/>
                    <a:pt x="2482" y="1"/>
                    <a:pt x="2176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198635" y="4929313"/>
            <a:ext cx="20658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Propriedade Globant | Informação Confidencial</a:t>
            </a:r>
            <a:endParaRPr sz="600">
              <a:solidFill>
                <a:srgbClr val="999999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259764" y="4901957"/>
            <a:ext cx="529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‹#›</a:t>
            </a:fld>
            <a:r>
              <a:rPr lang="en" sz="6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  |</a:t>
            </a:r>
            <a:endParaRPr sz="600">
              <a:solidFill>
                <a:srgbClr val="999999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OBANT- CLEAN GREEN- PAGE 1 4">
  <p:cSld name="CUSTOM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8542541" y="4929313"/>
            <a:ext cx="448272" cy="91385"/>
            <a:chOff x="629975" y="2218175"/>
            <a:chExt cx="6331525" cy="1241650"/>
          </a:xfrm>
        </p:grpSpPr>
        <p:sp>
          <p:nvSpPr>
            <p:cNvPr id="64" name="Google Shape;64;p14"/>
            <p:cNvSpPr/>
            <p:nvPr/>
          </p:nvSpPr>
          <p:spPr>
            <a:xfrm>
              <a:off x="629975" y="2257825"/>
              <a:ext cx="947325" cy="1088075"/>
            </a:xfrm>
            <a:custGeom>
              <a:rect b="b" l="l" r="r" t="t"/>
              <a:pathLst>
                <a:path extrusionOk="0" h="43523" w="37893">
                  <a:moveTo>
                    <a:pt x="20050" y="0"/>
                  </a:moveTo>
                  <a:cubicBezTo>
                    <a:pt x="6886" y="0"/>
                    <a:pt x="0" y="9625"/>
                    <a:pt x="0" y="21647"/>
                  </a:cubicBezTo>
                  <a:cubicBezTo>
                    <a:pt x="0" y="33022"/>
                    <a:pt x="7685" y="43523"/>
                    <a:pt x="20164" y="43523"/>
                  </a:cubicBezTo>
                  <a:cubicBezTo>
                    <a:pt x="33783" y="43523"/>
                    <a:pt x="37892" y="36751"/>
                    <a:pt x="37892" y="27050"/>
                  </a:cubicBezTo>
                  <a:lnTo>
                    <a:pt x="37892" y="20202"/>
                  </a:lnTo>
                  <a:lnTo>
                    <a:pt x="20886" y="20202"/>
                  </a:lnTo>
                  <a:lnTo>
                    <a:pt x="20886" y="27012"/>
                  </a:lnTo>
                  <a:lnTo>
                    <a:pt x="29941" y="27012"/>
                  </a:lnTo>
                  <a:cubicBezTo>
                    <a:pt x="29941" y="32680"/>
                    <a:pt x="27392" y="36332"/>
                    <a:pt x="19973" y="36332"/>
                  </a:cubicBezTo>
                  <a:cubicBezTo>
                    <a:pt x="12060" y="36332"/>
                    <a:pt x="8712" y="28724"/>
                    <a:pt x="8712" y="22028"/>
                  </a:cubicBezTo>
                  <a:cubicBezTo>
                    <a:pt x="8712" y="12326"/>
                    <a:pt x="13240" y="7038"/>
                    <a:pt x="20050" y="7038"/>
                  </a:cubicBezTo>
                  <a:cubicBezTo>
                    <a:pt x="24729" y="7038"/>
                    <a:pt x="28838" y="10120"/>
                    <a:pt x="29256" y="13924"/>
                  </a:cubicBezTo>
                  <a:lnTo>
                    <a:pt x="37854" y="13924"/>
                  </a:lnTo>
                  <a:cubicBezTo>
                    <a:pt x="37245" y="5783"/>
                    <a:pt x="29751" y="0"/>
                    <a:pt x="20050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700900" y="2279700"/>
              <a:ext cx="198825" cy="1031025"/>
            </a:xfrm>
            <a:custGeom>
              <a:rect b="b" l="l" r="r" t="t"/>
              <a:pathLst>
                <a:path extrusionOk="0" h="41241" w="7953">
                  <a:moveTo>
                    <a:pt x="1" y="0"/>
                  </a:moveTo>
                  <a:lnTo>
                    <a:pt x="1" y="41240"/>
                  </a:lnTo>
                  <a:lnTo>
                    <a:pt x="7952" y="41240"/>
                  </a:lnTo>
                  <a:lnTo>
                    <a:pt x="7952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969125" y="2536075"/>
              <a:ext cx="794200" cy="794600"/>
            </a:xfrm>
            <a:custGeom>
              <a:rect b="b" l="l" r="r" t="t"/>
              <a:pathLst>
                <a:path extrusionOk="0" h="31784" w="31768">
                  <a:moveTo>
                    <a:pt x="16436" y="6751"/>
                  </a:moveTo>
                  <a:cubicBezTo>
                    <a:pt x="21262" y="6751"/>
                    <a:pt x="23735" y="9788"/>
                    <a:pt x="23740" y="15901"/>
                  </a:cubicBezTo>
                  <a:lnTo>
                    <a:pt x="23740" y="15901"/>
                  </a:lnTo>
                  <a:cubicBezTo>
                    <a:pt x="23735" y="22051"/>
                    <a:pt x="21262" y="25126"/>
                    <a:pt x="16436" y="25126"/>
                  </a:cubicBezTo>
                  <a:cubicBezTo>
                    <a:pt x="11566" y="25126"/>
                    <a:pt x="9131" y="22045"/>
                    <a:pt x="9131" y="15920"/>
                  </a:cubicBezTo>
                  <a:cubicBezTo>
                    <a:pt x="9131" y="9794"/>
                    <a:pt x="11604" y="6751"/>
                    <a:pt x="16436" y="6751"/>
                  </a:cubicBezTo>
                  <a:close/>
                  <a:moveTo>
                    <a:pt x="16421" y="0"/>
                  </a:moveTo>
                  <a:cubicBezTo>
                    <a:pt x="15759" y="0"/>
                    <a:pt x="15078" y="31"/>
                    <a:pt x="14381" y="93"/>
                  </a:cubicBezTo>
                  <a:cubicBezTo>
                    <a:pt x="7647" y="702"/>
                    <a:pt x="1674" y="6789"/>
                    <a:pt x="1028" y="13523"/>
                  </a:cubicBezTo>
                  <a:cubicBezTo>
                    <a:pt x="0" y="24175"/>
                    <a:pt x="5859" y="31784"/>
                    <a:pt x="16436" y="31784"/>
                  </a:cubicBezTo>
                  <a:cubicBezTo>
                    <a:pt x="25794" y="31784"/>
                    <a:pt x="31767" y="25469"/>
                    <a:pt x="31767" y="15920"/>
                  </a:cubicBezTo>
                  <a:cubicBezTo>
                    <a:pt x="31767" y="6249"/>
                    <a:pt x="25886" y="0"/>
                    <a:pt x="16421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858400" y="2279700"/>
              <a:ext cx="730475" cy="1051950"/>
            </a:xfrm>
            <a:custGeom>
              <a:rect b="b" l="l" r="r" t="t"/>
              <a:pathLst>
                <a:path extrusionOk="0" h="42078" w="29219">
                  <a:moveTo>
                    <a:pt x="14229" y="17082"/>
                  </a:moveTo>
                  <a:cubicBezTo>
                    <a:pt x="18909" y="17082"/>
                    <a:pt x="21115" y="20240"/>
                    <a:pt x="21115" y="26403"/>
                  </a:cubicBezTo>
                  <a:cubicBezTo>
                    <a:pt x="21115" y="31805"/>
                    <a:pt x="18300" y="35571"/>
                    <a:pt x="14305" y="35571"/>
                  </a:cubicBezTo>
                  <a:cubicBezTo>
                    <a:pt x="10501" y="35571"/>
                    <a:pt x="7572" y="31995"/>
                    <a:pt x="7572" y="26897"/>
                  </a:cubicBezTo>
                  <a:cubicBezTo>
                    <a:pt x="7572" y="20316"/>
                    <a:pt x="9816" y="17082"/>
                    <a:pt x="14229" y="17082"/>
                  </a:cubicBezTo>
                  <a:close/>
                  <a:moveTo>
                    <a:pt x="1" y="0"/>
                  </a:moveTo>
                  <a:lnTo>
                    <a:pt x="1" y="41240"/>
                  </a:lnTo>
                  <a:lnTo>
                    <a:pt x="7648" y="41240"/>
                  </a:lnTo>
                  <a:lnTo>
                    <a:pt x="7686" y="37588"/>
                  </a:lnTo>
                  <a:cubicBezTo>
                    <a:pt x="9588" y="40631"/>
                    <a:pt x="12441" y="42077"/>
                    <a:pt x="16093" y="42077"/>
                  </a:cubicBezTo>
                  <a:cubicBezTo>
                    <a:pt x="23702" y="42077"/>
                    <a:pt x="29181" y="36066"/>
                    <a:pt x="29181" y="25870"/>
                  </a:cubicBezTo>
                  <a:cubicBezTo>
                    <a:pt x="29219" y="16702"/>
                    <a:pt x="24615" y="10272"/>
                    <a:pt x="16816" y="10272"/>
                  </a:cubicBezTo>
                  <a:cubicBezTo>
                    <a:pt x="13088" y="10272"/>
                    <a:pt x="10121" y="11794"/>
                    <a:pt x="7876" y="14990"/>
                  </a:cubicBezTo>
                  <a:lnTo>
                    <a:pt x="7876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687775" y="2537450"/>
              <a:ext cx="678150" cy="794200"/>
            </a:xfrm>
            <a:custGeom>
              <a:rect b="b" l="l" r="r" t="t"/>
              <a:pathLst>
                <a:path extrusionOk="0" h="31768" w="27126">
                  <a:moveTo>
                    <a:pt x="19137" y="16207"/>
                  </a:moveTo>
                  <a:lnTo>
                    <a:pt x="19060" y="19517"/>
                  </a:lnTo>
                  <a:cubicBezTo>
                    <a:pt x="19022" y="23055"/>
                    <a:pt x="15941" y="26060"/>
                    <a:pt x="11832" y="26060"/>
                  </a:cubicBezTo>
                  <a:cubicBezTo>
                    <a:pt x="9321" y="26060"/>
                    <a:pt x="7952" y="24957"/>
                    <a:pt x="7952" y="22713"/>
                  </a:cubicBezTo>
                  <a:cubicBezTo>
                    <a:pt x="7952" y="20126"/>
                    <a:pt x="9435" y="18832"/>
                    <a:pt x="13963" y="17957"/>
                  </a:cubicBezTo>
                  <a:cubicBezTo>
                    <a:pt x="16930" y="17424"/>
                    <a:pt x="18338" y="17006"/>
                    <a:pt x="19137" y="16207"/>
                  </a:cubicBezTo>
                  <a:close/>
                  <a:moveTo>
                    <a:pt x="14229" y="0"/>
                  </a:moveTo>
                  <a:cubicBezTo>
                    <a:pt x="4528" y="0"/>
                    <a:pt x="1104" y="4337"/>
                    <a:pt x="951" y="10614"/>
                  </a:cubicBezTo>
                  <a:lnTo>
                    <a:pt x="8408" y="10614"/>
                  </a:lnTo>
                  <a:cubicBezTo>
                    <a:pt x="8789" y="7913"/>
                    <a:pt x="10272" y="6125"/>
                    <a:pt x="13886" y="6125"/>
                  </a:cubicBezTo>
                  <a:cubicBezTo>
                    <a:pt x="17006" y="6125"/>
                    <a:pt x="18984" y="7305"/>
                    <a:pt x="18984" y="9245"/>
                  </a:cubicBezTo>
                  <a:cubicBezTo>
                    <a:pt x="18984" y="11337"/>
                    <a:pt x="17843" y="12136"/>
                    <a:pt x="13886" y="12707"/>
                  </a:cubicBezTo>
                  <a:cubicBezTo>
                    <a:pt x="5821" y="13810"/>
                    <a:pt x="0" y="14761"/>
                    <a:pt x="0" y="23473"/>
                  </a:cubicBezTo>
                  <a:cubicBezTo>
                    <a:pt x="0" y="28381"/>
                    <a:pt x="3196" y="31767"/>
                    <a:pt x="10044" y="31767"/>
                  </a:cubicBezTo>
                  <a:cubicBezTo>
                    <a:pt x="14115" y="31767"/>
                    <a:pt x="17310" y="30359"/>
                    <a:pt x="19213" y="28305"/>
                  </a:cubicBezTo>
                  <a:cubicBezTo>
                    <a:pt x="19251" y="29218"/>
                    <a:pt x="19403" y="30093"/>
                    <a:pt x="19669" y="31006"/>
                  </a:cubicBezTo>
                  <a:lnTo>
                    <a:pt x="27126" y="31006"/>
                  </a:lnTo>
                  <a:lnTo>
                    <a:pt x="27126" y="11870"/>
                  </a:lnTo>
                  <a:cubicBezTo>
                    <a:pt x="27126" y="4261"/>
                    <a:pt x="23816" y="0"/>
                    <a:pt x="14229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501925" y="2537450"/>
              <a:ext cx="683850" cy="775175"/>
            </a:xfrm>
            <a:custGeom>
              <a:rect b="b" l="l" r="r" t="t"/>
              <a:pathLst>
                <a:path extrusionOk="0" h="31007" w="27354">
                  <a:moveTo>
                    <a:pt x="17348" y="0"/>
                  </a:moveTo>
                  <a:cubicBezTo>
                    <a:pt x="12517" y="0"/>
                    <a:pt x="9435" y="1826"/>
                    <a:pt x="7609" y="5212"/>
                  </a:cubicBezTo>
                  <a:lnTo>
                    <a:pt x="7609" y="799"/>
                  </a:lnTo>
                  <a:lnTo>
                    <a:pt x="0" y="799"/>
                  </a:lnTo>
                  <a:lnTo>
                    <a:pt x="0" y="31006"/>
                  </a:lnTo>
                  <a:lnTo>
                    <a:pt x="7989" y="31006"/>
                  </a:lnTo>
                  <a:lnTo>
                    <a:pt x="7989" y="13658"/>
                  </a:lnTo>
                  <a:cubicBezTo>
                    <a:pt x="7989" y="9055"/>
                    <a:pt x="10006" y="6734"/>
                    <a:pt x="14191" y="6734"/>
                  </a:cubicBezTo>
                  <a:cubicBezTo>
                    <a:pt x="17995" y="6734"/>
                    <a:pt x="19327" y="8027"/>
                    <a:pt x="19327" y="12669"/>
                  </a:cubicBezTo>
                  <a:lnTo>
                    <a:pt x="19327" y="31006"/>
                  </a:lnTo>
                  <a:lnTo>
                    <a:pt x="27354" y="30968"/>
                  </a:lnTo>
                  <a:lnTo>
                    <a:pt x="27354" y="10044"/>
                  </a:lnTo>
                  <a:cubicBezTo>
                    <a:pt x="27354" y="3500"/>
                    <a:pt x="23131" y="0"/>
                    <a:pt x="17348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332225" y="2353875"/>
              <a:ext cx="613500" cy="978725"/>
            </a:xfrm>
            <a:custGeom>
              <a:rect b="b" l="l" r="r" t="t"/>
              <a:pathLst>
                <a:path extrusionOk="0" h="39149" w="24540">
                  <a:moveTo>
                    <a:pt x="1" y="1"/>
                  </a:moveTo>
                  <a:lnTo>
                    <a:pt x="1" y="27012"/>
                  </a:lnTo>
                  <a:cubicBezTo>
                    <a:pt x="1" y="33518"/>
                    <a:pt x="3463" y="39148"/>
                    <a:pt x="12327" y="39148"/>
                  </a:cubicBezTo>
                  <a:cubicBezTo>
                    <a:pt x="20849" y="39148"/>
                    <a:pt x="24539" y="33441"/>
                    <a:pt x="24539" y="27050"/>
                  </a:cubicBezTo>
                  <a:lnTo>
                    <a:pt x="24539" y="27012"/>
                  </a:lnTo>
                  <a:lnTo>
                    <a:pt x="17083" y="27012"/>
                  </a:lnTo>
                  <a:cubicBezTo>
                    <a:pt x="16892" y="30322"/>
                    <a:pt x="15409" y="32224"/>
                    <a:pt x="12441" y="32224"/>
                  </a:cubicBezTo>
                  <a:cubicBezTo>
                    <a:pt x="9169" y="32224"/>
                    <a:pt x="7838" y="30017"/>
                    <a:pt x="7838" y="26213"/>
                  </a:cubicBezTo>
                  <a:lnTo>
                    <a:pt x="7838" y="13811"/>
                  </a:lnTo>
                  <a:lnTo>
                    <a:pt x="20202" y="13811"/>
                  </a:lnTo>
                  <a:lnTo>
                    <a:pt x="20202" y="7343"/>
                  </a:lnTo>
                  <a:lnTo>
                    <a:pt x="7876" y="7343"/>
                  </a:lnTo>
                  <a:lnTo>
                    <a:pt x="7876" y="1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107875" y="2218175"/>
              <a:ext cx="853625" cy="1241650"/>
            </a:xfrm>
            <a:custGeom>
              <a:rect b="b" l="l" r="r" t="t"/>
              <a:pathLst>
                <a:path extrusionOk="0" h="49666" w="34145">
                  <a:moveTo>
                    <a:pt x="2176" y="1"/>
                  </a:moveTo>
                  <a:cubicBezTo>
                    <a:pt x="1019" y="1"/>
                    <a:pt x="0" y="1122"/>
                    <a:pt x="361" y="2385"/>
                  </a:cubicBezTo>
                  <a:lnTo>
                    <a:pt x="3937" y="7711"/>
                  </a:lnTo>
                  <a:cubicBezTo>
                    <a:pt x="10899" y="18059"/>
                    <a:pt x="10899" y="31603"/>
                    <a:pt x="3937" y="41989"/>
                  </a:cubicBezTo>
                  <a:lnTo>
                    <a:pt x="399" y="47315"/>
                  </a:lnTo>
                  <a:cubicBezTo>
                    <a:pt x="10" y="48573"/>
                    <a:pt x="1011" y="49666"/>
                    <a:pt x="2160" y="49666"/>
                  </a:cubicBezTo>
                  <a:cubicBezTo>
                    <a:pt x="2471" y="49666"/>
                    <a:pt x="2793" y="49586"/>
                    <a:pt x="3100" y="49408"/>
                  </a:cubicBezTo>
                  <a:lnTo>
                    <a:pt x="32927" y="26695"/>
                  </a:lnTo>
                  <a:cubicBezTo>
                    <a:pt x="34144" y="25782"/>
                    <a:pt x="34144" y="23918"/>
                    <a:pt x="32927" y="23005"/>
                  </a:cubicBezTo>
                  <a:lnTo>
                    <a:pt x="3100" y="255"/>
                  </a:lnTo>
                  <a:cubicBezTo>
                    <a:pt x="2798" y="79"/>
                    <a:pt x="2482" y="1"/>
                    <a:pt x="2176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198627" y="234350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98635" y="4929313"/>
            <a:ext cx="20658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Globant Proprietary | Confidential information</a:t>
            </a:r>
            <a:endParaRPr sz="600">
              <a:solidFill>
                <a:srgbClr val="999999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259764" y="4901957"/>
            <a:ext cx="529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‹#›</a:t>
            </a:fld>
            <a:r>
              <a:rPr lang="en" sz="6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  |</a:t>
            </a:r>
            <a:endParaRPr sz="600">
              <a:solidFill>
                <a:srgbClr val="999999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50573" y="389890"/>
            <a:ext cx="39324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250573" y="232333"/>
            <a:ext cx="39324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hyperlink" Target="https://www.kaggle.com/code/abdelazizelsawy/chinook-music-store-data/data?select=chinook.db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3.jp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hyperlink" Target="https://github.com/Gabriel-Rangel/chinook-db-analysis/tree/main/dw_chinook/predictive_analisys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3.jp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7765" l="61785" r="7348" t="5179"/>
          <a:stretch/>
        </p:blipFill>
        <p:spPr>
          <a:xfrm>
            <a:off x="4493749" y="0"/>
            <a:ext cx="46433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500577" y="-12024"/>
            <a:ext cx="4650573" cy="51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2368" y="2246855"/>
            <a:ext cx="2233099" cy="6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328175" y="2820425"/>
            <a:ext cx="3000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Your Way Forward.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3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 flipH="1" rot="5400000">
            <a:off x="8677199" y="4097522"/>
            <a:ext cx="158400" cy="13227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flipH="1" rot="5400000">
            <a:off x="7118860" y="4413670"/>
            <a:ext cx="148200" cy="259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 flipH="1" rot="5400000">
            <a:off x="8022530" y="4014543"/>
            <a:ext cx="1482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7362697" y="3764780"/>
            <a:ext cx="1482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8095129" y="4679654"/>
            <a:ext cx="158400" cy="158400"/>
          </a:xfrm>
          <a:prstGeom prst="ellipse">
            <a:avLst/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6">
            <a:alphaModFix/>
          </a:blip>
          <a:srcRect b="0" l="0" r="2219" t="0"/>
          <a:stretch/>
        </p:blipFill>
        <p:spPr>
          <a:xfrm>
            <a:off x="1564025" y="-12375"/>
            <a:ext cx="7579981" cy="5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7">
            <a:alphaModFix/>
          </a:blip>
          <a:srcRect b="0" l="21804" r="36046" t="0"/>
          <a:stretch/>
        </p:blipFill>
        <p:spPr>
          <a:xfrm>
            <a:off x="1288550" y="-12375"/>
            <a:ext cx="6293475" cy="51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7327425" y="3554775"/>
            <a:ext cx="2334900" cy="2334900"/>
          </a:xfrm>
          <a:prstGeom prst="ellipse">
            <a:avLst/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 flipH="1" rot="5400000">
            <a:off x="751124" y="945618"/>
            <a:ext cx="192000" cy="336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 flipH="1" rot="5400000">
            <a:off x="1641019" y="428233"/>
            <a:ext cx="192000" cy="969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 rot="10800000">
            <a:off x="1754375" y="4449625"/>
            <a:ext cx="4097100" cy="526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 flipH="1" rot="5400000">
            <a:off x="708060" y="428221"/>
            <a:ext cx="192000" cy="9690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05100" y="3853525"/>
            <a:ext cx="45711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</a:rPr>
              <a:t>Chinook Music Investment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36972" y="4389401"/>
            <a:ext cx="1154704" cy="3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9550" y="28316"/>
            <a:ext cx="1738226" cy="788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2301225" y="135325"/>
            <a:ext cx="4643400" cy="882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350">
                <a:solidFill>
                  <a:schemeClr val="accent2"/>
                </a:solidFill>
              </a:rPr>
              <a:t>“</a:t>
            </a:r>
            <a:r>
              <a:rPr b="1" i="1" lang="en" sz="1250">
                <a:solidFill>
                  <a:schemeClr val="accent2"/>
                </a:solidFill>
              </a:rPr>
              <a:t>If I have R$ 1.000.000,00 to invest on music licences, what is the composition of the music portfolio that brings the highest return on investment at the lowest payback?”</a:t>
            </a:r>
            <a:endParaRPr b="1" i="1" sz="1500" u="none" cap="none" strike="noStrike">
              <a:solidFill>
                <a:schemeClr val="accent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13925" y="1132975"/>
            <a:ext cx="4392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 Concepts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labels are sold buy same price ($ 0.99):</a:t>
            </a:r>
            <a:br>
              <a:rPr lang="en"/>
            </a:b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Therefore, Pearson's correlation coefficient is 1 between revenue and quantity of labels sold for a specific label or artist;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As Chinook Music Store sells all the labels by same price, this study assume all labels are bought by same price as well.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06225" y="1277475"/>
            <a:ext cx="3955791" cy="189655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st="952500">
              <a:srgbClr val="000000">
                <a:alpha val="45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320075" y="817650"/>
            <a:ext cx="8486100" cy="7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67650" y="1061925"/>
            <a:ext cx="3085500" cy="27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Extract DF with revenue and quantity of units sold per track per year</a:t>
            </a:r>
            <a:endParaRPr b="1" sz="5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489200" y="1061925"/>
            <a:ext cx="3432900" cy="27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Extract a DF with the top 10 tracks based on revenue and quantity of units_sold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039175" y="1061925"/>
            <a:ext cx="1148100" cy="27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Merge both DF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 flipH="1">
            <a:off x="708825" y="199175"/>
            <a:ext cx="4500900" cy="271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How pick the best labels up to compose the portfolio - part 1</a:t>
            </a:r>
            <a:endParaRPr b="1" sz="12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75" y="1675950"/>
            <a:ext cx="3133075" cy="181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100" y="2177525"/>
            <a:ext cx="5386050" cy="272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320075" y="817650"/>
            <a:ext cx="8486100" cy="7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67650" y="1061925"/>
            <a:ext cx="3085500" cy="27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Extract DF with revenue and quantity of units sold per track per year</a:t>
            </a:r>
            <a:endParaRPr b="1" sz="5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489200" y="1061925"/>
            <a:ext cx="3432900" cy="27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Extract a DF with the top 30 tracks based on revenue and quantity of units_sold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7039175" y="1061925"/>
            <a:ext cx="1148100" cy="27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Merge both DF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 flipH="1">
            <a:off x="708825" y="199175"/>
            <a:ext cx="4500900" cy="271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How pick the best labels up to compose the portfolio - part 1</a:t>
            </a:r>
            <a:endParaRPr b="1" sz="12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75" y="1675950"/>
            <a:ext cx="3133075" cy="18153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1408675" y="817650"/>
            <a:ext cx="5665800" cy="66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Same was made for artists</a:t>
            </a:r>
            <a:endParaRPr b="1" sz="1100">
              <a:solidFill>
                <a:schemeClr val="lt1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150" y="2246675"/>
            <a:ext cx="5601824" cy="27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flipH="1">
            <a:off x="268150" y="358725"/>
            <a:ext cx="4500900" cy="271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How get the most uptrends labels ? </a:t>
            </a:r>
            <a:endParaRPr b="1" sz="12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0" y="753382"/>
            <a:ext cx="4500901" cy="293741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0" rotWithShape="0" algn="bl" dir="5040000" dist="952500">
              <a:srgbClr val="222529">
                <a:alpha val="16000"/>
              </a:srgbClr>
            </a:outerShdw>
            <a:reflection blurRad="0" dir="5400000" dist="114300" endA="0" endPos="30000" fadeDir="5400012" kx="0" rotWithShape="0" algn="bl" stPos="0" sy="-100000" ky="0"/>
          </a:effectLst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4674975" y="1334025"/>
            <a:ext cx="4391176" cy="3201424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8940000" dist="790575">
              <a:srgbClr val="000000">
                <a:alpha val="11000"/>
              </a:srgbClr>
            </a:outerShdw>
            <a:reflection blurRad="0" dir="5400000" dist="190500" endA="0" endPos="39000" fadeDir="5400012" kx="0" rotWithShape="0" algn="bl" stA="56000" stPos="0" sy="-100000" ky="0"/>
          </a:effectLst>
        </p:spPr>
      </p:pic>
      <p:sp>
        <p:nvSpPr>
          <p:cNvPr id="133" name="Google Shape;133;p18"/>
          <p:cNvSpPr/>
          <p:nvPr/>
        </p:nvSpPr>
        <p:spPr>
          <a:xfrm>
            <a:off x="2356000" y="2578950"/>
            <a:ext cx="325200" cy="115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000800" y="3453750"/>
            <a:ext cx="461700" cy="115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186850" y="765750"/>
            <a:ext cx="344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accent6"/>
                </a:solidFill>
                <a:highlight>
                  <a:schemeClr val="lt1"/>
                </a:highlight>
                <a:latin typeface="Heebo"/>
                <a:ea typeface="Heebo"/>
                <a:cs typeface="Heebo"/>
                <a:sym typeface="Heebo"/>
              </a:rPr>
              <a:t>“</a:t>
            </a:r>
            <a:r>
              <a:rPr b="1" i="1" lang="en" sz="1100">
                <a:solidFill>
                  <a:schemeClr val="accent6"/>
                </a:solidFill>
                <a:highlight>
                  <a:schemeClr val="lt1"/>
                </a:highlight>
                <a:latin typeface="Heebo"/>
                <a:ea typeface="Heebo"/>
                <a:cs typeface="Heebo"/>
                <a:sym typeface="Heebo"/>
              </a:rPr>
              <a:t>Create a column that represents the diff between </a:t>
            </a:r>
            <a:r>
              <a:rPr b="1" i="1" lang="en" sz="1100">
                <a:solidFill>
                  <a:schemeClr val="accent6"/>
                </a:solidFill>
                <a:highlight>
                  <a:schemeClr val="lt1"/>
                </a:highlight>
                <a:latin typeface="Heebo"/>
                <a:ea typeface="Heebo"/>
                <a:cs typeface="Heebo"/>
                <a:sym typeface="Heebo"/>
              </a:rPr>
              <a:t>previous</a:t>
            </a:r>
            <a:r>
              <a:rPr b="1" i="1" lang="en" sz="1100">
                <a:solidFill>
                  <a:schemeClr val="accent6"/>
                </a:solidFill>
                <a:highlight>
                  <a:schemeClr val="lt1"/>
                </a:highlight>
                <a:latin typeface="Heebo"/>
                <a:ea typeface="Heebo"/>
                <a:cs typeface="Heebo"/>
                <a:sym typeface="Heebo"/>
              </a:rPr>
              <a:t> year revenue and the next one.”</a:t>
            </a:r>
            <a:endParaRPr b="1" i="1" sz="1100">
              <a:solidFill>
                <a:schemeClr val="accent6"/>
              </a:solidFill>
              <a:highlight>
                <a:schemeClr val="lt1"/>
              </a:highlight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 flipH="1">
            <a:off x="268150" y="358725"/>
            <a:ext cx="4500900" cy="271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How get the most uptrends labels ? </a:t>
            </a:r>
            <a:endParaRPr b="1" sz="12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355025" y="2672875"/>
            <a:ext cx="325200" cy="115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7015250" y="3728275"/>
            <a:ext cx="461700" cy="115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5186850" y="765750"/>
            <a:ext cx="344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accent6"/>
                </a:solidFill>
                <a:highlight>
                  <a:schemeClr val="lt1"/>
                </a:highlight>
                <a:latin typeface="Heebo"/>
                <a:ea typeface="Heebo"/>
                <a:cs typeface="Heebo"/>
                <a:sym typeface="Heebo"/>
              </a:rPr>
              <a:t>“Picking 6 uptrends labels of uptrends artists”</a:t>
            </a:r>
            <a:endParaRPr b="1" i="1" sz="1100">
              <a:solidFill>
                <a:schemeClr val="accent6"/>
              </a:solidFill>
              <a:highlight>
                <a:schemeClr val="lt1"/>
              </a:highlight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0" y="765750"/>
            <a:ext cx="4225375" cy="262005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0" rotWithShape="0" algn="bl" dir="5040000" dist="952500">
              <a:srgbClr val="222529">
                <a:alpha val="16000"/>
              </a:srgbClr>
            </a:outerShdw>
            <a:reflection blurRad="0" dir="5400000" dist="114300" endA="0" endPos="30000" fadeDir="5400012" kx="0" rotWithShape="0" algn="bl" stPos="0" sy="-100000" ky="0"/>
          </a:effectLst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725" y="1387000"/>
            <a:ext cx="4459051" cy="2688026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8940000" dist="790575">
              <a:srgbClr val="000000">
                <a:alpha val="11000"/>
              </a:srgbClr>
            </a:outerShdw>
            <a:reflection blurRad="0" dir="5400000" dist="190500" endA="0" endPos="39000" fadeDir="5400012" kx="0" rotWithShape="0" algn="bl" stA="56000" stPos="0" sy="-100000" ky="0"/>
          </a:effectLst>
        </p:spPr>
      </p:pic>
      <p:sp>
        <p:nvSpPr>
          <p:cNvPr id="146" name="Google Shape;146;p19"/>
          <p:cNvSpPr/>
          <p:nvPr/>
        </p:nvSpPr>
        <p:spPr>
          <a:xfrm>
            <a:off x="5186850" y="1589250"/>
            <a:ext cx="1667700" cy="271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186850" y="2018475"/>
            <a:ext cx="1667700" cy="115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186850" y="2291400"/>
            <a:ext cx="1667700" cy="115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186850" y="2837250"/>
            <a:ext cx="1667700" cy="115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20200" y="1004150"/>
            <a:ext cx="944100" cy="202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20200" y="2999950"/>
            <a:ext cx="944100" cy="385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20200" y="2291400"/>
            <a:ext cx="944100" cy="202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137000" y="3270300"/>
            <a:ext cx="1667700" cy="115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20200" y="1579975"/>
            <a:ext cx="944100" cy="202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7765" l="61785" r="7348" t="5179"/>
          <a:stretch/>
        </p:blipFill>
        <p:spPr>
          <a:xfrm>
            <a:off x="4493749" y="0"/>
            <a:ext cx="46433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500577" y="-12024"/>
            <a:ext cx="4650573" cy="51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2368" y="2246855"/>
            <a:ext cx="2233099" cy="6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5328175" y="2820425"/>
            <a:ext cx="3000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Your Way Forward.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3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flipH="1" rot="5400000">
            <a:off x="8677199" y="4097522"/>
            <a:ext cx="158400" cy="13227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 flipH="1" rot="5400000">
            <a:off x="7118860" y="4413670"/>
            <a:ext cx="148200" cy="259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 flipH="1" rot="5400000">
            <a:off x="8022530" y="4014543"/>
            <a:ext cx="1482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 flipH="1" rot="5400000">
            <a:off x="7362697" y="3764780"/>
            <a:ext cx="1482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8095129" y="4679654"/>
            <a:ext cx="158400" cy="158400"/>
          </a:xfrm>
          <a:prstGeom prst="ellipse">
            <a:avLst/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6">
            <a:alphaModFix/>
          </a:blip>
          <a:srcRect b="0" l="0" r="2219" t="0"/>
          <a:stretch/>
        </p:blipFill>
        <p:spPr>
          <a:xfrm>
            <a:off x="1564025" y="-12375"/>
            <a:ext cx="7579981" cy="5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7">
            <a:alphaModFix/>
          </a:blip>
          <a:srcRect b="0" l="21804" r="36046" t="0"/>
          <a:stretch/>
        </p:blipFill>
        <p:spPr>
          <a:xfrm>
            <a:off x="1288550" y="-12375"/>
            <a:ext cx="6293475" cy="51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7327425" y="3554775"/>
            <a:ext cx="2334900" cy="2334900"/>
          </a:xfrm>
          <a:prstGeom prst="ellipse">
            <a:avLst/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 flipH="1" rot="5400000">
            <a:off x="751124" y="945618"/>
            <a:ext cx="192000" cy="336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 flipH="1" rot="5400000">
            <a:off x="1641019" y="428233"/>
            <a:ext cx="192000" cy="969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 rot="10800000">
            <a:off x="1754375" y="4449625"/>
            <a:ext cx="4097100" cy="526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A6CE39"/>
              </a:gs>
              <a:gs pos="100000">
                <a:srgbClr val="39B54A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 flipH="1" rot="5400000">
            <a:off x="708060" y="428221"/>
            <a:ext cx="192000" cy="9690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495100" y="3826900"/>
            <a:ext cx="22716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</a:rPr>
              <a:t>Thank you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22822" y="4357376"/>
            <a:ext cx="1154704" cy="3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536875" y="258550"/>
            <a:ext cx="22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Music Portfolio</a:t>
            </a:r>
            <a:endParaRPr i="1" sz="1800"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434825" y="1433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{98363CE2-3556-472C-AC97-FED27396F452}</a:tableStyleId>
              </a:tblPr>
              <a:tblGrid>
                <a:gridCol w="2436150"/>
                <a:gridCol w="1704525"/>
                <a:gridCol w="2070325"/>
              </a:tblGrid>
              <a:tr h="3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Music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Artist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Percentage(%)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Don't Stand So Close to Me '86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The Police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Can't Stand Losing You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The Police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N.I.B.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Black Sabbath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Take the Box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Amy Winehouse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Hey Joe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Jimi Hendrix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 Am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Godsmack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0"/>
          <p:cNvSpPr txBox="1"/>
          <p:nvPr/>
        </p:nvSpPr>
        <p:spPr>
          <a:xfrm>
            <a:off x="8008450" y="4755675"/>
            <a:ext cx="10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 Info</a:t>
            </a:r>
            <a:endParaRPr b="1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AEBB2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