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310" r:id="rId6"/>
    <p:sldId id="278" r:id="rId7"/>
    <p:sldId id="296" r:id="rId8"/>
    <p:sldId id="259" r:id="rId9"/>
    <p:sldId id="260" r:id="rId10"/>
    <p:sldId id="279" r:id="rId11"/>
    <p:sldId id="297" r:id="rId12"/>
    <p:sldId id="298" r:id="rId13"/>
    <p:sldId id="299" r:id="rId14"/>
    <p:sldId id="300" r:id="rId15"/>
    <p:sldId id="261" r:id="rId16"/>
    <p:sldId id="276" r:id="rId17"/>
    <p:sldId id="312" r:id="rId18"/>
    <p:sldId id="313" r:id="rId19"/>
    <p:sldId id="314" r:id="rId20"/>
    <p:sldId id="317" r:id="rId21"/>
    <p:sldId id="311" r:id="rId22"/>
    <p:sldId id="304" r:id="rId23"/>
    <p:sldId id="305" r:id="rId24"/>
    <p:sldId id="301" r:id="rId25"/>
    <p:sldId id="306" r:id="rId26"/>
    <p:sldId id="307" r:id="rId27"/>
    <p:sldId id="284" r:id="rId28"/>
    <p:sldId id="308" r:id="rId29"/>
    <p:sldId id="309" r:id="rId30"/>
    <p:sldId id="316" r:id="rId31"/>
    <p:sldId id="31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1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4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9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3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617-2947-4759-88D7-B6C81F410091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492B-F256-4FC9-B6BA-FCFC706EB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8413" y="1743649"/>
            <a:ext cx="9144000" cy="39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Wingdings" pitchFamily="2" charset="2"/>
              <a:buNone/>
              <a:defRPr/>
            </a:pP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5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TRANSFORMADA RÁPIDA DE FOURIER(FFT)</a:t>
            </a:r>
          </a:p>
        </p:txBody>
      </p:sp>
    </p:spTree>
    <p:extLst>
      <p:ext uri="{BB962C8B-B14F-4D97-AF65-F5344CB8AC3E}">
        <p14:creationId xmlns:p14="http://schemas.microsoft.com/office/powerpoint/2010/main" val="15144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2000A3-B265-4031-9078-6CE118AFB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9" t="40457" r="34236" b="9870"/>
          <a:stretch/>
        </p:blipFill>
        <p:spPr>
          <a:xfrm>
            <a:off x="1430867" y="1507067"/>
            <a:ext cx="8851674" cy="44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2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8501283-B219-4994-8E72-01C9748A33E8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CD6A1E-E166-4B9A-98B3-21F35FBCD92D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310578-60C3-4BE6-967C-23EE5977072B}"/>
              </a:ext>
            </a:extLst>
          </p:cNvPr>
          <p:cNvSpPr txBox="1"/>
          <p:nvPr/>
        </p:nvSpPr>
        <p:spPr>
          <a:xfrm>
            <a:off x="461912" y="961533"/>
            <a:ext cx="332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Transformada de Fourier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DEA60C-44D3-4257-94B7-3DEB485173FD}"/>
              </a:ext>
            </a:extLst>
          </p:cNvPr>
          <p:cNvSpPr txBox="1"/>
          <p:nvPr/>
        </p:nvSpPr>
        <p:spPr>
          <a:xfrm>
            <a:off x="310780" y="1685522"/>
            <a:ext cx="9920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	A Transformada de Fourier é a representação da amplitude dos termos</a:t>
            </a:r>
          </a:p>
          <a:p>
            <a:r>
              <a:rPr lang="pt-BR" sz="2400" dirty="0"/>
              <a:t> da série de Fourier em função da frequência.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0C6FF1F-F91D-457F-9DFF-B9CF242F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7" t="57628" r="34597"/>
          <a:stretch/>
        </p:blipFill>
        <p:spPr>
          <a:xfrm>
            <a:off x="912489" y="2615988"/>
            <a:ext cx="8578768" cy="36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55225F70-CF69-4566-BC96-10769A00690C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F6BCAD-C509-47E6-AFE7-75D5A38F5D0E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F292866-7B8B-4286-873C-C0E6B927D801}"/>
                  </a:ext>
                </a:extLst>
              </p:cNvPr>
              <p:cNvSpPr txBox="1"/>
              <p:nvPr/>
            </p:nvSpPr>
            <p:spPr>
              <a:xfrm>
                <a:off x="619433" y="1356851"/>
                <a:ext cx="3559277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𝑖𝑤𝑡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F292866-7B8B-4286-873C-C0E6B927D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356851"/>
                <a:ext cx="3559277" cy="889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59EBE9-8EB9-4C4F-A96A-FC39D5892871}"/>
                  </a:ext>
                </a:extLst>
              </p:cNvPr>
              <p:cNvSpPr txBox="1"/>
              <p:nvPr/>
            </p:nvSpPr>
            <p:spPr>
              <a:xfrm>
                <a:off x="619432" y="3387212"/>
                <a:ext cx="4090220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f</a:t>
                </a:r>
                <a:r>
                  <a:rPr lang="pt-BR" sz="2400" b="0" dirty="0"/>
                  <a:t>(t)=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𝑖𝑤𝑡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59EBE9-8EB9-4C4F-A96A-FC39D589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2" y="3387212"/>
                <a:ext cx="4090220" cy="625812"/>
              </a:xfrm>
              <a:prstGeom prst="rect">
                <a:avLst/>
              </a:prstGeom>
              <a:blipFill>
                <a:blip r:embed="rId3"/>
                <a:stretch>
                  <a:fillRect l="-2385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BE55F2A5-4E8D-4911-8BE7-3383FD702C28}"/>
              </a:ext>
            </a:extLst>
          </p:cNvPr>
          <p:cNvSpPr txBox="1"/>
          <p:nvPr/>
        </p:nvSpPr>
        <p:spPr>
          <a:xfrm>
            <a:off x="5093110" y="1651819"/>
            <a:ext cx="322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transformada de Fourier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DB41D2-AE26-4E4C-8FDC-CABEEC11E46E}"/>
              </a:ext>
            </a:extLst>
          </p:cNvPr>
          <p:cNvSpPr txBox="1"/>
          <p:nvPr/>
        </p:nvSpPr>
        <p:spPr>
          <a:xfrm>
            <a:off x="5093110" y="3469285"/>
            <a:ext cx="4213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transformada de Fourier inversa</a:t>
            </a:r>
          </a:p>
        </p:txBody>
      </p:sp>
    </p:spTree>
    <p:extLst>
      <p:ext uri="{BB962C8B-B14F-4D97-AF65-F5344CB8AC3E}">
        <p14:creationId xmlns:p14="http://schemas.microsoft.com/office/powerpoint/2010/main" val="291480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763543CE-C2BA-4998-A827-3227F77FB033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84044D-05AD-41BA-8DC5-E2A039D1161A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327D18-2F1B-4E0C-8C30-E6B97DDE1C17}"/>
              </a:ext>
            </a:extLst>
          </p:cNvPr>
          <p:cNvSpPr txBox="1"/>
          <p:nvPr/>
        </p:nvSpPr>
        <p:spPr>
          <a:xfrm>
            <a:off x="480766" y="923827"/>
            <a:ext cx="479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Transforma Discreta de Fourier(DFT)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40FDCA-D221-46D5-AA8C-BF77FEDB6989}"/>
              </a:ext>
            </a:extLst>
          </p:cNvPr>
          <p:cNvSpPr txBox="1"/>
          <p:nvPr/>
        </p:nvSpPr>
        <p:spPr>
          <a:xfrm>
            <a:off x="162686" y="1677972"/>
            <a:ext cx="10162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Utiliza um número finito de pontos no domínio do tempo e define uma</a:t>
            </a:r>
          </a:p>
          <a:p>
            <a:r>
              <a:rPr lang="pt-BR" sz="2400" dirty="0"/>
              <a:t>representação discreta do sinal no domínio da frequência.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3D77CD5-8031-4C7D-BC1D-812840F04EF6}"/>
                  </a:ext>
                </a:extLst>
              </p:cNvPr>
              <p:cNvSpPr txBox="1"/>
              <p:nvPr/>
            </p:nvSpPr>
            <p:spPr>
              <a:xfrm>
                <a:off x="678730" y="2792358"/>
                <a:ext cx="3252247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400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𝑖𝑘𝑤</m:t>
                              </m:r>
                              <m:r>
                                <a:rPr lang="pt-BR" sz="2400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3D77CD5-8031-4C7D-BC1D-812840F0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0" y="2792358"/>
                <a:ext cx="3252247" cy="1171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F06EA77-3692-4D02-89C8-CF43D1D88FDE}"/>
                  </a:ext>
                </a:extLst>
              </p:cNvPr>
              <p:cNvSpPr txBox="1"/>
              <p:nvPr/>
            </p:nvSpPr>
            <p:spPr>
              <a:xfrm>
                <a:off x="967300" y="4627187"/>
                <a:ext cx="4304714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pt-BR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pt-BR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𝑖𝑘𝑤</m:t>
                            </m:r>
                            <m:r>
                              <a:rPr lang="pt-BR" sz="24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F06EA77-3692-4D02-89C8-CF43D1D8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0" y="4627187"/>
                <a:ext cx="4304714" cy="625812"/>
              </a:xfrm>
              <a:prstGeom prst="rect">
                <a:avLst/>
              </a:prstGeom>
              <a:blipFill>
                <a:blip r:embed="rId3"/>
                <a:stretch>
                  <a:fillRect l="-2266" b="-5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3B9E4A8D-FDA4-4A22-B4AB-F481CB7CA113}"/>
              </a:ext>
            </a:extLst>
          </p:cNvPr>
          <p:cNvSpPr txBox="1"/>
          <p:nvPr/>
        </p:nvSpPr>
        <p:spPr>
          <a:xfrm>
            <a:off x="4666267" y="3177101"/>
            <a:ext cx="431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transformada de Fourier discreta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B0D9EB-99B2-4586-B3BC-177E3E05E806}"/>
              </a:ext>
            </a:extLst>
          </p:cNvPr>
          <p:cNvSpPr txBox="1"/>
          <p:nvPr/>
        </p:nvSpPr>
        <p:spPr>
          <a:xfrm>
            <a:off x="4666267" y="4709261"/>
            <a:ext cx="5237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transformada inversa de Fourier discreta</a:t>
            </a:r>
          </a:p>
        </p:txBody>
      </p:sp>
    </p:spTree>
    <p:extLst>
      <p:ext uri="{BB962C8B-B14F-4D97-AF65-F5344CB8AC3E}">
        <p14:creationId xmlns:p14="http://schemas.microsoft.com/office/powerpoint/2010/main" val="39760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FEFCBBBE-445B-40EA-B755-F6B1917E0B15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5C0C08-E572-44C8-A6D6-23A6FF2A093A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C28FF8-316B-4778-944E-86A06000DC20}"/>
              </a:ext>
            </a:extLst>
          </p:cNvPr>
          <p:cNvSpPr txBox="1"/>
          <p:nvPr/>
        </p:nvSpPr>
        <p:spPr>
          <a:xfrm>
            <a:off x="424205" y="886120"/>
            <a:ext cx="4585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Transforma Rápida de Fourier(FFT)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FF2927-E41D-4EEB-825A-2EE04A5CE1C0}"/>
              </a:ext>
            </a:extLst>
          </p:cNvPr>
          <p:cNvSpPr txBox="1"/>
          <p:nvPr/>
        </p:nvSpPr>
        <p:spPr>
          <a:xfrm>
            <a:off x="477489" y="1640016"/>
            <a:ext cx="781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Algoritmo para calcular DFT de uma forma mais rápida;</a:t>
            </a:r>
          </a:p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FFT utiliza n log</a:t>
            </a:r>
            <a:r>
              <a:rPr lang="pt-BR" sz="2400" baseline="-25000" dirty="0"/>
              <a:t>2</a:t>
            </a:r>
            <a:r>
              <a:rPr lang="pt-BR" sz="2400" dirty="0"/>
              <a:t> n operações contra n</a:t>
            </a:r>
            <a:r>
              <a:rPr lang="pt-BR" sz="2400" baseline="30000" dirty="0"/>
              <a:t>2</a:t>
            </a:r>
            <a:r>
              <a:rPr lang="pt-BR" sz="2400" dirty="0"/>
              <a:t> operações da DFT;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31EFE7-9CD9-4441-BDEB-477F586504DC}"/>
              </a:ext>
            </a:extLst>
          </p:cNvPr>
          <p:cNvSpPr txBox="1"/>
          <p:nvPr/>
        </p:nvSpPr>
        <p:spPr>
          <a:xfrm>
            <a:off x="618232" y="3261675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Sintaxe da função do </a:t>
            </a:r>
            <a:r>
              <a:rPr lang="pt-BR" sz="2400" b="1" dirty="0" err="1"/>
              <a:t>Matlab</a:t>
            </a:r>
            <a:r>
              <a:rPr lang="pt-BR" sz="2400" b="1" dirty="0"/>
              <a:t> </a:t>
            </a:r>
            <a:r>
              <a:rPr lang="pt-BR" sz="2400" b="1" dirty="0" err="1"/>
              <a:t>fft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39E885-8817-4530-B959-59572CF54B84}"/>
              </a:ext>
            </a:extLst>
          </p:cNvPr>
          <p:cNvSpPr txBox="1"/>
          <p:nvPr/>
        </p:nvSpPr>
        <p:spPr>
          <a:xfrm>
            <a:off x="688157" y="3987629"/>
            <a:ext cx="12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F=</a:t>
            </a:r>
            <a:r>
              <a:rPr lang="pt-BR" sz="2400" dirty="0" err="1"/>
              <a:t>fft</a:t>
            </a:r>
            <a:r>
              <a:rPr lang="pt-BR" sz="2400" dirty="0"/>
              <a:t>(</a:t>
            </a:r>
            <a:r>
              <a:rPr lang="pt-BR" sz="2400" dirty="0" err="1"/>
              <a:t>f,n</a:t>
            </a:r>
            <a:r>
              <a:rPr lang="pt-BR" sz="2400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5083F9-409F-4371-BDF8-66D039C3E4CA}"/>
              </a:ext>
            </a:extLst>
          </p:cNvPr>
          <p:cNvSpPr txBox="1"/>
          <p:nvPr/>
        </p:nvSpPr>
        <p:spPr>
          <a:xfrm>
            <a:off x="650100" y="4609707"/>
            <a:ext cx="74677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onde:</a:t>
            </a:r>
          </a:p>
          <a:p>
            <a:r>
              <a:rPr lang="pt-BR" sz="2400" dirty="0"/>
              <a:t>F é um vetor que contém a transforma discreta de Fourier;</a:t>
            </a:r>
          </a:p>
          <a:p>
            <a:r>
              <a:rPr lang="pt-BR" sz="2400" dirty="0"/>
              <a:t>f é um vetor que contém o sinal;</a:t>
            </a:r>
          </a:p>
          <a:p>
            <a:r>
              <a:rPr lang="pt-BR" sz="2400" dirty="0"/>
              <a:t>n é a quantidade de pontos a implementar (opcional).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03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55D41A-AC7F-41DC-BAB7-259D49CC1B95}"/>
              </a:ext>
            </a:extLst>
          </p:cNvPr>
          <p:cNvSpPr txBox="1"/>
          <p:nvPr/>
        </p:nvSpPr>
        <p:spPr>
          <a:xfrm>
            <a:off x="546754" y="857840"/>
            <a:ext cx="594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Exemplos da Transformada Rápida de Fourier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D2824C-AC05-4DA5-B137-1C80C5F51312}"/>
              </a:ext>
            </a:extLst>
          </p:cNvPr>
          <p:cNvSpPr txBox="1"/>
          <p:nvPr/>
        </p:nvSpPr>
        <p:spPr>
          <a:xfrm>
            <a:off x="650450" y="1665759"/>
            <a:ext cx="76143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Modulação de Sinal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Processamento de Áudio e de Voz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  Filtragem Passa-baixa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  Filtragem Passa-faixa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  Filtragem Passa-alta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Processamento de Música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   Determinação do tipo de instrumento (harmônicos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89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F9715C-D4FB-41A5-A093-E1CFFEC757E2}"/>
              </a:ext>
            </a:extLst>
          </p:cNvPr>
          <p:cNvSpPr txBox="1"/>
          <p:nvPr/>
        </p:nvSpPr>
        <p:spPr>
          <a:xfrm>
            <a:off x="385474" y="718756"/>
            <a:ext cx="964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1</a:t>
            </a:r>
            <a:r>
              <a:rPr lang="pt-BR" sz="2400" dirty="0"/>
              <a:t>: Adição de duas ondas senoidais, uma com frequência de 40 Hz</a:t>
            </a:r>
          </a:p>
          <a:p>
            <a:r>
              <a:rPr lang="pt-BR" sz="2400" dirty="0"/>
              <a:t>e outra de 90Hz, com metade da amplitude da primeira.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A8DAE3-40B6-4605-8E4B-C57BAF8258E5}"/>
              </a:ext>
            </a:extLst>
          </p:cNvPr>
          <p:cNvSpPr txBox="1"/>
          <p:nvPr/>
        </p:nvSpPr>
        <p:spPr>
          <a:xfrm>
            <a:off x="385474" y="1720840"/>
            <a:ext cx="100049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numpy</a:t>
            </a:r>
            <a:r>
              <a:rPr lang="pt-BR" sz="2400" b="1" dirty="0"/>
              <a:t> as </a:t>
            </a:r>
            <a:r>
              <a:rPr lang="pt-BR" sz="2400" b="1" dirty="0" err="1"/>
              <a:t>np</a:t>
            </a:r>
            <a:endParaRPr lang="pt-BR" sz="2400" b="1" dirty="0"/>
          </a:p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matplotlib.pyplot</a:t>
            </a:r>
            <a:r>
              <a:rPr lang="pt-BR" sz="2400" b="1" dirty="0"/>
              <a:t> as </a:t>
            </a:r>
            <a:r>
              <a:rPr lang="pt-BR" sz="2400" b="1" dirty="0" err="1"/>
              <a:t>plt</a:t>
            </a:r>
            <a:endParaRPr lang="pt-BR" sz="2400" b="1" dirty="0"/>
          </a:p>
          <a:p>
            <a:r>
              <a:rPr lang="pt-BR" sz="2400" b="1" dirty="0"/>
              <a:t>t = </a:t>
            </a:r>
            <a:r>
              <a:rPr lang="pt-BR" sz="2400" b="1" dirty="0" err="1"/>
              <a:t>np.linspace</a:t>
            </a:r>
            <a:r>
              <a:rPr lang="pt-BR" sz="2400" b="1" dirty="0"/>
              <a:t>(0, 0.5, 500) # 500 números, de 0 a 0.5 -&gt; 1 kHz de amostragem</a:t>
            </a:r>
          </a:p>
          <a:p>
            <a:r>
              <a:rPr lang="pt-BR" sz="2400" b="1" dirty="0"/>
              <a:t>s = </a:t>
            </a:r>
            <a:r>
              <a:rPr lang="pt-BR" sz="2400" b="1" dirty="0" err="1"/>
              <a:t>np.sin</a:t>
            </a:r>
            <a:r>
              <a:rPr lang="pt-BR" sz="2400" b="1" dirty="0"/>
              <a:t>(40 * 2 * </a:t>
            </a:r>
            <a:r>
              <a:rPr lang="pt-BR" sz="2400" b="1" dirty="0" err="1"/>
              <a:t>np.pi</a:t>
            </a:r>
            <a:r>
              <a:rPr lang="pt-BR" sz="2400" b="1" dirty="0"/>
              <a:t> * t) + 0.5 * </a:t>
            </a:r>
            <a:r>
              <a:rPr lang="pt-BR" sz="2400" b="1" dirty="0" err="1"/>
              <a:t>np.sin</a:t>
            </a:r>
            <a:r>
              <a:rPr lang="pt-BR" sz="2400" b="1" dirty="0"/>
              <a:t>(90 * 2 * </a:t>
            </a:r>
            <a:r>
              <a:rPr lang="pt-BR" sz="2400" b="1" dirty="0" err="1"/>
              <a:t>np.pi</a:t>
            </a:r>
            <a:r>
              <a:rPr lang="pt-BR" sz="2400" b="1" dirty="0"/>
              <a:t> * t)</a:t>
            </a:r>
          </a:p>
          <a:p>
            <a:r>
              <a:rPr lang="pt-BR" sz="2400" b="1" dirty="0" err="1"/>
              <a:t>plt.ylabel</a:t>
            </a:r>
            <a:r>
              <a:rPr lang="pt-BR" sz="2400" b="1" dirty="0"/>
              <a:t>("Amplitude")</a:t>
            </a:r>
          </a:p>
          <a:p>
            <a:r>
              <a:rPr lang="pt-BR" sz="2400" b="1" dirty="0" err="1"/>
              <a:t>plt.xlabel</a:t>
            </a:r>
            <a:r>
              <a:rPr lang="pt-BR" sz="2400" b="1" dirty="0"/>
              <a:t>("Tempo (s)")</a:t>
            </a:r>
          </a:p>
          <a:p>
            <a:r>
              <a:rPr lang="pt-BR" sz="2400" b="1" dirty="0" err="1"/>
              <a:t>plt.plot</a:t>
            </a:r>
            <a:r>
              <a:rPr lang="pt-BR" sz="2400" b="1" dirty="0"/>
              <a:t>(t, s)</a:t>
            </a:r>
          </a:p>
        </p:txBody>
      </p:sp>
    </p:spTree>
    <p:extLst>
      <p:ext uri="{BB962C8B-B14F-4D97-AF65-F5344CB8AC3E}">
        <p14:creationId xmlns:p14="http://schemas.microsoft.com/office/powerpoint/2010/main" val="10051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EFDFDA-F946-4FFB-AA0E-C5FC4D14A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6" t="38644" r="35353" b="11944"/>
          <a:stretch/>
        </p:blipFill>
        <p:spPr>
          <a:xfrm>
            <a:off x="1421294" y="1241892"/>
            <a:ext cx="8895523" cy="44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79FDE8-F5C7-43FC-81CD-FD5BF2DC6321}"/>
              </a:ext>
            </a:extLst>
          </p:cNvPr>
          <p:cNvSpPr txBox="1"/>
          <p:nvPr/>
        </p:nvSpPr>
        <p:spPr>
          <a:xfrm>
            <a:off x="536088" y="797510"/>
            <a:ext cx="87815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fft</a:t>
            </a:r>
            <a:r>
              <a:rPr lang="pt-BR" sz="2400" dirty="0"/>
              <a:t> = </a:t>
            </a:r>
            <a:r>
              <a:rPr lang="pt-BR" sz="2400" dirty="0" err="1"/>
              <a:t>np.fft.fft</a:t>
            </a:r>
            <a:r>
              <a:rPr lang="pt-BR" sz="2400" dirty="0"/>
              <a:t>(s)</a:t>
            </a:r>
          </a:p>
          <a:p>
            <a:endParaRPr lang="pt-BR" sz="2400" dirty="0"/>
          </a:p>
          <a:p>
            <a:r>
              <a:rPr lang="pt-BR" sz="2400" dirty="0"/>
              <a:t>T = t[1] - t[0] # 0.001 -&gt; 1/T = 1000</a:t>
            </a:r>
          </a:p>
          <a:p>
            <a:r>
              <a:rPr lang="pt-BR" sz="2400" dirty="0"/>
              <a:t>N = </a:t>
            </a:r>
            <a:r>
              <a:rPr lang="pt-BR" sz="2400" dirty="0" err="1"/>
              <a:t>s.size</a:t>
            </a:r>
            <a:endParaRPr lang="pt-BR" sz="2400" dirty="0"/>
          </a:p>
          <a:p>
            <a:r>
              <a:rPr lang="pt-BR" sz="2400" dirty="0"/>
              <a:t>#f = </a:t>
            </a:r>
            <a:r>
              <a:rPr lang="pt-BR" sz="2400" dirty="0" err="1"/>
              <a:t>np.linspace</a:t>
            </a:r>
            <a:r>
              <a:rPr lang="pt-BR" sz="2400" dirty="0"/>
              <a:t>(0, 1 / T, N)</a:t>
            </a:r>
          </a:p>
          <a:p>
            <a:r>
              <a:rPr lang="pt-BR" sz="2400" dirty="0"/>
              <a:t># fornece os componentes de frequência correspondentes aos dados</a:t>
            </a:r>
          </a:p>
          <a:p>
            <a:r>
              <a:rPr lang="pt-BR" sz="2400" dirty="0"/>
              <a:t>f = </a:t>
            </a:r>
            <a:r>
              <a:rPr lang="pt-BR" sz="2400" dirty="0" err="1"/>
              <a:t>np.fft.fftfreq</a:t>
            </a:r>
            <a:r>
              <a:rPr lang="pt-BR" sz="2400" dirty="0"/>
              <a:t>(</a:t>
            </a:r>
            <a:r>
              <a:rPr lang="pt-BR" sz="2400" dirty="0" err="1"/>
              <a:t>len</a:t>
            </a:r>
            <a:r>
              <a:rPr lang="pt-BR" sz="2400" dirty="0"/>
              <a:t>(s), T)</a:t>
            </a:r>
          </a:p>
          <a:p>
            <a:endParaRPr lang="pt-BR" sz="2400" dirty="0"/>
          </a:p>
          <a:p>
            <a:r>
              <a:rPr lang="pt-BR" sz="2400" dirty="0" err="1"/>
              <a:t>frequencias</a:t>
            </a:r>
            <a:r>
              <a:rPr lang="pt-BR" sz="2400" dirty="0"/>
              <a:t> = f[:N // 2]</a:t>
            </a:r>
          </a:p>
          <a:p>
            <a:r>
              <a:rPr lang="pt-BR" sz="2400" dirty="0"/>
              <a:t>amplitudes = </a:t>
            </a:r>
            <a:r>
              <a:rPr lang="pt-BR" sz="2400" dirty="0" err="1"/>
              <a:t>np.abs</a:t>
            </a:r>
            <a:r>
              <a:rPr lang="pt-BR" sz="2400" dirty="0"/>
              <a:t>(</a:t>
            </a:r>
            <a:r>
              <a:rPr lang="pt-BR" sz="2400" dirty="0" err="1"/>
              <a:t>fft</a:t>
            </a:r>
            <a:r>
              <a:rPr lang="pt-BR" sz="2400" dirty="0"/>
              <a:t>)[:N // 2] * 1 / N</a:t>
            </a:r>
          </a:p>
          <a:p>
            <a:endParaRPr lang="pt-BR" sz="2400" dirty="0"/>
          </a:p>
          <a:p>
            <a:r>
              <a:rPr lang="pt-BR" sz="2400" dirty="0" err="1"/>
              <a:t>plt.ylabel</a:t>
            </a:r>
            <a:r>
              <a:rPr lang="pt-BR" sz="2400" dirty="0"/>
              <a:t>("Amplitude")</a:t>
            </a:r>
          </a:p>
          <a:p>
            <a:r>
              <a:rPr lang="pt-BR" sz="2400" dirty="0" err="1"/>
              <a:t>plt.xlabel</a:t>
            </a:r>
            <a:r>
              <a:rPr lang="pt-BR" sz="2400" dirty="0"/>
              <a:t>("Frequência (Hz)")</a:t>
            </a:r>
          </a:p>
          <a:p>
            <a:r>
              <a:rPr lang="pt-BR" sz="2400" dirty="0" err="1"/>
              <a:t>plt.bar</a:t>
            </a:r>
            <a:r>
              <a:rPr lang="pt-BR" sz="2400" dirty="0"/>
              <a:t>(</a:t>
            </a:r>
            <a:r>
              <a:rPr lang="pt-BR" sz="2400" dirty="0" err="1"/>
              <a:t>frequencias</a:t>
            </a:r>
            <a:r>
              <a:rPr lang="pt-BR" sz="2400" dirty="0"/>
              <a:t>, amplitudes, </a:t>
            </a:r>
            <a:r>
              <a:rPr lang="pt-BR" sz="2400" dirty="0" err="1"/>
              <a:t>width</a:t>
            </a:r>
            <a:r>
              <a:rPr lang="pt-BR" sz="2400" dirty="0"/>
              <a:t>=1.5)</a:t>
            </a:r>
          </a:p>
        </p:txBody>
      </p:sp>
    </p:spTree>
    <p:extLst>
      <p:ext uri="{BB962C8B-B14F-4D97-AF65-F5344CB8AC3E}">
        <p14:creationId xmlns:p14="http://schemas.microsoft.com/office/powerpoint/2010/main" val="96067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366A0A-8A2B-4093-8B3D-EF7DB2E88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6" t="33971" r="27813" b="17059"/>
          <a:stretch/>
        </p:blipFill>
        <p:spPr>
          <a:xfrm>
            <a:off x="825040" y="1162049"/>
            <a:ext cx="9599826" cy="41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1934" y="985462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pt-BR" b="1" dirty="0"/>
              <a:t>Por que utilizar uma transformada?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pt-BR" b="1" dirty="0"/>
          </a:p>
          <a:p>
            <a:pPr lvl="1" algn="just"/>
            <a:r>
              <a:rPr lang="pt-BR" dirty="0"/>
              <a:t>A representação de um sinal no domínio do tempo (do espaço, ...) está presente, naturalmente, no nosso dia a dia.</a:t>
            </a:r>
          </a:p>
          <a:p>
            <a:pPr marL="457200" lvl="1" indent="0" algn="just">
              <a:buNone/>
            </a:pPr>
            <a:r>
              <a:rPr lang="pt-BR" altLang="pt-BR" dirty="0"/>
              <a:t> </a:t>
            </a:r>
          </a:p>
          <a:p>
            <a:pPr lvl="1" algn="just"/>
            <a:r>
              <a:rPr lang="pt-BR" dirty="0"/>
              <a:t> Certas operações tornam-se muito mais simples e esclarecedoras se trabalharmos no domínio da frequência, domínio este, conseguido a partir das </a:t>
            </a:r>
            <a:r>
              <a:rPr lang="pt-BR" b="1" dirty="0"/>
              <a:t>Transformadas de Fourier (TF)</a:t>
            </a:r>
            <a:endParaRPr lang="pt-BR" altLang="pt-BR" b="1" dirty="0"/>
          </a:p>
        </p:txBody>
      </p:sp>
    </p:spTree>
    <p:extLst>
      <p:ext uri="{BB962C8B-B14F-4D97-AF65-F5344CB8AC3E}">
        <p14:creationId xmlns:p14="http://schemas.microsoft.com/office/powerpoint/2010/main" val="111512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640DC6-2D7F-4D0D-8A4B-BC02E28F5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8" t="26176" r="48359" b="28088"/>
          <a:stretch/>
        </p:blipFill>
        <p:spPr>
          <a:xfrm>
            <a:off x="923924" y="1885951"/>
            <a:ext cx="8929759" cy="49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59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F9715C-D4FB-41A5-A093-E1CFFEC757E2}"/>
              </a:ext>
            </a:extLst>
          </p:cNvPr>
          <p:cNvSpPr txBox="1"/>
          <p:nvPr/>
        </p:nvSpPr>
        <p:spPr>
          <a:xfrm>
            <a:off x="405352" y="573396"/>
            <a:ext cx="8568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2</a:t>
            </a:r>
            <a:r>
              <a:rPr lang="pt-BR" sz="2400" dirty="0"/>
              <a:t>: Calcular uma transformada rápida de Fourier para uma </a:t>
            </a:r>
          </a:p>
          <a:p>
            <a:r>
              <a:rPr lang="pt-BR" sz="2400" dirty="0" err="1"/>
              <a:t>senoide</a:t>
            </a:r>
            <a:r>
              <a:rPr lang="pt-BR" sz="2400" dirty="0"/>
              <a:t> simples de frequência de 5 Hz  e com 1024 pontos.</a:t>
            </a:r>
          </a:p>
        </p:txBody>
      </p:sp>
    </p:spTree>
    <p:extLst>
      <p:ext uri="{BB962C8B-B14F-4D97-AF65-F5344CB8AC3E}">
        <p14:creationId xmlns:p14="http://schemas.microsoft.com/office/powerpoint/2010/main" val="4058497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06F1-7CC7-46DA-91B2-7202EF05597B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6EAC9E4-B58C-4B06-911E-20D196EEE008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335238-1DED-4371-A217-EB49631490B8}"/>
              </a:ext>
            </a:extLst>
          </p:cNvPr>
          <p:cNvSpPr txBox="1"/>
          <p:nvPr/>
        </p:nvSpPr>
        <p:spPr>
          <a:xfrm>
            <a:off x="266700" y="603328"/>
            <a:ext cx="2940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Resolução em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6D5263-F9CA-48B8-B59F-7DF5144C0927}"/>
              </a:ext>
            </a:extLst>
          </p:cNvPr>
          <p:cNvSpPr txBox="1"/>
          <p:nvPr/>
        </p:nvSpPr>
        <p:spPr>
          <a:xfrm>
            <a:off x="459556" y="948690"/>
            <a:ext cx="676039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scipy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signal</a:t>
            </a:r>
            <a:endParaRPr lang="pt-BR" sz="2000" dirty="0"/>
          </a:p>
          <a:p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matplotlib.pyplot</a:t>
            </a:r>
            <a:r>
              <a:rPr lang="pt-BR" sz="2000" dirty="0"/>
              <a:t> as </a:t>
            </a:r>
            <a:r>
              <a:rPr lang="pt-BR" sz="2000" dirty="0" err="1"/>
              <a:t>plt</a:t>
            </a:r>
            <a:endParaRPr lang="pt-BR" sz="2000" dirty="0"/>
          </a:p>
          <a:p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numpy</a:t>
            </a:r>
            <a:r>
              <a:rPr lang="pt-BR" sz="2000" dirty="0"/>
              <a:t> as </a:t>
            </a:r>
            <a:r>
              <a:rPr lang="pt-BR" sz="2000" dirty="0" err="1"/>
              <a:t>np</a:t>
            </a:r>
            <a:endParaRPr lang="pt-BR" sz="2000" dirty="0"/>
          </a:p>
          <a:p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scipy.fftpack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fft</a:t>
            </a:r>
            <a:r>
              <a:rPr lang="pt-BR" sz="2000" dirty="0"/>
              <a:t>, </a:t>
            </a:r>
            <a:r>
              <a:rPr lang="pt-BR" sz="2000" dirty="0" err="1"/>
              <a:t>ifft</a:t>
            </a:r>
            <a:endParaRPr lang="pt-BR" sz="2000" dirty="0"/>
          </a:p>
          <a:p>
            <a:r>
              <a:rPr lang="pt-BR" sz="2000" dirty="0"/>
              <a:t># número de pontos</a:t>
            </a:r>
          </a:p>
          <a:p>
            <a:r>
              <a:rPr lang="pt-BR" sz="2000" dirty="0"/>
              <a:t>N = 1024</a:t>
            </a:r>
          </a:p>
          <a:p>
            <a:r>
              <a:rPr lang="pt-BR" sz="2000" dirty="0"/>
              <a:t>#numero de elementos em x</a:t>
            </a:r>
          </a:p>
          <a:p>
            <a:r>
              <a:rPr lang="pt-BR" sz="2000" dirty="0" err="1"/>
              <a:t>Fs</a:t>
            </a:r>
            <a:r>
              <a:rPr lang="pt-BR" sz="2000" dirty="0"/>
              <a:t>=150</a:t>
            </a:r>
          </a:p>
          <a:p>
            <a:r>
              <a:rPr lang="pt-BR" sz="2000" dirty="0"/>
              <a:t>T = 1.0 / </a:t>
            </a:r>
            <a:r>
              <a:rPr lang="pt-BR" sz="2000" dirty="0" err="1"/>
              <a:t>Fs</a:t>
            </a:r>
            <a:endParaRPr lang="pt-BR" sz="2000" dirty="0"/>
          </a:p>
          <a:p>
            <a:r>
              <a:rPr lang="pt-BR" sz="2000" dirty="0"/>
              <a:t>x = </a:t>
            </a:r>
            <a:r>
              <a:rPr lang="pt-BR" sz="2000" dirty="0" err="1"/>
              <a:t>np.linspace</a:t>
            </a:r>
            <a:r>
              <a:rPr lang="pt-BR" sz="2000" dirty="0"/>
              <a:t>(0.0, N*T, N)</a:t>
            </a:r>
          </a:p>
          <a:p>
            <a:r>
              <a:rPr lang="pt-BR" sz="2000" dirty="0"/>
              <a:t>#</a:t>
            </a:r>
            <a:r>
              <a:rPr lang="pt-BR" sz="2000" dirty="0" err="1"/>
              <a:t>senoide</a:t>
            </a:r>
            <a:r>
              <a:rPr lang="pt-BR" sz="2000" dirty="0"/>
              <a:t> de </a:t>
            </a:r>
            <a:r>
              <a:rPr lang="pt-BR" sz="2000" dirty="0" err="1"/>
              <a:t>frequencia</a:t>
            </a:r>
            <a:r>
              <a:rPr lang="pt-BR" sz="2000" dirty="0"/>
              <a:t> 5Hz e amplitude 1.</a:t>
            </a:r>
          </a:p>
          <a:p>
            <a:r>
              <a:rPr lang="pt-BR" sz="2000" dirty="0" err="1"/>
              <a:t>signal.square</a:t>
            </a:r>
            <a:endParaRPr lang="pt-BR" sz="2000" dirty="0"/>
          </a:p>
          <a:p>
            <a:r>
              <a:rPr lang="pt-BR" sz="2000" dirty="0"/>
              <a:t>y = </a:t>
            </a:r>
            <a:r>
              <a:rPr lang="pt-BR" sz="2000" dirty="0" err="1"/>
              <a:t>np.sin</a:t>
            </a:r>
            <a:r>
              <a:rPr lang="pt-BR" sz="2000" dirty="0"/>
              <a:t>(5*2.0*</a:t>
            </a:r>
            <a:r>
              <a:rPr lang="pt-BR" sz="2000" dirty="0" err="1"/>
              <a:t>np.pi</a:t>
            </a:r>
            <a:r>
              <a:rPr lang="pt-BR" sz="2000" dirty="0"/>
              <a:t>*x)</a:t>
            </a:r>
          </a:p>
          <a:p>
            <a:r>
              <a:rPr lang="pt-BR" sz="2000" dirty="0"/>
              <a:t>#resultado usando FFT</a:t>
            </a:r>
          </a:p>
          <a:p>
            <a:r>
              <a:rPr lang="pt-BR" sz="2000" dirty="0" err="1"/>
              <a:t>yf</a:t>
            </a:r>
            <a:r>
              <a:rPr lang="pt-BR" sz="2000" dirty="0"/>
              <a:t> = </a:t>
            </a:r>
            <a:r>
              <a:rPr lang="pt-BR" sz="2000" dirty="0" err="1"/>
              <a:t>fft</a:t>
            </a:r>
            <a:r>
              <a:rPr lang="pt-BR" sz="2000" dirty="0"/>
              <a:t>(y)</a:t>
            </a:r>
          </a:p>
          <a:p>
            <a:r>
              <a:rPr lang="pt-BR" sz="2000" dirty="0"/>
              <a:t>#</a:t>
            </a:r>
            <a:r>
              <a:rPr lang="pt-BR" sz="2000" dirty="0" err="1"/>
              <a:t>tranformando</a:t>
            </a:r>
            <a:r>
              <a:rPr lang="pt-BR" sz="2000" dirty="0"/>
              <a:t> x em </a:t>
            </a:r>
            <a:r>
              <a:rPr lang="pt-BR" sz="2000" dirty="0" err="1"/>
              <a:t>frequencia</a:t>
            </a:r>
            <a:r>
              <a:rPr lang="pt-BR" sz="2000" dirty="0"/>
              <a:t>, para metade dos pontos N//2</a:t>
            </a:r>
          </a:p>
          <a:p>
            <a:r>
              <a:rPr lang="pt-BR" sz="2000" dirty="0" err="1"/>
              <a:t>xf</a:t>
            </a:r>
            <a:r>
              <a:rPr lang="pt-BR" sz="2000" dirty="0"/>
              <a:t> = </a:t>
            </a:r>
            <a:r>
              <a:rPr lang="pt-BR" sz="2000" dirty="0" err="1"/>
              <a:t>np.linspace</a:t>
            </a:r>
            <a:r>
              <a:rPr lang="pt-BR" sz="2000" dirty="0"/>
              <a:t>(0.0, 1.0/(2.0*T), N//2)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611DF-FC1F-4ADC-B4C5-3A3A9C1EB2A2}"/>
              </a:ext>
            </a:extLst>
          </p:cNvPr>
          <p:cNvSpPr txBox="1"/>
          <p:nvPr/>
        </p:nvSpPr>
        <p:spPr>
          <a:xfrm>
            <a:off x="7489348" y="948690"/>
            <a:ext cx="412189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plt.figure</a:t>
            </a:r>
            <a:r>
              <a:rPr lang="pt-BR" sz="2000" dirty="0"/>
              <a:t>(1)</a:t>
            </a:r>
          </a:p>
          <a:p>
            <a:r>
              <a:rPr lang="pt-BR" sz="2000" dirty="0" err="1"/>
              <a:t>plt.title</a:t>
            </a:r>
            <a:r>
              <a:rPr lang="pt-BR" sz="2000" dirty="0"/>
              <a:t>("Sinal original")</a:t>
            </a:r>
          </a:p>
          <a:p>
            <a:r>
              <a:rPr lang="pt-BR" sz="2000" dirty="0" err="1"/>
              <a:t>plt.plot</a:t>
            </a:r>
            <a:r>
              <a:rPr lang="pt-BR" sz="2000" dirty="0"/>
              <a:t>(</a:t>
            </a:r>
            <a:r>
              <a:rPr lang="pt-BR" sz="2000" dirty="0" err="1"/>
              <a:t>x,y</a:t>
            </a:r>
            <a:r>
              <a:rPr lang="pt-BR" sz="2000" dirty="0"/>
              <a:t>)</a:t>
            </a:r>
          </a:p>
          <a:p>
            <a:r>
              <a:rPr lang="pt-BR" sz="2000" dirty="0" err="1"/>
              <a:t>plt.axis</a:t>
            </a:r>
            <a:r>
              <a:rPr lang="pt-BR" sz="2000" dirty="0"/>
              <a:t>([0, 1, -1, 1])</a:t>
            </a:r>
          </a:p>
          <a:p>
            <a:r>
              <a:rPr lang="pt-BR" sz="2000" dirty="0" err="1"/>
              <a:t>plt.show</a:t>
            </a:r>
            <a:r>
              <a:rPr lang="pt-BR" sz="2000" dirty="0"/>
              <a:t>()</a:t>
            </a:r>
          </a:p>
          <a:p>
            <a:r>
              <a:rPr lang="pt-BR" sz="2000" dirty="0" err="1"/>
              <a:t>plt.figure</a:t>
            </a:r>
            <a:r>
              <a:rPr lang="pt-BR" sz="2000" dirty="0"/>
              <a:t>(2)</a:t>
            </a:r>
          </a:p>
          <a:p>
            <a:r>
              <a:rPr lang="pt-BR" sz="2000" dirty="0" err="1"/>
              <a:t>plt.title</a:t>
            </a:r>
            <a:r>
              <a:rPr lang="pt-BR" sz="2000" dirty="0"/>
              <a:t>("Sinal FFT")</a:t>
            </a:r>
          </a:p>
          <a:p>
            <a:r>
              <a:rPr lang="pt-BR" sz="2000" dirty="0" err="1"/>
              <a:t>plt.plot</a:t>
            </a:r>
            <a:r>
              <a:rPr lang="pt-BR" sz="2000" dirty="0"/>
              <a:t>(</a:t>
            </a:r>
            <a:r>
              <a:rPr lang="pt-BR" sz="2000" dirty="0" err="1"/>
              <a:t>xf</a:t>
            </a:r>
            <a:r>
              <a:rPr lang="pt-BR" sz="2000" dirty="0"/>
              <a:t>, 2.0/N * </a:t>
            </a:r>
            <a:r>
              <a:rPr lang="pt-BR" sz="2000" dirty="0" err="1"/>
              <a:t>np.abs</a:t>
            </a:r>
            <a:r>
              <a:rPr lang="pt-BR" sz="2000" dirty="0"/>
              <a:t>(</a:t>
            </a:r>
            <a:r>
              <a:rPr lang="pt-BR" sz="2000" dirty="0" err="1"/>
              <a:t>yf</a:t>
            </a:r>
            <a:r>
              <a:rPr lang="pt-BR" sz="2000" dirty="0"/>
              <a:t>[0:N//2]))</a:t>
            </a:r>
          </a:p>
          <a:p>
            <a:r>
              <a:rPr lang="pt-BR" sz="2000" dirty="0" err="1"/>
              <a:t>plt.axis</a:t>
            </a:r>
            <a:r>
              <a:rPr lang="pt-BR" sz="2000" dirty="0"/>
              <a:t>([0, 50, 0, 1])</a:t>
            </a:r>
          </a:p>
          <a:p>
            <a:r>
              <a:rPr lang="pt-BR" sz="2000" dirty="0" err="1"/>
              <a:t>plt.grid</a:t>
            </a:r>
            <a:r>
              <a:rPr lang="pt-BR" sz="2000" dirty="0"/>
              <a:t>()</a:t>
            </a:r>
          </a:p>
          <a:p>
            <a:r>
              <a:rPr lang="pt-BR" sz="2000" dirty="0" err="1"/>
              <a:t>plt.show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97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FC82CD-24AC-4152-B1AA-D8D762E9A1A0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FACE63D-56EB-4306-8459-3CA524F08A91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A9BAAD4-85A6-4080-A34A-745D8D481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3" t="37353" r="39844" b="13971"/>
          <a:stretch/>
        </p:blipFill>
        <p:spPr>
          <a:xfrm>
            <a:off x="304799" y="1390651"/>
            <a:ext cx="5791201" cy="32767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00750-C2D6-4D3F-A260-751679771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37647" r="40703" b="11762"/>
          <a:stretch/>
        </p:blipFill>
        <p:spPr>
          <a:xfrm>
            <a:off x="5714999" y="1438276"/>
            <a:ext cx="5705475" cy="32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1431892-BDCB-4836-94C7-8E491752A789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956357-2D1E-4129-B9F5-BC17404517EA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E62882-3371-4FD9-89EC-A176CE16AF1D}"/>
              </a:ext>
            </a:extLst>
          </p:cNvPr>
          <p:cNvSpPr txBox="1"/>
          <p:nvPr/>
        </p:nvSpPr>
        <p:spPr>
          <a:xfrm>
            <a:off x="405352" y="573396"/>
            <a:ext cx="8693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3</a:t>
            </a:r>
            <a:r>
              <a:rPr lang="pt-BR" sz="2400" dirty="0"/>
              <a:t>: Calcular uma transformada rápida de Fourier para uma </a:t>
            </a:r>
          </a:p>
          <a:p>
            <a:r>
              <a:rPr lang="pt-BR" sz="2400" dirty="0"/>
              <a:t>onda quadrada de frequência de 5Hz e com 1024 pontos.</a:t>
            </a:r>
          </a:p>
        </p:txBody>
      </p:sp>
    </p:spTree>
    <p:extLst>
      <p:ext uri="{BB962C8B-B14F-4D97-AF65-F5344CB8AC3E}">
        <p14:creationId xmlns:p14="http://schemas.microsoft.com/office/powerpoint/2010/main" val="293432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06F1-7CC7-46DA-91B2-7202EF05597B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6EAC9E4-B58C-4B06-911E-20D196EEE008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335238-1DED-4371-A217-EB49631490B8}"/>
              </a:ext>
            </a:extLst>
          </p:cNvPr>
          <p:cNvSpPr txBox="1"/>
          <p:nvPr/>
        </p:nvSpPr>
        <p:spPr>
          <a:xfrm>
            <a:off x="266700" y="603328"/>
            <a:ext cx="2940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Resolução em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6D5263-F9CA-48B8-B59F-7DF5144C0927}"/>
              </a:ext>
            </a:extLst>
          </p:cNvPr>
          <p:cNvSpPr txBox="1"/>
          <p:nvPr/>
        </p:nvSpPr>
        <p:spPr>
          <a:xfrm>
            <a:off x="364306" y="1064993"/>
            <a:ext cx="63317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scipy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signal</a:t>
            </a:r>
            <a:endParaRPr lang="pt-BR" sz="2000" dirty="0"/>
          </a:p>
          <a:p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matplotlib.pyplot</a:t>
            </a:r>
            <a:r>
              <a:rPr lang="pt-BR" sz="2000" dirty="0"/>
              <a:t> as </a:t>
            </a:r>
            <a:r>
              <a:rPr lang="pt-BR" sz="2000" dirty="0" err="1"/>
              <a:t>plt</a:t>
            </a:r>
            <a:endParaRPr lang="pt-BR" sz="2000" dirty="0"/>
          </a:p>
          <a:p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numpy</a:t>
            </a:r>
            <a:r>
              <a:rPr lang="pt-BR" sz="2000" dirty="0"/>
              <a:t> as </a:t>
            </a:r>
            <a:r>
              <a:rPr lang="pt-BR" sz="2000" dirty="0" err="1"/>
              <a:t>np</a:t>
            </a:r>
            <a:endParaRPr lang="pt-BR" sz="2000" dirty="0"/>
          </a:p>
          <a:p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dirty="0" err="1"/>
              <a:t>scipy.fftpack</a:t>
            </a: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fft</a:t>
            </a:r>
            <a:r>
              <a:rPr lang="pt-BR" sz="2000" dirty="0"/>
              <a:t>, </a:t>
            </a:r>
            <a:r>
              <a:rPr lang="pt-BR" sz="2000" dirty="0" err="1"/>
              <a:t>ifft</a:t>
            </a:r>
            <a:endParaRPr lang="pt-BR" sz="2000" dirty="0"/>
          </a:p>
          <a:p>
            <a:r>
              <a:rPr lang="pt-BR" sz="2000" dirty="0"/>
              <a:t># número de pontos</a:t>
            </a:r>
          </a:p>
          <a:p>
            <a:r>
              <a:rPr lang="pt-BR" sz="2000" dirty="0"/>
              <a:t>N = 1024</a:t>
            </a:r>
          </a:p>
          <a:p>
            <a:r>
              <a:rPr lang="pt-BR" sz="2000" dirty="0"/>
              <a:t>#numero de elementos em x</a:t>
            </a:r>
          </a:p>
          <a:p>
            <a:r>
              <a:rPr lang="pt-BR" sz="2000" dirty="0" err="1"/>
              <a:t>Fs</a:t>
            </a:r>
            <a:r>
              <a:rPr lang="pt-BR" sz="2000" dirty="0"/>
              <a:t>=150</a:t>
            </a:r>
          </a:p>
          <a:p>
            <a:r>
              <a:rPr lang="pt-BR" sz="2000" dirty="0"/>
              <a:t>T = 1.0 / </a:t>
            </a:r>
            <a:r>
              <a:rPr lang="pt-BR" sz="2000" dirty="0" err="1"/>
              <a:t>Fs</a:t>
            </a:r>
            <a:endParaRPr lang="pt-BR" sz="2000" dirty="0"/>
          </a:p>
          <a:p>
            <a:r>
              <a:rPr lang="pt-BR" sz="2000" dirty="0"/>
              <a:t>x = </a:t>
            </a:r>
            <a:r>
              <a:rPr lang="pt-BR" sz="2000" dirty="0" err="1"/>
              <a:t>np.linspace</a:t>
            </a:r>
            <a:r>
              <a:rPr lang="pt-BR" sz="2000" dirty="0"/>
              <a:t>(0.0, N*T, N)</a:t>
            </a:r>
          </a:p>
          <a:p>
            <a:r>
              <a:rPr lang="pt-BR" sz="2000" dirty="0"/>
              <a:t>#onda quadrada de </a:t>
            </a:r>
            <a:r>
              <a:rPr lang="pt-BR" sz="2000" dirty="0" err="1"/>
              <a:t>frequencia</a:t>
            </a:r>
            <a:r>
              <a:rPr lang="pt-BR" sz="2000" dirty="0"/>
              <a:t> 5Hz e amplitude 1.</a:t>
            </a:r>
          </a:p>
          <a:p>
            <a:r>
              <a:rPr lang="pt-BR" sz="2000" dirty="0"/>
              <a:t>y = </a:t>
            </a:r>
            <a:r>
              <a:rPr lang="pt-BR" sz="2000" dirty="0" err="1"/>
              <a:t>signal.square</a:t>
            </a:r>
            <a:r>
              <a:rPr lang="pt-BR" sz="2000" dirty="0"/>
              <a:t>(5*2.0*</a:t>
            </a:r>
            <a:r>
              <a:rPr lang="pt-BR" sz="2000" dirty="0" err="1"/>
              <a:t>np.pi</a:t>
            </a:r>
            <a:r>
              <a:rPr lang="pt-BR" sz="2000" dirty="0"/>
              <a:t>*x)</a:t>
            </a:r>
          </a:p>
          <a:p>
            <a:r>
              <a:rPr lang="pt-BR" sz="2000" dirty="0"/>
              <a:t>#resultado usando FFT</a:t>
            </a:r>
          </a:p>
          <a:p>
            <a:r>
              <a:rPr lang="pt-BR" sz="2000" dirty="0" err="1"/>
              <a:t>yf</a:t>
            </a:r>
            <a:r>
              <a:rPr lang="pt-BR" sz="2000" dirty="0"/>
              <a:t> = </a:t>
            </a:r>
            <a:r>
              <a:rPr lang="pt-BR" sz="2000" dirty="0" err="1"/>
              <a:t>fft</a:t>
            </a:r>
            <a:r>
              <a:rPr lang="pt-BR" sz="2000" dirty="0"/>
              <a:t>(y)</a:t>
            </a:r>
          </a:p>
          <a:p>
            <a:r>
              <a:rPr lang="pt-BR" sz="2000" dirty="0"/>
              <a:t>#</a:t>
            </a:r>
            <a:r>
              <a:rPr lang="pt-BR" sz="2000" dirty="0" err="1"/>
              <a:t>tranformando</a:t>
            </a:r>
            <a:r>
              <a:rPr lang="pt-BR" sz="2000" dirty="0"/>
              <a:t> x em </a:t>
            </a:r>
            <a:r>
              <a:rPr lang="pt-BR" sz="2000" dirty="0" err="1"/>
              <a:t>frequencia</a:t>
            </a:r>
            <a:r>
              <a:rPr lang="pt-BR" sz="2000" dirty="0"/>
              <a:t>, para metade dos pontos N//2</a:t>
            </a:r>
          </a:p>
          <a:p>
            <a:r>
              <a:rPr lang="pt-BR" sz="2000" dirty="0" err="1"/>
              <a:t>xf</a:t>
            </a:r>
            <a:r>
              <a:rPr lang="pt-BR" sz="2000" dirty="0"/>
              <a:t> = </a:t>
            </a:r>
            <a:r>
              <a:rPr lang="pt-BR" sz="2000" dirty="0" err="1"/>
              <a:t>np.linspace</a:t>
            </a:r>
            <a:r>
              <a:rPr lang="pt-BR" sz="2000" dirty="0"/>
              <a:t>(0.0, 1.0/(2.0*T), N//2)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611DF-FC1F-4ADC-B4C5-3A3A9C1EB2A2}"/>
              </a:ext>
            </a:extLst>
          </p:cNvPr>
          <p:cNvSpPr txBox="1"/>
          <p:nvPr/>
        </p:nvSpPr>
        <p:spPr>
          <a:xfrm>
            <a:off x="7489348" y="948690"/>
            <a:ext cx="412189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plt.figure</a:t>
            </a:r>
            <a:r>
              <a:rPr lang="pt-BR" sz="2000" dirty="0"/>
              <a:t>(1)</a:t>
            </a:r>
          </a:p>
          <a:p>
            <a:r>
              <a:rPr lang="pt-BR" sz="2000" dirty="0" err="1"/>
              <a:t>plt.title</a:t>
            </a:r>
            <a:r>
              <a:rPr lang="pt-BR" sz="2000" dirty="0"/>
              <a:t>("Sinal original")</a:t>
            </a:r>
          </a:p>
          <a:p>
            <a:r>
              <a:rPr lang="pt-BR" sz="2000" dirty="0" err="1"/>
              <a:t>plt.plot</a:t>
            </a:r>
            <a:r>
              <a:rPr lang="pt-BR" sz="2000" dirty="0"/>
              <a:t>(</a:t>
            </a:r>
            <a:r>
              <a:rPr lang="pt-BR" sz="2000" dirty="0" err="1"/>
              <a:t>x,y</a:t>
            </a:r>
            <a:r>
              <a:rPr lang="pt-BR" sz="2000" dirty="0"/>
              <a:t>)</a:t>
            </a:r>
          </a:p>
          <a:p>
            <a:r>
              <a:rPr lang="pt-BR" sz="2000" dirty="0" err="1"/>
              <a:t>plt.axis</a:t>
            </a:r>
            <a:r>
              <a:rPr lang="pt-BR" sz="2000" dirty="0"/>
              <a:t>([0, 1, -1, 1])</a:t>
            </a:r>
          </a:p>
          <a:p>
            <a:r>
              <a:rPr lang="pt-BR" sz="2000" dirty="0" err="1"/>
              <a:t>plt.show</a:t>
            </a:r>
            <a:r>
              <a:rPr lang="pt-BR" sz="2000" dirty="0"/>
              <a:t>()</a:t>
            </a:r>
          </a:p>
          <a:p>
            <a:r>
              <a:rPr lang="pt-BR" sz="2000" dirty="0" err="1"/>
              <a:t>plt.figure</a:t>
            </a:r>
            <a:r>
              <a:rPr lang="pt-BR" sz="2000" dirty="0"/>
              <a:t>(2)</a:t>
            </a:r>
          </a:p>
          <a:p>
            <a:r>
              <a:rPr lang="pt-BR" sz="2000" dirty="0" err="1"/>
              <a:t>plt.title</a:t>
            </a:r>
            <a:r>
              <a:rPr lang="pt-BR" sz="2000" dirty="0"/>
              <a:t>("Sinal FFT")</a:t>
            </a:r>
          </a:p>
          <a:p>
            <a:r>
              <a:rPr lang="pt-BR" sz="2000" dirty="0" err="1"/>
              <a:t>plt.plot</a:t>
            </a:r>
            <a:r>
              <a:rPr lang="pt-BR" sz="2000" dirty="0"/>
              <a:t>(</a:t>
            </a:r>
            <a:r>
              <a:rPr lang="pt-BR" sz="2000" dirty="0" err="1"/>
              <a:t>xf</a:t>
            </a:r>
            <a:r>
              <a:rPr lang="pt-BR" sz="2000" dirty="0"/>
              <a:t>, 2.0/N * </a:t>
            </a:r>
            <a:r>
              <a:rPr lang="pt-BR" sz="2000" dirty="0" err="1"/>
              <a:t>np.abs</a:t>
            </a:r>
            <a:r>
              <a:rPr lang="pt-BR" sz="2000" dirty="0"/>
              <a:t>(</a:t>
            </a:r>
            <a:r>
              <a:rPr lang="pt-BR" sz="2000" dirty="0" err="1"/>
              <a:t>yf</a:t>
            </a:r>
            <a:r>
              <a:rPr lang="pt-BR" sz="2000" dirty="0"/>
              <a:t>[0:N//2]))</a:t>
            </a:r>
          </a:p>
          <a:p>
            <a:r>
              <a:rPr lang="pt-BR" sz="2000" dirty="0" err="1"/>
              <a:t>plt.axis</a:t>
            </a:r>
            <a:r>
              <a:rPr lang="pt-BR" sz="2000" dirty="0"/>
              <a:t>([0, 50, 0, 1])</a:t>
            </a:r>
          </a:p>
          <a:p>
            <a:r>
              <a:rPr lang="pt-BR" sz="2000" dirty="0" err="1"/>
              <a:t>plt.grid</a:t>
            </a:r>
            <a:r>
              <a:rPr lang="pt-BR" sz="2000" dirty="0"/>
              <a:t>()</a:t>
            </a:r>
          </a:p>
          <a:p>
            <a:r>
              <a:rPr lang="pt-BR" sz="2000" dirty="0" err="1"/>
              <a:t>plt.show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057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FC82CD-24AC-4152-B1AA-D8D762E9A1A0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FACE63D-56EB-4306-8459-3CA524F08A91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D98C0D1B-12CA-426F-BD9A-0B4C63278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9" t="39412" r="41641" b="11617"/>
          <a:stretch/>
        </p:blipFill>
        <p:spPr>
          <a:xfrm>
            <a:off x="228600" y="1457325"/>
            <a:ext cx="6014389" cy="3648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FFCDC4-F2B7-48E7-9D9C-160DD64F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37648" r="38515" b="13676"/>
          <a:stretch/>
        </p:blipFill>
        <p:spPr>
          <a:xfrm>
            <a:off x="5686529" y="1552573"/>
            <a:ext cx="6558234" cy="3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2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CF29A8-1C59-401E-A022-693C291D4CA1}"/>
              </a:ext>
            </a:extLst>
          </p:cNvPr>
          <p:cNvSpPr txBox="1"/>
          <p:nvPr/>
        </p:nvSpPr>
        <p:spPr>
          <a:xfrm>
            <a:off x="405352" y="573396"/>
            <a:ext cx="1098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Exemplo 4</a:t>
            </a:r>
            <a:r>
              <a:rPr lang="pt-BR" sz="2400" dirty="0"/>
              <a:t>: Determinar o espectro de frequência para o som de um arquivo </a:t>
            </a:r>
            <a:r>
              <a:rPr lang="pt-BR" sz="2400" dirty="0" err="1"/>
              <a:t>wav</a:t>
            </a:r>
            <a:r>
              <a:rPr lang="pt-BR" sz="2400" dirty="0"/>
              <a:t>/m4a.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3B69B-F562-4BD6-B6A7-2575A7D55D4A}"/>
              </a:ext>
            </a:extLst>
          </p:cNvPr>
          <p:cNvSpPr txBox="1"/>
          <p:nvPr/>
        </p:nvSpPr>
        <p:spPr>
          <a:xfrm>
            <a:off x="935867" y="1408837"/>
            <a:ext cx="7981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librosa.display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pt-BR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3A16D1-67AD-448E-826D-BEEEBF0B636B}"/>
              </a:ext>
            </a:extLst>
          </p:cNvPr>
          <p:cNvSpPr txBox="1"/>
          <p:nvPr/>
        </p:nvSpPr>
        <p:spPr>
          <a:xfrm>
            <a:off x="935867" y="3259941"/>
            <a:ext cx="10620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librosa.load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'som.m4a’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librosa.display.waveplot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71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3406F1-7CC7-46DA-91B2-7202EF05597B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6EAC9E4-B58C-4B06-911E-20D196EEE008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335238-1DED-4371-A217-EB49631490B8}"/>
              </a:ext>
            </a:extLst>
          </p:cNvPr>
          <p:cNvSpPr txBox="1"/>
          <p:nvPr/>
        </p:nvSpPr>
        <p:spPr>
          <a:xfrm>
            <a:off x="266700" y="603328"/>
            <a:ext cx="2940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Resolução em Python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E05550-10C4-4084-AC91-BF2CDECFB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5" t="43089" r="3125" b="6617"/>
          <a:stretch/>
        </p:blipFill>
        <p:spPr>
          <a:xfrm>
            <a:off x="912054" y="1724024"/>
            <a:ext cx="9602611" cy="38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6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FC82CD-24AC-4152-B1AA-D8D762E9A1A0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FACE63D-56EB-4306-8459-3CA524F08A91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E404BD-34AC-42A3-83DA-3B323492E826}"/>
              </a:ext>
            </a:extLst>
          </p:cNvPr>
          <p:cNvSpPr txBox="1"/>
          <p:nvPr/>
        </p:nvSpPr>
        <p:spPr>
          <a:xfrm>
            <a:off x="774933" y="1984713"/>
            <a:ext cx="11331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librosa.stft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Xdb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librosa.amplitude_to_db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librosa.display.specshow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Xdb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x_axis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y_axis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hz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98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133" y="1253067"/>
            <a:ext cx="8382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Funções periódicas são representadas por séries de Fourier;</a:t>
            </a:r>
          </a:p>
          <a:p>
            <a:r>
              <a:rPr lang="pt-BR" dirty="0"/>
              <a:t> Funções não-periódicas são representadas por transformadas de Fourier (espectro do sinal);</a:t>
            </a:r>
          </a:p>
          <a:p>
            <a:r>
              <a:rPr lang="pt-BR" dirty="0"/>
              <a:t> Uma representação de f(x) é uma decomposição em componentes que também são funções;</a:t>
            </a:r>
          </a:p>
          <a:p>
            <a:r>
              <a:rPr lang="pt-BR" dirty="0"/>
              <a:t> As componentes dessa decomposição são as funções</a:t>
            </a:r>
          </a:p>
          <a:p>
            <a:pPr marL="0" indent="0">
              <a:buNone/>
            </a:pPr>
            <a:r>
              <a:rPr lang="pt-BR" dirty="0"/>
              <a:t>    trigonométricas </a:t>
            </a:r>
            <a:r>
              <a:rPr lang="pt-BR" dirty="0" err="1"/>
              <a:t>sen</a:t>
            </a:r>
            <a:r>
              <a:rPr lang="pt-BR" dirty="0"/>
              <a:t>(x) e cos(x).</a:t>
            </a:r>
            <a:endParaRPr lang="pt-BR" altLang="pt-BR" b="1" dirty="0"/>
          </a:p>
        </p:txBody>
      </p:sp>
    </p:spTree>
    <p:extLst>
      <p:ext uri="{BB962C8B-B14F-4D97-AF65-F5344CB8AC3E}">
        <p14:creationId xmlns:p14="http://schemas.microsoft.com/office/powerpoint/2010/main" val="289548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FC82CD-24AC-4152-B1AA-D8D762E9A1A0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FACE63D-56EB-4306-8459-3CA524F08A91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A7E156D-52D0-4F18-B951-A596AFE7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25000" r="1094" b="21617"/>
          <a:stretch/>
        </p:blipFill>
        <p:spPr>
          <a:xfrm>
            <a:off x="761999" y="1533525"/>
            <a:ext cx="10600507" cy="42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FC82CD-24AC-4152-B1AA-D8D762E9A1A0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FACE63D-56EB-4306-8459-3CA524F08A91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B5A828-0687-463A-B7C7-85F2A4FDE168}"/>
              </a:ext>
            </a:extLst>
          </p:cNvPr>
          <p:cNvSpPr txBox="1"/>
          <p:nvPr/>
        </p:nvSpPr>
        <p:spPr>
          <a:xfrm>
            <a:off x="405353" y="573396"/>
            <a:ext cx="10637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Exercício</a:t>
            </a:r>
            <a:r>
              <a:rPr lang="pt-BR" sz="2400" dirty="0"/>
              <a:t>: </a:t>
            </a:r>
            <a:r>
              <a:rPr lang="pt-BR" sz="2800" dirty="0"/>
              <a:t>Obter a transformada rápida de Fourier com frequência de amostragem de 8000 Hz para uma função seno com amplitude 3 e frequência de 500 Hz e outra função seno com amplitude 1 e frequência de 1500 Hz. </a:t>
            </a:r>
          </a:p>
        </p:txBody>
      </p:sp>
    </p:spTree>
    <p:extLst>
      <p:ext uri="{BB962C8B-B14F-4D97-AF65-F5344CB8AC3E}">
        <p14:creationId xmlns:p14="http://schemas.microsoft.com/office/powerpoint/2010/main" val="381598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264F0A-A53E-47AE-A165-044BB7D78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6" t="19019" r="36181" b="35882"/>
          <a:stretch/>
        </p:blipFill>
        <p:spPr>
          <a:xfrm>
            <a:off x="1320800" y="1244601"/>
            <a:ext cx="8471966" cy="41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C818E8-C182-49E1-92EB-8A0B79E75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5" t="16854" r="20842" b="14860"/>
          <a:stretch/>
        </p:blipFill>
        <p:spPr>
          <a:xfrm>
            <a:off x="1639957" y="615628"/>
            <a:ext cx="8656982" cy="57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DA4721-0B63-44D0-BBE0-209CE4A5F34E}"/>
              </a:ext>
            </a:extLst>
          </p:cNvPr>
          <p:cNvSpPr txBox="1"/>
          <p:nvPr/>
        </p:nvSpPr>
        <p:spPr>
          <a:xfrm>
            <a:off x="-219030" y="971007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  <a:r>
              <a:rPr lang="pt-BR" sz="2400" b="1" dirty="0"/>
              <a:t>Série de Fourier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E0AFED-DCE9-44C1-BC80-3656DCF0B19C}"/>
              </a:ext>
            </a:extLst>
          </p:cNvPr>
          <p:cNvSpPr txBox="1"/>
          <p:nvPr/>
        </p:nvSpPr>
        <p:spPr>
          <a:xfrm>
            <a:off x="770030" y="1791870"/>
            <a:ext cx="1035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Fourier mostrou que um sinal periódico f(t) com período T pode ser escrito como: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C52A02-B78D-45AD-8BF7-FC33DE65F9EF}"/>
              </a:ext>
            </a:extLst>
          </p:cNvPr>
          <p:cNvSpPr txBox="1"/>
          <p:nvPr/>
        </p:nvSpPr>
        <p:spPr>
          <a:xfrm>
            <a:off x="628628" y="5065083"/>
            <a:ext cx="100152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	</a:t>
            </a:r>
            <a:r>
              <a:rPr lang="pt-BR" sz="2400" dirty="0"/>
              <a:t>Ou seja, um sinal periódico f(t) pode ser representado como a soma de </a:t>
            </a:r>
          </a:p>
          <a:p>
            <a:r>
              <a:rPr lang="pt-BR" sz="2400" dirty="0"/>
              <a:t>um termo constante e de infinitas harmônicas .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1FA0AC-D882-4CDA-85B6-64DD7BC88741}"/>
              </a:ext>
            </a:extLst>
          </p:cNvPr>
          <p:cNvSpPr txBox="1"/>
          <p:nvPr/>
        </p:nvSpPr>
        <p:spPr>
          <a:xfrm>
            <a:off x="845444" y="2510266"/>
            <a:ext cx="779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f(t)=a</a:t>
            </a:r>
            <a:r>
              <a:rPr lang="pt-BR" sz="2400" baseline="-25000" dirty="0"/>
              <a:t>0</a:t>
            </a:r>
            <a:r>
              <a:rPr lang="pt-BR" sz="2400" dirty="0"/>
              <a:t>+a</a:t>
            </a:r>
            <a:r>
              <a:rPr lang="pt-BR" sz="2400" baseline="-25000" dirty="0"/>
              <a:t>1</a:t>
            </a:r>
            <a:r>
              <a:rPr lang="pt-BR" sz="2400" dirty="0"/>
              <a:t>cos(w</a:t>
            </a:r>
            <a:r>
              <a:rPr lang="pt-BR" sz="2400" baseline="-25000" dirty="0"/>
              <a:t>0</a:t>
            </a:r>
            <a:r>
              <a:rPr lang="pt-BR" sz="2400" dirty="0"/>
              <a:t>t)+b</a:t>
            </a:r>
            <a:r>
              <a:rPr lang="pt-BR" sz="2400" baseline="-25000" dirty="0"/>
              <a:t>1</a:t>
            </a:r>
            <a:r>
              <a:rPr lang="pt-BR" sz="2400" dirty="0"/>
              <a:t>sen(w</a:t>
            </a:r>
            <a:r>
              <a:rPr lang="pt-BR" sz="2400" baseline="-25000" dirty="0"/>
              <a:t>0</a:t>
            </a:r>
            <a:r>
              <a:rPr lang="pt-BR" sz="2400" dirty="0"/>
              <a:t>t)+a</a:t>
            </a:r>
            <a:r>
              <a:rPr lang="pt-BR" sz="2400" baseline="-25000" dirty="0"/>
              <a:t>2</a:t>
            </a:r>
            <a:r>
              <a:rPr lang="pt-BR" sz="2400" dirty="0"/>
              <a:t>cos(2w</a:t>
            </a:r>
            <a:r>
              <a:rPr lang="pt-BR" sz="2400" baseline="-25000" dirty="0"/>
              <a:t>0</a:t>
            </a:r>
            <a:r>
              <a:rPr lang="pt-BR" sz="2400" dirty="0"/>
              <a:t>t)+b</a:t>
            </a:r>
            <a:r>
              <a:rPr lang="pt-BR" sz="2400" baseline="-25000" dirty="0"/>
              <a:t>2</a:t>
            </a:r>
            <a:r>
              <a:rPr lang="pt-BR" sz="2400" dirty="0"/>
              <a:t>sen(2w</a:t>
            </a:r>
            <a:r>
              <a:rPr lang="pt-BR" sz="2400" baseline="-25000" dirty="0"/>
              <a:t>0</a:t>
            </a:r>
            <a:r>
              <a:rPr lang="pt-BR" sz="2400" dirty="0"/>
              <a:t>t)+........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C54D35-B41C-4F8E-B67F-B59E3FA6F5FC}"/>
              </a:ext>
            </a:extLst>
          </p:cNvPr>
          <p:cNvSpPr txBox="1"/>
          <p:nvPr/>
        </p:nvSpPr>
        <p:spPr>
          <a:xfrm>
            <a:off x="942680" y="32800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597B73A-D0BD-47F4-975C-A162303AC709}"/>
                  </a:ext>
                </a:extLst>
              </p:cNvPr>
              <p:cNvSpPr txBox="1"/>
              <p:nvPr/>
            </p:nvSpPr>
            <p:spPr>
              <a:xfrm>
                <a:off x="845444" y="3622280"/>
                <a:ext cx="6481653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597B73A-D0BD-47F4-975C-A162303A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4" y="3622280"/>
                <a:ext cx="6481653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7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C553FE-A9EE-42CB-B7AB-8D7626D3D851}"/>
              </a:ext>
            </a:extLst>
          </p:cNvPr>
          <p:cNvSpPr txBox="1"/>
          <p:nvPr/>
        </p:nvSpPr>
        <p:spPr>
          <a:xfrm>
            <a:off x="122549" y="1263191"/>
            <a:ext cx="10947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	</a:t>
            </a:r>
            <a:r>
              <a:rPr lang="pt-BR" sz="2400" dirty="0"/>
              <a:t>Para determinar a série trigonométrica de Fourier de um sinal f(t) é necessário </a:t>
            </a:r>
          </a:p>
          <a:p>
            <a:r>
              <a:rPr lang="pt-BR" sz="2400" dirty="0"/>
              <a:t>determinar os coeficientes a</a:t>
            </a:r>
            <a:r>
              <a:rPr lang="pt-BR" sz="2400" baseline="-25000" dirty="0"/>
              <a:t>0</a:t>
            </a:r>
            <a:r>
              <a:rPr lang="pt-BR" sz="2400" dirty="0"/>
              <a:t>, </a:t>
            </a:r>
            <a:r>
              <a:rPr lang="pt-BR" sz="2400" dirty="0" err="1"/>
              <a:t>a</a:t>
            </a:r>
            <a:r>
              <a:rPr lang="pt-BR" sz="2400" baseline="-25000" dirty="0" err="1"/>
              <a:t>k</a:t>
            </a:r>
            <a:r>
              <a:rPr lang="pt-BR" sz="2400" dirty="0"/>
              <a:t> e </a:t>
            </a:r>
            <a:r>
              <a:rPr lang="pt-BR" sz="2400" dirty="0" err="1"/>
              <a:t>b</a:t>
            </a:r>
            <a:r>
              <a:rPr lang="pt-BR" sz="2400" baseline="-25000" dirty="0" err="1"/>
              <a:t>k</a:t>
            </a:r>
            <a:r>
              <a:rPr lang="pt-BR" sz="2400" dirty="0"/>
              <a:t>.</a:t>
            </a:r>
          </a:p>
          <a:p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A923DD6-3D11-4BAF-AC3D-871A2AB9198F}"/>
              </a:ext>
            </a:extLst>
          </p:cNvPr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A7686F-ACF9-4830-8FBE-0DB8750D75E3}"/>
              </a:ext>
            </a:extLst>
          </p:cNvPr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07D244-48EA-494A-B2E0-1B28A43378A6}"/>
                  </a:ext>
                </a:extLst>
              </p:cNvPr>
              <p:cNvSpPr txBox="1"/>
              <p:nvPr/>
            </p:nvSpPr>
            <p:spPr>
              <a:xfrm>
                <a:off x="919582" y="2426386"/>
                <a:ext cx="2491580" cy="92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07D244-48EA-494A-B2E0-1B28A4337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82" y="2426386"/>
                <a:ext cx="2491580" cy="922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CB63017-1D50-4C56-B603-C40ACA16CA4D}"/>
                  </a:ext>
                </a:extLst>
              </p:cNvPr>
              <p:cNvSpPr txBox="1"/>
              <p:nvPr/>
            </p:nvSpPr>
            <p:spPr>
              <a:xfrm>
                <a:off x="919582" y="3627877"/>
                <a:ext cx="3830600" cy="92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𝑘𝑤</m:t>
                          </m:r>
                          <m:r>
                            <a:rPr lang="pt-BR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CB63017-1D50-4C56-B603-C40ACA16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82" y="3627877"/>
                <a:ext cx="3830600" cy="922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BF1A352-7D6A-4296-AC05-6A29DD183BCA}"/>
                  </a:ext>
                </a:extLst>
              </p:cNvPr>
              <p:cNvSpPr txBox="1"/>
              <p:nvPr/>
            </p:nvSpPr>
            <p:spPr>
              <a:xfrm>
                <a:off x="919582" y="4970770"/>
                <a:ext cx="3848233" cy="92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𝑘𝑤</m:t>
                          </m:r>
                          <m:r>
                            <a:rPr lang="pt-BR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BF1A352-7D6A-4296-AC05-6A29DD18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82" y="4970770"/>
                <a:ext cx="3848233" cy="922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03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7DCABA-E91D-4897-BAC8-6F240073A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9" t="47255" r="34791" b="9346"/>
          <a:stretch/>
        </p:blipFill>
        <p:spPr>
          <a:xfrm>
            <a:off x="965198" y="1794933"/>
            <a:ext cx="7977487" cy="40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645" y="12803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spc="50" dirty="0">
                <a:ln w="13500">
                  <a:solidFill>
                    <a:schemeClr val="tx1">
                      <a:lumMod val="50000"/>
                      <a:lumOff val="500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65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4322    Cálculo Numérico</a:t>
            </a:r>
            <a:endParaRPr lang="pt-BR" b="1" spc="50" dirty="0">
              <a:ln w="13500">
                <a:solidFill>
                  <a:schemeClr val="tx1">
                    <a:lumMod val="50000"/>
                    <a:lumOff val="50000"/>
                    <a:alpha val="6500"/>
                  </a:schemeClr>
                </a:solidFill>
                <a:prstDash val="solid"/>
              </a:ln>
              <a:solidFill>
                <a:schemeClr val="bg1">
                  <a:lumMod val="65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0" y="492731"/>
            <a:ext cx="9853684" cy="0"/>
          </a:xfrm>
          <a:prstGeom prst="line">
            <a:avLst/>
          </a:prstGeom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D94C9CA-4272-4518-982F-05E7C34B3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1" t="46078" r="39098" b="8954"/>
          <a:stretch/>
        </p:blipFill>
        <p:spPr>
          <a:xfrm>
            <a:off x="1659467" y="1397000"/>
            <a:ext cx="79292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1463</Words>
  <Application>Microsoft Office PowerPoint</Application>
  <PresentationFormat>Widescreen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Gracias</dc:creator>
  <cp:lastModifiedBy>ELISANGELA BOTELHO GRACIAS</cp:lastModifiedBy>
  <cp:revision>192</cp:revision>
  <dcterms:created xsi:type="dcterms:W3CDTF">2017-01-30T12:07:37Z</dcterms:created>
  <dcterms:modified xsi:type="dcterms:W3CDTF">2023-05-10T13:13:58Z</dcterms:modified>
</cp:coreProperties>
</file>