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22" Type="http://schemas.openxmlformats.org/officeDocument/2006/relationships/font" Target="fonts/RobotoMono-bold.fntdata"/><Relationship Id="rId10" Type="http://schemas.openxmlformats.org/officeDocument/2006/relationships/slide" Target="slides/slide6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9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11d8620aef2c8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11d8620aef2c8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96972c31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96972c31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96c3b33f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96c3b33f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11d8620aef2c89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f11d8620aef2c89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673df63d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673df63d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66eca4ea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66eca4ea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96972c3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96972c3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7094c8e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7094c8e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675833ec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675833ec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aadb6fa0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aadb6fa0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6715419e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6715419e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d7453f76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d7453f76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1838325" y="1819275"/>
            <a:ext cx="68385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SDET Course</a:t>
            </a:r>
            <a:endParaRPr sz="42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1838325" y="2789125"/>
            <a:ext cx="65781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 - Adapter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-100" y="50"/>
            <a:ext cx="1479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-50" y="611200"/>
            <a:ext cx="1478890" cy="12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Google - Playwright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1012275" y="1121125"/>
            <a:ext cx="6983700" cy="3639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GoogleSearchClickPlaywright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main(</a:t>
            </a:r>
            <a:r>
              <a:rPr lang="en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[] args) {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try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(Playwright playwright = Playwright.create()) {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BrowserType.LaunchOptions options =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BrowserType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LaunchOptions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options.setHeadless(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r>
              <a:rPr lang="en" sz="10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Set to false to see the browser UI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Browser browser = playwright.chromium().launch(options);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BrowserContext context = browser.newContext();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Page page = context.newPage();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page.navigate(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"https://www.google.com"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 sz="10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Assuming the Google search box has the name attribute "q"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page.click(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"input[name='q']"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Google - Selenium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478875" y="663925"/>
            <a:ext cx="6983700" cy="2457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GoogleSearchClickSelenium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main(</a:t>
            </a:r>
            <a:r>
              <a:rPr lang="en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[] args) {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System.setProperty(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"webdriver.chrome.driver"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"path/to/chromedriver"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WebDriver driver =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ChromeDriver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driver.get(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"https://www.google.com"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WebElement searchBox = driver.findElement(By.name(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"q"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searchBox.click();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3600" y="3454125"/>
            <a:ext cx="720576" cy="752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1498" y="3483325"/>
            <a:ext cx="3733377" cy="7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 rotWithShape="1">
          <a:blip r:embed="rId6">
            <a:alphaModFix/>
          </a:blip>
          <a:srcRect b="18296" l="11398" r="14389" t="27444"/>
          <a:stretch/>
        </p:blipFill>
        <p:spPr>
          <a:xfrm>
            <a:off x="2877138" y="3393050"/>
            <a:ext cx="1021401" cy="933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23"/>
          <p:cNvCxnSpPr/>
          <p:nvPr/>
        </p:nvCxnSpPr>
        <p:spPr>
          <a:xfrm flipH="1">
            <a:off x="2320038" y="3853812"/>
            <a:ext cx="5571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3"/>
          <p:cNvCxnSpPr/>
          <p:nvPr/>
        </p:nvCxnSpPr>
        <p:spPr>
          <a:xfrm flipH="1">
            <a:off x="3996438" y="3853812"/>
            <a:ext cx="5571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ctrTitle"/>
          </p:nvPr>
        </p:nvSpPr>
        <p:spPr>
          <a:xfrm>
            <a:off x="1838325" y="1819275"/>
            <a:ext cx="68385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Happy Coding</a:t>
            </a:r>
            <a:endParaRPr sz="4200"/>
          </a:p>
        </p:txBody>
      </p:sp>
      <p:sp>
        <p:nvSpPr>
          <p:cNvPr id="153" name="Google Shape;153;p24"/>
          <p:cNvSpPr txBox="1"/>
          <p:nvPr/>
        </p:nvSpPr>
        <p:spPr>
          <a:xfrm>
            <a:off x="-100" y="50"/>
            <a:ext cx="1479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0" y="609600"/>
            <a:ext cx="1478890" cy="12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Types of Design Patterns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31000" y="1018200"/>
            <a:ext cx="2487000" cy="15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Creational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Singleton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Builder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Prototype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Factory Method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Abstract Factory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7" name="Google Shape;77;p14"/>
          <p:cNvSpPr txBox="1"/>
          <p:nvPr/>
        </p:nvSpPr>
        <p:spPr>
          <a:xfrm>
            <a:off x="3264725" y="972725"/>
            <a:ext cx="2001900" cy="20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Structural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Adapter</a:t>
            </a:r>
            <a:endParaRPr b="1"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Composite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Proxy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Flyweight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Bridge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Facade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Decorator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8" name="Google Shape;78;p14"/>
          <p:cNvSpPr txBox="1"/>
          <p:nvPr/>
        </p:nvSpPr>
        <p:spPr>
          <a:xfrm>
            <a:off x="5950150" y="933200"/>
            <a:ext cx="31524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Behavioral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Strategy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Observer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Command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Memento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State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Template Method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Mediator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Chain of Responsibility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Interpreter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Visitor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Iterator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4673800" y="1387825"/>
            <a:ext cx="42678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Char char="●"/>
            </a:pPr>
            <a:r>
              <a:rPr lang="en">
                <a:solidFill>
                  <a:srgbClr val="FAFAFA"/>
                </a:solidFill>
              </a:rPr>
              <a:t>Description</a:t>
            </a:r>
            <a:endParaRPr>
              <a:solidFill>
                <a:srgbClr val="FAFAF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AFAFA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Char char="●"/>
            </a:pPr>
            <a:r>
              <a:rPr lang="en">
                <a:solidFill>
                  <a:srgbClr val="FAFAFA"/>
                </a:solidFill>
              </a:rPr>
              <a:t>Diagram</a:t>
            </a:r>
            <a:endParaRPr>
              <a:solidFill>
                <a:srgbClr val="FAFAF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AFAFA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Char char="●"/>
            </a:pPr>
            <a:r>
              <a:rPr lang="en">
                <a:solidFill>
                  <a:srgbClr val="FAFAFA"/>
                </a:solidFill>
              </a:rPr>
              <a:t>Code sample (Java)</a:t>
            </a:r>
            <a:endParaRPr>
              <a:solidFill>
                <a:srgbClr val="FAFAF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AFAFA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Char char="●"/>
            </a:pPr>
            <a:r>
              <a:rPr lang="en">
                <a:solidFill>
                  <a:srgbClr val="FAFAFA"/>
                </a:solidFill>
              </a:rPr>
              <a:t>Use cases</a:t>
            </a:r>
            <a:endParaRPr>
              <a:solidFill>
                <a:srgbClr val="FAFAFA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8400" y="771450"/>
            <a:ext cx="3994527" cy="3994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683276" y="1805600"/>
            <a:ext cx="18729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3006125" y="1425500"/>
            <a:ext cx="57363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Adapter design pattern is a structural pattern that allows incompatible interfaces to work together. It acts as a bridge between two incompatible interfaces, converting the interface of a class into another interface that a client expects. By doing so, it enables classes with different interfaces to work together seamlessly. The Adapter pattern is particularly useful when integrating legacy code or third-party libraries into modern systems, as it enables them to collaborate without needing to modify their source code.</a:t>
            </a:r>
            <a:endParaRPr sz="1300"/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6600" y="3366100"/>
            <a:ext cx="1777400" cy="17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683276" y="1653200"/>
            <a:ext cx="18729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</a:t>
            </a:r>
            <a:r>
              <a:rPr lang="en"/>
              <a:t>Diagram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2350" y="1653200"/>
            <a:ext cx="5657208" cy="15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683276" y="1653200"/>
            <a:ext cx="18729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</a:t>
            </a:r>
            <a:r>
              <a:rPr lang="en"/>
              <a:t> Diagram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8901" y="485150"/>
            <a:ext cx="3743325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Sample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231000" y="865800"/>
            <a:ext cx="8694000" cy="23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General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Legacy Integration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Third Party Libraries</a:t>
            </a:r>
            <a:endParaRPr sz="13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○"/>
            </a:pPr>
            <a:r>
              <a:rPr lang="en" sz="1300"/>
              <a:t>Cross-Platform applications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 Test Automation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Legacy test scripts adaptation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Data format adaptation (JSON, XML etc.)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Appium (vs UIAutomation or XCUITest)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28" name="Google Shape;128;p21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