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11d8620aef2c8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11d8620aef2c8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11d8620aef2c89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11d8620aef2c89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673df63d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673df63d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c66eca4ea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c66eca4ea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7094c8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7094c8e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9fb2ef4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9fb2ef4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675833e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675833e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f3241be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f3241be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6715419e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6715419e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d77c2c1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d77c2c1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SDET Course</a:t>
            </a:r>
            <a:endParaRPr sz="4200"/>
          </a:p>
        </p:txBody>
      </p:sp>
      <p:sp>
        <p:nvSpPr>
          <p:cNvPr id="68" name="Google Shape;68;p13"/>
          <p:cNvSpPr txBox="1"/>
          <p:nvPr>
            <p:ph idx="1" type="subTitle"/>
          </p:nvPr>
        </p:nvSpPr>
        <p:spPr>
          <a:xfrm>
            <a:off x="1838325" y="2789125"/>
            <a:ext cx="6578100" cy="5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Patterns - Bridge</a:t>
            </a:r>
            <a:endParaRPr/>
          </a:p>
        </p:txBody>
      </p:sp>
      <p:sp>
        <p:nvSpPr>
          <p:cNvPr id="69" name="Google Shape;69;p13"/>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70" name="Google Shape;70;p13"/>
          <p:cNvPicPr preferRelativeResize="0"/>
          <p:nvPr/>
        </p:nvPicPr>
        <p:blipFill rotWithShape="1">
          <a:blip r:embed="rId3">
            <a:alphaModFix/>
          </a:blip>
          <a:srcRect b="32459" l="34463" r="36596" t="29704"/>
          <a:stretch/>
        </p:blipFill>
        <p:spPr>
          <a:xfrm>
            <a:off x="-50" y="611200"/>
            <a:ext cx="1478890" cy="1208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ctrTitle"/>
          </p:nvPr>
        </p:nvSpPr>
        <p:spPr>
          <a:xfrm>
            <a:off x="1838325" y="1819275"/>
            <a:ext cx="68385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Happy Coding</a:t>
            </a:r>
            <a:endParaRPr sz="4200"/>
          </a:p>
        </p:txBody>
      </p:sp>
      <p:sp>
        <p:nvSpPr>
          <p:cNvPr id="135" name="Google Shape;135;p22"/>
          <p:cNvSpPr txBox="1"/>
          <p:nvPr/>
        </p:nvSpPr>
        <p:spPr>
          <a:xfrm>
            <a:off x="-100" y="50"/>
            <a:ext cx="1479000" cy="51435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2"/>
          <p:cNvPicPr preferRelativeResize="0"/>
          <p:nvPr/>
        </p:nvPicPr>
        <p:blipFill rotWithShape="1">
          <a:blip r:embed="rId3">
            <a:alphaModFix/>
          </a:blip>
          <a:srcRect b="32459" l="34463" r="36596" t="29704"/>
          <a:stretch/>
        </p:blipFill>
        <p:spPr>
          <a:xfrm>
            <a:off x="0" y="609600"/>
            <a:ext cx="1478890" cy="120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Types of Design Patterns</a:t>
            </a:r>
            <a:endParaRPr/>
          </a:p>
        </p:txBody>
      </p:sp>
      <p:sp>
        <p:nvSpPr>
          <p:cNvPr id="76" name="Google Shape;76;p14"/>
          <p:cNvSpPr txBox="1"/>
          <p:nvPr/>
        </p:nvSpPr>
        <p:spPr>
          <a:xfrm>
            <a:off x="231000" y="1018200"/>
            <a:ext cx="2487000" cy="15993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Creational</a:t>
            </a:r>
            <a:endParaRPr sz="1300"/>
          </a:p>
          <a:p>
            <a:pPr indent="-311150" lvl="1" marL="914400" rtl="0" algn="l">
              <a:lnSpc>
                <a:spcPct val="115000"/>
              </a:lnSpc>
              <a:spcBef>
                <a:spcPts val="0"/>
              </a:spcBef>
              <a:spcAft>
                <a:spcPts val="0"/>
              </a:spcAft>
              <a:buSzPts val="1300"/>
              <a:buChar char="○"/>
            </a:pPr>
            <a:r>
              <a:rPr lang="en" sz="1300"/>
              <a:t>Singleton</a:t>
            </a:r>
            <a:endParaRPr sz="1300"/>
          </a:p>
          <a:p>
            <a:pPr indent="-311150" lvl="1" marL="914400" rtl="0" algn="l">
              <a:lnSpc>
                <a:spcPct val="115000"/>
              </a:lnSpc>
              <a:spcBef>
                <a:spcPts val="0"/>
              </a:spcBef>
              <a:spcAft>
                <a:spcPts val="0"/>
              </a:spcAft>
              <a:buSzPts val="1300"/>
              <a:buChar char="○"/>
            </a:pPr>
            <a:r>
              <a:rPr lang="en" sz="1300"/>
              <a:t>Builder</a:t>
            </a:r>
            <a:endParaRPr sz="1300"/>
          </a:p>
          <a:p>
            <a:pPr indent="-311150" lvl="1" marL="914400" rtl="0" algn="l">
              <a:lnSpc>
                <a:spcPct val="115000"/>
              </a:lnSpc>
              <a:spcBef>
                <a:spcPts val="0"/>
              </a:spcBef>
              <a:spcAft>
                <a:spcPts val="0"/>
              </a:spcAft>
              <a:buSzPts val="1300"/>
              <a:buChar char="○"/>
            </a:pPr>
            <a:r>
              <a:rPr lang="en" sz="1300"/>
              <a:t>Prototype</a:t>
            </a:r>
            <a:endParaRPr sz="1300"/>
          </a:p>
          <a:p>
            <a:pPr indent="-311150" lvl="1" marL="914400" rtl="0" algn="l">
              <a:lnSpc>
                <a:spcPct val="115000"/>
              </a:lnSpc>
              <a:spcBef>
                <a:spcPts val="0"/>
              </a:spcBef>
              <a:spcAft>
                <a:spcPts val="0"/>
              </a:spcAft>
              <a:buSzPts val="1300"/>
              <a:buChar char="○"/>
            </a:pPr>
            <a:r>
              <a:rPr lang="en" sz="1300"/>
              <a:t>Factory Method</a:t>
            </a:r>
            <a:endParaRPr sz="1300"/>
          </a:p>
          <a:p>
            <a:pPr indent="-311150" lvl="1" marL="914400" rtl="0" algn="l">
              <a:lnSpc>
                <a:spcPct val="115000"/>
              </a:lnSpc>
              <a:spcBef>
                <a:spcPts val="0"/>
              </a:spcBef>
              <a:spcAft>
                <a:spcPts val="0"/>
              </a:spcAft>
              <a:buSzPts val="1300"/>
              <a:buChar char="○"/>
            </a:pPr>
            <a:r>
              <a:rPr lang="en" sz="1300"/>
              <a:t>Abstract Factory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7" name="Google Shape;77;p14"/>
          <p:cNvSpPr txBox="1"/>
          <p:nvPr/>
        </p:nvSpPr>
        <p:spPr>
          <a:xfrm>
            <a:off x="3264725" y="972725"/>
            <a:ext cx="2001900" cy="2011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Structural</a:t>
            </a:r>
            <a:endParaRPr sz="1300"/>
          </a:p>
          <a:p>
            <a:pPr indent="-311150" lvl="1" marL="914400" rtl="0" algn="l">
              <a:lnSpc>
                <a:spcPct val="115000"/>
              </a:lnSpc>
              <a:spcBef>
                <a:spcPts val="0"/>
              </a:spcBef>
              <a:spcAft>
                <a:spcPts val="0"/>
              </a:spcAft>
              <a:buSzPts val="1300"/>
              <a:buChar char="○"/>
            </a:pPr>
            <a:r>
              <a:rPr lang="en" sz="1300"/>
              <a:t>Adapter</a:t>
            </a:r>
            <a:endParaRPr sz="1300"/>
          </a:p>
          <a:p>
            <a:pPr indent="-311150" lvl="1" marL="914400" rtl="0" algn="l">
              <a:lnSpc>
                <a:spcPct val="115000"/>
              </a:lnSpc>
              <a:spcBef>
                <a:spcPts val="0"/>
              </a:spcBef>
              <a:spcAft>
                <a:spcPts val="0"/>
              </a:spcAft>
              <a:buSzPts val="1300"/>
              <a:buChar char="○"/>
            </a:pPr>
            <a:r>
              <a:rPr lang="en" sz="1300"/>
              <a:t>Composite</a:t>
            </a:r>
            <a:endParaRPr sz="1300"/>
          </a:p>
          <a:p>
            <a:pPr indent="-311150" lvl="1" marL="914400" rtl="0" algn="l">
              <a:lnSpc>
                <a:spcPct val="115000"/>
              </a:lnSpc>
              <a:spcBef>
                <a:spcPts val="0"/>
              </a:spcBef>
              <a:spcAft>
                <a:spcPts val="0"/>
              </a:spcAft>
              <a:buSzPts val="1300"/>
              <a:buChar char="○"/>
            </a:pPr>
            <a:r>
              <a:rPr lang="en" sz="1300"/>
              <a:t>Proxy</a:t>
            </a:r>
            <a:endParaRPr sz="1300"/>
          </a:p>
          <a:p>
            <a:pPr indent="-311150" lvl="1" marL="914400" rtl="0" algn="l">
              <a:lnSpc>
                <a:spcPct val="115000"/>
              </a:lnSpc>
              <a:spcBef>
                <a:spcPts val="0"/>
              </a:spcBef>
              <a:spcAft>
                <a:spcPts val="0"/>
              </a:spcAft>
              <a:buSzPts val="1300"/>
              <a:buChar char="○"/>
            </a:pPr>
            <a:r>
              <a:rPr lang="en" sz="1300"/>
              <a:t>Flyweight</a:t>
            </a:r>
            <a:endParaRPr sz="1300"/>
          </a:p>
          <a:p>
            <a:pPr indent="-311150" lvl="1" marL="914400" rtl="0" algn="l">
              <a:lnSpc>
                <a:spcPct val="115000"/>
              </a:lnSpc>
              <a:spcBef>
                <a:spcPts val="0"/>
              </a:spcBef>
              <a:spcAft>
                <a:spcPts val="0"/>
              </a:spcAft>
              <a:buSzPts val="1300"/>
              <a:buChar char="○"/>
            </a:pPr>
            <a:r>
              <a:rPr b="1" lang="en" sz="1300"/>
              <a:t>Bridge</a:t>
            </a:r>
            <a:endParaRPr b="1" sz="1300"/>
          </a:p>
          <a:p>
            <a:pPr indent="-311150" lvl="1" marL="914400" rtl="0" algn="l">
              <a:lnSpc>
                <a:spcPct val="115000"/>
              </a:lnSpc>
              <a:spcBef>
                <a:spcPts val="0"/>
              </a:spcBef>
              <a:spcAft>
                <a:spcPts val="0"/>
              </a:spcAft>
              <a:buSzPts val="1300"/>
              <a:buChar char="○"/>
            </a:pPr>
            <a:r>
              <a:rPr lang="en" sz="1300"/>
              <a:t>Facade</a:t>
            </a:r>
            <a:endParaRPr sz="1300"/>
          </a:p>
          <a:p>
            <a:pPr indent="-311150" lvl="1" marL="914400" rtl="0" algn="l">
              <a:lnSpc>
                <a:spcPct val="115000"/>
              </a:lnSpc>
              <a:spcBef>
                <a:spcPts val="0"/>
              </a:spcBef>
              <a:spcAft>
                <a:spcPts val="0"/>
              </a:spcAft>
              <a:buSzPts val="1300"/>
              <a:buChar char="○"/>
            </a:pPr>
            <a:r>
              <a:rPr lang="en" sz="1300"/>
              <a:t>Decorator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sp>
        <p:nvSpPr>
          <p:cNvPr id="78" name="Google Shape;78;p14"/>
          <p:cNvSpPr txBox="1"/>
          <p:nvPr/>
        </p:nvSpPr>
        <p:spPr>
          <a:xfrm>
            <a:off x="5950150" y="933200"/>
            <a:ext cx="3152400" cy="3120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Behavioral</a:t>
            </a:r>
            <a:endParaRPr sz="1300"/>
          </a:p>
          <a:p>
            <a:pPr indent="-311150" lvl="1" marL="914400" rtl="0" algn="l">
              <a:lnSpc>
                <a:spcPct val="115000"/>
              </a:lnSpc>
              <a:spcBef>
                <a:spcPts val="0"/>
              </a:spcBef>
              <a:spcAft>
                <a:spcPts val="0"/>
              </a:spcAft>
              <a:buSzPts val="1300"/>
              <a:buChar char="○"/>
            </a:pPr>
            <a:r>
              <a:rPr lang="en" sz="1300"/>
              <a:t>Strategy</a:t>
            </a:r>
            <a:endParaRPr sz="1300"/>
          </a:p>
          <a:p>
            <a:pPr indent="-311150" lvl="1" marL="914400" rtl="0" algn="l">
              <a:lnSpc>
                <a:spcPct val="115000"/>
              </a:lnSpc>
              <a:spcBef>
                <a:spcPts val="0"/>
              </a:spcBef>
              <a:spcAft>
                <a:spcPts val="0"/>
              </a:spcAft>
              <a:buSzPts val="1300"/>
              <a:buChar char="○"/>
            </a:pPr>
            <a:r>
              <a:rPr lang="en" sz="1300"/>
              <a:t>Observer</a:t>
            </a:r>
            <a:endParaRPr sz="1300"/>
          </a:p>
          <a:p>
            <a:pPr indent="-311150" lvl="1" marL="914400" rtl="0" algn="l">
              <a:lnSpc>
                <a:spcPct val="115000"/>
              </a:lnSpc>
              <a:spcBef>
                <a:spcPts val="0"/>
              </a:spcBef>
              <a:spcAft>
                <a:spcPts val="0"/>
              </a:spcAft>
              <a:buSzPts val="1300"/>
              <a:buChar char="○"/>
            </a:pPr>
            <a:r>
              <a:rPr lang="en" sz="1300"/>
              <a:t>Command</a:t>
            </a:r>
            <a:endParaRPr sz="1300"/>
          </a:p>
          <a:p>
            <a:pPr indent="-311150" lvl="1" marL="914400" rtl="0" algn="l">
              <a:lnSpc>
                <a:spcPct val="115000"/>
              </a:lnSpc>
              <a:spcBef>
                <a:spcPts val="0"/>
              </a:spcBef>
              <a:spcAft>
                <a:spcPts val="0"/>
              </a:spcAft>
              <a:buSzPts val="1300"/>
              <a:buChar char="○"/>
            </a:pPr>
            <a:r>
              <a:rPr lang="en" sz="1300"/>
              <a:t>Memento</a:t>
            </a:r>
            <a:endParaRPr sz="1300"/>
          </a:p>
          <a:p>
            <a:pPr indent="-311150" lvl="1" marL="914400" rtl="0" algn="l">
              <a:lnSpc>
                <a:spcPct val="115000"/>
              </a:lnSpc>
              <a:spcBef>
                <a:spcPts val="0"/>
              </a:spcBef>
              <a:spcAft>
                <a:spcPts val="0"/>
              </a:spcAft>
              <a:buSzPts val="1300"/>
              <a:buChar char="○"/>
            </a:pPr>
            <a:r>
              <a:rPr lang="en" sz="1300"/>
              <a:t>State</a:t>
            </a:r>
            <a:endParaRPr sz="1300"/>
          </a:p>
          <a:p>
            <a:pPr indent="-311150" lvl="1" marL="914400" rtl="0" algn="l">
              <a:lnSpc>
                <a:spcPct val="115000"/>
              </a:lnSpc>
              <a:spcBef>
                <a:spcPts val="0"/>
              </a:spcBef>
              <a:spcAft>
                <a:spcPts val="0"/>
              </a:spcAft>
              <a:buSzPts val="1300"/>
              <a:buChar char="○"/>
            </a:pPr>
            <a:r>
              <a:rPr lang="en" sz="1300"/>
              <a:t>Template Method</a:t>
            </a:r>
            <a:endParaRPr sz="1300"/>
          </a:p>
          <a:p>
            <a:pPr indent="-311150" lvl="1" marL="914400" rtl="0" algn="l">
              <a:lnSpc>
                <a:spcPct val="115000"/>
              </a:lnSpc>
              <a:spcBef>
                <a:spcPts val="0"/>
              </a:spcBef>
              <a:spcAft>
                <a:spcPts val="0"/>
              </a:spcAft>
              <a:buSzPts val="1300"/>
              <a:buChar char="○"/>
            </a:pPr>
            <a:r>
              <a:rPr lang="en" sz="1300"/>
              <a:t>Mediator</a:t>
            </a:r>
            <a:endParaRPr sz="1300"/>
          </a:p>
          <a:p>
            <a:pPr indent="-311150" lvl="1" marL="914400" rtl="0" algn="l">
              <a:lnSpc>
                <a:spcPct val="115000"/>
              </a:lnSpc>
              <a:spcBef>
                <a:spcPts val="0"/>
              </a:spcBef>
              <a:spcAft>
                <a:spcPts val="0"/>
              </a:spcAft>
              <a:buSzPts val="1300"/>
              <a:buChar char="○"/>
            </a:pPr>
            <a:r>
              <a:rPr lang="en" sz="1300"/>
              <a:t>Chain of Responsibility</a:t>
            </a:r>
            <a:endParaRPr sz="1300"/>
          </a:p>
          <a:p>
            <a:pPr indent="-311150" lvl="1" marL="914400" rtl="0" algn="l">
              <a:lnSpc>
                <a:spcPct val="115000"/>
              </a:lnSpc>
              <a:spcBef>
                <a:spcPts val="0"/>
              </a:spcBef>
              <a:spcAft>
                <a:spcPts val="0"/>
              </a:spcAft>
              <a:buSzPts val="1300"/>
              <a:buChar char="○"/>
            </a:pPr>
            <a:r>
              <a:rPr lang="en" sz="1300"/>
              <a:t>Interpreter</a:t>
            </a:r>
            <a:endParaRPr sz="1300"/>
          </a:p>
          <a:p>
            <a:pPr indent="-311150" lvl="1" marL="914400" rtl="0" algn="l">
              <a:lnSpc>
                <a:spcPct val="115000"/>
              </a:lnSpc>
              <a:spcBef>
                <a:spcPts val="0"/>
              </a:spcBef>
              <a:spcAft>
                <a:spcPts val="0"/>
              </a:spcAft>
              <a:buSzPts val="1300"/>
              <a:buChar char="○"/>
            </a:pPr>
            <a:r>
              <a:rPr lang="en" sz="1300"/>
              <a:t>Visitor</a:t>
            </a:r>
            <a:endParaRPr sz="1300"/>
          </a:p>
          <a:p>
            <a:pPr indent="-311150" lvl="1" marL="914400" rtl="0" algn="l">
              <a:lnSpc>
                <a:spcPct val="115000"/>
              </a:lnSpc>
              <a:spcBef>
                <a:spcPts val="0"/>
              </a:spcBef>
              <a:spcAft>
                <a:spcPts val="0"/>
              </a:spcAft>
              <a:buSzPts val="1300"/>
              <a:buChar char="○"/>
            </a:pPr>
            <a:r>
              <a:rPr lang="en" sz="1300"/>
              <a:t>Iterator</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t/>
            </a:r>
            <a:endParaRPr sz="1300"/>
          </a:p>
        </p:txBody>
      </p:sp>
      <p:pic>
        <p:nvPicPr>
          <p:cNvPr id="79" name="Google Shape;79;p14"/>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Agenda</a:t>
            </a:r>
            <a:endParaRPr/>
          </a:p>
        </p:txBody>
      </p:sp>
      <p:pic>
        <p:nvPicPr>
          <p:cNvPr id="85" name="Google Shape;85;p15"/>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86" name="Google Shape;86;p15"/>
          <p:cNvSpPr txBox="1"/>
          <p:nvPr/>
        </p:nvSpPr>
        <p:spPr>
          <a:xfrm>
            <a:off x="4673800" y="1387825"/>
            <a:ext cx="4267800" cy="228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AFAFA"/>
              </a:buClr>
              <a:buSzPts val="1400"/>
              <a:buChar char="●"/>
            </a:pPr>
            <a:r>
              <a:rPr lang="en">
                <a:solidFill>
                  <a:srgbClr val="FAFAFA"/>
                </a:solidFill>
              </a:rPr>
              <a:t>Description</a:t>
            </a:r>
            <a:endParaRPr>
              <a:solidFill>
                <a:srgbClr val="FAFAFA"/>
              </a:solidFill>
            </a:endParaRPr>
          </a:p>
          <a:p>
            <a:pPr indent="0" lvl="0" marL="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Diagram</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Code sample (Java)</a:t>
            </a:r>
            <a:endParaRPr>
              <a:solidFill>
                <a:srgbClr val="FAFAFA"/>
              </a:solidFill>
            </a:endParaRPr>
          </a:p>
          <a:p>
            <a:pPr indent="0" lvl="0" marL="457200" rtl="0" algn="l">
              <a:spcBef>
                <a:spcPts val="0"/>
              </a:spcBef>
              <a:spcAft>
                <a:spcPts val="0"/>
              </a:spcAft>
              <a:buNone/>
            </a:pPr>
            <a:r>
              <a:t/>
            </a:r>
            <a:endParaRPr>
              <a:solidFill>
                <a:srgbClr val="FAFAFA"/>
              </a:solidFill>
            </a:endParaRPr>
          </a:p>
          <a:p>
            <a:pPr indent="-317500" lvl="0" marL="457200" rtl="0" algn="l">
              <a:spcBef>
                <a:spcPts val="0"/>
              </a:spcBef>
              <a:spcAft>
                <a:spcPts val="0"/>
              </a:spcAft>
              <a:buClr>
                <a:srgbClr val="FAFAFA"/>
              </a:buClr>
              <a:buSzPts val="1400"/>
              <a:buChar char="●"/>
            </a:pPr>
            <a:r>
              <a:rPr lang="en">
                <a:solidFill>
                  <a:srgbClr val="FAFAFA"/>
                </a:solidFill>
              </a:rPr>
              <a:t>Use cases</a:t>
            </a:r>
            <a:endParaRPr>
              <a:solidFill>
                <a:srgbClr val="FAFAF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pic>
        <p:nvPicPr>
          <p:cNvPr id="92" name="Google Shape;92;p16"/>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
        <p:nvSpPr>
          <p:cNvPr id="93" name="Google Shape;93;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 - A Universal Remote Control</a:t>
            </a:r>
            <a:endParaRPr/>
          </a:p>
        </p:txBody>
      </p:sp>
      <p:pic>
        <p:nvPicPr>
          <p:cNvPr id="94" name="Google Shape;94;p16"/>
          <p:cNvPicPr preferRelativeResize="0"/>
          <p:nvPr/>
        </p:nvPicPr>
        <p:blipFill>
          <a:blip r:embed="rId4">
            <a:alphaModFix/>
          </a:blip>
          <a:stretch>
            <a:fillRect/>
          </a:stretch>
        </p:blipFill>
        <p:spPr>
          <a:xfrm>
            <a:off x="1946576" y="152400"/>
            <a:ext cx="4392026" cy="43920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683276" y="18056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00" name="Google Shape;100;p17"/>
          <p:cNvSpPr txBox="1"/>
          <p:nvPr/>
        </p:nvSpPr>
        <p:spPr>
          <a:xfrm>
            <a:off x="3310925" y="593175"/>
            <a:ext cx="5736300" cy="261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Bridge design pattern is a structural pattern used in software engineering to decouple an abstraction from its implementation, allowing the two to vary independently. This pattern involves an interface which acts as a bridge between the abstraction and its implementation. By doing so, it enables the modification and extension of both the abstraction and its implementation without affecting each other. The key benefit of the Bridge pattern is increased flexibility in code structure and functionality. It's especially useful in scenarios where an application needs to support multiple platforms, or when it's expected to evolve both in terms of its core functionalities and the ways they are implemented. The pattern also helps in adhering to the principle of open/closed principle, one of the SOLID principles, making software easier to manage and extend over time.</a:t>
            </a:r>
            <a:endParaRPr sz="1200">
              <a:solidFill>
                <a:srgbClr val="0D0D0D"/>
              </a:solidFill>
              <a:highlight>
                <a:srgbClr val="FFFFFF"/>
              </a:highlight>
              <a:latin typeface="Roboto"/>
              <a:ea typeface="Roboto"/>
              <a:cs typeface="Roboto"/>
              <a:sym typeface="Roboto"/>
            </a:endParaRPr>
          </a:p>
        </p:txBody>
      </p:sp>
      <p:pic>
        <p:nvPicPr>
          <p:cNvPr id="101" name="Google Shape;101;p17"/>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2" name="Google Shape;102;p17"/>
          <p:cNvPicPr preferRelativeResize="0"/>
          <p:nvPr/>
        </p:nvPicPr>
        <p:blipFill>
          <a:blip r:embed="rId4">
            <a:alphaModFix/>
          </a:blip>
          <a:stretch>
            <a:fillRect/>
          </a:stretch>
        </p:blipFill>
        <p:spPr>
          <a:xfrm>
            <a:off x="5108326" y="3168350"/>
            <a:ext cx="1872901" cy="1872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t>
            </a:r>
            <a:r>
              <a:rPr lang="en"/>
              <a:t>Diagram</a:t>
            </a:r>
            <a:endParaRPr/>
          </a:p>
        </p:txBody>
      </p:sp>
      <p:pic>
        <p:nvPicPr>
          <p:cNvPr id="108" name="Google Shape;108;p18"/>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09" name="Google Shape;109;p18"/>
          <p:cNvPicPr preferRelativeResize="0"/>
          <p:nvPr/>
        </p:nvPicPr>
        <p:blipFill>
          <a:blip r:embed="rId4">
            <a:alphaModFix/>
          </a:blip>
          <a:stretch>
            <a:fillRect/>
          </a:stretch>
        </p:blipFill>
        <p:spPr>
          <a:xfrm>
            <a:off x="3408551" y="828675"/>
            <a:ext cx="5381625" cy="348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683276" y="1653200"/>
            <a:ext cx="18729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r>
              <a:rPr lang="en"/>
              <a:t> Diagram</a:t>
            </a:r>
            <a:endParaRPr/>
          </a:p>
        </p:txBody>
      </p:sp>
      <p:pic>
        <p:nvPicPr>
          <p:cNvPr id="115" name="Google Shape;115;p19"/>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pic>
        <p:nvPicPr>
          <p:cNvPr id="116" name="Google Shape;116;p19"/>
          <p:cNvPicPr preferRelativeResize="0"/>
          <p:nvPr/>
        </p:nvPicPr>
        <p:blipFill>
          <a:blip r:embed="rId4">
            <a:alphaModFix/>
          </a:blip>
          <a:stretch>
            <a:fillRect/>
          </a:stretch>
        </p:blipFill>
        <p:spPr>
          <a:xfrm>
            <a:off x="3390900" y="945675"/>
            <a:ext cx="5600700" cy="365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Code Sample</a:t>
            </a:r>
            <a:endParaRPr/>
          </a:p>
        </p:txBody>
      </p:sp>
      <p:pic>
        <p:nvPicPr>
          <p:cNvPr id="122" name="Google Shape;122;p20"/>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 cases</a:t>
            </a:r>
            <a:endParaRPr/>
          </a:p>
        </p:txBody>
      </p:sp>
      <p:sp>
        <p:nvSpPr>
          <p:cNvPr id="128" name="Google Shape;128;p21"/>
          <p:cNvSpPr txBox="1"/>
          <p:nvPr/>
        </p:nvSpPr>
        <p:spPr>
          <a:xfrm>
            <a:off x="231000" y="865800"/>
            <a:ext cx="8694000" cy="2398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300"/>
              <a:buChar char="●"/>
            </a:pPr>
            <a:r>
              <a:rPr lang="en" sz="1300"/>
              <a:t>General</a:t>
            </a:r>
            <a:endParaRPr sz="1300"/>
          </a:p>
          <a:p>
            <a:pPr indent="-311150" lvl="1" marL="914400" rtl="0" algn="l">
              <a:lnSpc>
                <a:spcPct val="115000"/>
              </a:lnSpc>
              <a:spcBef>
                <a:spcPts val="0"/>
              </a:spcBef>
              <a:spcAft>
                <a:spcPts val="0"/>
              </a:spcAft>
              <a:buSzPts val="1300"/>
              <a:buChar char="○"/>
            </a:pPr>
            <a:r>
              <a:rPr lang="en" sz="1300"/>
              <a:t>Cross Platform Applications</a:t>
            </a:r>
            <a:endParaRPr sz="1300"/>
          </a:p>
          <a:p>
            <a:pPr indent="-311150" lvl="1" marL="914400" rtl="0" algn="l">
              <a:lnSpc>
                <a:spcPct val="115000"/>
              </a:lnSpc>
              <a:spcBef>
                <a:spcPts val="0"/>
              </a:spcBef>
              <a:spcAft>
                <a:spcPts val="0"/>
              </a:spcAft>
              <a:buSzPts val="1300"/>
              <a:buChar char="○"/>
            </a:pPr>
            <a:r>
              <a:rPr lang="en" sz="1300"/>
              <a:t>Database Persistence Layers (e.g Fillo)</a:t>
            </a:r>
            <a:endParaRPr sz="1300"/>
          </a:p>
          <a:p>
            <a:pPr indent="0" lvl="0" marL="457200" rtl="0" algn="l">
              <a:lnSpc>
                <a:spcPct val="115000"/>
              </a:lnSpc>
              <a:spcBef>
                <a:spcPts val="0"/>
              </a:spcBef>
              <a:spcAft>
                <a:spcPts val="0"/>
              </a:spcAft>
              <a:buNone/>
            </a:pPr>
            <a:r>
              <a:t/>
            </a:r>
            <a:endParaRPr sz="1300"/>
          </a:p>
          <a:p>
            <a:pPr indent="-311150" lvl="0" marL="457200" rtl="0" algn="l">
              <a:lnSpc>
                <a:spcPct val="115000"/>
              </a:lnSpc>
              <a:spcBef>
                <a:spcPts val="0"/>
              </a:spcBef>
              <a:spcAft>
                <a:spcPts val="0"/>
              </a:spcAft>
              <a:buSzPts val="1300"/>
              <a:buChar char="●"/>
            </a:pPr>
            <a:r>
              <a:rPr lang="en" sz="1300"/>
              <a:t>In Test Automation</a:t>
            </a:r>
            <a:endParaRPr sz="1300"/>
          </a:p>
          <a:p>
            <a:pPr indent="-311150" lvl="1" marL="914400" rtl="0" algn="l">
              <a:lnSpc>
                <a:spcPct val="115000"/>
              </a:lnSpc>
              <a:spcBef>
                <a:spcPts val="0"/>
              </a:spcBef>
              <a:spcAft>
                <a:spcPts val="0"/>
              </a:spcAft>
              <a:buSzPts val="1300"/>
              <a:buChar char="○"/>
            </a:pPr>
            <a:r>
              <a:rPr lang="en" sz="1300"/>
              <a:t>Appium</a:t>
            </a:r>
            <a:endParaRPr sz="1300"/>
          </a:p>
          <a:p>
            <a:pPr indent="-311150" lvl="1" marL="914400" rtl="0" algn="l">
              <a:lnSpc>
                <a:spcPct val="115000"/>
              </a:lnSpc>
              <a:spcBef>
                <a:spcPts val="0"/>
              </a:spcBef>
              <a:spcAft>
                <a:spcPts val="0"/>
              </a:spcAft>
              <a:buSzPts val="1300"/>
              <a:buChar char="○"/>
            </a:pPr>
            <a:r>
              <a:rPr lang="en" sz="1300"/>
              <a:t>Test Reporting</a:t>
            </a:r>
            <a:endParaRPr sz="1300"/>
          </a:p>
          <a:p>
            <a:pPr indent="-311150" lvl="1" marL="914400" rtl="0" algn="l">
              <a:lnSpc>
                <a:spcPct val="115000"/>
              </a:lnSpc>
              <a:spcBef>
                <a:spcPts val="0"/>
              </a:spcBef>
              <a:spcAft>
                <a:spcPts val="0"/>
              </a:spcAft>
              <a:buSzPts val="1300"/>
              <a:buChar char="○"/>
            </a:pPr>
            <a:r>
              <a:rPr lang="en" sz="1300"/>
              <a:t>Different Environments</a:t>
            </a:r>
            <a:endParaRPr sz="1300"/>
          </a:p>
          <a:p>
            <a:pPr indent="0" lvl="0" marL="0" rtl="0" algn="l">
              <a:lnSpc>
                <a:spcPct val="115000"/>
              </a:lnSpc>
              <a:spcBef>
                <a:spcPts val="0"/>
              </a:spcBef>
              <a:spcAft>
                <a:spcPts val="0"/>
              </a:spcAft>
              <a:buNone/>
            </a:pPr>
            <a:r>
              <a:t/>
            </a:r>
            <a:endParaRPr sz="1300"/>
          </a:p>
        </p:txBody>
      </p:sp>
      <p:pic>
        <p:nvPicPr>
          <p:cNvPr id="129" name="Google Shape;129;p21"/>
          <p:cNvPicPr preferRelativeResize="0"/>
          <p:nvPr/>
        </p:nvPicPr>
        <p:blipFill rotWithShape="1">
          <a:blip r:embed="rId3">
            <a:alphaModFix/>
          </a:blip>
          <a:srcRect b="32459" l="34463" r="36596" t="29704"/>
          <a:stretch/>
        </p:blipFill>
        <p:spPr>
          <a:xfrm>
            <a:off x="8344875" y="0"/>
            <a:ext cx="799125" cy="6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