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8281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8281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dd822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dd822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5fa32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5fa32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Chain of Responsibility</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b="1" lang="en" sz="1300"/>
              <a:t>Chain of Responsibility</a:t>
            </a:r>
            <a:endParaRPr b="1"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Let Me Transfer You</a:t>
            </a:r>
            <a:endParaRPr/>
          </a:p>
        </p:txBody>
      </p:sp>
      <p:pic>
        <p:nvPicPr>
          <p:cNvPr id="94" name="Google Shape;94;p16"/>
          <p:cNvPicPr preferRelativeResize="0"/>
          <p:nvPr/>
        </p:nvPicPr>
        <p:blipFill>
          <a:blip r:embed="rId4">
            <a:alphaModFix/>
          </a:blip>
          <a:stretch>
            <a:fillRect/>
          </a:stretch>
        </p:blipFill>
        <p:spPr>
          <a:xfrm>
            <a:off x="18703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7455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Chain of Responsibility design pattern is a behavioral design pattern used to pass the request along a chain of handlers. Upon receiving a request, each handler decides either to process the request or to pass it to the next handler in the chain. This pattern allows an object to send a command without knowing which object will handle the request. It effectively decouples the sender and the receiver by giving multiple objects a chance to handle the request. The chain can be dynamically composed at runtime, and the handlers in the chain do not need to know about the overall structure of the chain. This pattern is particularly useful when multiple objects can handle a request, but the specific handler isn’t determined a priori, thus promoting loose coupling and flexibility in the distribution of responsibilities.</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6960250" y="2953850"/>
            <a:ext cx="2183749" cy="2183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510776" y="849400"/>
            <a:ext cx="5483899" cy="36681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943326" y="1080425"/>
            <a:ext cx="4714875" cy="347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Logging Frameworks</a:t>
            </a:r>
            <a:endParaRPr sz="1300"/>
          </a:p>
          <a:p>
            <a:pPr indent="-311150" lvl="1" marL="914400" rtl="0" algn="l">
              <a:lnSpc>
                <a:spcPct val="115000"/>
              </a:lnSpc>
              <a:spcBef>
                <a:spcPts val="0"/>
              </a:spcBef>
              <a:spcAft>
                <a:spcPts val="0"/>
              </a:spcAft>
              <a:buSzPts val="1300"/>
              <a:buChar char="○"/>
            </a:pPr>
            <a:r>
              <a:rPr lang="en" sz="1300"/>
              <a:t>Approval Processes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Test Result Processing</a:t>
            </a:r>
            <a:endParaRPr sz="1300"/>
          </a:p>
          <a:p>
            <a:pPr indent="-311150" lvl="1" marL="914400" rtl="0" algn="l">
              <a:lnSpc>
                <a:spcPct val="115000"/>
              </a:lnSpc>
              <a:spcBef>
                <a:spcPts val="0"/>
              </a:spcBef>
              <a:spcAft>
                <a:spcPts val="0"/>
              </a:spcAft>
              <a:buSzPts val="1300"/>
              <a:buChar char="○"/>
            </a:pPr>
            <a:r>
              <a:rPr lang="en" sz="1300"/>
              <a:t>Automated Test Fixtures (Junit 5 extensions)</a:t>
            </a:r>
            <a:endParaRPr sz="1300"/>
          </a:p>
          <a:p>
            <a:pPr indent="-311150" lvl="1" marL="914400" rtl="0" algn="l">
              <a:lnSpc>
                <a:spcPct val="115000"/>
              </a:lnSpc>
              <a:spcBef>
                <a:spcPts val="0"/>
              </a:spcBef>
              <a:spcAft>
                <a:spcPts val="0"/>
              </a:spcAft>
              <a:buSzPts val="1300"/>
              <a:buChar char="○"/>
            </a:pPr>
            <a:r>
              <a:rPr lang="en" sz="1300"/>
              <a:t>Middleware for API Testing</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