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p:regular r:id="rId17"/>
      <p:bold r:id="rId18"/>
      <p:italic r:id="rId19"/>
      <p:boldItalic r:id="rId20"/>
    </p:embeddedFon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22" Type="http://schemas.openxmlformats.org/officeDocument/2006/relationships/font" Target="fonts/RobotoMono-bold.fntdata"/><Relationship Id="rId10" Type="http://schemas.openxmlformats.org/officeDocument/2006/relationships/slide" Target="slides/slide6.xml"/><Relationship Id="rId21" Type="http://schemas.openxmlformats.org/officeDocument/2006/relationships/font" Target="fonts/RobotoMono-regular.fntdata"/><Relationship Id="rId13" Type="http://schemas.openxmlformats.org/officeDocument/2006/relationships/slide" Target="slides/slide9.xml"/><Relationship Id="rId24" Type="http://schemas.openxmlformats.org/officeDocument/2006/relationships/font" Target="fonts/RobotoMono-boldItalic.fntdata"/><Relationship Id="rId12" Type="http://schemas.openxmlformats.org/officeDocument/2006/relationships/slide" Target="slides/slide8.xml"/><Relationship Id="rId23"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11d8620aef2c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11d8620aef2c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98774bd3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98774bd3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98774bd3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98774bd3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f11d8620aef2c8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f11d8620aef2c8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3df63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3df63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6eca4e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6eca4e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094c8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094c8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9f1c3b1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9f1c3b1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675833e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675833e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aa9a3fad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aa9a3fad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715419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715419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728b6f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728b6f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SDET Course</a:t>
            </a:r>
            <a:endParaRPr sz="4200"/>
          </a:p>
        </p:txBody>
      </p:sp>
      <p:sp>
        <p:nvSpPr>
          <p:cNvPr id="68" name="Google Shape;68;p13"/>
          <p:cNvSpPr txBox="1"/>
          <p:nvPr>
            <p:ph idx="1" type="subTitle"/>
          </p:nvPr>
        </p:nvSpPr>
        <p:spPr>
          <a:xfrm>
            <a:off x="1838325" y="2789125"/>
            <a:ext cx="65781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 </a:t>
            </a:r>
            <a:r>
              <a:rPr lang="en"/>
              <a:t>Command</a:t>
            </a:r>
            <a:endParaRPr/>
          </a:p>
        </p:txBody>
      </p:sp>
      <p:sp>
        <p:nvSpPr>
          <p:cNvPr id="69" name="Google Shape;69;p1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3">
            <a:alphaModFix/>
          </a:blip>
          <a:srcRect b="32459" l="34463" r="36596" t="29704"/>
          <a:stretch/>
        </p:blipFill>
        <p:spPr>
          <a:xfrm>
            <a:off x="-50" y="611200"/>
            <a:ext cx="1478890" cy="12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Cucumber BDD</a:t>
            </a:r>
            <a:endParaRPr/>
          </a:p>
        </p:txBody>
      </p:sp>
      <p:sp>
        <p:nvSpPr>
          <p:cNvPr id="135" name="Google Shape;135;p22"/>
          <p:cNvSpPr txBox="1"/>
          <p:nvPr/>
        </p:nvSpPr>
        <p:spPr>
          <a:xfrm>
            <a:off x="231000" y="1323000"/>
            <a:ext cx="7854000" cy="21216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Cucumber BDD is a software development approach that enhances communication, collaboration, and requirements understanding through the use of simple, domain-specific language.</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It enables the creation of executable specifications written in plain language, allowing stakeholders to understand how software behaves without needing to read code.</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Cucumber supports behavior-driven development (BDD) by allowing the definition of application behavior in natural language, bridging the gap between business professionals and developers.</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136" name="Google Shape;136;p22"/>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37" name="Google Shape;137;p22"/>
          <p:cNvPicPr preferRelativeResize="0"/>
          <p:nvPr/>
        </p:nvPicPr>
        <p:blipFill>
          <a:blip r:embed="rId4">
            <a:alphaModFix/>
          </a:blip>
          <a:stretch>
            <a:fillRect/>
          </a:stretch>
        </p:blipFill>
        <p:spPr>
          <a:xfrm>
            <a:off x="8216475" y="4266969"/>
            <a:ext cx="927525" cy="876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nvSpPr>
        <p:spPr>
          <a:xfrm>
            <a:off x="33200" y="713400"/>
            <a:ext cx="9003300" cy="406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F51B5"/>
                </a:solidFill>
                <a:latin typeface="Roboto Mono"/>
                <a:ea typeface="Roboto Mono"/>
                <a:cs typeface="Roboto Mono"/>
                <a:sym typeface="Roboto Mono"/>
              </a:rPr>
              <a:t>public</a:t>
            </a: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class</a:t>
            </a:r>
            <a:r>
              <a:rPr lang="en" sz="1000">
                <a:solidFill>
                  <a:srgbClr val="37474F"/>
                </a:solidFill>
                <a:latin typeface="Roboto Mono"/>
                <a:ea typeface="Roboto Mono"/>
                <a:cs typeface="Roboto Mono"/>
                <a:sym typeface="Roboto Mono"/>
              </a:rPr>
              <a:t> </a:t>
            </a:r>
            <a:r>
              <a:rPr lang="en" sz="1000">
                <a:solidFill>
                  <a:srgbClr val="9C27B0"/>
                </a:solidFill>
                <a:latin typeface="Roboto Mono"/>
                <a:ea typeface="Roboto Mono"/>
                <a:cs typeface="Roboto Mono"/>
                <a:sym typeface="Roboto Mono"/>
              </a:rPr>
              <a:t>SearchGoogleSteps</a:t>
            </a: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WebDriver driver;</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@Given(</a:t>
            </a:r>
            <a:r>
              <a:rPr lang="en" sz="1000">
                <a:solidFill>
                  <a:srgbClr val="388E3C"/>
                </a:solidFill>
                <a:latin typeface="Roboto Mono"/>
                <a:ea typeface="Roboto Mono"/>
                <a:cs typeface="Roboto Mono"/>
                <a:sym typeface="Roboto Mono"/>
              </a:rPr>
              <a:t>"I open Google"</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public</a:t>
            </a: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void</a:t>
            </a:r>
            <a:r>
              <a:rPr lang="en" sz="1000">
                <a:solidFill>
                  <a:srgbClr val="37474F"/>
                </a:solidFill>
                <a:latin typeface="Roboto Mono"/>
                <a:ea typeface="Roboto Mono"/>
                <a:cs typeface="Roboto Mono"/>
                <a:sym typeface="Roboto Mono"/>
              </a:rPr>
              <a:t> i_open_google() {</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driver = </a:t>
            </a:r>
            <a:r>
              <a:rPr lang="en" sz="1000">
                <a:solidFill>
                  <a:srgbClr val="3F51B5"/>
                </a:solidFill>
                <a:latin typeface="Roboto Mono"/>
                <a:ea typeface="Roboto Mono"/>
                <a:cs typeface="Roboto Mono"/>
                <a:sym typeface="Roboto Mono"/>
              </a:rPr>
              <a:t>new</a:t>
            </a:r>
            <a:r>
              <a:rPr lang="en" sz="1000">
                <a:solidFill>
                  <a:srgbClr val="37474F"/>
                </a:solidFill>
                <a:latin typeface="Roboto Mono"/>
                <a:ea typeface="Roboto Mono"/>
                <a:cs typeface="Roboto Mono"/>
                <a:sym typeface="Roboto Mono"/>
              </a:rPr>
              <a:t> </a:t>
            </a:r>
            <a:r>
              <a:rPr lang="en" sz="1000">
                <a:solidFill>
                  <a:srgbClr val="9C27B0"/>
                </a:solidFill>
                <a:latin typeface="Roboto Mono"/>
                <a:ea typeface="Roboto Mono"/>
                <a:cs typeface="Roboto Mono"/>
                <a:sym typeface="Roboto Mono"/>
              </a:rPr>
              <a:t>ChromeDriver</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driver.get(</a:t>
            </a:r>
            <a:r>
              <a:rPr lang="en" sz="1000">
                <a:solidFill>
                  <a:srgbClr val="388E3C"/>
                </a:solidFill>
                <a:latin typeface="Roboto Mono"/>
                <a:ea typeface="Roboto Mono"/>
                <a:cs typeface="Roboto Mono"/>
                <a:sym typeface="Roboto Mono"/>
              </a:rPr>
              <a:t>"https://www.google.com"</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@When(</a:t>
            </a:r>
            <a:r>
              <a:rPr lang="en" sz="1000">
                <a:solidFill>
                  <a:srgbClr val="388E3C"/>
                </a:solidFill>
                <a:latin typeface="Roboto Mono"/>
                <a:ea typeface="Roboto Mono"/>
                <a:cs typeface="Roboto Mono"/>
                <a:sym typeface="Roboto Mono"/>
              </a:rPr>
              <a:t>"I search for {string}"</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public</a:t>
            </a: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void</a:t>
            </a:r>
            <a:r>
              <a:rPr lang="en" sz="1000">
                <a:solidFill>
                  <a:srgbClr val="37474F"/>
                </a:solidFill>
                <a:latin typeface="Roboto Mono"/>
                <a:ea typeface="Roboto Mono"/>
                <a:cs typeface="Roboto Mono"/>
                <a:sym typeface="Roboto Mono"/>
              </a:rPr>
              <a:t> i_search_for(</a:t>
            </a:r>
            <a:r>
              <a:rPr lang="en" sz="1000">
                <a:solidFill>
                  <a:srgbClr val="9C27B0"/>
                </a:solidFill>
                <a:latin typeface="Roboto Mono"/>
                <a:ea typeface="Roboto Mono"/>
                <a:cs typeface="Roboto Mono"/>
                <a:sym typeface="Roboto Mono"/>
              </a:rPr>
              <a:t>String</a:t>
            </a:r>
            <a:r>
              <a:rPr lang="en" sz="1000">
                <a:solidFill>
                  <a:srgbClr val="37474F"/>
                </a:solidFill>
                <a:latin typeface="Roboto Mono"/>
                <a:ea typeface="Roboto Mono"/>
                <a:cs typeface="Roboto Mono"/>
                <a:sym typeface="Roboto Mono"/>
              </a:rPr>
              <a:t> query) {</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WebElement searchBox = driver.findElement(By.name(</a:t>
            </a:r>
            <a:r>
              <a:rPr lang="en" sz="1000">
                <a:solidFill>
                  <a:srgbClr val="388E3C"/>
                </a:solidFill>
                <a:latin typeface="Roboto Mono"/>
                <a:ea typeface="Roboto Mono"/>
                <a:cs typeface="Roboto Mono"/>
                <a:sym typeface="Roboto Mono"/>
              </a:rPr>
              <a:t>"q"</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searchBox.sendKeys(query);</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searchBox.submit();</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@Then(</a:t>
            </a:r>
            <a:r>
              <a:rPr lang="en" sz="1000">
                <a:solidFill>
                  <a:srgbClr val="388E3C"/>
                </a:solidFill>
                <a:latin typeface="Roboto Mono"/>
                <a:ea typeface="Roboto Mono"/>
                <a:cs typeface="Roboto Mono"/>
                <a:sym typeface="Roboto Mono"/>
              </a:rPr>
              <a:t>"I should see results related to {string}"</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public</a:t>
            </a: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void</a:t>
            </a:r>
            <a:r>
              <a:rPr lang="en" sz="1000">
                <a:solidFill>
                  <a:srgbClr val="37474F"/>
                </a:solidFill>
                <a:latin typeface="Roboto Mono"/>
                <a:ea typeface="Roboto Mono"/>
                <a:cs typeface="Roboto Mono"/>
                <a:sym typeface="Roboto Mono"/>
              </a:rPr>
              <a:t> i_should_see_results_related_to(</a:t>
            </a:r>
            <a:r>
              <a:rPr lang="en" sz="1000">
                <a:solidFill>
                  <a:srgbClr val="9C27B0"/>
                </a:solidFill>
                <a:latin typeface="Roboto Mono"/>
                <a:ea typeface="Roboto Mono"/>
                <a:cs typeface="Roboto Mono"/>
                <a:sym typeface="Roboto Mono"/>
              </a:rPr>
              <a:t>String</a:t>
            </a:r>
            <a:r>
              <a:rPr lang="en" sz="1000">
                <a:solidFill>
                  <a:srgbClr val="37474F"/>
                </a:solidFill>
                <a:latin typeface="Roboto Mono"/>
                <a:ea typeface="Roboto Mono"/>
                <a:cs typeface="Roboto Mono"/>
                <a:sym typeface="Roboto Mono"/>
              </a:rPr>
              <a:t> query) {</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WebElement resultStats = driver.findElement(By.id(</a:t>
            </a:r>
            <a:r>
              <a:rPr lang="en" sz="1000">
                <a:solidFill>
                  <a:srgbClr val="388E3C"/>
                </a:solidFill>
                <a:latin typeface="Roboto Mono"/>
                <a:ea typeface="Roboto Mono"/>
                <a:cs typeface="Roboto Mono"/>
                <a:sym typeface="Roboto Mono"/>
              </a:rPr>
              <a:t>"result-stats"</a:t>
            </a: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assert resultStats.isDisplayed();</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driver.quit();</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a:t>
            </a:r>
            <a:endParaRPr sz="1000">
              <a:solidFill>
                <a:srgbClr val="37474F"/>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rgbClr val="37474F"/>
                </a:solidFill>
                <a:latin typeface="Roboto Mono"/>
                <a:ea typeface="Roboto Mono"/>
                <a:cs typeface="Roboto Mono"/>
                <a:sym typeface="Roboto Mono"/>
              </a:rPr>
              <a:t>}</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solidFill>
                <a:srgbClr val="3F51B5"/>
              </a:solidFill>
              <a:latin typeface="Roboto Mono"/>
              <a:ea typeface="Roboto Mono"/>
              <a:cs typeface="Roboto Mono"/>
              <a:sym typeface="Roboto Mono"/>
            </a:endParaRPr>
          </a:p>
        </p:txBody>
      </p:sp>
      <p:sp>
        <p:nvSpPr>
          <p:cNvPr id="143" name="Google Shape;143;p2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Cucumber BDD Example</a:t>
            </a:r>
            <a:endParaRPr/>
          </a:p>
        </p:txBody>
      </p:sp>
      <p:sp>
        <p:nvSpPr>
          <p:cNvPr id="144" name="Google Shape;144;p23"/>
          <p:cNvSpPr txBox="1"/>
          <p:nvPr/>
        </p:nvSpPr>
        <p:spPr>
          <a:xfrm>
            <a:off x="4160425" y="807775"/>
            <a:ext cx="4553400" cy="10011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3F51B5"/>
                </a:solidFill>
                <a:latin typeface="Roboto Mono"/>
                <a:ea typeface="Roboto Mono"/>
                <a:cs typeface="Roboto Mono"/>
                <a:sym typeface="Roboto Mono"/>
              </a:rPr>
              <a:t>Feature</a:t>
            </a:r>
            <a:r>
              <a:rPr lang="en" sz="1000">
                <a:solidFill>
                  <a:srgbClr val="37474F"/>
                </a:solidFill>
                <a:latin typeface="Roboto Mono"/>
                <a:ea typeface="Roboto Mono"/>
                <a:cs typeface="Roboto Mono"/>
                <a:sym typeface="Roboto Mono"/>
              </a:rPr>
              <a:t>: Google Search</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a:t>
            </a:r>
            <a:r>
              <a:rPr lang="en" sz="1000">
                <a:solidFill>
                  <a:srgbClr val="3F51B5"/>
                </a:solidFill>
                <a:latin typeface="Roboto Mono"/>
                <a:ea typeface="Roboto Mono"/>
                <a:cs typeface="Roboto Mono"/>
                <a:sym typeface="Roboto Mono"/>
              </a:rPr>
              <a:t>Scenario</a:t>
            </a:r>
            <a:r>
              <a:rPr lang="en" sz="1000">
                <a:solidFill>
                  <a:srgbClr val="37474F"/>
                </a:solidFill>
                <a:latin typeface="Roboto Mono"/>
                <a:ea typeface="Roboto Mono"/>
                <a:cs typeface="Roboto Mono"/>
                <a:sym typeface="Roboto Mono"/>
              </a:rPr>
              <a:t>: Searching on Google</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Given </a:t>
            </a:r>
            <a:r>
              <a:rPr lang="en" sz="1000">
                <a:solidFill>
                  <a:srgbClr val="C53929"/>
                </a:solidFill>
                <a:latin typeface="Roboto Mono"/>
                <a:ea typeface="Roboto Mono"/>
                <a:cs typeface="Roboto Mono"/>
                <a:sym typeface="Roboto Mono"/>
              </a:rPr>
              <a:t>I</a:t>
            </a:r>
            <a:r>
              <a:rPr lang="en" sz="1000">
                <a:solidFill>
                  <a:srgbClr val="37474F"/>
                </a:solidFill>
                <a:latin typeface="Roboto Mono"/>
                <a:ea typeface="Roboto Mono"/>
                <a:cs typeface="Roboto Mono"/>
                <a:sym typeface="Roboto Mono"/>
              </a:rPr>
              <a:t> open Google</a:t>
            </a:r>
            <a:endParaRPr sz="1000">
              <a:solidFill>
                <a:srgbClr val="37474F"/>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000">
                <a:solidFill>
                  <a:srgbClr val="37474F"/>
                </a:solidFill>
                <a:latin typeface="Roboto Mono"/>
                <a:ea typeface="Roboto Mono"/>
                <a:cs typeface="Roboto Mono"/>
                <a:sym typeface="Roboto Mono"/>
              </a:rPr>
              <a:t>    When </a:t>
            </a:r>
            <a:r>
              <a:rPr lang="en" sz="1000">
                <a:solidFill>
                  <a:srgbClr val="C53929"/>
                </a:solidFill>
                <a:latin typeface="Roboto Mono"/>
                <a:ea typeface="Roboto Mono"/>
                <a:cs typeface="Roboto Mono"/>
                <a:sym typeface="Roboto Mono"/>
              </a:rPr>
              <a:t>I</a:t>
            </a:r>
            <a:r>
              <a:rPr lang="en" sz="1000">
                <a:solidFill>
                  <a:srgbClr val="37474F"/>
                </a:solidFill>
                <a:latin typeface="Roboto Mono"/>
                <a:ea typeface="Roboto Mono"/>
                <a:cs typeface="Roboto Mono"/>
                <a:sym typeface="Roboto Mono"/>
              </a:rPr>
              <a:t> search </a:t>
            </a:r>
            <a:r>
              <a:rPr lang="en" sz="1000">
                <a:solidFill>
                  <a:srgbClr val="3F51B5"/>
                </a:solidFill>
                <a:latin typeface="Roboto Mono"/>
                <a:ea typeface="Roboto Mono"/>
                <a:cs typeface="Roboto Mono"/>
                <a:sym typeface="Roboto Mono"/>
              </a:rPr>
              <a:t>for</a:t>
            </a:r>
            <a:r>
              <a:rPr lang="en" sz="1000">
                <a:solidFill>
                  <a:srgbClr val="37474F"/>
                </a:solidFill>
                <a:latin typeface="Roboto Mono"/>
                <a:ea typeface="Roboto Mono"/>
                <a:cs typeface="Roboto Mono"/>
                <a:sym typeface="Roboto Mono"/>
              </a:rPr>
              <a:t> </a:t>
            </a:r>
            <a:r>
              <a:rPr lang="en" sz="1000">
                <a:solidFill>
                  <a:srgbClr val="388E3C"/>
                </a:solidFill>
                <a:latin typeface="Roboto Mono"/>
                <a:ea typeface="Roboto Mono"/>
                <a:cs typeface="Roboto Mono"/>
                <a:sym typeface="Roboto Mono"/>
              </a:rPr>
              <a:t>"Cucumber BDD"</a:t>
            </a:r>
            <a:endParaRPr sz="1000">
              <a:solidFill>
                <a:srgbClr val="37474F"/>
              </a:solidFill>
              <a:latin typeface="Roboto Mono"/>
              <a:ea typeface="Roboto Mono"/>
              <a:cs typeface="Roboto Mono"/>
              <a:sym typeface="Roboto Mono"/>
            </a:endParaRPr>
          </a:p>
          <a:p>
            <a:pPr indent="0" lvl="0" marL="0" rtl="0" algn="l">
              <a:lnSpc>
                <a:spcPct val="146250"/>
              </a:lnSpc>
              <a:spcBef>
                <a:spcPts val="0"/>
              </a:spcBef>
              <a:spcAft>
                <a:spcPts val="0"/>
              </a:spcAft>
              <a:buNone/>
            </a:pPr>
            <a:r>
              <a:rPr lang="en" sz="1000">
                <a:solidFill>
                  <a:srgbClr val="37474F"/>
                </a:solidFill>
                <a:latin typeface="Roboto Mono"/>
                <a:ea typeface="Roboto Mono"/>
                <a:cs typeface="Roboto Mono"/>
                <a:sym typeface="Roboto Mono"/>
              </a:rPr>
              <a:t>    Then </a:t>
            </a:r>
            <a:r>
              <a:rPr lang="en" sz="1000">
                <a:solidFill>
                  <a:srgbClr val="C53929"/>
                </a:solidFill>
                <a:latin typeface="Roboto Mono"/>
                <a:ea typeface="Roboto Mono"/>
                <a:cs typeface="Roboto Mono"/>
                <a:sym typeface="Roboto Mono"/>
              </a:rPr>
              <a:t>I</a:t>
            </a:r>
            <a:r>
              <a:rPr lang="en" sz="1000">
                <a:solidFill>
                  <a:srgbClr val="37474F"/>
                </a:solidFill>
                <a:latin typeface="Roboto Mono"/>
                <a:ea typeface="Roboto Mono"/>
                <a:cs typeface="Roboto Mono"/>
                <a:sym typeface="Roboto Mono"/>
              </a:rPr>
              <a:t> should see results related to </a:t>
            </a:r>
            <a:r>
              <a:rPr lang="en" sz="1000">
                <a:solidFill>
                  <a:srgbClr val="388E3C"/>
                </a:solidFill>
                <a:latin typeface="Roboto Mono"/>
                <a:ea typeface="Roboto Mono"/>
                <a:cs typeface="Roboto Mono"/>
                <a:sym typeface="Roboto Mono"/>
              </a:rPr>
              <a:t>"Cucumber BDD"</a:t>
            </a:r>
            <a:endParaRPr sz="1000">
              <a:solidFill>
                <a:srgbClr val="388E3C"/>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300"/>
          </a:p>
        </p:txBody>
      </p:sp>
      <p:pic>
        <p:nvPicPr>
          <p:cNvPr id="145" name="Google Shape;145;p23"/>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46" name="Google Shape;146;p23"/>
          <p:cNvPicPr preferRelativeResize="0"/>
          <p:nvPr/>
        </p:nvPicPr>
        <p:blipFill>
          <a:blip r:embed="rId4">
            <a:alphaModFix/>
          </a:blip>
          <a:stretch>
            <a:fillRect/>
          </a:stretch>
        </p:blipFill>
        <p:spPr>
          <a:xfrm>
            <a:off x="8216475" y="4266969"/>
            <a:ext cx="927525" cy="87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Happy Coding</a:t>
            </a:r>
            <a:endParaRPr sz="4200"/>
          </a:p>
        </p:txBody>
      </p:sp>
      <p:sp>
        <p:nvSpPr>
          <p:cNvPr id="152" name="Google Shape;152;p24"/>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4"/>
          <p:cNvPicPr preferRelativeResize="0"/>
          <p:nvPr/>
        </p:nvPicPr>
        <p:blipFill rotWithShape="1">
          <a:blip r:embed="rId3">
            <a:alphaModFix/>
          </a:blip>
          <a:srcRect b="32459" l="34463" r="36596" t="29704"/>
          <a:stretch/>
        </p:blipFill>
        <p:spPr>
          <a:xfrm>
            <a:off x="0" y="609600"/>
            <a:ext cx="1478890" cy="12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Types of Design Patterns</a:t>
            </a:r>
            <a:endParaRPr/>
          </a:p>
        </p:txBody>
      </p:sp>
      <p:sp>
        <p:nvSpPr>
          <p:cNvPr id="76" name="Google Shape;76;p14"/>
          <p:cNvSpPr txBox="1"/>
          <p:nvPr/>
        </p:nvSpPr>
        <p:spPr>
          <a:xfrm>
            <a:off x="231000" y="1018200"/>
            <a:ext cx="24870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Creational</a:t>
            </a:r>
            <a:endParaRPr sz="1300"/>
          </a:p>
          <a:p>
            <a:pPr indent="-311150" lvl="1" marL="914400" rtl="0" algn="l">
              <a:lnSpc>
                <a:spcPct val="115000"/>
              </a:lnSpc>
              <a:spcBef>
                <a:spcPts val="0"/>
              </a:spcBef>
              <a:spcAft>
                <a:spcPts val="0"/>
              </a:spcAft>
              <a:buSzPts val="1300"/>
              <a:buChar char="○"/>
            </a:pPr>
            <a:r>
              <a:rPr lang="en" sz="1300"/>
              <a:t>Singleton</a:t>
            </a:r>
            <a:endParaRPr sz="1300"/>
          </a:p>
          <a:p>
            <a:pPr indent="-311150" lvl="1" marL="914400" rtl="0" algn="l">
              <a:lnSpc>
                <a:spcPct val="115000"/>
              </a:lnSpc>
              <a:spcBef>
                <a:spcPts val="0"/>
              </a:spcBef>
              <a:spcAft>
                <a:spcPts val="0"/>
              </a:spcAft>
              <a:buSzPts val="1300"/>
              <a:buChar char="○"/>
            </a:pPr>
            <a:r>
              <a:rPr lang="en" sz="1300"/>
              <a:t>Builder</a:t>
            </a:r>
            <a:endParaRPr sz="1300"/>
          </a:p>
          <a:p>
            <a:pPr indent="-311150" lvl="1" marL="914400" rtl="0" algn="l">
              <a:lnSpc>
                <a:spcPct val="115000"/>
              </a:lnSpc>
              <a:spcBef>
                <a:spcPts val="0"/>
              </a:spcBef>
              <a:spcAft>
                <a:spcPts val="0"/>
              </a:spcAft>
              <a:buSzPts val="1300"/>
              <a:buChar char="○"/>
            </a:pPr>
            <a:r>
              <a:rPr lang="en" sz="1300"/>
              <a:t>Prototype</a:t>
            </a:r>
            <a:endParaRPr sz="1300"/>
          </a:p>
          <a:p>
            <a:pPr indent="-311150" lvl="1" marL="914400" rtl="0" algn="l">
              <a:lnSpc>
                <a:spcPct val="115000"/>
              </a:lnSpc>
              <a:spcBef>
                <a:spcPts val="0"/>
              </a:spcBef>
              <a:spcAft>
                <a:spcPts val="0"/>
              </a:spcAft>
              <a:buSzPts val="1300"/>
              <a:buChar char="○"/>
            </a:pPr>
            <a:r>
              <a:rPr lang="en" sz="1300"/>
              <a:t>Factory Method</a:t>
            </a:r>
            <a:endParaRPr sz="1300"/>
          </a:p>
          <a:p>
            <a:pPr indent="-311150" lvl="1" marL="914400" rtl="0" algn="l">
              <a:lnSpc>
                <a:spcPct val="115000"/>
              </a:lnSpc>
              <a:spcBef>
                <a:spcPts val="0"/>
              </a:spcBef>
              <a:spcAft>
                <a:spcPts val="0"/>
              </a:spcAft>
              <a:buSzPts val="1300"/>
              <a:buChar char="○"/>
            </a:pPr>
            <a:r>
              <a:rPr lang="en" sz="1300"/>
              <a:t>Abstract Factory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7" name="Google Shape;77;p14"/>
          <p:cNvSpPr txBox="1"/>
          <p:nvPr/>
        </p:nvSpPr>
        <p:spPr>
          <a:xfrm>
            <a:off x="3264725" y="972725"/>
            <a:ext cx="2001900" cy="201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Structural</a:t>
            </a:r>
            <a:endParaRPr sz="1300"/>
          </a:p>
          <a:p>
            <a:pPr indent="-311150" lvl="1" marL="914400" rtl="0" algn="l">
              <a:lnSpc>
                <a:spcPct val="115000"/>
              </a:lnSpc>
              <a:spcBef>
                <a:spcPts val="0"/>
              </a:spcBef>
              <a:spcAft>
                <a:spcPts val="0"/>
              </a:spcAft>
              <a:buSzPts val="1300"/>
              <a:buChar char="○"/>
            </a:pPr>
            <a:r>
              <a:rPr lang="en" sz="1300"/>
              <a:t>Adapter</a:t>
            </a:r>
            <a:endParaRPr sz="1300"/>
          </a:p>
          <a:p>
            <a:pPr indent="-311150" lvl="1" marL="914400" rtl="0" algn="l">
              <a:lnSpc>
                <a:spcPct val="115000"/>
              </a:lnSpc>
              <a:spcBef>
                <a:spcPts val="0"/>
              </a:spcBef>
              <a:spcAft>
                <a:spcPts val="0"/>
              </a:spcAft>
              <a:buSzPts val="1300"/>
              <a:buChar char="○"/>
            </a:pPr>
            <a:r>
              <a:rPr lang="en" sz="1300"/>
              <a:t>Composite</a:t>
            </a:r>
            <a:endParaRPr sz="1300"/>
          </a:p>
          <a:p>
            <a:pPr indent="-311150" lvl="1" marL="914400" rtl="0" algn="l">
              <a:lnSpc>
                <a:spcPct val="115000"/>
              </a:lnSpc>
              <a:spcBef>
                <a:spcPts val="0"/>
              </a:spcBef>
              <a:spcAft>
                <a:spcPts val="0"/>
              </a:spcAft>
              <a:buSzPts val="1300"/>
              <a:buChar char="○"/>
            </a:pPr>
            <a:r>
              <a:rPr lang="en" sz="1300"/>
              <a:t>Proxy</a:t>
            </a:r>
            <a:endParaRPr sz="1300"/>
          </a:p>
          <a:p>
            <a:pPr indent="-311150" lvl="1" marL="914400" rtl="0" algn="l">
              <a:lnSpc>
                <a:spcPct val="115000"/>
              </a:lnSpc>
              <a:spcBef>
                <a:spcPts val="0"/>
              </a:spcBef>
              <a:spcAft>
                <a:spcPts val="0"/>
              </a:spcAft>
              <a:buSzPts val="1300"/>
              <a:buChar char="○"/>
            </a:pPr>
            <a:r>
              <a:rPr lang="en" sz="1300"/>
              <a:t>Flyweight</a:t>
            </a:r>
            <a:endParaRPr sz="1300"/>
          </a:p>
          <a:p>
            <a:pPr indent="-311150" lvl="1" marL="914400" rtl="0" algn="l">
              <a:lnSpc>
                <a:spcPct val="115000"/>
              </a:lnSpc>
              <a:spcBef>
                <a:spcPts val="0"/>
              </a:spcBef>
              <a:spcAft>
                <a:spcPts val="0"/>
              </a:spcAft>
              <a:buSzPts val="1300"/>
              <a:buChar char="○"/>
            </a:pPr>
            <a:r>
              <a:rPr lang="en" sz="1300"/>
              <a:t>Bridge</a:t>
            </a:r>
            <a:endParaRPr sz="1300"/>
          </a:p>
          <a:p>
            <a:pPr indent="-311150" lvl="1" marL="914400" rtl="0" algn="l">
              <a:lnSpc>
                <a:spcPct val="115000"/>
              </a:lnSpc>
              <a:spcBef>
                <a:spcPts val="0"/>
              </a:spcBef>
              <a:spcAft>
                <a:spcPts val="0"/>
              </a:spcAft>
              <a:buSzPts val="1300"/>
              <a:buChar char="○"/>
            </a:pPr>
            <a:r>
              <a:rPr lang="en" sz="1300"/>
              <a:t>Facade</a:t>
            </a:r>
            <a:endParaRPr sz="1300"/>
          </a:p>
          <a:p>
            <a:pPr indent="-311150" lvl="1" marL="914400" rtl="0" algn="l">
              <a:lnSpc>
                <a:spcPct val="115000"/>
              </a:lnSpc>
              <a:spcBef>
                <a:spcPts val="0"/>
              </a:spcBef>
              <a:spcAft>
                <a:spcPts val="0"/>
              </a:spcAft>
              <a:buSzPts val="1300"/>
              <a:buChar char="○"/>
            </a:pPr>
            <a:r>
              <a:rPr lang="en" sz="1300"/>
              <a:t>Decorator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8" name="Google Shape;78;p14"/>
          <p:cNvSpPr txBox="1"/>
          <p:nvPr/>
        </p:nvSpPr>
        <p:spPr>
          <a:xfrm>
            <a:off x="5950150" y="933200"/>
            <a:ext cx="3152400" cy="31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Behavioral</a:t>
            </a:r>
            <a:endParaRPr sz="1300"/>
          </a:p>
          <a:p>
            <a:pPr indent="-311150" lvl="1" marL="914400" rtl="0" algn="l">
              <a:lnSpc>
                <a:spcPct val="115000"/>
              </a:lnSpc>
              <a:spcBef>
                <a:spcPts val="0"/>
              </a:spcBef>
              <a:spcAft>
                <a:spcPts val="0"/>
              </a:spcAft>
              <a:buSzPts val="1300"/>
              <a:buChar char="○"/>
            </a:pPr>
            <a:r>
              <a:rPr lang="en" sz="1300"/>
              <a:t>Strategy</a:t>
            </a:r>
            <a:endParaRPr sz="1300"/>
          </a:p>
          <a:p>
            <a:pPr indent="-311150" lvl="1" marL="914400" rtl="0" algn="l">
              <a:lnSpc>
                <a:spcPct val="115000"/>
              </a:lnSpc>
              <a:spcBef>
                <a:spcPts val="0"/>
              </a:spcBef>
              <a:spcAft>
                <a:spcPts val="0"/>
              </a:spcAft>
              <a:buSzPts val="1300"/>
              <a:buChar char="○"/>
            </a:pPr>
            <a:r>
              <a:rPr lang="en" sz="1300"/>
              <a:t>Observer</a:t>
            </a:r>
            <a:endParaRPr sz="1300"/>
          </a:p>
          <a:p>
            <a:pPr indent="-311150" lvl="1" marL="914400" rtl="0" algn="l">
              <a:lnSpc>
                <a:spcPct val="115000"/>
              </a:lnSpc>
              <a:spcBef>
                <a:spcPts val="0"/>
              </a:spcBef>
              <a:spcAft>
                <a:spcPts val="0"/>
              </a:spcAft>
              <a:buSzPts val="1300"/>
              <a:buChar char="○"/>
            </a:pPr>
            <a:r>
              <a:rPr b="1" lang="en" sz="1300"/>
              <a:t>Command</a:t>
            </a:r>
            <a:endParaRPr b="1" sz="1300"/>
          </a:p>
          <a:p>
            <a:pPr indent="-311150" lvl="1" marL="914400" rtl="0" algn="l">
              <a:lnSpc>
                <a:spcPct val="115000"/>
              </a:lnSpc>
              <a:spcBef>
                <a:spcPts val="0"/>
              </a:spcBef>
              <a:spcAft>
                <a:spcPts val="0"/>
              </a:spcAft>
              <a:buSzPts val="1300"/>
              <a:buChar char="○"/>
            </a:pPr>
            <a:r>
              <a:rPr lang="en" sz="1300"/>
              <a:t>Memento</a:t>
            </a:r>
            <a:endParaRPr sz="1300"/>
          </a:p>
          <a:p>
            <a:pPr indent="-311150" lvl="1" marL="914400" rtl="0" algn="l">
              <a:lnSpc>
                <a:spcPct val="115000"/>
              </a:lnSpc>
              <a:spcBef>
                <a:spcPts val="0"/>
              </a:spcBef>
              <a:spcAft>
                <a:spcPts val="0"/>
              </a:spcAft>
              <a:buSzPts val="1300"/>
              <a:buChar char="○"/>
            </a:pPr>
            <a:r>
              <a:rPr lang="en" sz="1300"/>
              <a:t>State</a:t>
            </a:r>
            <a:endParaRPr sz="1300"/>
          </a:p>
          <a:p>
            <a:pPr indent="-311150" lvl="1" marL="914400" rtl="0" algn="l">
              <a:lnSpc>
                <a:spcPct val="115000"/>
              </a:lnSpc>
              <a:spcBef>
                <a:spcPts val="0"/>
              </a:spcBef>
              <a:spcAft>
                <a:spcPts val="0"/>
              </a:spcAft>
              <a:buSzPts val="1300"/>
              <a:buChar char="○"/>
            </a:pPr>
            <a:r>
              <a:rPr lang="en" sz="1300"/>
              <a:t>Template Method</a:t>
            </a:r>
            <a:endParaRPr sz="1300"/>
          </a:p>
          <a:p>
            <a:pPr indent="-311150" lvl="1" marL="914400" rtl="0" algn="l">
              <a:lnSpc>
                <a:spcPct val="115000"/>
              </a:lnSpc>
              <a:spcBef>
                <a:spcPts val="0"/>
              </a:spcBef>
              <a:spcAft>
                <a:spcPts val="0"/>
              </a:spcAft>
              <a:buSzPts val="1300"/>
              <a:buChar char="○"/>
            </a:pPr>
            <a:r>
              <a:rPr lang="en" sz="1300"/>
              <a:t>Mediator</a:t>
            </a:r>
            <a:endParaRPr sz="1300"/>
          </a:p>
          <a:p>
            <a:pPr indent="-311150" lvl="1" marL="914400" rtl="0" algn="l">
              <a:lnSpc>
                <a:spcPct val="115000"/>
              </a:lnSpc>
              <a:spcBef>
                <a:spcPts val="0"/>
              </a:spcBef>
              <a:spcAft>
                <a:spcPts val="0"/>
              </a:spcAft>
              <a:buSzPts val="1300"/>
              <a:buChar char="○"/>
            </a:pPr>
            <a:r>
              <a:rPr lang="en" sz="1300"/>
              <a:t>Chain of Responsibility</a:t>
            </a:r>
            <a:endParaRPr sz="1300"/>
          </a:p>
          <a:p>
            <a:pPr indent="-311150" lvl="1" marL="914400" rtl="0" algn="l">
              <a:lnSpc>
                <a:spcPct val="115000"/>
              </a:lnSpc>
              <a:spcBef>
                <a:spcPts val="0"/>
              </a:spcBef>
              <a:spcAft>
                <a:spcPts val="0"/>
              </a:spcAft>
              <a:buSzPts val="1300"/>
              <a:buChar char="○"/>
            </a:pPr>
            <a:r>
              <a:rPr lang="en" sz="1300"/>
              <a:t>Interpreter</a:t>
            </a:r>
            <a:endParaRPr sz="1300"/>
          </a:p>
          <a:p>
            <a:pPr indent="-311150" lvl="1" marL="914400" rtl="0" algn="l">
              <a:lnSpc>
                <a:spcPct val="115000"/>
              </a:lnSpc>
              <a:spcBef>
                <a:spcPts val="0"/>
              </a:spcBef>
              <a:spcAft>
                <a:spcPts val="0"/>
              </a:spcAft>
              <a:buSzPts val="1300"/>
              <a:buChar char="○"/>
            </a:pPr>
            <a:r>
              <a:rPr lang="en" sz="1300"/>
              <a:t>Visitor</a:t>
            </a:r>
            <a:endParaRPr sz="1300"/>
          </a:p>
          <a:p>
            <a:pPr indent="-311150" lvl="1" marL="914400" rtl="0" algn="l">
              <a:lnSpc>
                <a:spcPct val="115000"/>
              </a:lnSpc>
              <a:spcBef>
                <a:spcPts val="0"/>
              </a:spcBef>
              <a:spcAft>
                <a:spcPts val="0"/>
              </a:spcAft>
              <a:buSzPts val="1300"/>
              <a:buChar char="○"/>
            </a:pPr>
            <a:r>
              <a:rPr lang="en" sz="1300"/>
              <a:t>Iterator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79" name="Google Shape;79;p14"/>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85" name="Google Shape;85;p15"/>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86" name="Google Shape;86;p15"/>
          <p:cNvSpPr txBox="1"/>
          <p:nvPr/>
        </p:nvSpPr>
        <p:spPr>
          <a:xfrm>
            <a:off x="4673800" y="1387825"/>
            <a:ext cx="4267800" cy="22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AFAFA"/>
              </a:buClr>
              <a:buSzPts val="1400"/>
              <a:buChar char="●"/>
            </a:pPr>
            <a:r>
              <a:rPr lang="en">
                <a:solidFill>
                  <a:srgbClr val="FAFAFA"/>
                </a:solidFill>
              </a:rPr>
              <a:t>Description</a:t>
            </a:r>
            <a:endParaRPr>
              <a:solidFill>
                <a:srgbClr val="FAFAFA"/>
              </a:solidFill>
            </a:endParaRPr>
          </a:p>
          <a:p>
            <a:pPr indent="0" lvl="0" marL="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Diagram</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Code sample (Java)</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Use cases</a:t>
            </a:r>
            <a:endParaRPr>
              <a:solidFill>
                <a:srgbClr val="FAFAF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pic>
        <p:nvPicPr>
          <p:cNvPr id="92" name="Google Shape;92;p16"/>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93" name="Google Shape;93;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 Order Slip in a </a:t>
            </a:r>
            <a:r>
              <a:rPr lang="en"/>
              <a:t>Restaurant</a:t>
            </a:r>
            <a:endParaRPr/>
          </a:p>
        </p:txBody>
      </p:sp>
      <p:pic>
        <p:nvPicPr>
          <p:cNvPr id="94" name="Google Shape;94;p16"/>
          <p:cNvPicPr preferRelativeResize="0"/>
          <p:nvPr/>
        </p:nvPicPr>
        <p:blipFill>
          <a:blip r:embed="rId4">
            <a:alphaModFix/>
          </a:blip>
          <a:stretch>
            <a:fillRect/>
          </a:stretch>
        </p:blipFill>
        <p:spPr>
          <a:xfrm>
            <a:off x="2175176" y="152400"/>
            <a:ext cx="4392026" cy="43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00" name="Google Shape;100;p17"/>
          <p:cNvSpPr txBox="1"/>
          <p:nvPr/>
        </p:nvSpPr>
        <p:spPr>
          <a:xfrm>
            <a:off x="3310925" y="745575"/>
            <a:ext cx="5736300" cy="296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Command design pattern is a behavioral design pattern that encapsulates a request as an object, thereby allowing users to parameterize clients with queues, requests, and operations. It involves three main components: the command, the receiver, and the invoker. The command component specifies the action to be taken, the receiver is the object that performs the action, and the invoker is the object that knows how to execute the command. This separation of concerns enables decoupling between the objects that send the requests and the objects that receive and execute those requests. By encapsulating a request as an object, it allows for the storage, queuing, and logging of requests, and also provides the capabilities to support undoable operations. The Command pattern is particularly useful in scenarios where actions need to be triggered as a response to a certain event, executed in a specific order, or executed later on.</a:t>
            </a:r>
            <a:endParaRPr sz="1200">
              <a:solidFill>
                <a:srgbClr val="0D0D0D"/>
              </a:solidFill>
              <a:highlight>
                <a:srgbClr val="FFFFFF"/>
              </a:highlight>
              <a:latin typeface="Roboto"/>
              <a:ea typeface="Roboto"/>
              <a:cs typeface="Roboto"/>
              <a:sym typeface="Roboto"/>
            </a:endParaRPr>
          </a:p>
        </p:txBody>
      </p:sp>
      <p:pic>
        <p:nvPicPr>
          <p:cNvPr id="101" name="Google Shape;101;p17"/>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2" name="Google Shape;102;p17"/>
          <p:cNvPicPr preferRelativeResize="0"/>
          <p:nvPr/>
        </p:nvPicPr>
        <p:blipFill>
          <a:blip r:embed="rId4">
            <a:alphaModFix/>
          </a:blip>
          <a:stretch>
            <a:fillRect/>
          </a:stretch>
        </p:blipFill>
        <p:spPr>
          <a:xfrm>
            <a:off x="7322025" y="3321525"/>
            <a:ext cx="1821975" cy="1821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t>
            </a:r>
            <a:r>
              <a:rPr lang="en"/>
              <a:t>Diagram</a:t>
            </a:r>
            <a:endParaRPr/>
          </a:p>
        </p:txBody>
      </p:sp>
      <p:pic>
        <p:nvPicPr>
          <p:cNvPr id="108" name="Google Shape;108;p18"/>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3470575" y="534800"/>
            <a:ext cx="4771850" cy="445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r>
              <a:rPr lang="en"/>
              <a:t> Diagram</a:t>
            </a:r>
            <a:endParaRPr/>
          </a:p>
        </p:txBody>
      </p:sp>
      <p:pic>
        <p:nvPicPr>
          <p:cNvPr id="115" name="Google Shape;115;p19"/>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16" name="Google Shape;116;p19"/>
          <p:cNvPicPr preferRelativeResize="0"/>
          <p:nvPr/>
        </p:nvPicPr>
        <p:blipFill>
          <a:blip r:embed="rId4">
            <a:alphaModFix/>
          </a:blip>
          <a:stretch>
            <a:fillRect/>
          </a:stretch>
        </p:blipFill>
        <p:spPr>
          <a:xfrm>
            <a:off x="3444725" y="1109650"/>
            <a:ext cx="5573326" cy="3423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Sample</a:t>
            </a:r>
            <a:endParaRPr/>
          </a:p>
        </p:txBody>
      </p:sp>
      <p:pic>
        <p:nvPicPr>
          <p:cNvPr id="122" name="Google Shape;122;p20"/>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8" name="Google Shape;128;p21"/>
          <p:cNvSpPr txBox="1"/>
          <p:nvPr/>
        </p:nvSpPr>
        <p:spPr>
          <a:xfrm>
            <a:off x="231000" y="865800"/>
            <a:ext cx="8694000" cy="2398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General</a:t>
            </a:r>
            <a:endParaRPr sz="1300"/>
          </a:p>
          <a:p>
            <a:pPr indent="-311150" lvl="1" marL="914400" rtl="0" algn="l">
              <a:lnSpc>
                <a:spcPct val="115000"/>
              </a:lnSpc>
              <a:spcBef>
                <a:spcPts val="0"/>
              </a:spcBef>
              <a:spcAft>
                <a:spcPts val="0"/>
              </a:spcAft>
              <a:buSzPts val="1300"/>
              <a:buChar char="○"/>
            </a:pPr>
            <a:r>
              <a:rPr lang="en" sz="1300"/>
              <a:t>GUI Button Commands</a:t>
            </a:r>
            <a:endParaRPr sz="1300"/>
          </a:p>
          <a:p>
            <a:pPr indent="-311150" lvl="1" marL="914400" rtl="0" algn="l">
              <a:lnSpc>
                <a:spcPct val="115000"/>
              </a:lnSpc>
              <a:spcBef>
                <a:spcPts val="0"/>
              </a:spcBef>
              <a:spcAft>
                <a:spcPts val="0"/>
              </a:spcAft>
              <a:buSzPts val="1300"/>
              <a:buChar char="○"/>
            </a:pPr>
            <a:r>
              <a:rPr lang="en" sz="1300"/>
              <a:t>Task Scheduling and Background Operations</a:t>
            </a:r>
            <a:endParaRPr sz="1300"/>
          </a:p>
          <a:p>
            <a:pPr indent="-311150" lvl="1" marL="914400" rtl="0" algn="l">
              <a:lnSpc>
                <a:spcPct val="115000"/>
              </a:lnSpc>
              <a:spcBef>
                <a:spcPts val="0"/>
              </a:spcBef>
              <a:spcAft>
                <a:spcPts val="0"/>
              </a:spcAft>
              <a:buSzPts val="1300"/>
              <a:buChar char="○"/>
            </a:pPr>
            <a:r>
              <a:rPr lang="en" sz="1300"/>
              <a:t>Integration with Smart Home Devices</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In Test Automation</a:t>
            </a:r>
            <a:endParaRPr sz="1300"/>
          </a:p>
          <a:p>
            <a:pPr indent="-311150" lvl="1" marL="914400" rtl="0" algn="l">
              <a:lnSpc>
                <a:spcPct val="115000"/>
              </a:lnSpc>
              <a:spcBef>
                <a:spcPts val="0"/>
              </a:spcBef>
              <a:spcAft>
                <a:spcPts val="0"/>
              </a:spcAft>
              <a:buSzPts val="1300"/>
              <a:buChar char="○"/>
            </a:pPr>
            <a:r>
              <a:rPr lang="en" sz="1300"/>
              <a:t>Dynamic Test Workflows (Cucumber)</a:t>
            </a:r>
            <a:endParaRPr sz="1300"/>
          </a:p>
          <a:p>
            <a:pPr indent="-311150" lvl="1" marL="914400" rtl="0" algn="l">
              <a:lnSpc>
                <a:spcPct val="115000"/>
              </a:lnSpc>
              <a:spcBef>
                <a:spcPts val="0"/>
              </a:spcBef>
              <a:spcAft>
                <a:spcPts val="0"/>
              </a:spcAft>
              <a:buSzPts val="1300"/>
              <a:buChar char="○"/>
            </a:pPr>
            <a:r>
              <a:rPr lang="en" sz="1300"/>
              <a:t>Batch Testing</a:t>
            </a:r>
            <a:endParaRPr sz="1300"/>
          </a:p>
          <a:p>
            <a:pPr indent="-311150" lvl="1" marL="914400" rtl="0" algn="l">
              <a:lnSpc>
                <a:spcPct val="115000"/>
              </a:lnSpc>
              <a:spcBef>
                <a:spcPts val="0"/>
              </a:spcBef>
              <a:spcAft>
                <a:spcPts val="0"/>
              </a:spcAft>
              <a:buSzPts val="1300"/>
              <a:buChar char="○"/>
            </a:pPr>
            <a:r>
              <a:rPr lang="en" sz="1300"/>
              <a:t>API Testing</a:t>
            </a:r>
            <a:endParaRPr sz="1300"/>
          </a:p>
          <a:p>
            <a:pPr indent="-311150" lvl="1" marL="914400" rtl="0" algn="l">
              <a:lnSpc>
                <a:spcPct val="115000"/>
              </a:lnSpc>
              <a:spcBef>
                <a:spcPts val="0"/>
              </a:spcBef>
              <a:spcAft>
                <a:spcPts val="0"/>
              </a:spcAft>
              <a:buSzPts val="1300"/>
              <a:buChar char="○"/>
            </a:pPr>
            <a:r>
              <a:rPr lang="en" sz="1300"/>
              <a:t>Testing Server</a:t>
            </a:r>
            <a:endParaRPr sz="1300"/>
          </a:p>
          <a:p>
            <a:pPr indent="0" lvl="0" marL="0" rtl="0" algn="l">
              <a:lnSpc>
                <a:spcPct val="115000"/>
              </a:lnSpc>
              <a:spcBef>
                <a:spcPts val="0"/>
              </a:spcBef>
              <a:spcAft>
                <a:spcPts val="0"/>
              </a:spcAft>
              <a:buNone/>
            </a:pPr>
            <a:r>
              <a:t/>
            </a:r>
            <a:endParaRPr sz="1300"/>
          </a:p>
        </p:txBody>
      </p:sp>
      <p:pic>
        <p:nvPicPr>
          <p:cNvPr id="129" name="Google Shape;129;p21"/>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