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11d8620aef2c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11d8620aef2c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11d8620aef2c8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11d8620aef2c8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3df63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3df63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6eca4e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6eca4e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094c8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094c8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9fb4ba1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9fb4ba1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f31fb2a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f31fb2a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675833e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675833e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715419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715419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64c0976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64c0976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SDET Course</a:t>
            </a:r>
            <a:endParaRPr sz="4200"/>
          </a:p>
        </p:txBody>
      </p:sp>
      <p:sp>
        <p:nvSpPr>
          <p:cNvPr id="68" name="Google Shape;68;p13"/>
          <p:cNvSpPr txBox="1"/>
          <p:nvPr>
            <p:ph idx="1" type="subTitle"/>
          </p:nvPr>
        </p:nvSpPr>
        <p:spPr>
          <a:xfrm>
            <a:off x="1838325" y="2789125"/>
            <a:ext cx="65781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 </a:t>
            </a:r>
            <a:r>
              <a:rPr lang="en"/>
              <a:t>Decorator</a:t>
            </a:r>
            <a:r>
              <a:rPr lang="en"/>
              <a:t> </a:t>
            </a:r>
            <a:endParaRPr/>
          </a:p>
        </p:txBody>
      </p:sp>
      <p:sp>
        <p:nvSpPr>
          <p:cNvPr id="69" name="Google Shape;69;p1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3">
            <a:alphaModFix/>
          </a:blip>
          <a:srcRect b="32459" l="34463" r="36596" t="29704"/>
          <a:stretch/>
        </p:blipFill>
        <p:spPr>
          <a:xfrm>
            <a:off x="-50" y="611200"/>
            <a:ext cx="1478890" cy="12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Happy Coding</a:t>
            </a:r>
            <a:endParaRPr sz="4200"/>
          </a:p>
        </p:txBody>
      </p:sp>
      <p:sp>
        <p:nvSpPr>
          <p:cNvPr id="135" name="Google Shape;135;p22"/>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2"/>
          <p:cNvPicPr preferRelativeResize="0"/>
          <p:nvPr/>
        </p:nvPicPr>
        <p:blipFill rotWithShape="1">
          <a:blip r:embed="rId3">
            <a:alphaModFix/>
          </a:blip>
          <a:srcRect b="32459" l="34463" r="36596" t="29704"/>
          <a:stretch/>
        </p:blipFill>
        <p:spPr>
          <a:xfrm>
            <a:off x="0" y="609600"/>
            <a:ext cx="1478890" cy="12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Types of Design Patterns</a:t>
            </a:r>
            <a:endParaRPr/>
          </a:p>
        </p:txBody>
      </p:sp>
      <p:sp>
        <p:nvSpPr>
          <p:cNvPr id="76" name="Google Shape;76;p14"/>
          <p:cNvSpPr txBox="1"/>
          <p:nvPr/>
        </p:nvSpPr>
        <p:spPr>
          <a:xfrm>
            <a:off x="231000" y="1018200"/>
            <a:ext cx="24870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Creational</a:t>
            </a:r>
            <a:endParaRPr sz="1300"/>
          </a:p>
          <a:p>
            <a:pPr indent="-311150" lvl="1" marL="914400" rtl="0" algn="l">
              <a:lnSpc>
                <a:spcPct val="115000"/>
              </a:lnSpc>
              <a:spcBef>
                <a:spcPts val="0"/>
              </a:spcBef>
              <a:spcAft>
                <a:spcPts val="0"/>
              </a:spcAft>
              <a:buSzPts val="1300"/>
              <a:buChar char="○"/>
            </a:pPr>
            <a:r>
              <a:rPr lang="en" sz="1300"/>
              <a:t>Singleton</a:t>
            </a:r>
            <a:endParaRPr sz="1300"/>
          </a:p>
          <a:p>
            <a:pPr indent="-311150" lvl="1" marL="914400" rtl="0" algn="l">
              <a:lnSpc>
                <a:spcPct val="115000"/>
              </a:lnSpc>
              <a:spcBef>
                <a:spcPts val="0"/>
              </a:spcBef>
              <a:spcAft>
                <a:spcPts val="0"/>
              </a:spcAft>
              <a:buSzPts val="1300"/>
              <a:buChar char="○"/>
            </a:pPr>
            <a:r>
              <a:rPr lang="en" sz="1300"/>
              <a:t>Builder</a:t>
            </a:r>
            <a:endParaRPr sz="1300"/>
          </a:p>
          <a:p>
            <a:pPr indent="-311150" lvl="1" marL="914400" rtl="0" algn="l">
              <a:lnSpc>
                <a:spcPct val="115000"/>
              </a:lnSpc>
              <a:spcBef>
                <a:spcPts val="0"/>
              </a:spcBef>
              <a:spcAft>
                <a:spcPts val="0"/>
              </a:spcAft>
              <a:buSzPts val="1300"/>
              <a:buChar char="○"/>
            </a:pPr>
            <a:r>
              <a:rPr lang="en" sz="1300"/>
              <a:t>Prototype</a:t>
            </a:r>
            <a:endParaRPr sz="1300"/>
          </a:p>
          <a:p>
            <a:pPr indent="-311150" lvl="1" marL="914400" rtl="0" algn="l">
              <a:lnSpc>
                <a:spcPct val="115000"/>
              </a:lnSpc>
              <a:spcBef>
                <a:spcPts val="0"/>
              </a:spcBef>
              <a:spcAft>
                <a:spcPts val="0"/>
              </a:spcAft>
              <a:buSzPts val="1300"/>
              <a:buChar char="○"/>
            </a:pPr>
            <a:r>
              <a:rPr lang="en" sz="1300"/>
              <a:t>Factory Method</a:t>
            </a:r>
            <a:endParaRPr sz="1300"/>
          </a:p>
          <a:p>
            <a:pPr indent="-311150" lvl="1" marL="914400" rtl="0" algn="l">
              <a:lnSpc>
                <a:spcPct val="115000"/>
              </a:lnSpc>
              <a:spcBef>
                <a:spcPts val="0"/>
              </a:spcBef>
              <a:spcAft>
                <a:spcPts val="0"/>
              </a:spcAft>
              <a:buSzPts val="1300"/>
              <a:buChar char="○"/>
            </a:pPr>
            <a:r>
              <a:rPr lang="en" sz="1300"/>
              <a:t>Abstract Factory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7" name="Google Shape;77;p14"/>
          <p:cNvSpPr txBox="1"/>
          <p:nvPr/>
        </p:nvSpPr>
        <p:spPr>
          <a:xfrm>
            <a:off x="3264725" y="972725"/>
            <a:ext cx="2001900" cy="201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Structural</a:t>
            </a:r>
            <a:endParaRPr sz="1300"/>
          </a:p>
          <a:p>
            <a:pPr indent="-311150" lvl="1" marL="914400" rtl="0" algn="l">
              <a:lnSpc>
                <a:spcPct val="115000"/>
              </a:lnSpc>
              <a:spcBef>
                <a:spcPts val="0"/>
              </a:spcBef>
              <a:spcAft>
                <a:spcPts val="0"/>
              </a:spcAft>
              <a:buSzPts val="1300"/>
              <a:buChar char="○"/>
            </a:pPr>
            <a:r>
              <a:rPr lang="en" sz="1300"/>
              <a:t>Adapter</a:t>
            </a:r>
            <a:endParaRPr sz="1300"/>
          </a:p>
          <a:p>
            <a:pPr indent="-311150" lvl="1" marL="914400" rtl="0" algn="l">
              <a:lnSpc>
                <a:spcPct val="115000"/>
              </a:lnSpc>
              <a:spcBef>
                <a:spcPts val="0"/>
              </a:spcBef>
              <a:spcAft>
                <a:spcPts val="0"/>
              </a:spcAft>
              <a:buSzPts val="1300"/>
              <a:buChar char="○"/>
            </a:pPr>
            <a:r>
              <a:rPr lang="en" sz="1300"/>
              <a:t>Composite</a:t>
            </a:r>
            <a:endParaRPr sz="1300"/>
          </a:p>
          <a:p>
            <a:pPr indent="-311150" lvl="1" marL="914400" rtl="0" algn="l">
              <a:lnSpc>
                <a:spcPct val="115000"/>
              </a:lnSpc>
              <a:spcBef>
                <a:spcPts val="0"/>
              </a:spcBef>
              <a:spcAft>
                <a:spcPts val="0"/>
              </a:spcAft>
              <a:buSzPts val="1300"/>
              <a:buChar char="○"/>
            </a:pPr>
            <a:r>
              <a:rPr lang="en" sz="1300"/>
              <a:t>Proxy</a:t>
            </a:r>
            <a:endParaRPr sz="1300"/>
          </a:p>
          <a:p>
            <a:pPr indent="-311150" lvl="1" marL="914400" rtl="0" algn="l">
              <a:lnSpc>
                <a:spcPct val="115000"/>
              </a:lnSpc>
              <a:spcBef>
                <a:spcPts val="0"/>
              </a:spcBef>
              <a:spcAft>
                <a:spcPts val="0"/>
              </a:spcAft>
              <a:buSzPts val="1300"/>
              <a:buChar char="○"/>
            </a:pPr>
            <a:r>
              <a:rPr lang="en" sz="1300"/>
              <a:t>Flyweight</a:t>
            </a:r>
            <a:endParaRPr sz="1300"/>
          </a:p>
          <a:p>
            <a:pPr indent="-311150" lvl="1" marL="914400" rtl="0" algn="l">
              <a:lnSpc>
                <a:spcPct val="115000"/>
              </a:lnSpc>
              <a:spcBef>
                <a:spcPts val="0"/>
              </a:spcBef>
              <a:spcAft>
                <a:spcPts val="0"/>
              </a:spcAft>
              <a:buSzPts val="1300"/>
              <a:buChar char="○"/>
            </a:pPr>
            <a:r>
              <a:rPr lang="en" sz="1300"/>
              <a:t>Bridge</a:t>
            </a:r>
            <a:endParaRPr sz="1300"/>
          </a:p>
          <a:p>
            <a:pPr indent="-311150" lvl="1" marL="914400" rtl="0" algn="l">
              <a:lnSpc>
                <a:spcPct val="115000"/>
              </a:lnSpc>
              <a:spcBef>
                <a:spcPts val="0"/>
              </a:spcBef>
              <a:spcAft>
                <a:spcPts val="0"/>
              </a:spcAft>
              <a:buSzPts val="1300"/>
              <a:buChar char="○"/>
            </a:pPr>
            <a:r>
              <a:rPr lang="en" sz="1300"/>
              <a:t>Facade</a:t>
            </a:r>
            <a:endParaRPr sz="1300"/>
          </a:p>
          <a:p>
            <a:pPr indent="-311150" lvl="1" marL="914400" rtl="0" algn="l">
              <a:lnSpc>
                <a:spcPct val="115000"/>
              </a:lnSpc>
              <a:spcBef>
                <a:spcPts val="0"/>
              </a:spcBef>
              <a:spcAft>
                <a:spcPts val="0"/>
              </a:spcAft>
              <a:buSzPts val="1300"/>
              <a:buChar char="○"/>
            </a:pPr>
            <a:r>
              <a:rPr b="1" lang="en" sz="1300"/>
              <a:t>Decorator</a:t>
            </a:r>
            <a:endParaRPr b="1"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8" name="Google Shape;78;p14"/>
          <p:cNvSpPr txBox="1"/>
          <p:nvPr/>
        </p:nvSpPr>
        <p:spPr>
          <a:xfrm>
            <a:off x="5950150" y="933200"/>
            <a:ext cx="3152400" cy="31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Behavioral</a:t>
            </a:r>
            <a:endParaRPr sz="1300"/>
          </a:p>
          <a:p>
            <a:pPr indent="-311150" lvl="1" marL="914400" rtl="0" algn="l">
              <a:lnSpc>
                <a:spcPct val="115000"/>
              </a:lnSpc>
              <a:spcBef>
                <a:spcPts val="0"/>
              </a:spcBef>
              <a:spcAft>
                <a:spcPts val="0"/>
              </a:spcAft>
              <a:buSzPts val="1300"/>
              <a:buChar char="○"/>
            </a:pPr>
            <a:r>
              <a:rPr lang="en" sz="1300"/>
              <a:t>Strategy</a:t>
            </a:r>
            <a:endParaRPr sz="1300"/>
          </a:p>
          <a:p>
            <a:pPr indent="-311150" lvl="1" marL="914400" rtl="0" algn="l">
              <a:lnSpc>
                <a:spcPct val="115000"/>
              </a:lnSpc>
              <a:spcBef>
                <a:spcPts val="0"/>
              </a:spcBef>
              <a:spcAft>
                <a:spcPts val="0"/>
              </a:spcAft>
              <a:buSzPts val="1300"/>
              <a:buChar char="○"/>
            </a:pPr>
            <a:r>
              <a:rPr lang="en" sz="1300"/>
              <a:t>Observer</a:t>
            </a:r>
            <a:endParaRPr sz="1300"/>
          </a:p>
          <a:p>
            <a:pPr indent="-311150" lvl="1" marL="914400" rtl="0" algn="l">
              <a:lnSpc>
                <a:spcPct val="115000"/>
              </a:lnSpc>
              <a:spcBef>
                <a:spcPts val="0"/>
              </a:spcBef>
              <a:spcAft>
                <a:spcPts val="0"/>
              </a:spcAft>
              <a:buSzPts val="1300"/>
              <a:buChar char="○"/>
            </a:pPr>
            <a:r>
              <a:rPr lang="en" sz="1300"/>
              <a:t>Command</a:t>
            </a:r>
            <a:endParaRPr sz="1300"/>
          </a:p>
          <a:p>
            <a:pPr indent="-311150" lvl="1" marL="914400" rtl="0" algn="l">
              <a:lnSpc>
                <a:spcPct val="115000"/>
              </a:lnSpc>
              <a:spcBef>
                <a:spcPts val="0"/>
              </a:spcBef>
              <a:spcAft>
                <a:spcPts val="0"/>
              </a:spcAft>
              <a:buSzPts val="1300"/>
              <a:buChar char="○"/>
            </a:pPr>
            <a:r>
              <a:rPr lang="en" sz="1300"/>
              <a:t>Memento</a:t>
            </a:r>
            <a:endParaRPr sz="1300"/>
          </a:p>
          <a:p>
            <a:pPr indent="-311150" lvl="1" marL="914400" rtl="0" algn="l">
              <a:lnSpc>
                <a:spcPct val="115000"/>
              </a:lnSpc>
              <a:spcBef>
                <a:spcPts val="0"/>
              </a:spcBef>
              <a:spcAft>
                <a:spcPts val="0"/>
              </a:spcAft>
              <a:buSzPts val="1300"/>
              <a:buChar char="○"/>
            </a:pPr>
            <a:r>
              <a:rPr lang="en" sz="1300"/>
              <a:t>State</a:t>
            </a:r>
            <a:endParaRPr sz="1300"/>
          </a:p>
          <a:p>
            <a:pPr indent="-311150" lvl="1" marL="914400" rtl="0" algn="l">
              <a:lnSpc>
                <a:spcPct val="115000"/>
              </a:lnSpc>
              <a:spcBef>
                <a:spcPts val="0"/>
              </a:spcBef>
              <a:spcAft>
                <a:spcPts val="0"/>
              </a:spcAft>
              <a:buSzPts val="1300"/>
              <a:buChar char="○"/>
            </a:pPr>
            <a:r>
              <a:rPr lang="en" sz="1300"/>
              <a:t>Template Method</a:t>
            </a:r>
            <a:endParaRPr sz="1300"/>
          </a:p>
          <a:p>
            <a:pPr indent="-311150" lvl="1" marL="914400" rtl="0" algn="l">
              <a:lnSpc>
                <a:spcPct val="115000"/>
              </a:lnSpc>
              <a:spcBef>
                <a:spcPts val="0"/>
              </a:spcBef>
              <a:spcAft>
                <a:spcPts val="0"/>
              </a:spcAft>
              <a:buSzPts val="1300"/>
              <a:buChar char="○"/>
            </a:pPr>
            <a:r>
              <a:rPr lang="en" sz="1300"/>
              <a:t>Mediator</a:t>
            </a:r>
            <a:endParaRPr sz="1300"/>
          </a:p>
          <a:p>
            <a:pPr indent="-311150" lvl="1" marL="914400" rtl="0" algn="l">
              <a:lnSpc>
                <a:spcPct val="115000"/>
              </a:lnSpc>
              <a:spcBef>
                <a:spcPts val="0"/>
              </a:spcBef>
              <a:spcAft>
                <a:spcPts val="0"/>
              </a:spcAft>
              <a:buSzPts val="1300"/>
              <a:buChar char="○"/>
            </a:pPr>
            <a:r>
              <a:rPr lang="en" sz="1300"/>
              <a:t>Chain of Responsibility</a:t>
            </a:r>
            <a:endParaRPr sz="1300"/>
          </a:p>
          <a:p>
            <a:pPr indent="-311150" lvl="1" marL="914400" rtl="0" algn="l">
              <a:lnSpc>
                <a:spcPct val="115000"/>
              </a:lnSpc>
              <a:spcBef>
                <a:spcPts val="0"/>
              </a:spcBef>
              <a:spcAft>
                <a:spcPts val="0"/>
              </a:spcAft>
              <a:buSzPts val="1300"/>
              <a:buChar char="○"/>
            </a:pPr>
            <a:r>
              <a:rPr lang="en" sz="1300"/>
              <a:t>Interpreter</a:t>
            </a:r>
            <a:endParaRPr sz="1300"/>
          </a:p>
          <a:p>
            <a:pPr indent="-311150" lvl="1" marL="914400" rtl="0" algn="l">
              <a:lnSpc>
                <a:spcPct val="115000"/>
              </a:lnSpc>
              <a:spcBef>
                <a:spcPts val="0"/>
              </a:spcBef>
              <a:spcAft>
                <a:spcPts val="0"/>
              </a:spcAft>
              <a:buSzPts val="1300"/>
              <a:buChar char="○"/>
            </a:pPr>
            <a:r>
              <a:rPr lang="en" sz="1300"/>
              <a:t>Visitor</a:t>
            </a:r>
            <a:endParaRPr sz="1300"/>
          </a:p>
          <a:p>
            <a:pPr indent="-311150" lvl="1" marL="914400" rtl="0" algn="l">
              <a:lnSpc>
                <a:spcPct val="115000"/>
              </a:lnSpc>
              <a:spcBef>
                <a:spcPts val="0"/>
              </a:spcBef>
              <a:spcAft>
                <a:spcPts val="0"/>
              </a:spcAft>
              <a:buSzPts val="1300"/>
              <a:buChar char="○"/>
            </a:pPr>
            <a:r>
              <a:rPr lang="en" sz="1300"/>
              <a:t>Iterator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79" name="Google Shape;79;p14"/>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85" name="Google Shape;85;p15"/>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86" name="Google Shape;86;p15"/>
          <p:cNvSpPr txBox="1"/>
          <p:nvPr/>
        </p:nvSpPr>
        <p:spPr>
          <a:xfrm>
            <a:off x="4673800" y="1387825"/>
            <a:ext cx="4267800" cy="22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AFAFA"/>
              </a:buClr>
              <a:buSzPts val="1400"/>
              <a:buChar char="●"/>
            </a:pPr>
            <a:r>
              <a:rPr lang="en">
                <a:solidFill>
                  <a:srgbClr val="FAFAFA"/>
                </a:solidFill>
              </a:rPr>
              <a:t>Description</a:t>
            </a:r>
            <a:endParaRPr>
              <a:solidFill>
                <a:srgbClr val="FAFAFA"/>
              </a:solidFill>
            </a:endParaRPr>
          </a:p>
          <a:p>
            <a:pPr indent="0" lvl="0" marL="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Diagram</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Code sample (Java)</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Use cases</a:t>
            </a:r>
            <a:endParaRPr>
              <a:solidFill>
                <a:srgbClr val="FAFAF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pic>
        <p:nvPicPr>
          <p:cNvPr id="92" name="Google Shape;92;p16"/>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93" name="Google Shape;93;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 Decorator</a:t>
            </a:r>
            <a:endParaRPr/>
          </a:p>
        </p:txBody>
      </p:sp>
      <p:pic>
        <p:nvPicPr>
          <p:cNvPr id="94" name="Google Shape;94;p16"/>
          <p:cNvPicPr preferRelativeResize="0"/>
          <p:nvPr/>
        </p:nvPicPr>
        <p:blipFill>
          <a:blip r:embed="rId4">
            <a:alphaModFix/>
          </a:blip>
          <a:stretch>
            <a:fillRect/>
          </a:stretch>
        </p:blipFill>
        <p:spPr>
          <a:xfrm>
            <a:off x="1946576" y="152400"/>
            <a:ext cx="4392026" cy="43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5245750" y="3302650"/>
            <a:ext cx="1840850" cy="1840850"/>
          </a:xfrm>
          <a:prstGeom prst="rect">
            <a:avLst/>
          </a:prstGeom>
          <a:noFill/>
          <a:ln>
            <a:noFill/>
          </a:ln>
        </p:spPr>
      </p:pic>
      <p:sp>
        <p:nvSpPr>
          <p:cNvPr id="100" name="Google Shape;100;p17"/>
          <p:cNvSpPr txBox="1"/>
          <p:nvPr>
            <p:ph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01" name="Google Shape;101;p17"/>
          <p:cNvSpPr txBox="1"/>
          <p:nvPr/>
        </p:nvSpPr>
        <p:spPr>
          <a:xfrm>
            <a:off x="3310925" y="593175"/>
            <a:ext cx="5736300" cy="298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Decorator design pattern is a structural pattern used to extend the functionality of objects in a flexible and dynamic manner without modifying their structure. It allows for the addition of responsibilities to objects on the fly, by wrapping them with new decorator classes that contain the additional functionality. This pattern is particularly useful for adhering to the Open/Closed Principle, one of the SOLID principles of object-oriented design, which states that software entities (classes, modules, functions, etc.) should be open for extension but closed for modification. Decorators provide a flexible alternative to subclassing for extending functionality, by composing objects with specific behaviors or functionalities at runtime, rather than inheriting them statically at compile time. This results in a more modular, scalable, and maintainable codebase, where changes can be made without affecting the existing code.</a:t>
            </a:r>
            <a:endParaRPr sz="1200">
              <a:solidFill>
                <a:srgbClr val="0D0D0D"/>
              </a:solidFill>
              <a:highlight>
                <a:srgbClr val="FFFFFF"/>
              </a:highlight>
              <a:latin typeface="Roboto"/>
              <a:ea typeface="Roboto"/>
              <a:cs typeface="Roboto"/>
              <a:sym typeface="Roboto"/>
            </a:endParaRPr>
          </a:p>
        </p:txBody>
      </p:sp>
      <p:pic>
        <p:nvPicPr>
          <p:cNvPr id="102" name="Google Shape;102;p17"/>
          <p:cNvPicPr preferRelativeResize="0"/>
          <p:nvPr/>
        </p:nvPicPr>
        <p:blipFill rotWithShape="1">
          <a:blip r:embed="rId4">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Diagram</a:t>
            </a:r>
            <a:endParaRPr/>
          </a:p>
        </p:txBody>
      </p:sp>
      <p:pic>
        <p:nvPicPr>
          <p:cNvPr id="108" name="Google Shape;108;p18"/>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3463601" y="553500"/>
            <a:ext cx="5095875" cy="3648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a:t>
            </a:r>
            <a:r>
              <a:rPr lang="en"/>
              <a:t>Diagram</a:t>
            </a:r>
            <a:endParaRPr/>
          </a:p>
        </p:txBody>
      </p:sp>
      <p:pic>
        <p:nvPicPr>
          <p:cNvPr id="115" name="Google Shape;115;p19"/>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16" name="Google Shape;116;p19"/>
          <p:cNvPicPr preferRelativeResize="0"/>
          <p:nvPr/>
        </p:nvPicPr>
        <p:blipFill>
          <a:blip r:embed="rId4">
            <a:alphaModFix/>
          </a:blip>
          <a:stretch>
            <a:fillRect/>
          </a:stretch>
        </p:blipFill>
        <p:spPr>
          <a:xfrm>
            <a:off x="3437026" y="752550"/>
            <a:ext cx="5483899" cy="40436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Sample</a:t>
            </a:r>
            <a:endParaRPr/>
          </a:p>
        </p:txBody>
      </p:sp>
      <p:pic>
        <p:nvPicPr>
          <p:cNvPr id="122" name="Google Shape;122;p20"/>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8" name="Google Shape;128;p21"/>
          <p:cNvSpPr txBox="1"/>
          <p:nvPr/>
        </p:nvSpPr>
        <p:spPr>
          <a:xfrm>
            <a:off x="231000" y="865800"/>
            <a:ext cx="8694000" cy="2398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General</a:t>
            </a:r>
            <a:endParaRPr sz="1300"/>
          </a:p>
          <a:p>
            <a:pPr indent="-311150" lvl="1" marL="914400" rtl="0" algn="l">
              <a:lnSpc>
                <a:spcPct val="115000"/>
              </a:lnSpc>
              <a:spcBef>
                <a:spcPts val="0"/>
              </a:spcBef>
              <a:spcAft>
                <a:spcPts val="0"/>
              </a:spcAft>
              <a:buSzPts val="1300"/>
              <a:buChar char="○"/>
            </a:pPr>
            <a:r>
              <a:rPr lang="en" sz="1300"/>
              <a:t>Permission and Role-based Access Control</a:t>
            </a:r>
            <a:endParaRPr sz="1300"/>
          </a:p>
          <a:p>
            <a:pPr indent="-311150" lvl="1" marL="914400" rtl="0" algn="l">
              <a:lnSpc>
                <a:spcPct val="115000"/>
              </a:lnSpc>
              <a:spcBef>
                <a:spcPts val="0"/>
              </a:spcBef>
              <a:spcAft>
                <a:spcPts val="0"/>
              </a:spcAft>
              <a:buSzPts val="1300"/>
              <a:buChar char="○"/>
            </a:pPr>
            <a:r>
              <a:rPr lang="en" sz="1300"/>
              <a:t>Logging and Monitoring</a:t>
            </a:r>
            <a:endParaRPr sz="1300"/>
          </a:p>
          <a:p>
            <a:pPr indent="-311150" lvl="1" marL="914400" rtl="0" algn="l">
              <a:lnSpc>
                <a:spcPct val="115000"/>
              </a:lnSpc>
              <a:spcBef>
                <a:spcPts val="0"/>
              </a:spcBef>
              <a:spcAft>
                <a:spcPts val="0"/>
              </a:spcAft>
              <a:buSzPts val="1300"/>
              <a:buChar char="○"/>
            </a:pPr>
            <a:r>
              <a:rPr lang="en" sz="1300"/>
              <a:t>Dynamic Feature Toggle</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In Test Automation</a:t>
            </a:r>
            <a:endParaRPr sz="1300"/>
          </a:p>
          <a:p>
            <a:pPr indent="-311150" lvl="1" marL="914400" rtl="0" algn="l">
              <a:lnSpc>
                <a:spcPct val="115000"/>
              </a:lnSpc>
              <a:spcBef>
                <a:spcPts val="0"/>
              </a:spcBef>
              <a:spcAft>
                <a:spcPts val="0"/>
              </a:spcAft>
              <a:buSzPts val="1300"/>
              <a:buChar char="○"/>
            </a:pPr>
            <a:r>
              <a:rPr lang="en" sz="1300"/>
              <a:t>Dynamic Test Configuration</a:t>
            </a:r>
            <a:endParaRPr sz="1300"/>
          </a:p>
          <a:p>
            <a:pPr indent="-311150" lvl="1" marL="914400" rtl="0" algn="l">
              <a:lnSpc>
                <a:spcPct val="115000"/>
              </a:lnSpc>
              <a:spcBef>
                <a:spcPts val="0"/>
              </a:spcBef>
              <a:spcAft>
                <a:spcPts val="0"/>
              </a:spcAft>
              <a:buSzPts val="1300"/>
              <a:buChar char="○"/>
            </a:pPr>
            <a:r>
              <a:rPr lang="en" sz="1300"/>
              <a:t>Selective Test Retry Logic</a:t>
            </a:r>
            <a:endParaRPr sz="1300"/>
          </a:p>
          <a:p>
            <a:pPr indent="-311150" lvl="1" marL="914400" rtl="0" algn="l">
              <a:lnSpc>
                <a:spcPct val="115000"/>
              </a:lnSpc>
              <a:spcBef>
                <a:spcPts val="0"/>
              </a:spcBef>
              <a:spcAft>
                <a:spcPts val="0"/>
              </a:spcAft>
              <a:buSzPts val="1300"/>
              <a:buChar char="○"/>
            </a:pPr>
            <a:r>
              <a:rPr lang="en" sz="1300"/>
              <a:t>Conditional Test Execution</a:t>
            </a:r>
            <a:endParaRPr sz="1300"/>
          </a:p>
          <a:p>
            <a:pPr indent="0" lvl="0" marL="0" rtl="0" algn="l">
              <a:lnSpc>
                <a:spcPct val="115000"/>
              </a:lnSpc>
              <a:spcBef>
                <a:spcPts val="0"/>
              </a:spcBef>
              <a:spcAft>
                <a:spcPts val="0"/>
              </a:spcAft>
              <a:buNone/>
            </a:pPr>
            <a:r>
              <a:t/>
            </a:r>
            <a:endParaRPr sz="1300"/>
          </a:p>
        </p:txBody>
      </p:sp>
      <p:pic>
        <p:nvPicPr>
          <p:cNvPr id="129" name="Google Shape;129;p21"/>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