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9fb2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9fb2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d2d8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d2d8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7d1d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7d1d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-Facade </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b="1" lang="en" sz="1300"/>
              <a:t>Facade</a:t>
            </a:r>
            <a:endParaRPr b="1"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Facade</a:t>
            </a:r>
            <a:endParaRPr/>
          </a:p>
        </p:txBody>
      </p:sp>
      <p:pic>
        <p:nvPicPr>
          <p:cNvPr id="94" name="Google Shape;94;p16"/>
          <p:cNvPicPr preferRelativeResize="0"/>
          <p:nvPr/>
        </p:nvPicPr>
        <p:blipFill>
          <a:blip r:embed="rId4">
            <a:alphaModFix/>
          </a:blip>
          <a:stretch>
            <a:fillRect/>
          </a:stretch>
        </p:blipFill>
        <p:spPr>
          <a:xfrm>
            <a:off x="20227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6559150" y="2558650"/>
            <a:ext cx="2584850" cy="2584850"/>
          </a:xfrm>
          <a:prstGeom prst="rect">
            <a:avLst/>
          </a:prstGeom>
          <a:noFill/>
          <a:ln>
            <a:noFill/>
          </a:ln>
        </p:spPr>
      </p:pic>
      <p:sp>
        <p:nvSpPr>
          <p:cNvPr id="100" name="Google Shape;100;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1" name="Google Shape;101;p17"/>
          <p:cNvSpPr txBox="1"/>
          <p:nvPr/>
        </p:nvSpPr>
        <p:spPr>
          <a:xfrm>
            <a:off x="3310925" y="821775"/>
            <a:ext cx="5736300" cy="261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Facade Design Pattern is a structural design pattern that provides a simplified interface to a complex system of classes, library, or framework. By doing so, it hides the complexities of the system and makes it easier for the client to interact with it. This pattern involves creating a facade class that serves as a single point of access to different parts of a system. The facade class forwards requests from the client to the appropriate components of the system without exposing the underlying details. This reduces dependencies of outside code on the inner workings of the system, leading to better decoupling and easier maintenance. The Facade Pattern is particularly useful when dealing with complex systems with multiple interdependent classes or when there are multiple entry points to a subsystem that needs to be simplified.</a:t>
            </a:r>
            <a:endParaRPr sz="1200">
              <a:solidFill>
                <a:srgbClr val="0D0D0D"/>
              </a:solidFill>
              <a:highlight>
                <a:srgbClr val="FFFFFF"/>
              </a:highlight>
              <a:latin typeface="Roboto"/>
              <a:ea typeface="Roboto"/>
              <a:cs typeface="Roboto"/>
              <a:sym typeface="Roboto"/>
            </a:endParaRPr>
          </a:p>
        </p:txBody>
      </p:sp>
      <p:pic>
        <p:nvPicPr>
          <p:cNvPr id="102" name="Google Shape;102;p17"/>
          <p:cNvPicPr preferRelativeResize="0"/>
          <p:nvPr/>
        </p:nvPicPr>
        <p:blipFill rotWithShape="1">
          <a:blip r:embed="rId4">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311026" y="1630475"/>
            <a:ext cx="5747125" cy="179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720875" y="773700"/>
            <a:ext cx="4928801" cy="416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Wrapping API</a:t>
            </a:r>
            <a:endParaRPr sz="1300"/>
          </a:p>
          <a:p>
            <a:pPr indent="-311150" lvl="1" marL="914400" rtl="0" algn="l">
              <a:lnSpc>
                <a:spcPct val="115000"/>
              </a:lnSpc>
              <a:spcBef>
                <a:spcPts val="0"/>
              </a:spcBef>
              <a:spcAft>
                <a:spcPts val="0"/>
              </a:spcAft>
              <a:buSzPts val="1300"/>
              <a:buChar char="○"/>
            </a:pPr>
            <a:r>
              <a:rPr lang="en" sz="1300"/>
              <a:t>Logging interaction (Slf4J)</a:t>
            </a:r>
            <a:endParaRPr sz="1300"/>
          </a:p>
          <a:p>
            <a:pPr indent="-311150" lvl="1" marL="914400" rtl="0" algn="l">
              <a:lnSpc>
                <a:spcPct val="115000"/>
              </a:lnSpc>
              <a:spcBef>
                <a:spcPts val="0"/>
              </a:spcBef>
              <a:spcAft>
                <a:spcPts val="0"/>
              </a:spcAft>
              <a:buSzPts val="1300"/>
              <a:buChar char="○"/>
            </a:pPr>
            <a:r>
              <a:rPr lang="en" sz="1300"/>
              <a:t>Legacy Systems</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Search Page Object (Google / Yahoo)</a:t>
            </a:r>
            <a:endParaRPr sz="1300"/>
          </a:p>
          <a:p>
            <a:pPr indent="-311150" lvl="1" marL="914400" rtl="0" algn="l">
              <a:lnSpc>
                <a:spcPct val="115000"/>
              </a:lnSpc>
              <a:spcBef>
                <a:spcPts val="0"/>
              </a:spcBef>
              <a:spcAft>
                <a:spcPts val="0"/>
              </a:spcAft>
              <a:buSzPts val="1300"/>
              <a:buChar char="○"/>
            </a:pPr>
            <a:r>
              <a:rPr lang="en" sz="1300"/>
              <a:t>Different resolutions - responsive web sites</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