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18451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1845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ab0096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ab0096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647c4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647c4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Flyweight</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b="1" lang="en" sz="1300"/>
              <a:t>Flyweight</a:t>
            </a:r>
            <a:endParaRPr b="1"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A Library</a:t>
            </a:r>
            <a:endParaRPr/>
          </a:p>
        </p:txBody>
      </p:sp>
      <p:pic>
        <p:nvPicPr>
          <p:cNvPr id="94" name="Google Shape;94;p16"/>
          <p:cNvPicPr preferRelativeResize="0"/>
          <p:nvPr/>
        </p:nvPicPr>
        <p:blipFill>
          <a:blip r:embed="rId4">
            <a:alphaModFix/>
          </a:blip>
          <a:stretch>
            <a:fillRect/>
          </a:stretch>
        </p:blipFill>
        <p:spPr>
          <a:xfrm>
            <a:off x="20227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593175"/>
            <a:ext cx="5736300" cy="261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Flyweight design pattern is a structural pattern used to minimize the memory usage and improve performance in contexts that use a large number of similar objects. By sharing common parts of the object state among multiple objects instead of keeping all the data in each object, it significantly reduces the overall memory footprint of the application. This is especially useful in applications involving extensive graphics, such as a word processor or a game, where objects like characters, textures, or trees can be reused without the need to create new ones. The pattern distinguishes between intrinsic state, which is shared and can be stored in the flyweight, and extrinsic state, which varies between objects and cannot be shared. The flyweight acts as a factory that creates and manages the flyweight objects; it ensures that objects that are identical from a resource perspective are shared rather than duplicated.</a:t>
            </a:r>
            <a:endParaRPr sz="1300"/>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064300" y="3063800"/>
            <a:ext cx="2079700" cy="207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484050" y="1377875"/>
            <a:ext cx="5288800" cy="198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a:t>
            </a:r>
            <a:r>
              <a:rPr lang="en"/>
              <a:t>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701775" y="706483"/>
            <a:ext cx="4643101" cy="42216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Text editors (characters as flyweights)</a:t>
            </a:r>
            <a:endParaRPr sz="1300"/>
          </a:p>
          <a:p>
            <a:pPr indent="-311150" lvl="1" marL="914400" rtl="0" algn="l">
              <a:lnSpc>
                <a:spcPct val="115000"/>
              </a:lnSpc>
              <a:spcBef>
                <a:spcPts val="0"/>
              </a:spcBef>
              <a:spcAft>
                <a:spcPts val="0"/>
              </a:spcAft>
              <a:buSzPts val="1300"/>
              <a:buChar char="○"/>
            </a:pPr>
            <a:r>
              <a:rPr lang="en" sz="1300"/>
              <a:t>Repetitive GUI elements</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Browser instance management (one browser, multiple tabs?)</a:t>
            </a:r>
            <a:endParaRPr sz="1300"/>
          </a:p>
          <a:p>
            <a:pPr indent="-311150" lvl="1" marL="914400" rtl="0" algn="l">
              <a:lnSpc>
                <a:spcPct val="115000"/>
              </a:lnSpc>
              <a:spcBef>
                <a:spcPts val="0"/>
              </a:spcBef>
              <a:spcAft>
                <a:spcPts val="0"/>
              </a:spcAft>
              <a:buSzPts val="1300"/>
              <a:buChar char="○"/>
            </a:pPr>
            <a:r>
              <a:rPr lang="en" sz="1300"/>
              <a:t>Elements instance management</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