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italic.fntdata"/><Relationship Id="rId6" Type="http://schemas.openxmlformats.org/officeDocument/2006/relationships/slide" Target="slides/slide2.xml"/><Relationship Id="rId18"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f11d8620aef2c8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f11d8620aef2c8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9b5f769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9b5f769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9b5f769a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9b5f769a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f11d8620aef2c89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f11d8620aef2c89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673df63d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673df63d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66eca4e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66eca4e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7094c8e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7094c8e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9fa8aa8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9fa8aa8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675833e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675833e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aaef7737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aaef7737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6715419e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6715419e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d6d8d2e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d6d8d2e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hyperlink" Target="https://www.google.com/url?sa=i&amp;url=https%3A%2F%2Fqatestlab.com%2Fresources%2Fknowledge-center%2Fsoftware-testing-glossary%2Fkeyword-driven-testing%2F&amp;psig=AOvVaw2uGlH1ubgemmzD4eaeFU4a&amp;ust=1712480738921000&amp;source=images&amp;cd=vfe&amp;opi=89978449&amp;ved=0CBIQjRxqFwoTCPCdwYqerYUDFQAAAAAdAAAAABA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SDET Course</a:t>
            </a:r>
            <a:endParaRPr sz="4200"/>
          </a:p>
        </p:txBody>
      </p:sp>
      <p:sp>
        <p:nvSpPr>
          <p:cNvPr id="68" name="Google Shape;68;p13"/>
          <p:cNvSpPr txBox="1"/>
          <p:nvPr>
            <p:ph idx="1" type="subTitle"/>
          </p:nvPr>
        </p:nvSpPr>
        <p:spPr>
          <a:xfrm>
            <a:off x="1838325" y="2789125"/>
            <a:ext cx="6578100" cy="5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Patterns - Interpreter</a:t>
            </a:r>
            <a:endParaRPr/>
          </a:p>
        </p:txBody>
      </p:sp>
      <p:sp>
        <p:nvSpPr>
          <p:cNvPr id="69" name="Google Shape;69;p13"/>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3"/>
          <p:cNvPicPr preferRelativeResize="0"/>
          <p:nvPr/>
        </p:nvPicPr>
        <p:blipFill rotWithShape="1">
          <a:blip r:embed="rId3">
            <a:alphaModFix/>
          </a:blip>
          <a:srcRect b="32459" l="34463" r="36596" t="29704"/>
          <a:stretch/>
        </p:blipFill>
        <p:spPr>
          <a:xfrm>
            <a:off x="-50" y="611200"/>
            <a:ext cx="1478890" cy="120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KDT - Keyword Driven Testing</a:t>
            </a:r>
            <a:endParaRPr/>
          </a:p>
        </p:txBody>
      </p:sp>
      <p:sp>
        <p:nvSpPr>
          <p:cNvPr id="138" name="Google Shape;138;p22"/>
          <p:cNvSpPr txBox="1"/>
          <p:nvPr/>
        </p:nvSpPr>
        <p:spPr>
          <a:xfrm>
            <a:off x="231000" y="713400"/>
            <a:ext cx="8693700" cy="43671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b="1" lang="en" sz="1300"/>
              <a:t>Definition</a:t>
            </a:r>
            <a:r>
              <a:rPr lang="en" sz="1300"/>
              <a:t>: Keyword-driven testing is a software testing methodology that separates test script design and execution.</a:t>
            </a:r>
            <a:endParaRPr sz="1300"/>
          </a:p>
          <a:p>
            <a:pPr indent="-311150" lvl="0" marL="457200" rtl="0" algn="l">
              <a:lnSpc>
                <a:spcPct val="150000"/>
              </a:lnSpc>
              <a:spcBef>
                <a:spcPts val="0"/>
              </a:spcBef>
              <a:spcAft>
                <a:spcPts val="0"/>
              </a:spcAft>
              <a:buSzPts val="1300"/>
              <a:buChar char="●"/>
            </a:pPr>
            <a:r>
              <a:rPr b="1" lang="en" sz="1300"/>
              <a:t>Approach</a:t>
            </a:r>
            <a:r>
              <a:rPr lang="en" sz="1300"/>
              <a:t>: Tests are designed using a set of keywords representing actions or operations to be performed on the application under test.</a:t>
            </a:r>
            <a:endParaRPr sz="1300"/>
          </a:p>
          <a:p>
            <a:pPr indent="-311150" lvl="0" marL="457200" rtl="0" algn="l">
              <a:lnSpc>
                <a:spcPct val="150000"/>
              </a:lnSpc>
              <a:spcBef>
                <a:spcPts val="0"/>
              </a:spcBef>
              <a:spcAft>
                <a:spcPts val="0"/>
              </a:spcAft>
              <a:buSzPts val="1300"/>
              <a:buChar char="●"/>
            </a:pPr>
            <a:r>
              <a:rPr b="1" lang="en" sz="1300"/>
              <a:t>Modularity</a:t>
            </a:r>
            <a:r>
              <a:rPr lang="en" sz="1300"/>
              <a:t>: Tests are composed of reusable modules or keywords, enhancing maintainability and scalability.</a:t>
            </a:r>
            <a:endParaRPr sz="1300"/>
          </a:p>
          <a:p>
            <a:pPr indent="-311150" lvl="0" marL="457200" rtl="0" algn="l">
              <a:lnSpc>
                <a:spcPct val="150000"/>
              </a:lnSpc>
              <a:spcBef>
                <a:spcPts val="0"/>
              </a:spcBef>
              <a:spcAft>
                <a:spcPts val="0"/>
              </a:spcAft>
              <a:buSzPts val="1300"/>
              <a:buChar char="●"/>
            </a:pPr>
            <a:r>
              <a:rPr b="1" lang="en" sz="1300"/>
              <a:t>Flexibility</a:t>
            </a:r>
            <a:r>
              <a:rPr lang="en" sz="1300"/>
              <a:t>: Allows testers to create tests without scripting knowledge by using a predefined set of keywords.</a:t>
            </a:r>
            <a:endParaRPr sz="1300"/>
          </a:p>
          <a:p>
            <a:pPr indent="-311150" lvl="0" marL="457200" rtl="0" algn="l">
              <a:lnSpc>
                <a:spcPct val="150000"/>
              </a:lnSpc>
              <a:spcBef>
                <a:spcPts val="0"/>
              </a:spcBef>
              <a:spcAft>
                <a:spcPts val="0"/>
              </a:spcAft>
              <a:buSzPts val="1300"/>
              <a:buChar char="●"/>
            </a:pPr>
            <a:r>
              <a:rPr b="1" lang="en" sz="1300"/>
              <a:t>Collaboration</a:t>
            </a:r>
            <a:r>
              <a:rPr lang="en" sz="1300"/>
              <a:t>: Encourages collaboration between testers and domain experts to define meaningful keywords reflecting business requirements.</a:t>
            </a:r>
            <a:endParaRPr sz="1300"/>
          </a:p>
          <a:p>
            <a:pPr indent="-311150" lvl="0" marL="457200" rtl="0" algn="l">
              <a:lnSpc>
                <a:spcPct val="150000"/>
              </a:lnSpc>
              <a:spcBef>
                <a:spcPts val="0"/>
              </a:spcBef>
              <a:spcAft>
                <a:spcPts val="0"/>
              </a:spcAft>
              <a:buSzPts val="1300"/>
              <a:buChar char="●"/>
            </a:pPr>
            <a:r>
              <a:rPr b="1" lang="en" sz="1300"/>
              <a:t>Automation</a:t>
            </a:r>
            <a:r>
              <a:rPr lang="en" sz="1300"/>
              <a:t>: Enables automation by associating keywords with corresponding automation scripts or functions.</a:t>
            </a:r>
            <a:endParaRPr sz="1300"/>
          </a:p>
          <a:p>
            <a:pPr indent="-311150" lvl="0" marL="457200" rtl="0" algn="l">
              <a:lnSpc>
                <a:spcPct val="150000"/>
              </a:lnSpc>
              <a:spcBef>
                <a:spcPts val="0"/>
              </a:spcBef>
              <a:spcAft>
                <a:spcPts val="0"/>
              </a:spcAft>
              <a:buSzPts val="1300"/>
              <a:buChar char="●"/>
            </a:pPr>
            <a:r>
              <a:rPr b="1" lang="en" sz="1300"/>
              <a:t>Maintenance</a:t>
            </a:r>
            <a:r>
              <a:rPr lang="en" sz="1300"/>
              <a:t>: Eases test maintenance as changes in the application require updates only to the keyword implementations, not the test scripts.</a:t>
            </a:r>
            <a:endParaRPr sz="1300"/>
          </a:p>
          <a:p>
            <a:pPr indent="-311150" lvl="0" marL="457200" rtl="0" algn="l">
              <a:lnSpc>
                <a:spcPct val="150000"/>
              </a:lnSpc>
              <a:spcBef>
                <a:spcPts val="0"/>
              </a:spcBef>
              <a:spcAft>
                <a:spcPts val="0"/>
              </a:spcAft>
              <a:buSzPts val="1300"/>
              <a:buChar char="●"/>
            </a:pPr>
            <a:r>
              <a:rPr b="1" lang="en" sz="1300"/>
              <a:t>Example</a:t>
            </a:r>
            <a:r>
              <a:rPr lang="en" sz="1300"/>
              <a:t>: Keywords might include actions like "login," "search," "add to cart," etc., which are then combined to create test cases.</a:t>
            </a:r>
            <a:endParaRPr sz="1300"/>
          </a:p>
        </p:txBody>
      </p:sp>
      <p:pic>
        <p:nvPicPr>
          <p:cNvPr id="139" name="Google Shape;139;p22"/>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Send an Email Using Gmail - KDT</a:t>
            </a:r>
            <a:endParaRPr/>
          </a:p>
        </p:txBody>
      </p:sp>
      <p:pic>
        <p:nvPicPr>
          <p:cNvPr id="145" name="Google Shape;145;p23"/>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46" name="Google Shape;146;p23"/>
          <p:cNvPicPr preferRelativeResize="0"/>
          <p:nvPr/>
        </p:nvPicPr>
        <p:blipFill>
          <a:blip r:embed="rId4">
            <a:alphaModFix/>
          </a:blip>
          <a:stretch>
            <a:fillRect/>
          </a:stretch>
        </p:blipFill>
        <p:spPr>
          <a:xfrm>
            <a:off x="2057400" y="1109975"/>
            <a:ext cx="5295900" cy="3381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Happy Coding</a:t>
            </a:r>
            <a:endParaRPr sz="4200"/>
          </a:p>
        </p:txBody>
      </p:sp>
      <p:sp>
        <p:nvSpPr>
          <p:cNvPr id="152" name="Google Shape;152;p24"/>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3" name="Google Shape;153;p24"/>
          <p:cNvPicPr preferRelativeResize="0"/>
          <p:nvPr/>
        </p:nvPicPr>
        <p:blipFill rotWithShape="1">
          <a:blip r:embed="rId3">
            <a:alphaModFix/>
          </a:blip>
          <a:srcRect b="32459" l="34463" r="36596" t="29704"/>
          <a:stretch/>
        </p:blipFill>
        <p:spPr>
          <a:xfrm>
            <a:off x="0" y="609600"/>
            <a:ext cx="1478890" cy="120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Types of Design Patterns</a:t>
            </a:r>
            <a:endParaRPr/>
          </a:p>
        </p:txBody>
      </p:sp>
      <p:sp>
        <p:nvSpPr>
          <p:cNvPr id="76" name="Google Shape;76;p14"/>
          <p:cNvSpPr txBox="1"/>
          <p:nvPr/>
        </p:nvSpPr>
        <p:spPr>
          <a:xfrm>
            <a:off x="231000" y="1018200"/>
            <a:ext cx="2487000" cy="1599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Creational</a:t>
            </a:r>
            <a:endParaRPr sz="1300"/>
          </a:p>
          <a:p>
            <a:pPr indent="-311150" lvl="1" marL="914400" rtl="0" algn="l">
              <a:lnSpc>
                <a:spcPct val="115000"/>
              </a:lnSpc>
              <a:spcBef>
                <a:spcPts val="0"/>
              </a:spcBef>
              <a:spcAft>
                <a:spcPts val="0"/>
              </a:spcAft>
              <a:buSzPts val="1300"/>
              <a:buChar char="○"/>
            </a:pPr>
            <a:r>
              <a:rPr lang="en" sz="1300"/>
              <a:t>Singleton</a:t>
            </a:r>
            <a:endParaRPr sz="1300"/>
          </a:p>
          <a:p>
            <a:pPr indent="-311150" lvl="1" marL="914400" rtl="0" algn="l">
              <a:lnSpc>
                <a:spcPct val="115000"/>
              </a:lnSpc>
              <a:spcBef>
                <a:spcPts val="0"/>
              </a:spcBef>
              <a:spcAft>
                <a:spcPts val="0"/>
              </a:spcAft>
              <a:buSzPts val="1300"/>
              <a:buChar char="○"/>
            </a:pPr>
            <a:r>
              <a:rPr lang="en" sz="1300"/>
              <a:t>Builder</a:t>
            </a:r>
            <a:endParaRPr sz="1300"/>
          </a:p>
          <a:p>
            <a:pPr indent="-311150" lvl="1" marL="914400" rtl="0" algn="l">
              <a:lnSpc>
                <a:spcPct val="115000"/>
              </a:lnSpc>
              <a:spcBef>
                <a:spcPts val="0"/>
              </a:spcBef>
              <a:spcAft>
                <a:spcPts val="0"/>
              </a:spcAft>
              <a:buSzPts val="1300"/>
              <a:buChar char="○"/>
            </a:pPr>
            <a:r>
              <a:rPr lang="en" sz="1300"/>
              <a:t>Prototype</a:t>
            </a:r>
            <a:endParaRPr sz="1300"/>
          </a:p>
          <a:p>
            <a:pPr indent="-311150" lvl="1" marL="914400" rtl="0" algn="l">
              <a:lnSpc>
                <a:spcPct val="115000"/>
              </a:lnSpc>
              <a:spcBef>
                <a:spcPts val="0"/>
              </a:spcBef>
              <a:spcAft>
                <a:spcPts val="0"/>
              </a:spcAft>
              <a:buSzPts val="1300"/>
              <a:buChar char="○"/>
            </a:pPr>
            <a:r>
              <a:rPr lang="en" sz="1300"/>
              <a:t>Factory Method</a:t>
            </a:r>
            <a:endParaRPr sz="1300"/>
          </a:p>
          <a:p>
            <a:pPr indent="-311150" lvl="1" marL="914400" rtl="0" algn="l">
              <a:lnSpc>
                <a:spcPct val="115000"/>
              </a:lnSpc>
              <a:spcBef>
                <a:spcPts val="0"/>
              </a:spcBef>
              <a:spcAft>
                <a:spcPts val="0"/>
              </a:spcAft>
              <a:buSzPts val="1300"/>
              <a:buChar char="○"/>
            </a:pPr>
            <a:r>
              <a:rPr lang="en" sz="1300"/>
              <a:t>Abstract Factory</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7" name="Google Shape;77;p14"/>
          <p:cNvSpPr txBox="1"/>
          <p:nvPr/>
        </p:nvSpPr>
        <p:spPr>
          <a:xfrm>
            <a:off x="3264725" y="972725"/>
            <a:ext cx="2001900" cy="2011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Structural</a:t>
            </a:r>
            <a:endParaRPr sz="1300"/>
          </a:p>
          <a:p>
            <a:pPr indent="-311150" lvl="1" marL="914400" rtl="0" algn="l">
              <a:lnSpc>
                <a:spcPct val="115000"/>
              </a:lnSpc>
              <a:spcBef>
                <a:spcPts val="0"/>
              </a:spcBef>
              <a:spcAft>
                <a:spcPts val="0"/>
              </a:spcAft>
              <a:buSzPts val="1300"/>
              <a:buChar char="○"/>
            </a:pPr>
            <a:r>
              <a:rPr lang="en" sz="1300"/>
              <a:t>Adapter</a:t>
            </a:r>
            <a:endParaRPr sz="1300"/>
          </a:p>
          <a:p>
            <a:pPr indent="-311150" lvl="1" marL="914400" rtl="0" algn="l">
              <a:lnSpc>
                <a:spcPct val="115000"/>
              </a:lnSpc>
              <a:spcBef>
                <a:spcPts val="0"/>
              </a:spcBef>
              <a:spcAft>
                <a:spcPts val="0"/>
              </a:spcAft>
              <a:buSzPts val="1300"/>
              <a:buChar char="○"/>
            </a:pPr>
            <a:r>
              <a:rPr lang="en" sz="1300"/>
              <a:t>Composite</a:t>
            </a:r>
            <a:endParaRPr sz="1300"/>
          </a:p>
          <a:p>
            <a:pPr indent="-311150" lvl="1" marL="914400" rtl="0" algn="l">
              <a:lnSpc>
                <a:spcPct val="115000"/>
              </a:lnSpc>
              <a:spcBef>
                <a:spcPts val="0"/>
              </a:spcBef>
              <a:spcAft>
                <a:spcPts val="0"/>
              </a:spcAft>
              <a:buSzPts val="1300"/>
              <a:buChar char="○"/>
            </a:pPr>
            <a:r>
              <a:rPr lang="en" sz="1300"/>
              <a:t>Proxy</a:t>
            </a:r>
            <a:endParaRPr sz="1300"/>
          </a:p>
          <a:p>
            <a:pPr indent="-311150" lvl="1" marL="914400" rtl="0" algn="l">
              <a:lnSpc>
                <a:spcPct val="115000"/>
              </a:lnSpc>
              <a:spcBef>
                <a:spcPts val="0"/>
              </a:spcBef>
              <a:spcAft>
                <a:spcPts val="0"/>
              </a:spcAft>
              <a:buSzPts val="1300"/>
              <a:buChar char="○"/>
            </a:pPr>
            <a:r>
              <a:rPr lang="en" sz="1300"/>
              <a:t>Flyweight</a:t>
            </a:r>
            <a:endParaRPr sz="1300"/>
          </a:p>
          <a:p>
            <a:pPr indent="-311150" lvl="1" marL="914400" rtl="0" algn="l">
              <a:lnSpc>
                <a:spcPct val="115000"/>
              </a:lnSpc>
              <a:spcBef>
                <a:spcPts val="0"/>
              </a:spcBef>
              <a:spcAft>
                <a:spcPts val="0"/>
              </a:spcAft>
              <a:buSzPts val="1300"/>
              <a:buChar char="○"/>
            </a:pPr>
            <a:r>
              <a:rPr lang="en" sz="1300"/>
              <a:t>Bridge</a:t>
            </a:r>
            <a:endParaRPr sz="1300"/>
          </a:p>
          <a:p>
            <a:pPr indent="-311150" lvl="1" marL="914400" rtl="0" algn="l">
              <a:lnSpc>
                <a:spcPct val="115000"/>
              </a:lnSpc>
              <a:spcBef>
                <a:spcPts val="0"/>
              </a:spcBef>
              <a:spcAft>
                <a:spcPts val="0"/>
              </a:spcAft>
              <a:buSzPts val="1300"/>
              <a:buChar char="○"/>
            </a:pPr>
            <a:r>
              <a:rPr lang="en" sz="1300"/>
              <a:t>Facade</a:t>
            </a:r>
            <a:endParaRPr sz="1300"/>
          </a:p>
          <a:p>
            <a:pPr indent="-311150" lvl="1" marL="914400" rtl="0" algn="l">
              <a:lnSpc>
                <a:spcPct val="115000"/>
              </a:lnSpc>
              <a:spcBef>
                <a:spcPts val="0"/>
              </a:spcBef>
              <a:spcAft>
                <a:spcPts val="0"/>
              </a:spcAft>
              <a:buSzPts val="1300"/>
              <a:buChar char="○"/>
            </a:pPr>
            <a:r>
              <a:rPr lang="en" sz="1300"/>
              <a:t>Decorator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8" name="Google Shape;78;p14"/>
          <p:cNvSpPr txBox="1"/>
          <p:nvPr/>
        </p:nvSpPr>
        <p:spPr>
          <a:xfrm>
            <a:off x="5950150" y="933200"/>
            <a:ext cx="3152400" cy="3120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Behavioral</a:t>
            </a:r>
            <a:endParaRPr sz="1300"/>
          </a:p>
          <a:p>
            <a:pPr indent="-311150" lvl="1" marL="914400" rtl="0" algn="l">
              <a:lnSpc>
                <a:spcPct val="115000"/>
              </a:lnSpc>
              <a:spcBef>
                <a:spcPts val="0"/>
              </a:spcBef>
              <a:spcAft>
                <a:spcPts val="0"/>
              </a:spcAft>
              <a:buSzPts val="1300"/>
              <a:buChar char="○"/>
            </a:pPr>
            <a:r>
              <a:rPr lang="en" sz="1300"/>
              <a:t>Strategy</a:t>
            </a:r>
            <a:endParaRPr sz="1300"/>
          </a:p>
          <a:p>
            <a:pPr indent="-311150" lvl="1" marL="914400" rtl="0" algn="l">
              <a:lnSpc>
                <a:spcPct val="115000"/>
              </a:lnSpc>
              <a:spcBef>
                <a:spcPts val="0"/>
              </a:spcBef>
              <a:spcAft>
                <a:spcPts val="0"/>
              </a:spcAft>
              <a:buSzPts val="1300"/>
              <a:buChar char="○"/>
            </a:pPr>
            <a:r>
              <a:rPr lang="en" sz="1300"/>
              <a:t>Observer</a:t>
            </a:r>
            <a:endParaRPr sz="1300"/>
          </a:p>
          <a:p>
            <a:pPr indent="-311150" lvl="1" marL="914400" rtl="0" algn="l">
              <a:lnSpc>
                <a:spcPct val="115000"/>
              </a:lnSpc>
              <a:spcBef>
                <a:spcPts val="0"/>
              </a:spcBef>
              <a:spcAft>
                <a:spcPts val="0"/>
              </a:spcAft>
              <a:buSzPts val="1300"/>
              <a:buChar char="○"/>
            </a:pPr>
            <a:r>
              <a:rPr lang="en" sz="1300"/>
              <a:t>Command</a:t>
            </a:r>
            <a:endParaRPr sz="1300"/>
          </a:p>
          <a:p>
            <a:pPr indent="-311150" lvl="1" marL="914400" rtl="0" algn="l">
              <a:lnSpc>
                <a:spcPct val="115000"/>
              </a:lnSpc>
              <a:spcBef>
                <a:spcPts val="0"/>
              </a:spcBef>
              <a:spcAft>
                <a:spcPts val="0"/>
              </a:spcAft>
              <a:buSzPts val="1300"/>
              <a:buChar char="○"/>
            </a:pPr>
            <a:r>
              <a:rPr lang="en" sz="1300"/>
              <a:t>Memento</a:t>
            </a:r>
            <a:endParaRPr sz="1300"/>
          </a:p>
          <a:p>
            <a:pPr indent="-311150" lvl="1" marL="914400" rtl="0" algn="l">
              <a:lnSpc>
                <a:spcPct val="115000"/>
              </a:lnSpc>
              <a:spcBef>
                <a:spcPts val="0"/>
              </a:spcBef>
              <a:spcAft>
                <a:spcPts val="0"/>
              </a:spcAft>
              <a:buSzPts val="1300"/>
              <a:buChar char="○"/>
            </a:pPr>
            <a:r>
              <a:rPr lang="en" sz="1300"/>
              <a:t>State</a:t>
            </a:r>
            <a:endParaRPr sz="1300"/>
          </a:p>
          <a:p>
            <a:pPr indent="-311150" lvl="1" marL="914400" rtl="0" algn="l">
              <a:lnSpc>
                <a:spcPct val="115000"/>
              </a:lnSpc>
              <a:spcBef>
                <a:spcPts val="0"/>
              </a:spcBef>
              <a:spcAft>
                <a:spcPts val="0"/>
              </a:spcAft>
              <a:buSzPts val="1300"/>
              <a:buChar char="○"/>
            </a:pPr>
            <a:r>
              <a:rPr lang="en" sz="1300"/>
              <a:t>Template Method</a:t>
            </a:r>
            <a:endParaRPr sz="1300"/>
          </a:p>
          <a:p>
            <a:pPr indent="-311150" lvl="1" marL="914400" rtl="0" algn="l">
              <a:lnSpc>
                <a:spcPct val="115000"/>
              </a:lnSpc>
              <a:spcBef>
                <a:spcPts val="0"/>
              </a:spcBef>
              <a:spcAft>
                <a:spcPts val="0"/>
              </a:spcAft>
              <a:buSzPts val="1300"/>
              <a:buChar char="○"/>
            </a:pPr>
            <a:r>
              <a:rPr lang="en" sz="1300"/>
              <a:t>Mediator</a:t>
            </a:r>
            <a:endParaRPr sz="1300"/>
          </a:p>
          <a:p>
            <a:pPr indent="-311150" lvl="1" marL="914400" rtl="0" algn="l">
              <a:lnSpc>
                <a:spcPct val="115000"/>
              </a:lnSpc>
              <a:spcBef>
                <a:spcPts val="0"/>
              </a:spcBef>
              <a:spcAft>
                <a:spcPts val="0"/>
              </a:spcAft>
              <a:buSzPts val="1300"/>
              <a:buChar char="○"/>
            </a:pPr>
            <a:r>
              <a:rPr lang="en" sz="1300"/>
              <a:t>Chain of Responsibility</a:t>
            </a:r>
            <a:endParaRPr sz="1300"/>
          </a:p>
          <a:p>
            <a:pPr indent="-311150" lvl="1" marL="914400" rtl="0" algn="l">
              <a:lnSpc>
                <a:spcPct val="115000"/>
              </a:lnSpc>
              <a:spcBef>
                <a:spcPts val="0"/>
              </a:spcBef>
              <a:spcAft>
                <a:spcPts val="0"/>
              </a:spcAft>
              <a:buSzPts val="1300"/>
              <a:buChar char="○"/>
            </a:pPr>
            <a:r>
              <a:rPr b="1" lang="en" sz="1300"/>
              <a:t>Interpreter</a:t>
            </a:r>
            <a:endParaRPr b="1" sz="1300"/>
          </a:p>
          <a:p>
            <a:pPr indent="-311150" lvl="1" marL="914400" rtl="0" algn="l">
              <a:lnSpc>
                <a:spcPct val="115000"/>
              </a:lnSpc>
              <a:spcBef>
                <a:spcPts val="0"/>
              </a:spcBef>
              <a:spcAft>
                <a:spcPts val="0"/>
              </a:spcAft>
              <a:buSzPts val="1300"/>
              <a:buChar char="○"/>
            </a:pPr>
            <a:r>
              <a:rPr lang="en" sz="1300"/>
              <a:t>Visitor</a:t>
            </a:r>
            <a:endParaRPr sz="1300"/>
          </a:p>
          <a:p>
            <a:pPr indent="-311150" lvl="1" marL="914400" rtl="0" algn="l">
              <a:lnSpc>
                <a:spcPct val="115000"/>
              </a:lnSpc>
              <a:spcBef>
                <a:spcPts val="0"/>
              </a:spcBef>
              <a:spcAft>
                <a:spcPts val="0"/>
              </a:spcAft>
              <a:buSzPts val="1300"/>
              <a:buChar char="○"/>
            </a:pPr>
            <a:r>
              <a:rPr lang="en" sz="1300"/>
              <a:t>Iterator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pic>
        <p:nvPicPr>
          <p:cNvPr id="79" name="Google Shape;79;p14"/>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Agenda</a:t>
            </a:r>
            <a:endParaRPr/>
          </a:p>
        </p:txBody>
      </p:sp>
      <p:pic>
        <p:nvPicPr>
          <p:cNvPr id="85" name="Google Shape;85;p15"/>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86" name="Google Shape;86;p15"/>
          <p:cNvSpPr txBox="1"/>
          <p:nvPr/>
        </p:nvSpPr>
        <p:spPr>
          <a:xfrm>
            <a:off x="4673800" y="1387825"/>
            <a:ext cx="4267800" cy="228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AFAFA"/>
              </a:buClr>
              <a:buSzPts val="1400"/>
              <a:buChar char="●"/>
            </a:pPr>
            <a:r>
              <a:rPr lang="en">
                <a:solidFill>
                  <a:srgbClr val="FAFAFA"/>
                </a:solidFill>
              </a:rPr>
              <a:t>Description</a:t>
            </a:r>
            <a:endParaRPr>
              <a:solidFill>
                <a:srgbClr val="FAFAFA"/>
              </a:solidFill>
            </a:endParaRPr>
          </a:p>
          <a:p>
            <a:pPr indent="0" lvl="0" marL="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Diagram</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Code sample (Java)</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Use cases</a:t>
            </a:r>
            <a:endParaRPr>
              <a:solidFill>
                <a:srgbClr val="FAFAF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pic>
        <p:nvPicPr>
          <p:cNvPr id="92" name="Google Shape;92;p16"/>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93" name="Google Shape;93;p1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 Interpreter</a:t>
            </a:r>
            <a:endParaRPr/>
          </a:p>
        </p:txBody>
      </p:sp>
      <p:pic>
        <p:nvPicPr>
          <p:cNvPr id="94" name="Google Shape;94;p16"/>
          <p:cNvPicPr preferRelativeResize="0"/>
          <p:nvPr/>
        </p:nvPicPr>
        <p:blipFill>
          <a:blip r:embed="rId4">
            <a:alphaModFix/>
          </a:blip>
          <a:stretch>
            <a:fillRect/>
          </a:stretch>
        </p:blipFill>
        <p:spPr>
          <a:xfrm>
            <a:off x="2098976" y="152400"/>
            <a:ext cx="4392026" cy="4392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100" name="Google Shape;100;p17"/>
          <p:cNvSpPr txBox="1"/>
          <p:nvPr/>
        </p:nvSpPr>
        <p:spPr>
          <a:xfrm>
            <a:off x="3310925" y="669375"/>
            <a:ext cx="5736300" cy="296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The Interpreter design pattern is a behavioral design pattern that is used to define a grammatical representation for a language and provides an interpreter to deal with this grammar. The pattern is particularly useful when there is a need to implement a language for expressing operations and statements that can be evaluated or executed by the software. This pattern involves defining an expression interface with an interpret method and implementing this interface for different kinds of expressions. The interpreter uses a tree structure to represent the syntax of the language it interprets, with each node of the tree being an instance of an expression class. This pattern allows for the parsing and interpretation of the language sentences, offering a flexible and extendable way to integrate new expressions and functionality into the system without modifying the core code structure. It is widely used in compilers, parsers, and other language processing systems.</a:t>
            </a:r>
            <a:endParaRPr sz="1200">
              <a:solidFill>
                <a:srgbClr val="0D0D0D"/>
              </a:solidFill>
              <a:highlight>
                <a:srgbClr val="FFFFFF"/>
              </a:highlight>
              <a:latin typeface="Roboto"/>
              <a:ea typeface="Roboto"/>
              <a:cs typeface="Roboto"/>
              <a:sym typeface="Roboto"/>
            </a:endParaRPr>
          </a:p>
        </p:txBody>
      </p:sp>
      <p:pic>
        <p:nvPicPr>
          <p:cNvPr id="101" name="Google Shape;101;p17"/>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2" name="Google Shape;102;p17"/>
          <p:cNvPicPr preferRelativeResize="0"/>
          <p:nvPr/>
        </p:nvPicPr>
        <p:blipFill>
          <a:blip r:embed="rId4">
            <a:alphaModFix/>
          </a:blip>
          <a:stretch>
            <a:fillRect/>
          </a:stretch>
        </p:blipFill>
        <p:spPr>
          <a:xfrm>
            <a:off x="7271100" y="3270600"/>
            <a:ext cx="1872901" cy="1872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a:t>
            </a:r>
            <a:r>
              <a:rPr lang="en"/>
              <a:t>Diagram</a:t>
            </a:r>
            <a:endParaRPr/>
          </a:p>
        </p:txBody>
      </p:sp>
      <p:pic>
        <p:nvPicPr>
          <p:cNvPr id="108" name="Google Shape;108;p18"/>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9" name="Google Shape;109;p18"/>
          <p:cNvPicPr preferRelativeResize="0"/>
          <p:nvPr/>
        </p:nvPicPr>
        <p:blipFill>
          <a:blip r:embed="rId4">
            <a:alphaModFix/>
          </a:blip>
          <a:stretch>
            <a:fillRect/>
          </a:stretch>
        </p:blipFill>
        <p:spPr>
          <a:xfrm>
            <a:off x="3518651" y="923150"/>
            <a:ext cx="5105400" cy="348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a:t>
            </a:r>
            <a:r>
              <a:rPr lang="en"/>
              <a:t> Diagram</a:t>
            </a:r>
            <a:endParaRPr/>
          </a:p>
        </p:txBody>
      </p:sp>
      <p:pic>
        <p:nvPicPr>
          <p:cNvPr id="115" name="Google Shape;115;p19"/>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16" name="Google Shape;116;p19"/>
          <p:cNvPicPr preferRelativeResize="0"/>
          <p:nvPr/>
        </p:nvPicPr>
        <p:blipFill>
          <a:blip r:embed="rId4">
            <a:alphaModFix/>
          </a:blip>
          <a:stretch>
            <a:fillRect/>
          </a:stretch>
        </p:blipFill>
        <p:spPr>
          <a:xfrm>
            <a:off x="3448850" y="1037626"/>
            <a:ext cx="5542750" cy="3452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 Sample</a:t>
            </a:r>
            <a:endParaRPr/>
          </a:p>
        </p:txBody>
      </p:sp>
      <p:pic>
        <p:nvPicPr>
          <p:cNvPr id="122" name="Google Shape;122;p20"/>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28" name="Google Shape;128;p21"/>
          <p:cNvSpPr txBox="1"/>
          <p:nvPr/>
        </p:nvSpPr>
        <p:spPr>
          <a:xfrm>
            <a:off x="231000" y="865800"/>
            <a:ext cx="8694000" cy="2398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General</a:t>
            </a:r>
            <a:endParaRPr sz="1300"/>
          </a:p>
          <a:p>
            <a:pPr indent="-311150" lvl="1" marL="914400" rtl="0" algn="l">
              <a:lnSpc>
                <a:spcPct val="115000"/>
              </a:lnSpc>
              <a:spcBef>
                <a:spcPts val="0"/>
              </a:spcBef>
              <a:spcAft>
                <a:spcPts val="0"/>
              </a:spcAft>
              <a:buSzPts val="1300"/>
              <a:buChar char="○"/>
            </a:pPr>
            <a:r>
              <a:rPr lang="en" sz="1300"/>
              <a:t>SQL Query Interpretation</a:t>
            </a:r>
            <a:endParaRPr sz="1300"/>
          </a:p>
          <a:p>
            <a:pPr indent="-311150" lvl="1" marL="914400" rtl="0" algn="l">
              <a:lnSpc>
                <a:spcPct val="115000"/>
              </a:lnSpc>
              <a:spcBef>
                <a:spcPts val="0"/>
              </a:spcBef>
              <a:spcAft>
                <a:spcPts val="0"/>
              </a:spcAft>
              <a:buSzPts val="1300"/>
              <a:buChar char="○"/>
            </a:pPr>
            <a:r>
              <a:rPr lang="en" sz="1300"/>
              <a:t>Programming Language Compilers</a:t>
            </a:r>
            <a:endParaRPr sz="1300"/>
          </a:p>
          <a:p>
            <a:pPr indent="0" lvl="0" marL="45720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In Test Automation</a:t>
            </a:r>
            <a:endParaRPr sz="1300"/>
          </a:p>
          <a:p>
            <a:pPr indent="-311150" lvl="1" marL="914400" rtl="0" algn="l">
              <a:lnSpc>
                <a:spcPct val="115000"/>
              </a:lnSpc>
              <a:spcBef>
                <a:spcPts val="0"/>
              </a:spcBef>
              <a:spcAft>
                <a:spcPts val="0"/>
              </a:spcAft>
              <a:buSzPts val="1300"/>
              <a:buChar char="○"/>
            </a:pPr>
            <a:r>
              <a:rPr lang="en" sz="1300"/>
              <a:t>Cucumber Design</a:t>
            </a:r>
            <a:endParaRPr sz="1300"/>
          </a:p>
          <a:p>
            <a:pPr indent="-311150" lvl="1" marL="914400" rtl="0" algn="l">
              <a:lnSpc>
                <a:spcPct val="115000"/>
              </a:lnSpc>
              <a:spcBef>
                <a:spcPts val="0"/>
              </a:spcBef>
              <a:spcAft>
                <a:spcPts val="0"/>
              </a:spcAft>
              <a:buSzPts val="1300"/>
              <a:buChar char="○"/>
            </a:pPr>
            <a:r>
              <a:rPr lang="en" sz="1300"/>
              <a:t>Keyword Driven Testing</a:t>
            </a:r>
            <a:endParaRPr sz="1300"/>
          </a:p>
          <a:p>
            <a:pPr indent="0" lvl="0" marL="0" rtl="0" algn="l">
              <a:lnSpc>
                <a:spcPct val="115000"/>
              </a:lnSpc>
              <a:spcBef>
                <a:spcPts val="0"/>
              </a:spcBef>
              <a:spcAft>
                <a:spcPts val="0"/>
              </a:spcAft>
              <a:buNone/>
            </a:pPr>
            <a:r>
              <a:t/>
            </a:r>
            <a:endParaRPr sz="1300"/>
          </a:p>
        </p:txBody>
      </p:sp>
      <p:pic>
        <p:nvPicPr>
          <p:cNvPr id="129" name="Google Shape;129;p21"/>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30" name="Google Shape;130;p21"/>
          <p:cNvPicPr preferRelativeResize="0"/>
          <p:nvPr/>
        </p:nvPicPr>
        <p:blipFill>
          <a:blip r:embed="rId4">
            <a:alphaModFix/>
          </a:blip>
          <a:stretch>
            <a:fillRect/>
          </a:stretch>
        </p:blipFill>
        <p:spPr>
          <a:xfrm>
            <a:off x="1363575" y="3169475"/>
            <a:ext cx="2930751" cy="956525"/>
          </a:xfrm>
          <a:prstGeom prst="rect">
            <a:avLst/>
          </a:prstGeom>
          <a:noFill/>
          <a:ln>
            <a:noFill/>
          </a:ln>
        </p:spPr>
      </p:pic>
      <p:pic>
        <p:nvPicPr>
          <p:cNvPr id="131" name="Google Shape;131;p21"/>
          <p:cNvPicPr preferRelativeResize="0"/>
          <p:nvPr/>
        </p:nvPicPr>
        <p:blipFill>
          <a:blip r:embed="rId5">
            <a:alphaModFix/>
          </a:blip>
          <a:stretch>
            <a:fillRect/>
          </a:stretch>
        </p:blipFill>
        <p:spPr>
          <a:xfrm>
            <a:off x="5964375" y="2524500"/>
            <a:ext cx="1800525" cy="1955326"/>
          </a:xfrm>
          <a:prstGeom prst="rect">
            <a:avLst/>
          </a:prstGeom>
          <a:noFill/>
          <a:ln>
            <a:noFill/>
          </a:ln>
        </p:spPr>
      </p:pic>
      <p:sp>
        <p:nvSpPr>
          <p:cNvPr id="132" name="Google Shape;132;p21"/>
          <p:cNvSpPr txBox="1"/>
          <p:nvPr/>
        </p:nvSpPr>
        <p:spPr>
          <a:xfrm>
            <a:off x="6369600" y="4479825"/>
            <a:ext cx="984300" cy="34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u="sng">
                <a:solidFill>
                  <a:schemeClr val="hlink"/>
                </a:solidFill>
                <a:hlinkClick r:id="rId6"/>
              </a:rPr>
              <a:t>Image Source</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