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regular.fntdata"/><Relationship Id="rId14" Type="http://schemas.openxmlformats.org/officeDocument/2006/relationships/slide" Target="slides/slide10.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f11d8620aef2c8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f11d8620aef2c8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f11d8620aef2c89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f11d8620aef2c89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c673df63d2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c673df63d2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c66eca4ea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c66eca4ea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27094c8e4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27094c8e4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c9fa38b3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c9fa38b3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675833ec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675833ec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caaf93372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caaf93372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6715419e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c6715419e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cd6c1b18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cd6c1b18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5.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1838325" y="1819275"/>
            <a:ext cx="68385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t>SDET Course</a:t>
            </a:r>
            <a:endParaRPr sz="4200"/>
          </a:p>
        </p:txBody>
      </p:sp>
      <p:sp>
        <p:nvSpPr>
          <p:cNvPr id="68" name="Google Shape;68;p13"/>
          <p:cNvSpPr txBox="1"/>
          <p:nvPr>
            <p:ph idx="1" type="subTitle"/>
          </p:nvPr>
        </p:nvSpPr>
        <p:spPr>
          <a:xfrm>
            <a:off x="1838325" y="2789125"/>
            <a:ext cx="6578100" cy="52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Patterns - </a:t>
            </a:r>
            <a:r>
              <a:rPr lang="en"/>
              <a:t>Mediator</a:t>
            </a:r>
            <a:endParaRPr/>
          </a:p>
        </p:txBody>
      </p:sp>
      <p:sp>
        <p:nvSpPr>
          <p:cNvPr id="69" name="Google Shape;69;p13"/>
          <p:cNvSpPr txBox="1"/>
          <p:nvPr/>
        </p:nvSpPr>
        <p:spPr>
          <a:xfrm>
            <a:off x="-100" y="50"/>
            <a:ext cx="1479000" cy="51435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70" name="Google Shape;70;p13"/>
          <p:cNvPicPr preferRelativeResize="0"/>
          <p:nvPr/>
        </p:nvPicPr>
        <p:blipFill rotWithShape="1">
          <a:blip r:embed="rId3">
            <a:alphaModFix/>
          </a:blip>
          <a:srcRect b="32459" l="34463" r="36596" t="29704"/>
          <a:stretch/>
        </p:blipFill>
        <p:spPr>
          <a:xfrm>
            <a:off x="-50" y="611200"/>
            <a:ext cx="1478890" cy="1208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ctrTitle"/>
          </p:nvPr>
        </p:nvSpPr>
        <p:spPr>
          <a:xfrm>
            <a:off x="1838325" y="1819275"/>
            <a:ext cx="68385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Happy Coding</a:t>
            </a:r>
            <a:endParaRPr sz="4200"/>
          </a:p>
        </p:txBody>
      </p:sp>
      <p:sp>
        <p:nvSpPr>
          <p:cNvPr id="135" name="Google Shape;135;p22"/>
          <p:cNvSpPr txBox="1"/>
          <p:nvPr/>
        </p:nvSpPr>
        <p:spPr>
          <a:xfrm>
            <a:off x="-100" y="50"/>
            <a:ext cx="1479000" cy="51435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6" name="Google Shape;136;p22"/>
          <p:cNvPicPr preferRelativeResize="0"/>
          <p:nvPr/>
        </p:nvPicPr>
        <p:blipFill rotWithShape="1">
          <a:blip r:embed="rId3">
            <a:alphaModFix/>
          </a:blip>
          <a:srcRect b="32459" l="34463" r="36596" t="29704"/>
          <a:stretch/>
        </p:blipFill>
        <p:spPr>
          <a:xfrm>
            <a:off x="0" y="609600"/>
            <a:ext cx="1478890" cy="1208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 Types of Design Patterns</a:t>
            </a:r>
            <a:endParaRPr/>
          </a:p>
        </p:txBody>
      </p:sp>
      <p:sp>
        <p:nvSpPr>
          <p:cNvPr id="76" name="Google Shape;76;p14"/>
          <p:cNvSpPr txBox="1"/>
          <p:nvPr/>
        </p:nvSpPr>
        <p:spPr>
          <a:xfrm>
            <a:off x="231000" y="1018200"/>
            <a:ext cx="2487000" cy="15993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Creational</a:t>
            </a:r>
            <a:endParaRPr sz="1300"/>
          </a:p>
          <a:p>
            <a:pPr indent="-311150" lvl="1" marL="914400" rtl="0" algn="l">
              <a:lnSpc>
                <a:spcPct val="115000"/>
              </a:lnSpc>
              <a:spcBef>
                <a:spcPts val="0"/>
              </a:spcBef>
              <a:spcAft>
                <a:spcPts val="0"/>
              </a:spcAft>
              <a:buSzPts val="1300"/>
              <a:buChar char="○"/>
            </a:pPr>
            <a:r>
              <a:rPr lang="en" sz="1300"/>
              <a:t>Singleton</a:t>
            </a:r>
            <a:endParaRPr sz="1300"/>
          </a:p>
          <a:p>
            <a:pPr indent="-311150" lvl="1" marL="914400" rtl="0" algn="l">
              <a:lnSpc>
                <a:spcPct val="115000"/>
              </a:lnSpc>
              <a:spcBef>
                <a:spcPts val="0"/>
              </a:spcBef>
              <a:spcAft>
                <a:spcPts val="0"/>
              </a:spcAft>
              <a:buSzPts val="1300"/>
              <a:buChar char="○"/>
            </a:pPr>
            <a:r>
              <a:rPr lang="en" sz="1300"/>
              <a:t>Builder</a:t>
            </a:r>
            <a:endParaRPr sz="1300"/>
          </a:p>
          <a:p>
            <a:pPr indent="-311150" lvl="1" marL="914400" rtl="0" algn="l">
              <a:lnSpc>
                <a:spcPct val="115000"/>
              </a:lnSpc>
              <a:spcBef>
                <a:spcPts val="0"/>
              </a:spcBef>
              <a:spcAft>
                <a:spcPts val="0"/>
              </a:spcAft>
              <a:buSzPts val="1300"/>
              <a:buChar char="○"/>
            </a:pPr>
            <a:r>
              <a:rPr lang="en" sz="1300"/>
              <a:t>Prototype</a:t>
            </a:r>
            <a:endParaRPr sz="1300"/>
          </a:p>
          <a:p>
            <a:pPr indent="-311150" lvl="1" marL="914400" rtl="0" algn="l">
              <a:lnSpc>
                <a:spcPct val="115000"/>
              </a:lnSpc>
              <a:spcBef>
                <a:spcPts val="0"/>
              </a:spcBef>
              <a:spcAft>
                <a:spcPts val="0"/>
              </a:spcAft>
              <a:buSzPts val="1300"/>
              <a:buChar char="○"/>
            </a:pPr>
            <a:r>
              <a:rPr lang="en" sz="1300"/>
              <a:t>Factory Method</a:t>
            </a:r>
            <a:endParaRPr sz="1300"/>
          </a:p>
          <a:p>
            <a:pPr indent="-311150" lvl="1" marL="914400" rtl="0" algn="l">
              <a:lnSpc>
                <a:spcPct val="115000"/>
              </a:lnSpc>
              <a:spcBef>
                <a:spcPts val="0"/>
              </a:spcBef>
              <a:spcAft>
                <a:spcPts val="0"/>
              </a:spcAft>
              <a:buSzPts val="1300"/>
              <a:buChar char="○"/>
            </a:pPr>
            <a:r>
              <a:rPr lang="en" sz="1300"/>
              <a:t>Abstract Factory</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p:txBody>
      </p:sp>
      <p:sp>
        <p:nvSpPr>
          <p:cNvPr id="77" name="Google Shape;77;p14"/>
          <p:cNvSpPr txBox="1"/>
          <p:nvPr/>
        </p:nvSpPr>
        <p:spPr>
          <a:xfrm>
            <a:off x="3264725" y="972725"/>
            <a:ext cx="2001900" cy="20118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Structural</a:t>
            </a:r>
            <a:endParaRPr sz="1300"/>
          </a:p>
          <a:p>
            <a:pPr indent="-311150" lvl="1" marL="914400" rtl="0" algn="l">
              <a:lnSpc>
                <a:spcPct val="115000"/>
              </a:lnSpc>
              <a:spcBef>
                <a:spcPts val="0"/>
              </a:spcBef>
              <a:spcAft>
                <a:spcPts val="0"/>
              </a:spcAft>
              <a:buSzPts val="1300"/>
              <a:buChar char="○"/>
            </a:pPr>
            <a:r>
              <a:rPr lang="en" sz="1300"/>
              <a:t>Adapter</a:t>
            </a:r>
            <a:endParaRPr sz="1300"/>
          </a:p>
          <a:p>
            <a:pPr indent="-311150" lvl="1" marL="914400" rtl="0" algn="l">
              <a:lnSpc>
                <a:spcPct val="115000"/>
              </a:lnSpc>
              <a:spcBef>
                <a:spcPts val="0"/>
              </a:spcBef>
              <a:spcAft>
                <a:spcPts val="0"/>
              </a:spcAft>
              <a:buSzPts val="1300"/>
              <a:buChar char="○"/>
            </a:pPr>
            <a:r>
              <a:rPr lang="en" sz="1300"/>
              <a:t>Composite</a:t>
            </a:r>
            <a:endParaRPr sz="1300"/>
          </a:p>
          <a:p>
            <a:pPr indent="-311150" lvl="1" marL="914400" rtl="0" algn="l">
              <a:lnSpc>
                <a:spcPct val="115000"/>
              </a:lnSpc>
              <a:spcBef>
                <a:spcPts val="0"/>
              </a:spcBef>
              <a:spcAft>
                <a:spcPts val="0"/>
              </a:spcAft>
              <a:buSzPts val="1300"/>
              <a:buChar char="○"/>
            </a:pPr>
            <a:r>
              <a:rPr lang="en" sz="1300"/>
              <a:t>Proxy</a:t>
            </a:r>
            <a:endParaRPr sz="1300"/>
          </a:p>
          <a:p>
            <a:pPr indent="-311150" lvl="1" marL="914400" rtl="0" algn="l">
              <a:lnSpc>
                <a:spcPct val="115000"/>
              </a:lnSpc>
              <a:spcBef>
                <a:spcPts val="0"/>
              </a:spcBef>
              <a:spcAft>
                <a:spcPts val="0"/>
              </a:spcAft>
              <a:buSzPts val="1300"/>
              <a:buChar char="○"/>
            </a:pPr>
            <a:r>
              <a:rPr lang="en" sz="1300"/>
              <a:t>Flyweight</a:t>
            </a:r>
            <a:endParaRPr sz="1300"/>
          </a:p>
          <a:p>
            <a:pPr indent="-311150" lvl="1" marL="914400" rtl="0" algn="l">
              <a:lnSpc>
                <a:spcPct val="115000"/>
              </a:lnSpc>
              <a:spcBef>
                <a:spcPts val="0"/>
              </a:spcBef>
              <a:spcAft>
                <a:spcPts val="0"/>
              </a:spcAft>
              <a:buSzPts val="1300"/>
              <a:buChar char="○"/>
            </a:pPr>
            <a:r>
              <a:rPr lang="en" sz="1300"/>
              <a:t>Bridge</a:t>
            </a:r>
            <a:endParaRPr sz="1300"/>
          </a:p>
          <a:p>
            <a:pPr indent="-311150" lvl="1" marL="914400" rtl="0" algn="l">
              <a:lnSpc>
                <a:spcPct val="115000"/>
              </a:lnSpc>
              <a:spcBef>
                <a:spcPts val="0"/>
              </a:spcBef>
              <a:spcAft>
                <a:spcPts val="0"/>
              </a:spcAft>
              <a:buSzPts val="1300"/>
              <a:buChar char="○"/>
            </a:pPr>
            <a:r>
              <a:rPr lang="en" sz="1300"/>
              <a:t>Facade</a:t>
            </a:r>
            <a:endParaRPr sz="1300"/>
          </a:p>
          <a:p>
            <a:pPr indent="-311150" lvl="1" marL="914400" rtl="0" algn="l">
              <a:lnSpc>
                <a:spcPct val="115000"/>
              </a:lnSpc>
              <a:spcBef>
                <a:spcPts val="0"/>
              </a:spcBef>
              <a:spcAft>
                <a:spcPts val="0"/>
              </a:spcAft>
              <a:buSzPts val="1300"/>
              <a:buChar char="○"/>
            </a:pPr>
            <a:r>
              <a:rPr lang="en" sz="1300"/>
              <a:t>Decorator</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p:txBody>
      </p:sp>
      <p:sp>
        <p:nvSpPr>
          <p:cNvPr id="78" name="Google Shape;78;p14"/>
          <p:cNvSpPr txBox="1"/>
          <p:nvPr/>
        </p:nvSpPr>
        <p:spPr>
          <a:xfrm>
            <a:off x="5950150" y="933200"/>
            <a:ext cx="3152400" cy="31209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Behavioral</a:t>
            </a:r>
            <a:endParaRPr sz="1300"/>
          </a:p>
          <a:p>
            <a:pPr indent="-311150" lvl="1" marL="914400" rtl="0" algn="l">
              <a:lnSpc>
                <a:spcPct val="115000"/>
              </a:lnSpc>
              <a:spcBef>
                <a:spcPts val="0"/>
              </a:spcBef>
              <a:spcAft>
                <a:spcPts val="0"/>
              </a:spcAft>
              <a:buSzPts val="1300"/>
              <a:buChar char="○"/>
            </a:pPr>
            <a:r>
              <a:rPr lang="en" sz="1300"/>
              <a:t>Strategy</a:t>
            </a:r>
            <a:endParaRPr sz="1300"/>
          </a:p>
          <a:p>
            <a:pPr indent="-311150" lvl="1" marL="914400" rtl="0" algn="l">
              <a:lnSpc>
                <a:spcPct val="115000"/>
              </a:lnSpc>
              <a:spcBef>
                <a:spcPts val="0"/>
              </a:spcBef>
              <a:spcAft>
                <a:spcPts val="0"/>
              </a:spcAft>
              <a:buSzPts val="1300"/>
              <a:buChar char="○"/>
            </a:pPr>
            <a:r>
              <a:rPr lang="en" sz="1300"/>
              <a:t>Observer</a:t>
            </a:r>
            <a:endParaRPr sz="1300"/>
          </a:p>
          <a:p>
            <a:pPr indent="-311150" lvl="1" marL="914400" rtl="0" algn="l">
              <a:lnSpc>
                <a:spcPct val="115000"/>
              </a:lnSpc>
              <a:spcBef>
                <a:spcPts val="0"/>
              </a:spcBef>
              <a:spcAft>
                <a:spcPts val="0"/>
              </a:spcAft>
              <a:buSzPts val="1300"/>
              <a:buChar char="○"/>
            </a:pPr>
            <a:r>
              <a:rPr lang="en" sz="1300"/>
              <a:t>Command</a:t>
            </a:r>
            <a:endParaRPr sz="1300"/>
          </a:p>
          <a:p>
            <a:pPr indent="-311150" lvl="1" marL="914400" rtl="0" algn="l">
              <a:lnSpc>
                <a:spcPct val="115000"/>
              </a:lnSpc>
              <a:spcBef>
                <a:spcPts val="0"/>
              </a:spcBef>
              <a:spcAft>
                <a:spcPts val="0"/>
              </a:spcAft>
              <a:buSzPts val="1300"/>
              <a:buChar char="○"/>
            </a:pPr>
            <a:r>
              <a:rPr lang="en" sz="1300"/>
              <a:t>Memento</a:t>
            </a:r>
            <a:endParaRPr sz="1300"/>
          </a:p>
          <a:p>
            <a:pPr indent="-311150" lvl="1" marL="914400" rtl="0" algn="l">
              <a:lnSpc>
                <a:spcPct val="115000"/>
              </a:lnSpc>
              <a:spcBef>
                <a:spcPts val="0"/>
              </a:spcBef>
              <a:spcAft>
                <a:spcPts val="0"/>
              </a:spcAft>
              <a:buSzPts val="1300"/>
              <a:buChar char="○"/>
            </a:pPr>
            <a:r>
              <a:rPr lang="en" sz="1300"/>
              <a:t>State</a:t>
            </a:r>
            <a:endParaRPr sz="1300"/>
          </a:p>
          <a:p>
            <a:pPr indent="-311150" lvl="1" marL="914400" rtl="0" algn="l">
              <a:lnSpc>
                <a:spcPct val="115000"/>
              </a:lnSpc>
              <a:spcBef>
                <a:spcPts val="0"/>
              </a:spcBef>
              <a:spcAft>
                <a:spcPts val="0"/>
              </a:spcAft>
              <a:buSzPts val="1300"/>
              <a:buChar char="○"/>
            </a:pPr>
            <a:r>
              <a:rPr lang="en" sz="1300"/>
              <a:t>Template Method</a:t>
            </a:r>
            <a:endParaRPr sz="1300"/>
          </a:p>
          <a:p>
            <a:pPr indent="-311150" lvl="1" marL="914400" rtl="0" algn="l">
              <a:lnSpc>
                <a:spcPct val="115000"/>
              </a:lnSpc>
              <a:spcBef>
                <a:spcPts val="0"/>
              </a:spcBef>
              <a:spcAft>
                <a:spcPts val="0"/>
              </a:spcAft>
              <a:buSzPts val="1300"/>
              <a:buChar char="○"/>
            </a:pPr>
            <a:r>
              <a:rPr b="1" lang="en" sz="1300"/>
              <a:t>Mediator</a:t>
            </a:r>
            <a:endParaRPr b="1" sz="1300"/>
          </a:p>
          <a:p>
            <a:pPr indent="-311150" lvl="1" marL="914400" rtl="0" algn="l">
              <a:lnSpc>
                <a:spcPct val="115000"/>
              </a:lnSpc>
              <a:spcBef>
                <a:spcPts val="0"/>
              </a:spcBef>
              <a:spcAft>
                <a:spcPts val="0"/>
              </a:spcAft>
              <a:buSzPts val="1300"/>
              <a:buChar char="○"/>
            </a:pPr>
            <a:r>
              <a:rPr lang="en" sz="1300"/>
              <a:t>Chain of Responsibility</a:t>
            </a:r>
            <a:endParaRPr sz="1300"/>
          </a:p>
          <a:p>
            <a:pPr indent="-311150" lvl="1" marL="914400" rtl="0" algn="l">
              <a:lnSpc>
                <a:spcPct val="115000"/>
              </a:lnSpc>
              <a:spcBef>
                <a:spcPts val="0"/>
              </a:spcBef>
              <a:spcAft>
                <a:spcPts val="0"/>
              </a:spcAft>
              <a:buSzPts val="1300"/>
              <a:buChar char="○"/>
            </a:pPr>
            <a:r>
              <a:rPr lang="en" sz="1300"/>
              <a:t>Interpreter</a:t>
            </a:r>
            <a:endParaRPr sz="1300"/>
          </a:p>
          <a:p>
            <a:pPr indent="-311150" lvl="1" marL="914400" rtl="0" algn="l">
              <a:lnSpc>
                <a:spcPct val="115000"/>
              </a:lnSpc>
              <a:spcBef>
                <a:spcPts val="0"/>
              </a:spcBef>
              <a:spcAft>
                <a:spcPts val="0"/>
              </a:spcAft>
              <a:buSzPts val="1300"/>
              <a:buChar char="○"/>
            </a:pPr>
            <a:r>
              <a:rPr lang="en" sz="1300"/>
              <a:t>Visitor</a:t>
            </a:r>
            <a:endParaRPr sz="1300"/>
          </a:p>
          <a:p>
            <a:pPr indent="-311150" lvl="1" marL="914400" rtl="0" algn="l">
              <a:lnSpc>
                <a:spcPct val="115000"/>
              </a:lnSpc>
              <a:spcBef>
                <a:spcPts val="0"/>
              </a:spcBef>
              <a:spcAft>
                <a:spcPts val="0"/>
              </a:spcAft>
              <a:buSzPts val="1300"/>
              <a:buChar char="○"/>
            </a:pPr>
            <a:r>
              <a:rPr lang="en" sz="1300"/>
              <a:t>Iterator</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p:txBody>
      </p:sp>
      <p:pic>
        <p:nvPicPr>
          <p:cNvPr id="79" name="Google Shape;79;p14"/>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Agenda</a:t>
            </a:r>
            <a:endParaRPr/>
          </a:p>
        </p:txBody>
      </p:sp>
      <p:pic>
        <p:nvPicPr>
          <p:cNvPr id="85" name="Google Shape;85;p15"/>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
        <p:nvSpPr>
          <p:cNvPr id="86" name="Google Shape;86;p15"/>
          <p:cNvSpPr txBox="1"/>
          <p:nvPr/>
        </p:nvSpPr>
        <p:spPr>
          <a:xfrm>
            <a:off x="4673800" y="1387825"/>
            <a:ext cx="4267800" cy="2280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AFAFA"/>
              </a:buClr>
              <a:buSzPts val="1400"/>
              <a:buChar char="●"/>
            </a:pPr>
            <a:r>
              <a:rPr lang="en">
                <a:solidFill>
                  <a:srgbClr val="FAFAFA"/>
                </a:solidFill>
              </a:rPr>
              <a:t>Description</a:t>
            </a:r>
            <a:endParaRPr>
              <a:solidFill>
                <a:srgbClr val="FAFAFA"/>
              </a:solidFill>
            </a:endParaRPr>
          </a:p>
          <a:p>
            <a:pPr indent="0" lvl="0" marL="0" rtl="0" algn="l">
              <a:spcBef>
                <a:spcPts val="0"/>
              </a:spcBef>
              <a:spcAft>
                <a:spcPts val="0"/>
              </a:spcAft>
              <a:buNone/>
            </a:pPr>
            <a:r>
              <a:t/>
            </a:r>
            <a:endParaRPr>
              <a:solidFill>
                <a:srgbClr val="FAFAFA"/>
              </a:solidFill>
            </a:endParaRPr>
          </a:p>
          <a:p>
            <a:pPr indent="-317500" lvl="0" marL="457200" rtl="0" algn="l">
              <a:spcBef>
                <a:spcPts val="0"/>
              </a:spcBef>
              <a:spcAft>
                <a:spcPts val="0"/>
              </a:spcAft>
              <a:buClr>
                <a:srgbClr val="FAFAFA"/>
              </a:buClr>
              <a:buSzPts val="1400"/>
              <a:buChar char="●"/>
            </a:pPr>
            <a:r>
              <a:rPr lang="en">
                <a:solidFill>
                  <a:srgbClr val="FAFAFA"/>
                </a:solidFill>
              </a:rPr>
              <a:t>Diagram</a:t>
            </a:r>
            <a:endParaRPr>
              <a:solidFill>
                <a:srgbClr val="FAFAFA"/>
              </a:solidFill>
            </a:endParaRPr>
          </a:p>
          <a:p>
            <a:pPr indent="0" lvl="0" marL="457200" rtl="0" algn="l">
              <a:spcBef>
                <a:spcPts val="0"/>
              </a:spcBef>
              <a:spcAft>
                <a:spcPts val="0"/>
              </a:spcAft>
              <a:buNone/>
            </a:pPr>
            <a:r>
              <a:t/>
            </a:r>
            <a:endParaRPr>
              <a:solidFill>
                <a:srgbClr val="FAFAFA"/>
              </a:solidFill>
            </a:endParaRPr>
          </a:p>
          <a:p>
            <a:pPr indent="-317500" lvl="0" marL="457200" rtl="0" algn="l">
              <a:spcBef>
                <a:spcPts val="0"/>
              </a:spcBef>
              <a:spcAft>
                <a:spcPts val="0"/>
              </a:spcAft>
              <a:buClr>
                <a:srgbClr val="FAFAFA"/>
              </a:buClr>
              <a:buSzPts val="1400"/>
              <a:buChar char="●"/>
            </a:pPr>
            <a:r>
              <a:rPr lang="en">
                <a:solidFill>
                  <a:srgbClr val="FAFAFA"/>
                </a:solidFill>
              </a:rPr>
              <a:t>Code sample (Java)</a:t>
            </a:r>
            <a:endParaRPr>
              <a:solidFill>
                <a:srgbClr val="FAFAFA"/>
              </a:solidFill>
            </a:endParaRPr>
          </a:p>
          <a:p>
            <a:pPr indent="0" lvl="0" marL="457200" rtl="0" algn="l">
              <a:spcBef>
                <a:spcPts val="0"/>
              </a:spcBef>
              <a:spcAft>
                <a:spcPts val="0"/>
              </a:spcAft>
              <a:buNone/>
            </a:pPr>
            <a:r>
              <a:t/>
            </a:r>
            <a:endParaRPr>
              <a:solidFill>
                <a:srgbClr val="FAFAFA"/>
              </a:solidFill>
            </a:endParaRPr>
          </a:p>
          <a:p>
            <a:pPr indent="-317500" lvl="0" marL="457200" rtl="0" algn="l">
              <a:spcBef>
                <a:spcPts val="0"/>
              </a:spcBef>
              <a:spcAft>
                <a:spcPts val="0"/>
              </a:spcAft>
              <a:buClr>
                <a:srgbClr val="FAFAFA"/>
              </a:buClr>
              <a:buSzPts val="1400"/>
              <a:buChar char="●"/>
            </a:pPr>
            <a:r>
              <a:rPr lang="en">
                <a:solidFill>
                  <a:srgbClr val="FAFAFA"/>
                </a:solidFill>
              </a:rPr>
              <a:t>Use cases</a:t>
            </a:r>
            <a:endParaRPr>
              <a:solidFill>
                <a:srgbClr val="FAFAFA"/>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idx="4294967295" type="title"/>
          </p:nvPr>
        </p:nvSpPr>
        <p:spPr>
          <a:xfrm>
            <a:off x="683276" y="1805600"/>
            <a:ext cx="1872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Description</a:t>
            </a:r>
            <a:endParaRPr/>
          </a:p>
        </p:txBody>
      </p:sp>
      <p:pic>
        <p:nvPicPr>
          <p:cNvPr id="92" name="Google Shape;92;p16"/>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
        <p:nvSpPr>
          <p:cNvPr id="93" name="Google Shape;93;p16"/>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 - Let’s Make a Team</a:t>
            </a:r>
            <a:endParaRPr/>
          </a:p>
        </p:txBody>
      </p:sp>
      <p:pic>
        <p:nvPicPr>
          <p:cNvPr id="94" name="Google Shape;94;p16"/>
          <p:cNvPicPr preferRelativeResize="0"/>
          <p:nvPr/>
        </p:nvPicPr>
        <p:blipFill>
          <a:blip r:embed="rId4">
            <a:alphaModFix/>
          </a:blip>
          <a:stretch>
            <a:fillRect/>
          </a:stretch>
        </p:blipFill>
        <p:spPr>
          <a:xfrm>
            <a:off x="2708576" y="152400"/>
            <a:ext cx="4392026" cy="43920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683276" y="1805600"/>
            <a:ext cx="1872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Description</a:t>
            </a:r>
            <a:endParaRPr/>
          </a:p>
        </p:txBody>
      </p:sp>
      <p:sp>
        <p:nvSpPr>
          <p:cNvPr id="100" name="Google Shape;100;p17"/>
          <p:cNvSpPr txBox="1"/>
          <p:nvPr/>
        </p:nvSpPr>
        <p:spPr>
          <a:xfrm>
            <a:off x="3310925" y="669375"/>
            <a:ext cx="5736300" cy="296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0D0D0D"/>
                </a:solidFill>
                <a:highlight>
                  <a:srgbClr val="FFFFFF"/>
                </a:highlight>
                <a:latin typeface="Roboto"/>
                <a:ea typeface="Roboto"/>
                <a:cs typeface="Roboto"/>
                <a:sym typeface="Roboto"/>
              </a:rPr>
              <a:t>The Mediator Design Pattern is a behavioral design pattern that promotes the reduction of direct communication between objects to decrease their interdependencies. Instead, objects interact with each other through a mediator object. This mediator centralizes complex communications and control logic between objects in a system, making it easier to understand, maintain, and modify. By decoupling objects from each other, the Mediator pattern allows for more reusable and modular components. This pattern is especially useful in scenarios where an application involves a complex set of interactions between different components, such as in user interface design or when coordinating actions among various system components. The goal of the Mediator pattern is to simplify system design by centralizing interaction in a way that reduces the direct linking of objects, thereby lowering the system's overall complexity.</a:t>
            </a:r>
            <a:endParaRPr sz="1200">
              <a:solidFill>
                <a:srgbClr val="0D0D0D"/>
              </a:solidFill>
              <a:highlight>
                <a:srgbClr val="FFFFFF"/>
              </a:highlight>
              <a:latin typeface="Roboto"/>
              <a:ea typeface="Roboto"/>
              <a:cs typeface="Roboto"/>
              <a:sym typeface="Roboto"/>
            </a:endParaRPr>
          </a:p>
        </p:txBody>
      </p:sp>
      <p:pic>
        <p:nvPicPr>
          <p:cNvPr id="101" name="Google Shape;101;p17"/>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pic>
        <p:nvPicPr>
          <p:cNvPr id="102" name="Google Shape;102;p17"/>
          <p:cNvPicPr preferRelativeResize="0"/>
          <p:nvPr/>
        </p:nvPicPr>
        <p:blipFill>
          <a:blip r:embed="rId4">
            <a:alphaModFix/>
          </a:blip>
          <a:stretch>
            <a:fillRect/>
          </a:stretch>
        </p:blipFill>
        <p:spPr>
          <a:xfrm>
            <a:off x="7303675" y="3303175"/>
            <a:ext cx="1840325" cy="1840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683276" y="1653200"/>
            <a:ext cx="1872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Class </a:t>
            </a:r>
            <a:r>
              <a:rPr lang="en"/>
              <a:t>Diagram</a:t>
            </a:r>
            <a:endParaRPr/>
          </a:p>
        </p:txBody>
      </p:sp>
      <p:pic>
        <p:nvPicPr>
          <p:cNvPr id="108" name="Google Shape;108;p18"/>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pic>
        <p:nvPicPr>
          <p:cNvPr id="109" name="Google Shape;109;p18"/>
          <p:cNvPicPr preferRelativeResize="0"/>
          <p:nvPr/>
        </p:nvPicPr>
        <p:blipFill>
          <a:blip r:embed="rId4">
            <a:alphaModFix/>
          </a:blip>
          <a:stretch>
            <a:fillRect/>
          </a:stretch>
        </p:blipFill>
        <p:spPr>
          <a:xfrm>
            <a:off x="3381800" y="1117750"/>
            <a:ext cx="5609799" cy="3239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683276" y="1653200"/>
            <a:ext cx="1872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Sequence</a:t>
            </a:r>
            <a:r>
              <a:rPr lang="en"/>
              <a:t> Diagram</a:t>
            </a:r>
            <a:endParaRPr/>
          </a:p>
        </p:txBody>
      </p:sp>
      <p:pic>
        <p:nvPicPr>
          <p:cNvPr id="115" name="Google Shape;115;p19"/>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pic>
        <p:nvPicPr>
          <p:cNvPr id="116" name="Google Shape;116;p19"/>
          <p:cNvPicPr preferRelativeResize="0"/>
          <p:nvPr/>
        </p:nvPicPr>
        <p:blipFill>
          <a:blip r:embed="rId4">
            <a:alphaModFix/>
          </a:blip>
          <a:stretch>
            <a:fillRect/>
          </a:stretch>
        </p:blipFill>
        <p:spPr>
          <a:xfrm>
            <a:off x="4446651" y="1262063"/>
            <a:ext cx="3686175" cy="2619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Code Sample</a:t>
            </a:r>
            <a:endParaRPr/>
          </a:p>
        </p:txBody>
      </p:sp>
      <p:pic>
        <p:nvPicPr>
          <p:cNvPr id="122" name="Google Shape;122;p20"/>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Use cases</a:t>
            </a:r>
            <a:endParaRPr/>
          </a:p>
        </p:txBody>
      </p:sp>
      <p:sp>
        <p:nvSpPr>
          <p:cNvPr id="128" name="Google Shape;128;p21"/>
          <p:cNvSpPr txBox="1"/>
          <p:nvPr/>
        </p:nvSpPr>
        <p:spPr>
          <a:xfrm>
            <a:off x="231000" y="865800"/>
            <a:ext cx="8694000" cy="23982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General</a:t>
            </a:r>
            <a:endParaRPr sz="1300"/>
          </a:p>
          <a:p>
            <a:pPr indent="-311150" lvl="1" marL="914400" rtl="0" algn="l">
              <a:lnSpc>
                <a:spcPct val="115000"/>
              </a:lnSpc>
              <a:spcBef>
                <a:spcPts val="0"/>
              </a:spcBef>
              <a:spcAft>
                <a:spcPts val="0"/>
              </a:spcAft>
              <a:buSzPts val="1300"/>
              <a:buChar char="○"/>
            </a:pPr>
            <a:r>
              <a:rPr lang="en" sz="1300"/>
              <a:t>Chat Applications</a:t>
            </a:r>
            <a:endParaRPr sz="1300"/>
          </a:p>
          <a:p>
            <a:pPr indent="-311150" lvl="1" marL="914400" rtl="0" algn="l">
              <a:lnSpc>
                <a:spcPct val="115000"/>
              </a:lnSpc>
              <a:spcBef>
                <a:spcPts val="0"/>
              </a:spcBef>
              <a:spcAft>
                <a:spcPts val="0"/>
              </a:spcAft>
              <a:buSzPts val="1300"/>
              <a:buChar char="○"/>
            </a:pPr>
            <a:r>
              <a:rPr lang="en" sz="1300"/>
              <a:t>Event Management Systems</a:t>
            </a:r>
            <a:endParaRPr sz="1300"/>
          </a:p>
          <a:p>
            <a:pPr indent="-311150" lvl="1" marL="914400" rtl="0" algn="l">
              <a:lnSpc>
                <a:spcPct val="115000"/>
              </a:lnSpc>
              <a:spcBef>
                <a:spcPts val="0"/>
              </a:spcBef>
              <a:spcAft>
                <a:spcPts val="0"/>
              </a:spcAft>
              <a:buSzPts val="1300"/>
              <a:buChar char="○"/>
            </a:pPr>
            <a:r>
              <a:rPr lang="en" sz="1300"/>
              <a:t>Smart Home Systems</a:t>
            </a:r>
            <a:endParaRPr sz="1300"/>
          </a:p>
          <a:p>
            <a:pPr indent="-311150" lvl="1" marL="914400" rtl="0" algn="l">
              <a:lnSpc>
                <a:spcPct val="115000"/>
              </a:lnSpc>
              <a:spcBef>
                <a:spcPts val="0"/>
              </a:spcBef>
              <a:spcAft>
                <a:spcPts val="0"/>
              </a:spcAft>
              <a:buSzPts val="1300"/>
              <a:buChar char="○"/>
            </a:pPr>
            <a:r>
              <a:rPr lang="en" sz="1300"/>
              <a:t>Financial Trading Platforms</a:t>
            </a:r>
            <a:endParaRPr sz="1300"/>
          </a:p>
          <a:p>
            <a:pPr indent="0" lvl="0" marL="457200" rtl="0" algn="l">
              <a:lnSpc>
                <a:spcPct val="115000"/>
              </a:lnSpc>
              <a:spcBef>
                <a:spcPts val="0"/>
              </a:spcBef>
              <a:spcAft>
                <a:spcPts val="0"/>
              </a:spcAft>
              <a:buNone/>
            </a:pPr>
            <a:r>
              <a:t/>
            </a:r>
            <a:endParaRPr sz="1300"/>
          </a:p>
          <a:p>
            <a:pPr indent="-311150" lvl="0" marL="457200" rtl="0" algn="l">
              <a:lnSpc>
                <a:spcPct val="115000"/>
              </a:lnSpc>
              <a:spcBef>
                <a:spcPts val="0"/>
              </a:spcBef>
              <a:spcAft>
                <a:spcPts val="0"/>
              </a:spcAft>
              <a:buSzPts val="1300"/>
              <a:buChar char="●"/>
            </a:pPr>
            <a:r>
              <a:rPr lang="en" sz="1300"/>
              <a:t>In Test Automation</a:t>
            </a:r>
            <a:endParaRPr sz="1300"/>
          </a:p>
          <a:p>
            <a:pPr indent="-311150" lvl="1" marL="914400" rtl="0" algn="l">
              <a:lnSpc>
                <a:spcPct val="115000"/>
              </a:lnSpc>
              <a:spcBef>
                <a:spcPts val="0"/>
              </a:spcBef>
              <a:spcAft>
                <a:spcPts val="0"/>
              </a:spcAft>
              <a:buSzPts val="1300"/>
              <a:buChar char="○"/>
            </a:pPr>
            <a:r>
              <a:rPr lang="en" sz="1300"/>
              <a:t>Test Suite Management</a:t>
            </a:r>
            <a:endParaRPr sz="1300"/>
          </a:p>
          <a:p>
            <a:pPr indent="-311150" lvl="1" marL="914400" rtl="0" algn="l">
              <a:lnSpc>
                <a:spcPct val="115000"/>
              </a:lnSpc>
              <a:spcBef>
                <a:spcPts val="0"/>
              </a:spcBef>
              <a:spcAft>
                <a:spcPts val="0"/>
              </a:spcAft>
              <a:buSzPts val="1300"/>
              <a:buChar char="○"/>
            </a:pPr>
            <a:r>
              <a:rPr lang="en" sz="1300"/>
              <a:t>Test Data Preparation</a:t>
            </a:r>
            <a:endParaRPr sz="1300"/>
          </a:p>
          <a:p>
            <a:pPr indent="-311150" lvl="1" marL="914400" rtl="0" algn="l">
              <a:lnSpc>
                <a:spcPct val="115000"/>
              </a:lnSpc>
              <a:spcBef>
                <a:spcPts val="0"/>
              </a:spcBef>
              <a:spcAft>
                <a:spcPts val="0"/>
              </a:spcAft>
              <a:buSzPts val="1300"/>
              <a:buChar char="○"/>
            </a:pPr>
            <a:r>
              <a:rPr lang="en" sz="1300"/>
              <a:t>Environment Configuration and Cleanup</a:t>
            </a:r>
            <a:endParaRPr sz="1300"/>
          </a:p>
          <a:p>
            <a:pPr indent="0" lvl="0" marL="0" rtl="0" algn="l">
              <a:lnSpc>
                <a:spcPct val="115000"/>
              </a:lnSpc>
              <a:spcBef>
                <a:spcPts val="0"/>
              </a:spcBef>
              <a:spcAft>
                <a:spcPts val="0"/>
              </a:spcAft>
              <a:buNone/>
            </a:pPr>
            <a:r>
              <a:t/>
            </a:r>
            <a:endParaRPr sz="1300"/>
          </a:p>
        </p:txBody>
      </p:sp>
      <p:pic>
        <p:nvPicPr>
          <p:cNvPr id="129" name="Google Shape;129;p21"/>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