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97804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97804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f32ae2c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f32ae2c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6a6fb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6a6fb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a:t>
            </a:r>
            <a:r>
              <a:rPr lang="en"/>
              <a:t>Memento</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b="1" lang="en" sz="1300"/>
              <a:t>Memento</a:t>
            </a:r>
            <a:endParaRPr b="1"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Memento</a:t>
            </a:r>
            <a:endParaRPr/>
          </a:p>
        </p:txBody>
      </p:sp>
      <p:pic>
        <p:nvPicPr>
          <p:cNvPr id="94" name="Google Shape;94;p16"/>
          <p:cNvPicPr preferRelativeResize="0"/>
          <p:nvPr/>
        </p:nvPicPr>
        <p:blipFill>
          <a:blip r:embed="rId4">
            <a:alphaModFix/>
          </a:blip>
          <a:stretch>
            <a:fillRect/>
          </a:stretch>
        </p:blipFill>
        <p:spPr>
          <a:xfrm>
            <a:off x="27085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7455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Memento Design Pattern is a behavioral design pattern that provides the ability to restore an object to its previous state without revealing the details of its implementation. This pattern is particularly useful in scenarios where direct access to the object's internal state is not desirable or violates encapsulation, such as in undo mechanisms or snapshot-style save points. The pattern involves three key roles: the Originator, which is the object whose state needs to be saved and restored; the Memento, which is a lightweight representation of the Originator's state at a particular time; and the Caretaker, which requests a save from the Originator and holds onto the Memento until a rollback is required. This separation of concerns allows for the internal state of the Originator to be saved and restored externally by the Caretaker, without compromising the principles of encapsulation and internal structure of the Originator.</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172575" y="3166175"/>
            <a:ext cx="1971425" cy="197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360675" y="1313775"/>
            <a:ext cx="5656950" cy="298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778176" y="152400"/>
            <a:ext cx="4135781"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State Management in Workflows</a:t>
            </a:r>
            <a:endParaRPr sz="1300"/>
          </a:p>
          <a:p>
            <a:pPr indent="-311150" lvl="1" marL="914400" rtl="0" algn="l">
              <a:lnSpc>
                <a:spcPct val="115000"/>
              </a:lnSpc>
              <a:spcBef>
                <a:spcPts val="0"/>
              </a:spcBef>
              <a:spcAft>
                <a:spcPts val="0"/>
              </a:spcAft>
              <a:buSzPts val="1300"/>
              <a:buChar char="○"/>
            </a:pPr>
            <a:r>
              <a:rPr lang="en" sz="1300"/>
              <a:t>Undo Mechanisms</a:t>
            </a:r>
            <a:endParaRPr sz="1300"/>
          </a:p>
          <a:p>
            <a:pPr indent="-311150" lvl="1" marL="914400" rtl="0" algn="l">
              <a:lnSpc>
                <a:spcPct val="115000"/>
              </a:lnSpc>
              <a:spcBef>
                <a:spcPts val="0"/>
              </a:spcBef>
              <a:spcAft>
                <a:spcPts val="0"/>
              </a:spcAft>
              <a:buSzPts val="1300"/>
              <a:buChar char="○"/>
            </a:pPr>
            <a:r>
              <a:rPr lang="en" sz="1300"/>
              <a:t>Version Control</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Multi-state Scenario Testing</a:t>
            </a:r>
            <a:endParaRPr sz="1300"/>
          </a:p>
          <a:p>
            <a:pPr indent="-311150" lvl="2" marL="1371600" rtl="0" algn="l">
              <a:lnSpc>
                <a:spcPct val="115000"/>
              </a:lnSpc>
              <a:spcBef>
                <a:spcPts val="0"/>
              </a:spcBef>
              <a:spcAft>
                <a:spcPts val="0"/>
              </a:spcAft>
              <a:buSzPts val="1300"/>
              <a:buChar char="■"/>
            </a:pPr>
            <a:r>
              <a:rPr lang="en" sz="1300"/>
              <a:t>Isolation Testing</a:t>
            </a:r>
            <a:endParaRPr sz="1300"/>
          </a:p>
          <a:p>
            <a:pPr indent="-311150" lvl="2" marL="1371600" rtl="0" algn="l">
              <a:lnSpc>
                <a:spcPct val="115000"/>
              </a:lnSpc>
              <a:spcBef>
                <a:spcPts val="0"/>
              </a:spcBef>
              <a:spcAft>
                <a:spcPts val="0"/>
              </a:spcAft>
              <a:buSzPts val="1300"/>
              <a:buChar char="■"/>
            </a:pPr>
            <a:r>
              <a:rPr lang="en" sz="1300"/>
              <a:t>Pathway Testing</a:t>
            </a:r>
            <a:endParaRPr sz="1300"/>
          </a:p>
          <a:p>
            <a:pPr indent="-311150" lvl="2" marL="1371600" rtl="0" algn="l">
              <a:lnSpc>
                <a:spcPct val="115000"/>
              </a:lnSpc>
              <a:spcBef>
                <a:spcPts val="0"/>
              </a:spcBef>
              <a:spcAft>
                <a:spcPts val="0"/>
              </a:spcAft>
              <a:buSzPts val="1300"/>
              <a:buChar char="■"/>
            </a:pPr>
            <a:r>
              <a:rPr lang="en" sz="1300"/>
              <a:t>Regression Testing</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